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652" r:id="rId1"/>
  </p:sldMasterIdLst>
  <p:notesMasterIdLst>
    <p:notesMasterId r:id="rId41"/>
  </p:notesMasterIdLst>
  <p:sldIdLst>
    <p:sldId id="256" r:id="rId2"/>
    <p:sldId id="284" r:id="rId3"/>
    <p:sldId id="257" r:id="rId4"/>
    <p:sldId id="259" r:id="rId5"/>
    <p:sldId id="258" r:id="rId6"/>
    <p:sldId id="260" r:id="rId7"/>
    <p:sldId id="262" r:id="rId8"/>
    <p:sldId id="261" r:id="rId9"/>
    <p:sldId id="263" r:id="rId10"/>
    <p:sldId id="264" r:id="rId11"/>
    <p:sldId id="266" r:id="rId12"/>
    <p:sldId id="267" r:id="rId13"/>
    <p:sldId id="268" r:id="rId14"/>
    <p:sldId id="269" r:id="rId15"/>
    <p:sldId id="270" r:id="rId16"/>
    <p:sldId id="272" r:id="rId17"/>
    <p:sldId id="273" r:id="rId18"/>
    <p:sldId id="274" r:id="rId19"/>
    <p:sldId id="275" r:id="rId20"/>
    <p:sldId id="271"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2" r:id="rId35"/>
    <p:sldId id="294" r:id="rId36"/>
    <p:sldId id="290" r:id="rId37"/>
    <p:sldId id="295" r:id="rId38"/>
    <p:sldId id="296" r:id="rId39"/>
    <p:sldId id="29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81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19.xml"/><Relationship Id="rId18" Type="http://schemas.openxmlformats.org/officeDocument/2006/relationships/slide" Target="slides/slide26.xml"/><Relationship Id="rId3" Type="http://schemas.openxmlformats.org/officeDocument/2006/relationships/slide" Target="slides/slide9.xml"/><Relationship Id="rId21" Type="http://schemas.openxmlformats.org/officeDocument/2006/relationships/slide" Target="slides/slide29.xml"/><Relationship Id="rId7" Type="http://schemas.openxmlformats.org/officeDocument/2006/relationships/slide" Target="slides/slide13.xml"/><Relationship Id="rId12" Type="http://schemas.openxmlformats.org/officeDocument/2006/relationships/slide" Target="slides/slide18.xml"/><Relationship Id="rId17" Type="http://schemas.openxmlformats.org/officeDocument/2006/relationships/slide" Target="slides/slide25.xml"/><Relationship Id="rId2" Type="http://schemas.openxmlformats.org/officeDocument/2006/relationships/slide" Target="slides/slide6.xml"/><Relationship Id="rId16" Type="http://schemas.openxmlformats.org/officeDocument/2006/relationships/slide" Target="slides/slide24.xml"/><Relationship Id="rId20" Type="http://schemas.openxmlformats.org/officeDocument/2006/relationships/slide" Target="slides/slide28.xml"/><Relationship Id="rId1" Type="http://schemas.openxmlformats.org/officeDocument/2006/relationships/slide" Target="slides/slide2.xml"/><Relationship Id="rId6" Type="http://schemas.openxmlformats.org/officeDocument/2006/relationships/slide" Target="slides/slide12.xml"/><Relationship Id="rId11" Type="http://schemas.openxmlformats.org/officeDocument/2006/relationships/slide" Target="slides/slide17.xml"/><Relationship Id="rId5" Type="http://schemas.openxmlformats.org/officeDocument/2006/relationships/slide" Target="slides/slide11.xml"/><Relationship Id="rId15" Type="http://schemas.openxmlformats.org/officeDocument/2006/relationships/slide" Target="slides/slide21.xml"/><Relationship Id="rId10" Type="http://schemas.openxmlformats.org/officeDocument/2006/relationships/slide" Target="slides/slide16.xml"/><Relationship Id="rId19" Type="http://schemas.openxmlformats.org/officeDocument/2006/relationships/slide" Target="slides/slide27.xml"/><Relationship Id="rId4" Type="http://schemas.openxmlformats.org/officeDocument/2006/relationships/slide" Target="slides/slide10.xml"/><Relationship Id="rId9" Type="http://schemas.openxmlformats.org/officeDocument/2006/relationships/slide" Target="slides/slide15.xml"/><Relationship Id="rId14" Type="http://schemas.openxmlformats.org/officeDocument/2006/relationships/slide" Target="slides/slide20.xml"/><Relationship Id="rId22"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D131BC-0C86-486E-AC08-A6FF72E341A3}" type="datetimeFigureOut">
              <a:rPr lang="en-US" smtClean="0"/>
              <a:pPr/>
              <a:t>3/7/2021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B7DD9A-661C-4221-9DD6-CBF4757961E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B7DD9A-661C-4221-9DD6-CBF4757961E1}"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7E9B5F1-79B8-470C-A08F-4450039E3EB8}" type="datetime1">
              <a:rPr lang="en-US" smtClean="0"/>
              <a:t>3/7/2021</a:t>
            </a:fld>
            <a:endParaRPr lang="en-US" dirty="0"/>
          </a:p>
        </p:txBody>
      </p:sp>
      <p:sp>
        <p:nvSpPr>
          <p:cNvPr id="17" name="Footer Placeholder 16"/>
          <p:cNvSpPr>
            <a:spLocks noGrp="1"/>
          </p:cNvSpPr>
          <p:nvPr>
            <p:ph type="ftr" sz="quarter" idx="11"/>
          </p:nvPr>
        </p:nvSpPr>
        <p:spPr/>
        <p:txBody>
          <a:bodyPr/>
          <a:lstStyle/>
          <a:p>
            <a:r>
              <a:rPr lang="en-US" dirty="0" smtClean="0"/>
              <a:t>GitHub link</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BC9984-9245-4032-849A-33B6280D6DBD}" type="datetime1">
              <a:rPr lang="en-US" smtClean="0"/>
              <a:t>3/7/2021</a:t>
            </a:fld>
            <a:endParaRPr lang="en-US" dirty="0"/>
          </a:p>
        </p:txBody>
      </p:sp>
      <p:sp>
        <p:nvSpPr>
          <p:cNvPr id="5" name="Footer Placeholder 4"/>
          <p:cNvSpPr>
            <a:spLocks noGrp="1"/>
          </p:cNvSpPr>
          <p:nvPr>
            <p:ph type="ftr" sz="quarter" idx="11"/>
          </p:nvPr>
        </p:nvSpPr>
        <p:spPr/>
        <p:txBody>
          <a:bodyPr/>
          <a:lstStyle/>
          <a:p>
            <a:r>
              <a:rPr lang="en-US" dirty="0" smtClean="0"/>
              <a:t>GitHub link</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998A0D-A760-4068-9261-122291832528}" type="datetime1">
              <a:rPr lang="en-US" smtClean="0"/>
              <a:t>3/7/2021</a:t>
            </a:fld>
            <a:endParaRPr lang="en-US" dirty="0"/>
          </a:p>
        </p:txBody>
      </p:sp>
      <p:sp>
        <p:nvSpPr>
          <p:cNvPr id="5" name="Footer Placeholder 4"/>
          <p:cNvSpPr>
            <a:spLocks noGrp="1"/>
          </p:cNvSpPr>
          <p:nvPr>
            <p:ph type="ftr" sz="quarter" idx="11"/>
          </p:nvPr>
        </p:nvSpPr>
        <p:spPr/>
        <p:txBody>
          <a:bodyPr/>
          <a:lstStyle/>
          <a:p>
            <a:r>
              <a:rPr lang="en-US" dirty="0" smtClean="0"/>
              <a:t>GitHub link</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82CCF01-D5EB-4442-A1EC-8C6AC401DF84}" type="datetime1">
              <a:rPr lang="en-US" smtClean="0"/>
              <a:t>3/7/2021</a:t>
            </a:fld>
            <a:endParaRPr lang="en-US" dirty="0"/>
          </a:p>
        </p:txBody>
      </p:sp>
      <p:sp>
        <p:nvSpPr>
          <p:cNvPr id="5" name="Footer Placeholder 4"/>
          <p:cNvSpPr>
            <a:spLocks noGrp="1"/>
          </p:cNvSpPr>
          <p:nvPr>
            <p:ph type="ftr" sz="quarter" idx="11"/>
          </p:nvPr>
        </p:nvSpPr>
        <p:spPr/>
        <p:txBody>
          <a:bodyPr/>
          <a:lstStyle/>
          <a:p>
            <a:r>
              <a:rPr lang="en-US" dirty="0" smtClean="0"/>
              <a:t>GitHub link</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9FA268-0A74-474C-8A12-14F561419F14}" type="datetime1">
              <a:rPr lang="en-US" smtClean="0"/>
              <a:t>3/7/2021</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lang="en-US" dirty="0" smtClean="0"/>
              <a:t>GitHub link</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344C03D-55B5-498E-9472-0C37BA444E97}" type="datetime1">
              <a:rPr lang="en-US" smtClean="0"/>
              <a:t>3/7/2021</a:t>
            </a:fld>
            <a:endParaRPr lang="en-US" dirty="0"/>
          </a:p>
        </p:txBody>
      </p:sp>
      <p:sp>
        <p:nvSpPr>
          <p:cNvPr id="6" name="Footer Placeholder 5"/>
          <p:cNvSpPr>
            <a:spLocks noGrp="1"/>
          </p:cNvSpPr>
          <p:nvPr>
            <p:ph type="ftr" sz="quarter" idx="11"/>
          </p:nvPr>
        </p:nvSpPr>
        <p:spPr/>
        <p:txBody>
          <a:bodyPr/>
          <a:lstStyle/>
          <a:p>
            <a:r>
              <a:rPr lang="en-US" dirty="0" smtClean="0"/>
              <a:t>GitHub link</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2D8F579-E0E5-4078-B53F-03CFAACB14C7}" type="datetime1">
              <a:rPr lang="en-US" smtClean="0"/>
              <a:t>3/7/2021</a:t>
            </a:fld>
            <a:endParaRPr lang="en-US" dirty="0"/>
          </a:p>
        </p:txBody>
      </p:sp>
      <p:sp>
        <p:nvSpPr>
          <p:cNvPr id="8" name="Footer Placeholder 7"/>
          <p:cNvSpPr>
            <a:spLocks noGrp="1"/>
          </p:cNvSpPr>
          <p:nvPr>
            <p:ph type="ftr" sz="quarter" idx="11"/>
          </p:nvPr>
        </p:nvSpPr>
        <p:spPr/>
        <p:txBody>
          <a:bodyPr/>
          <a:lstStyle/>
          <a:p>
            <a:r>
              <a:rPr lang="en-US" dirty="0" smtClean="0"/>
              <a:t>GitHub link</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848082-421D-44B2-9EC7-314B52F2CD2D}" type="datetime1">
              <a:rPr lang="en-US" smtClean="0"/>
              <a:t>3/7/2021</a:t>
            </a:fld>
            <a:endParaRPr lang="en-US" dirty="0"/>
          </a:p>
        </p:txBody>
      </p:sp>
      <p:sp>
        <p:nvSpPr>
          <p:cNvPr id="4" name="Footer Placeholder 3"/>
          <p:cNvSpPr>
            <a:spLocks noGrp="1"/>
          </p:cNvSpPr>
          <p:nvPr>
            <p:ph type="ftr" sz="quarter" idx="11"/>
          </p:nvPr>
        </p:nvSpPr>
        <p:spPr/>
        <p:txBody>
          <a:bodyPr/>
          <a:lstStyle/>
          <a:p>
            <a:r>
              <a:rPr lang="en-US" dirty="0" smtClean="0"/>
              <a:t>GitHub link</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C3E37-E122-41D9-A3B7-0D66FF210363}" type="datetime1">
              <a:rPr lang="en-US" smtClean="0"/>
              <a:t>3/7/2021</a:t>
            </a:fld>
            <a:endParaRPr lang="en-US" dirty="0"/>
          </a:p>
        </p:txBody>
      </p:sp>
      <p:sp>
        <p:nvSpPr>
          <p:cNvPr id="3" name="Footer Placeholder 2"/>
          <p:cNvSpPr>
            <a:spLocks noGrp="1"/>
          </p:cNvSpPr>
          <p:nvPr>
            <p:ph type="ftr" sz="quarter" idx="11"/>
          </p:nvPr>
        </p:nvSpPr>
        <p:spPr/>
        <p:txBody>
          <a:bodyPr/>
          <a:lstStyle/>
          <a:p>
            <a:r>
              <a:rPr lang="en-US" dirty="0" smtClean="0"/>
              <a:t>GitHub link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B92173-ED3D-458F-8599-1E836D07D711}" type="datetime1">
              <a:rPr lang="en-US" smtClean="0"/>
              <a:t>3/7/2021</a:t>
            </a:fld>
            <a:endParaRPr lang="en-US" dirty="0"/>
          </a:p>
        </p:txBody>
      </p:sp>
      <p:sp>
        <p:nvSpPr>
          <p:cNvPr id="6" name="Footer Placeholder 5"/>
          <p:cNvSpPr>
            <a:spLocks noGrp="1"/>
          </p:cNvSpPr>
          <p:nvPr>
            <p:ph type="ftr" sz="quarter" idx="11"/>
          </p:nvPr>
        </p:nvSpPr>
        <p:spPr/>
        <p:txBody>
          <a:bodyPr/>
          <a:lstStyle/>
          <a:p>
            <a:r>
              <a:rPr lang="en-US" dirty="0" smtClean="0"/>
              <a:t>GitHub link</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ABB023A-44A4-423B-9F34-0F68296C99E3}" type="datetime1">
              <a:rPr lang="en-US" smtClean="0"/>
              <a:t>3/7/2021</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lang="en-US" dirty="0" smtClean="0"/>
              <a:t>GitHub link</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E46BD67-EC89-4D85-ADE9-1612375144A8}" type="datetime1">
              <a:rPr lang="en-US" smtClean="0"/>
              <a:t>3/7/2021</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smtClean="0"/>
              <a:t>GitHub link</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653" r:id="rId1"/>
    <p:sldLayoutId id="2147485654" r:id="rId2"/>
    <p:sldLayoutId id="2147485655" r:id="rId3"/>
    <p:sldLayoutId id="2147485656" r:id="rId4"/>
    <p:sldLayoutId id="2147485657" r:id="rId5"/>
    <p:sldLayoutId id="2147485658" r:id="rId6"/>
    <p:sldLayoutId id="2147485659" r:id="rId7"/>
    <p:sldLayoutId id="2147485660" r:id="rId8"/>
    <p:sldLayoutId id="2147485661" r:id="rId9"/>
    <p:sldLayoutId id="2147485662" r:id="rId10"/>
    <p:sldLayoutId id="2147485663"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heRationalist/Jigsaw---Assignments/blob/d3145fbf59605fe5d9664e294bfa4a01b70570ac/Capstone%20Project%20-%20Students%E2%80%99%20Early%20Attrition%20Modelling.ipyn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8.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3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37.xml"/><Relationship Id="rId5" Type="http://schemas.openxmlformats.org/officeDocument/2006/relationships/slide" Target="slide6.xml"/><Relationship Id="rId10" Type="http://schemas.openxmlformats.org/officeDocument/2006/relationships/slide" Target="slide29.xml"/><Relationship Id="rId4" Type="http://schemas.openxmlformats.org/officeDocument/2006/relationships/slide" Target="slide5.xml"/><Relationship Id="rId9" Type="http://schemas.openxmlformats.org/officeDocument/2006/relationships/slide" Target="slide28.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8.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25.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8.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8.xml"/><Relationship Id="rId5" Type="http://schemas.openxmlformats.org/officeDocument/2006/relationships/image" Target="../media/image77.png"/><Relationship Id="rId4" Type="http://schemas.openxmlformats.org/officeDocument/2006/relationships/image" Target="../media/image76.png"/></Relationships>
</file>

<file path=ppt/slides/_rels/slide2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8.xml"/><Relationship Id="rId4" Type="http://schemas.openxmlformats.org/officeDocument/2006/relationships/image" Target="../media/image82.png"/></Relationships>
</file>

<file path=ppt/slides/_rels/slide3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8.xml"/><Relationship Id="rId4" Type="http://schemas.openxmlformats.org/officeDocument/2006/relationships/image" Target="../media/image85.png"/></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8.xml"/><Relationship Id="rId4"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8.xml"/><Relationship Id="rId4" Type="http://schemas.openxmlformats.org/officeDocument/2006/relationships/image" Target="../media/image91.png"/></Relationships>
</file>

<file path=ppt/slides/_rels/slide3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8.xml"/><Relationship Id="rId4" Type="http://schemas.openxmlformats.org/officeDocument/2006/relationships/image" Target="../media/image94.png"/></Relationships>
</file>

<file path=ppt/slides/_rels/slide3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TheRationalist/Jigsaw---Assignments/blob/d3145fbf59605fe5d9664e294bfa4a01b70570ac/Capstone%20Project%20-%20Students%E2%80%99%20Early%20Attrition%20Modelling.ipynb"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chor="t">
            <a:noAutofit/>
          </a:bodyPr>
          <a:lstStyle/>
          <a:p>
            <a:r>
              <a:rPr lang="en-IN" sz="4000" b="1" dirty="0" smtClean="0"/>
              <a:t/>
            </a:r>
            <a:br>
              <a:rPr lang="en-IN" sz="4000" b="1" dirty="0" smtClean="0"/>
            </a:br>
            <a:r>
              <a:rPr lang="en-IN" b="1" dirty="0" smtClean="0"/>
              <a:t/>
            </a:r>
            <a:br>
              <a:rPr lang="en-IN" b="1" dirty="0" smtClean="0"/>
            </a:br>
            <a:r>
              <a:rPr lang="en-IN" b="1" dirty="0" smtClean="0"/>
              <a:t/>
            </a:r>
            <a:br>
              <a:rPr lang="en-IN" b="1" dirty="0" smtClean="0"/>
            </a:br>
            <a:r>
              <a:rPr lang="en-IN" b="1" dirty="0" smtClean="0"/>
              <a:t>Capstone Project</a:t>
            </a:r>
            <a:br>
              <a:rPr lang="en-IN" b="1" dirty="0" smtClean="0"/>
            </a:br>
            <a:r>
              <a:rPr lang="en-IN" sz="3000" dirty="0" smtClean="0"/>
              <a:t> Early Attrition Modelling For </a:t>
            </a:r>
            <a:r>
              <a:rPr lang="en-IN" sz="3000" dirty="0" smtClean="0"/>
              <a:t>Clearwater </a:t>
            </a:r>
            <a:r>
              <a:rPr lang="en-IN" sz="3000" dirty="0" smtClean="0"/>
              <a:t>State </a:t>
            </a:r>
            <a:r>
              <a:rPr lang="en-IN" sz="3000" dirty="0" smtClean="0"/>
              <a:t>University</a:t>
            </a:r>
            <a:br>
              <a:rPr lang="en-IN" sz="3000" dirty="0" smtClean="0"/>
            </a:br>
            <a:r>
              <a:rPr lang="en-IN" sz="3000" dirty="0" smtClean="0"/>
              <a:t/>
            </a:r>
            <a:br>
              <a:rPr lang="en-IN" sz="3000" dirty="0" smtClean="0"/>
            </a:br>
            <a:r>
              <a:rPr lang="en-IN" sz="3000" dirty="0" smtClean="0">
                <a:solidFill>
                  <a:schemeClr val="tx1"/>
                </a:solidFill>
              </a:rPr>
              <a:t/>
            </a:r>
            <a:br>
              <a:rPr lang="en-IN" sz="3000" dirty="0" smtClean="0">
                <a:solidFill>
                  <a:schemeClr val="tx1"/>
                </a:solidFill>
              </a:rPr>
            </a:br>
            <a:r>
              <a:rPr lang="en-IN" sz="2800" dirty="0" smtClean="0">
                <a:solidFill>
                  <a:schemeClr val="tx1"/>
                </a:solidFill>
              </a:rPr>
              <a:t> </a:t>
            </a:r>
            <a:r>
              <a:rPr lang="en-IN" sz="2800" dirty="0" smtClean="0">
                <a:solidFill>
                  <a:schemeClr val="tx1"/>
                </a:solidFill>
              </a:rPr>
              <a:t/>
            </a:r>
            <a:br>
              <a:rPr lang="en-IN" sz="2800" dirty="0" smtClean="0">
                <a:solidFill>
                  <a:schemeClr val="tx1"/>
                </a:solidFill>
              </a:rPr>
            </a:br>
            <a:r>
              <a:rPr lang="en-IN" sz="2800" dirty="0" smtClean="0">
                <a:solidFill>
                  <a:schemeClr val="tx1"/>
                </a:solidFill>
              </a:rPr>
              <a:t/>
            </a:r>
            <a:br>
              <a:rPr lang="en-IN" sz="2800" dirty="0" smtClean="0">
                <a:solidFill>
                  <a:schemeClr val="tx1"/>
                </a:solidFill>
              </a:rPr>
            </a:br>
            <a:r>
              <a:rPr lang="en-IN" sz="2800" dirty="0" smtClean="0">
                <a:solidFill>
                  <a:schemeClr val="tx1"/>
                </a:solidFill>
              </a:rPr>
              <a:t/>
            </a:r>
            <a:br>
              <a:rPr lang="en-IN" sz="2800" dirty="0" smtClean="0">
                <a:solidFill>
                  <a:schemeClr val="tx1"/>
                </a:solidFill>
              </a:rPr>
            </a:br>
            <a:r>
              <a:rPr lang="en-IN" sz="2800" dirty="0" smtClean="0">
                <a:solidFill>
                  <a:schemeClr val="tx1"/>
                </a:solidFill>
              </a:rPr>
              <a:t/>
            </a:r>
            <a:br>
              <a:rPr lang="en-IN" sz="2800" dirty="0" smtClean="0">
                <a:solidFill>
                  <a:schemeClr val="tx1"/>
                </a:solidFill>
              </a:rPr>
            </a:br>
            <a:r>
              <a:rPr lang="en-IN" sz="2800" dirty="0" smtClean="0">
                <a:solidFill>
                  <a:schemeClr val="tx1"/>
                </a:solidFill>
              </a:rPr>
              <a:t/>
            </a:r>
            <a:br>
              <a:rPr lang="en-IN" sz="2800" dirty="0" smtClean="0">
                <a:solidFill>
                  <a:schemeClr val="tx1"/>
                </a:solidFill>
              </a:rPr>
            </a:br>
            <a:r>
              <a:rPr lang="en-IN" sz="2800" dirty="0" smtClean="0">
                <a:solidFill>
                  <a:schemeClr val="tx1"/>
                </a:solidFill>
              </a:rPr>
              <a:t>By</a:t>
            </a:r>
            <a:r>
              <a:rPr lang="en-IN" sz="2800" dirty="0" smtClean="0">
                <a:solidFill>
                  <a:schemeClr val="tx1"/>
                </a:solidFill>
              </a:rPr>
              <a:t>: Hitesh Kapade | </a:t>
            </a:r>
            <a:r>
              <a:rPr lang="en-IN" sz="2800" dirty="0" smtClean="0">
                <a:solidFill>
                  <a:schemeClr val="tx1"/>
                </a:solidFill>
                <a:hlinkClick r:id="rId2"/>
              </a:rPr>
              <a:t>GitHub </a:t>
            </a:r>
            <a:r>
              <a:rPr lang="en-IN" sz="2800" dirty="0" smtClean="0">
                <a:solidFill>
                  <a:schemeClr val="tx1"/>
                </a:solidFill>
                <a:hlinkClick r:id="rId2"/>
              </a:rPr>
              <a:t>Link</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200" b="0" dirty="0" smtClean="0"/>
              <a:t>7.1 EDA: Student Application Data</a:t>
            </a:r>
            <a:endParaRPr lang="en-US" sz="3000" b="0" dirty="0" smtClean="0"/>
          </a:p>
        </p:txBody>
      </p:sp>
      <p:sp>
        <p:nvSpPr>
          <p:cNvPr id="5" name="Text Placeholder 4"/>
          <p:cNvSpPr>
            <a:spLocks noGrp="1"/>
          </p:cNvSpPr>
          <p:nvPr>
            <p:ph type="body" idx="2"/>
          </p:nvPr>
        </p:nvSpPr>
        <p:spPr>
          <a:xfrm>
            <a:off x="76200" y="1176337"/>
            <a:ext cx="4267200" cy="4995863"/>
          </a:xfrm>
        </p:spPr>
        <p:txBody>
          <a:bodyPr>
            <a:noAutofit/>
          </a:bodyPr>
          <a:lstStyle/>
          <a:p>
            <a:pPr marL="342900" indent="-342900">
              <a:buClrTx/>
              <a:buSzPct val="100000"/>
              <a:buFont typeface="+mj-lt"/>
              <a:buAutoNum type="arabicPeriod"/>
            </a:pPr>
            <a:r>
              <a:rPr lang="en-IN" dirty="0" smtClean="0"/>
              <a:t>More than 80% of the students are of the age 18, and 99% of the students are between 17 &amp; 19. From the age group 17 to 19, more than 70% of the students came back for the second year. Also, as the age increases, rate attrition is also increasing.</a:t>
            </a:r>
          </a:p>
          <a:p>
            <a:pPr marL="342900" indent="-342900">
              <a:buClrTx/>
              <a:buSzPct val="100000"/>
              <a:buFont typeface="+mj-lt"/>
              <a:buAutoNum type="arabicPeriod"/>
            </a:pPr>
            <a:r>
              <a:rPr lang="en-IN" dirty="0" smtClean="0"/>
              <a:t>The majority of the students is female. They corresponds to 63% of the total. Also, 78% &amp; 80% of the females &amp; males, respectively came back for the second year.</a:t>
            </a:r>
          </a:p>
          <a:p>
            <a:pPr marL="342900" indent="-342900">
              <a:buClrTx/>
              <a:buSzPct val="100000"/>
              <a:buFont typeface="+mj-lt"/>
              <a:buAutoNum type="arabicPeriod"/>
            </a:pPr>
            <a:r>
              <a:rPr lang="en-IN" dirty="0" smtClean="0"/>
              <a:t>In the age group of 18, the % of females is significantly greater than males {64% &amp; 36%}. Also, in the same age group the rate of attrition of female students is 22% whereas male students it is 19%. Overall as the age increases, the % of female students taking admission to university is decreasing. The average age of the male and female student is almost same.</a:t>
            </a:r>
          </a:p>
        </p:txBody>
      </p:sp>
      <p:pic>
        <p:nvPicPr>
          <p:cNvPr id="7" name="Content Placeholder 6" descr="output_114_0.png"/>
          <p:cNvPicPr>
            <a:picLocks noGrp="1" noChangeAspect="1"/>
          </p:cNvPicPr>
          <p:nvPr>
            <p:ph sz="quarter" idx="1"/>
          </p:nvPr>
        </p:nvPicPr>
        <p:blipFill>
          <a:blip r:embed="rId2" cstate="print"/>
          <a:stretch>
            <a:fillRect/>
          </a:stretch>
        </p:blipFill>
        <p:spPr>
          <a:xfrm>
            <a:off x="4760026" y="1269000"/>
            <a:ext cx="4231574" cy="2160000"/>
          </a:xfrm>
          <a:ln w="12700">
            <a:solidFill>
              <a:schemeClr val="tx1"/>
            </a:solidFill>
          </a:ln>
        </p:spPr>
      </p:pic>
      <p:pic>
        <p:nvPicPr>
          <p:cNvPr id="8" name="Picture 7" descr="output_116_1.png"/>
          <p:cNvPicPr>
            <a:picLocks noChangeAspect="1"/>
          </p:cNvPicPr>
          <p:nvPr/>
        </p:nvPicPr>
        <p:blipFill>
          <a:blip r:embed="rId3" cstate="print"/>
          <a:stretch>
            <a:fillRect/>
          </a:stretch>
        </p:blipFill>
        <p:spPr>
          <a:xfrm>
            <a:off x="4761600" y="3657600"/>
            <a:ext cx="4230000" cy="2292387"/>
          </a:xfrm>
          <a:prstGeom prst="rect">
            <a:avLst/>
          </a:prstGeom>
          <a:ln w="12700">
            <a:solidFill>
              <a:schemeClr val="tx1"/>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200" b="0" dirty="0" smtClean="0"/>
              <a:t>7.1 EDA: </a:t>
            </a:r>
            <a:r>
              <a:rPr lang="en-US" sz="3200" dirty="0" smtClean="0"/>
              <a:t>Student Application Data</a:t>
            </a:r>
            <a:endParaRPr lang="en-US" sz="3000" b="0" dirty="0" smtClean="0"/>
          </a:p>
        </p:txBody>
      </p:sp>
      <p:sp>
        <p:nvSpPr>
          <p:cNvPr id="5" name="Text Placeholder 4"/>
          <p:cNvSpPr>
            <a:spLocks noGrp="1"/>
          </p:cNvSpPr>
          <p:nvPr>
            <p:ph type="body" idx="2"/>
          </p:nvPr>
        </p:nvSpPr>
        <p:spPr>
          <a:xfrm>
            <a:off x="76200" y="1066800"/>
            <a:ext cx="4495800" cy="4995863"/>
          </a:xfrm>
        </p:spPr>
        <p:txBody>
          <a:bodyPr>
            <a:normAutofit/>
          </a:bodyPr>
          <a:lstStyle/>
          <a:p>
            <a:pPr marL="342900" indent="-342900">
              <a:buClr>
                <a:schemeClr val="tx1"/>
              </a:buClr>
              <a:buSzPct val="100000"/>
              <a:buFont typeface="+mj-lt"/>
              <a:buAutoNum type="arabicPeriod" startAt="4"/>
            </a:pPr>
            <a:r>
              <a:rPr lang="en-IN" dirty="0" smtClean="0"/>
              <a:t>Almost 90% of the students are from the background BGD 1 &amp; 3. In both the cases, around 80% students came back for the second year.</a:t>
            </a:r>
          </a:p>
          <a:p>
            <a:pPr marL="342900" indent="-342900">
              <a:buClr>
                <a:schemeClr val="tx1"/>
              </a:buClr>
              <a:buSzPct val="100000"/>
              <a:buFont typeface="+mj-lt"/>
              <a:buAutoNum type="arabicPeriod" startAt="4"/>
            </a:pPr>
            <a:r>
              <a:rPr lang="en-IN" dirty="0" smtClean="0"/>
              <a:t>Irrespective of the background the proportion of females is more than 50%.</a:t>
            </a:r>
          </a:p>
        </p:txBody>
      </p:sp>
      <p:pic>
        <p:nvPicPr>
          <p:cNvPr id="9" name="Content Placeholder 8" descr="output_129_1.png"/>
          <p:cNvPicPr>
            <a:picLocks noGrp="1" noChangeAspect="1"/>
          </p:cNvPicPr>
          <p:nvPr>
            <p:ph sz="quarter" idx="1"/>
          </p:nvPr>
        </p:nvPicPr>
        <p:blipFill>
          <a:blip r:embed="rId2" cstate="print"/>
          <a:stretch>
            <a:fillRect/>
          </a:stretch>
        </p:blipFill>
        <p:spPr>
          <a:xfrm>
            <a:off x="5005886" y="1143000"/>
            <a:ext cx="3985714" cy="2160000"/>
          </a:xfrm>
          <a:ln w="12700">
            <a:solidFill>
              <a:schemeClr val="tx1"/>
            </a:solidFill>
          </a:ln>
        </p:spPr>
      </p:pic>
      <p:pic>
        <p:nvPicPr>
          <p:cNvPr id="10" name="Picture 9" descr="output_131_1.png"/>
          <p:cNvPicPr>
            <a:picLocks noChangeAspect="1"/>
          </p:cNvPicPr>
          <p:nvPr/>
        </p:nvPicPr>
        <p:blipFill>
          <a:blip r:embed="rId3" cstate="print"/>
          <a:stretch>
            <a:fillRect/>
          </a:stretch>
        </p:blipFill>
        <p:spPr>
          <a:xfrm>
            <a:off x="5005886" y="3733800"/>
            <a:ext cx="3985714" cy="2160000"/>
          </a:xfrm>
          <a:prstGeom prst="rect">
            <a:avLst/>
          </a:prstGeom>
          <a:ln w="12700">
            <a:solidFill>
              <a:schemeClr val="tx1"/>
            </a:solidFill>
          </a:ln>
        </p:spPr>
      </p:pic>
      <p:pic>
        <p:nvPicPr>
          <p:cNvPr id="2050" name="Picture 2"/>
          <p:cNvPicPr>
            <a:picLocks noChangeAspect="1" noChangeArrowheads="1"/>
          </p:cNvPicPr>
          <p:nvPr/>
        </p:nvPicPr>
        <p:blipFill>
          <a:blip r:embed="rId4" cstate="print"/>
          <a:srcRect/>
          <a:stretch>
            <a:fillRect/>
          </a:stretch>
        </p:blipFill>
        <p:spPr bwMode="auto">
          <a:xfrm>
            <a:off x="533400" y="3054498"/>
            <a:ext cx="2895600" cy="3041502"/>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200" b="0" dirty="0" smtClean="0"/>
              <a:t>7.1 EDA: </a:t>
            </a:r>
            <a:r>
              <a:rPr lang="en-US" sz="3200" dirty="0" smtClean="0"/>
              <a:t>Student Application Data</a:t>
            </a:r>
            <a:endParaRPr lang="en-US" sz="3000" b="0" dirty="0" smtClean="0"/>
          </a:p>
        </p:txBody>
      </p:sp>
      <p:sp>
        <p:nvSpPr>
          <p:cNvPr id="5" name="Text Placeholder 4"/>
          <p:cNvSpPr>
            <a:spLocks noGrp="1"/>
          </p:cNvSpPr>
          <p:nvPr>
            <p:ph type="body" idx="2"/>
          </p:nvPr>
        </p:nvSpPr>
        <p:spPr>
          <a:xfrm>
            <a:off x="76200" y="1176337"/>
            <a:ext cx="4419600" cy="4995863"/>
          </a:xfrm>
        </p:spPr>
        <p:txBody>
          <a:bodyPr>
            <a:normAutofit/>
          </a:bodyPr>
          <a:lstStyle/>
          <a:p>
            <a:pPr marL="342900" indent="-342900">
              <a:buClr>
                <a:schemeClr val="tx1"/>
              </a:buClr>
              <a:buSzPct val="100000"/>
              <a:buFont typeface="+mj-lt"/>
              <a:buAutoNum type="arabicPeriod" startAt="6"/>
            </a:pPr>
            <a:r>
              <a:rPr lang="en-IN" dirty="0" smtClean="0"/>
              <a:t>90% of the students are from the same state as the university. The rate of attrition is slightly more in the students out of state {Rate of attrition - In State: Yes &amp; No - 26% &amp; 20%}.</a:t>
            </a:r>
          </a:p>
          <a:p>
            <a:pPr marL="342900" indent="-342900">
              <a:buClr>
                <a:schemeClr val="tx1"/>
              </a:buClr>
              <a:buSzPct val="100000"/>
              <a:buFont typeface="+mj-lt"/>
              <a:buAutoNum type="arabicPeriod" startAt="6"/>
            </a:pPr>
            <a:r>
              <a:rPr lang="en-IN" dirty="0" smtClean="0"/>
              <a:t>The university has very negligible {less than 1%} international students. That means, this variable is not helpful for out model. Thus, we can drop this variable. Also, the average age of the international student is greater.</a:t>
            </a:r>
          </a:p>
        </p:txBody>
      </p:sp>
      <p:pic>
        <p:nvPicPr>
          <p:cNvPr id="3076" name="Picture 4"/>
          <p:cNvPicPr>
            <a:picLocks noChangeAspect="1" noChangeArrowheads="1"/>
          </p:cNvPicPr>
          <p:nvPr/>
        </p:nvPicPr>
        <p:blipFill>
          <a:blip r:embed="rId2" cstate="print"/>
          <a:srcRect/>
          <a:stretch>
            <a:fillRect/>
          </a:stretch>
        </p:blipFill>
        <p:spPr bwMode="auto">
          <a:xfrm>
            <a:off x="457199" y="3919518"/>
            <a:ext cx="2880000" cy="1128791"/>
          </a:xfrm>
          <a:prstGeom prst="rect">
            <a:avLst/>
          </a:prstGeom>
          <a:noFill/>
          <a:ln w="12700">
            <a:solidFill>
              <a:schemeClr val="tx1"/>
            </a:solidFill>
            <a:miter lim="800000"/>
            <a:headEnd/>
            <a:tailEnd/>
          </a:ln>
        </p:spPr>
      </p:pic>
      <p:pic>
        <p:nvPicPr>
          <p:cNvPr id="12" name="Picture 11" descr="output_137_1.png"/>
          <p:cNvPicPr>
            <a:picLocks noChangeAspect="1"/>
          </p:cNvPicPr>
          <p:nvPr/>
        </p:nvPicPr>
        <p:blipFill>
          <a:blip r:embed="rId3" cstate="print"/>
          <a:stretch>
            <a:fillRect/>
          </a:stretch>
        </p:blipFill>
        <p:spPr>
          <a:xfrm>
            <a:off x="5005886" y="1219200"/>
            <a:ext cx="3985714" cy="2160000"/>
          </a:xfrm>
          <a:prstGeom prst="rect">
            <a:avLst/>
          </a:prstGeom>
          <a:ln w="12700">
            <a:solidFill>
              <a:schemeClr val="tx1"/>
            </a:solidFill>
          </a:ln>
        </p:spPr>
      </p:pic>
      <p:pic>
        <p:nvPicPr>
          <p:cNvPr id="13" name="Picture 12" descr="output_145_1.png"/>
          <p:cNvPicPr>
            <a:picLocks noChangeAspect="1"/>
          </p:cNvPicPr>
          <p:nvPr/>
        </p:nvPicPr>
        <p:blipFill>
          <a:blip r:embed="rId4" cstate="print"/>
          <a:stretch>
            <a:fillRect/>
          </a:stretch>
        </p:blipFill>
        <p:spPr>
          <a:xfrm>
            <a:off x="5005886" y="3936000"/>
            <a:ext cx="3985714" cy="2160000"/>
          </a:xfrm>
          <a:prstGeom prst="rect">
            <a:avLst/>
          </a:prstGeom>
          <a:ln w="12700">
            <a:solidFill>
              <a:schemeClr val="tx1"/>
            </a:solidFill>
          </a:ln>
        </p:spPr>
      </p:pic>
      <p:pic>
        <p:nvPicPr>
          <p:cNvPr id="3077" name="Picture 5"/>
          <p:cNvPicPr>
            <a:picLocks noChangeAspect="1" noChangeArrowheads="1"/>
          </p:cNvPicPr>
          <p:nvPr/>
        </p:nvPicPr>
        <p:blipFill>
          <a:blip r:embed="rId5" cstate="print"/>
          <a:srcRect/>
          <a:stretch>
            <a:fillRect/>
          </a:stretch>
        </p:blipFill>
        <p:spPr bwMode="auto">
          <a:xfrm>
            <a:off x="457199" y="5291118"/>
            <a:ext cx="2880000" cy="1185882"/>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200" b="0" dirty="0" smtClean="0"/>
              <a:t>7.1 EDA: </a:t>
            </a:r>
            <a:r>
              <a:rPr lang="en-US" sz="3200" dirty="0" smtClean="0"/>
              <a:t>Student Application Data</a:t>
            </a:r>
            <a:endParaRPr lang="en-US" sz="3000" b="0" dirty="0" smtClean="0"/>
          </a:p>
        </p:txBody>
      </p:sp>
      <p:sp>
        <p:nvSpPr>
          <p:cNvPr id="5" name="Text Placeholder 4"/>
          <p:cNvSpPr>
            <a:spLocks noGrp="1"/>
          </p:cNvSpPr>
          <p:nvPr>
            <p:ph type="body" idx="2"/>
          </p:nvPr>
        </p:nvSpPr>
        <p:spPr>
          <a:xfrm>
            <a:off x="76200" y="914400"/>
            <a:ext cx="4267200" cy="4995863"/>
          </a:xfrm>
        </p:spPr>
        <p:txBody>
          <a:bodyPr>
            <a:normAutofit/>
          </a:bodyPr>
          <a:lstStyle/>
          <a:p>
            <a:pPr marL="342900" indent="-342900">
              <a:buClr>
                <a:schemeClr val="tx1"/>
              </a:buClr>
              <a:buSzPct val="100000"/>
              <a:buFont typeface="+mj-lt"/>
              <a:buAutoNum type="arabicPeriod" startAt="8"/>
            </a:pPr>
            <a:r>
              <a:rPr lang="en-IN" dirty="0" smtClean="0"/>
              <a:t>The combined score of more than 50% of the students is between 910 &amp; 1030 {910, 950, 990, and 1030}. The rate of attrition for these four categories is between 21% to 24%.</a:t>
            </a:r>
          </a:p>
          <a:p>
            <a:pPr marL="342900" indent="-342900">
              <a:buClr>
                <a:schemeClr val="tx1"/>
              </a:buClr>
              <a:buSzPct val="100000"/>
              <a:buFont typeface="+mj-lt"/>
              <a:buAutoNum type="arabicPeriod" startAt="8"/>
            </a:pPr>
            <a:r>
              <a:rPr lang="en-IN" dirty="0" smtClean="0"/>
              <a:t>On an average male students tends to perform good in the entrance exam.</a:t>
            </a:r>
          </a:p>
          <a:p>
            <a:pPr marL="342900" indent="-342900">
              <a:buClr>
                <a:schemeClr val="tx1"/>
              </a:buClr>
              <a:buSzPct val="100000"/>
              <a:buFont typeface="+mj-lt"/>
              <a:buAutoNum type="arabicPeriod" startAt="8"/>
            </a:pPr>
            <a:r>
              <a:rPr lang="en-IN" dirty="0" smtClean="0"/>
              <a:t>The students from background 1, 6, and 7 tends to perform good in the entrance exam.</a:t>
            </a:r>
          </a:p>
        </p:txBody>
      </p:sp>
      <p:pic>
        <p:nvPicPr>
          <p:cNvPr id="8" name="Picture 7" descr="output_156_1.png"/>
          <p:cNvPicPr>
            <a:picLocks noChangeAspect="1"/>
          </p:cNvPicPr>
          <p:nvPr/>
        </p:nvPicPr>
        <p:blipFill>
          <a:blip r:embed="rId2" cstate="print"/>
          <a:stretch>
            <a:fillRect/>
          </a:stretch>
        </p:blipFill>
        <p:spPr>
          <a:xfrm>
            <a:off x="4419600" y="914400"/>
            <a:ext cx="4572000" cy="1800000"/>
          </a:xfrm>
          <a:prstGeom prst="rect">
            <a:avLst/>
          </a:prstGeom>
          <a:ln w="12700">
            <a:solidFill>
              <a:schemeClr val="tx1"/>
            </a:solidFill>
          </a:ln>
        </p:spPr>
      </p:pic>
      <p:pic>
        <p:nvPicPr>
          <p:cNvPr id="9" name="Picture 8" descr="output_159_1.png"/>
          <p:cNvPicPr>
            <a:picLocks noChangeAspect="1"/>
          </p:cNvPicPr>
          <p:nvPr/>
        </p:nvPicPr>
        <p:blipFill>
          <a:blip r:embed="rId3" cstate="print"/>
          <a:stretch>
            <a:fillRect/>
          </a:stretch>
        </p:blipFill>
        <p:spPr>
          <a:xfrm>
            <a:off x="4419600" y="2895600"/>
            <a:ext cx="4572000" cy="1800000"/>
          </a:xfrm>
          <a:prstGeom prst="rect">
            <a:avLst/>
          </a:prstGeom>
          <a:ln w="12700">
            <a:solidFill>
              <a:schemeClr val="tx1"/>
            </a:solidFill>
          </a:ln>
        </p:spPr>
      </p:pic>
      <p:pic>
        <p:nvPicPr>
          <p:cNvPr id="11" name="Picture 10" descr="output_166_1.png"/>
          <p:cNvPicPr>
            <a:picLocks noChangeAspect="1"/>
          </p:cNvPicPr>
          <p:nvPr/>
        </p:nvPicPr>
        <p:blipFill>
          <a:blip r:embed="rId4" cstate="print"/>
          <a:stretch>
            <a:fillRect/>
          </a:stretch>
        </p:blipFill>
        <p:spPr>
          <a:xfrm>
            <a:off x="4419600" y="4876800"/>
            <a:ext cx="4572000" cy="1800000"/>
          </a:xfrm>
          <a:prstGeom prst="rect">
            <a:avLst/>
          </a:prstGeom>
          <a:ln w="12700">
            <a:solidFill>
              <a:schemeClr val="tx1"/>
            </a:solidFill>
          </a:ln>
        </p:spPr>
      </p:pic>
      <p:pic>
        <p:nvPicPr>
          <p:cNvPr id="4098" name="Picture 2"/>
          <p:cNvPicPr>
            <a:picLocks noChangeAspect="1" noChangeArrowheads="1"/>
          </p:cNvPicPr>
          <p:nvPr/>
        </p:nvPicPr>
        <p:blipFill>
          <a:blip r:embed="rId5" cstate="print"/>
          <a:srcRect/>
          <a:stretch>
            <a:fillRect/>
          </a:stretch>
        </p:blipFill>
        <p:spPr bwMode="auto">
          <a:xfrm>
            <a:off x="499404" y="3778663"/>
            <a:ext cx="2880000" cy="882424"/>
          </a:xfrm>
          <a:prstGeom prst="rect">
            <a:avLst/>
          </a:prstGeom>
          <a:noFill/>
          <a:ln w="12700">
            <a:solidFill>
              <a:schemeClr val="tx1"/>
            </a:solidFill>
            <a:miter lim="800000"/>
            <a:headEnd/>
            <a:tailEnd/>
          </a:ln>
        </p:spPr>
      </p:pic>
      <p:pic>
        <p:nvPicPr>
          <p:cNvPr id="4099" name="Picture 3"/>
          <p:cNvPicPr>
            <a:picLocks noChangeAspect="1" noChangeArrowheads="1"/>
          </p:cNvPicPr>
          <p:nvPr/>
        </p:nvPicPr>
        <p:blipFill>
          <a:blip r:embed="rId6" cstate="print"/>
          <a:srcRect/>
          <a:stretch>
            <a:fillRect/>
          </a:stretch>
        </p:blipFill>
        <p:spPr bwMode="auto">
          <a:xfrm>
            <a:off x="499404" y="4845464"/>
            <a:ext cx="2880000" cy="1021936"/>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200" b="0" dirty="0" smtClean="0"/>
              <a:t>7.1 EDA: </a:t>
            </a:r>
            <a:r>
              <a:rPr lang="en-US" sz="3200" dirty="0" smtClean="0"/>
              <a:t>Student Application Data</a:t>
            </a:r>
            <a:endParaRPr lang="en-US" sz="3000" b="0" dirty="0" smtClean="0"/>
          </a:p>
        </p:txBody>
      </p:sp>
      <p:sp>
        <p:nvSpPr>
          <p:cNvPr id="5" name="Text Placeholder 4"/>
          <p:cNvSpPr>
            <a:spLocks noGrp="1"/>
          </p:cNvSpPr>
          <p:nvPr>
            <p:ph type="body" idx="2"/>
          </p:nvPr>
        </p:nvSpPr>
        <p:spPr>
          <a:xfrm>
            <a:off x="76200" y="914400"/>
            <a:ext cx="4267200" cy="4995863"/>
          </a:xfrm>
        </p:spPr>
        <p:txBody>
          <a:bodyPr>
            <a:normAutofit/>
          </a:bodyPr>
          <a:lstStyle/>
          <a:p>
            <a:pPr marL="342900" indent="-342900">
              <a:buClr>
                <a:schemeClr val="tx1"/>
              </a:buClr>
              <a:buSzPct val="100000"/>
              <a:buFont typeface="+mj-lt"/>
              <a:buAutoNum type="arabicPeriod" startAt="11"/>
            </a:pPr>
            <a:r>
              <a:rPr lang="en-IN" dirty="0" smtClean="0"/>
              <a:t>The students having less High School GPA score tends to attrite.</a:t>
            </a:r>
          </a:p>
          <a:p>
            <a:pPr marL="342900" indent="-342900">
              <a:buClr>
                <a:schemeClr val="tx1"/>
              </a:buClr>
              <a:buSzPct val="100000"/>
              <a:buFont typeface="+mj-lt"/>
              <a:buAutoNum type="arabicPeriod" startAt="11"/>
            </a:pPr>
            <a:r>
              <a:rPr lang="en-IN" dirty="0" smtClean="0"/>
              <a:t>The female students have more average High School GPA score than male students.</a:t>
            </a:r>
          </a:p>
          <a:p>
            <a:pPr marL="342900" indent="-342900">
              <a:buClr>
                <a:schemeClr val="tx1"/>
              </a:buClr>
              <a:buSzPct val="100000"/>
              <a:buFont typeface="+mj-lt"/>
              <a:buAutoNum type="arabicPeriod" startAt="11"/>
            </a:pPr>
            <a:r>
              <a:rPr lang="en-IN" dirty="0" smtClean="0"/>
              <a:t>HIGH_SCHL_NAME has lot of unique values. That means, this variable is not helpful for out model. Thus, we can drop this variable. </a:t>
            </a:r>
          </a:p>
        </p:txBody>
      </p:sp>
      <p:pic>
        <p:nvPicPr>
          <p:cNvPr id="10" name="Picture 9" descr="output_170_1.png"/>
          <p:cNvPicPr>
            <a:picLocks noChangeAspect="1"/>
          </p:cNvPicPr>
          <p:nvPr/>
        </p:nvPicPr>
        <p:blipFill>
          <a:blip r:embed="rId2" cstate="print"/>
          <a:stretch>
            <a:fillRect/>
          </a:stretch>
        </p:blipFill>
        <p:spPr>
          <a:xfrm>
            <a:off x="5410200" y="914400"/>
            <a:ext cx="3420000" cy="1844441"/>
          </a:xfrm>
          <a:prstGeom prst="rect">
            <a:avLst/>
          </a:prstGeom>
          <a:ln w="12700">
            <a:solidFill>
              <a:schemeClr val="tx1"/>
            </a:solidFill>
          </a:ln>
        </p:spPr>
      </p:pic>
      <p:pic>
        <p:nvPicPr>
          <p:cNvPr id="12" name="Picture 11" descr="output_171_1.png"/>
          <p:cNvPicPr>
            <a:picLocks noChangeAspect="1"/>
          </p:cNvPicPr>
          <p:nvPr/>
        </p:nvPicPr>
        <p:blipFill>
          <a:blip r:embed="rId3" cstate="print"/>
          <a:stretch>
            <a:fillRect/>
          </a:stretch>
        </p:blipFill>
        <p:spPr>
          <a:xfrm>
            <a:off x="5410200" y="2924400"/>
            <a:ext cx="3423246" cy="1800000"/>
          </a:xfrm>
          <a:prstGeom prst="rect">
            <a:avLst/>
          </a:prstGeom>
          <a:ln w="12700">
            <a:solidFill>
              <a:schemeClr val="tx1"/>
            </a:solidFill>
          </a:ln>
        </p:spPr>
      </p:pic>
      <p:pic>
        <p:nvPicPr>
          <p:cNvPr id="13" name="Picture 12" descr="output_175_1.png"/>
          <p:cNvPicPr>
            <a:picLocks noChangeAspect="1"/>
          </p:cNvPicPr>
          <p:nvPr/>
        </p:nvPicPr>
        <p:blipFill>
          <a:blip r:embed="rId4" cstate="print"/>
          <a:stretch>
            <a:fillRect/>
          </a:stretch>
        </p:blipFill>
        <p:spPr>
          <a:xfrm>
            <a:off x="5410200" y="4876800"/>
            <a:ext cx="3420000" cy="1785565"/>
          </a:xfrm>
          <a:prstGeom prst="rect">
            <a:avLst/>
          </a:prstGeom>
          <a:ln w="12700">
            <a:solidFill>
              <a:schemeClr val="tx1"/>
            </a:solidFill>
          </a:ln>
        </p:spPr>
      </p:pic>
      <p:pic>
        <p:nvPicPr>
          <p:cNvPr id="5122" name="Picture 2"/>
          <p:cNvPicPr>
            <a:picLocks noChangeAspect="1" noChangeArrowheads="1"/>
          </p:cNvPicPr>
          <p:nvPr/>
        </p:nvPicPr>
        <p:blipFill>
          <a:blip r:embed="rId5" cstate="print"/>
          <a:srcRect/>
          <a:stretch>
            <a:fillRect/>
          </a:stretch>
        </p:blipFill>
        <p:spPr bwMode="auto">
          <a:xfrm>
            <a:off x="457199" y="3346940"/>
            <a:ext cx="2880000" cy="952529"/>
          </a:xfrm>
          <a:prstGeom prst="rect">
            <a:avLst/>
          </a:prstGeom>
          <a:noFill/>
          <a:ln w="12700">
            <a:solidFill>
              <a:schemeClr val="tx1"/>
            </a:solidFill>
            <a:miter lim="800000"/>
            <a:headEnd/>
            <a:tailEnd/>
          </a:ln>
        </p:spPr>
      </p:pic>
      <p:pic>
        <p:nvPicPr>
          <p:cNvPr id="5123" name="Picture 3"/>
          <p:cNvPicPr>
            <a:picLocks noChangeAspect="1" noChangeArrowheads="1"/>
          </p:cNvPicPr>
          <p:nvPr/>
        </p:nvPicPr>
        <p:blipFill>
          <a:blip r:embed="rId6" cstate="print"/>
          <a:srcRect/>
          <a:stretch>
            <a:fillRect/>
          </a:stretch>
        </p:blipFill>
        <p:spPr bwMode="auto">
          <a:xfrm>
            <a:off x="457199" y="4413740"/>
            <a:ext cx="2880000" cy="1204615"/>
          </a:xfrm>
          <a:prstGeom prst="rect">
            <a:avLst/>
          </a:prstGeom>
          <a:noFill/>
          <a:ln w="12700">
            <a:solidFill>
              <a:schemeClr val="tx1"/>
            </a:solidFill>
            <a:miter lim="800000"/>
            <a:headEnd/>
            <a:tailEnd/>
          </a:ln>
        </p:spPr>
      </p:pic>
      <p:pic>
        <p:nvPicPr>
          <p:cNvPr id="5124" name="Picture 4"/>
          <p:cNvPicPr>
            <a:picLocks noChangeAspect="1" noChangeArrowheads="1"/>
          </p:cNvPicPr>
          <p:nvPr/>
        </p:nvPicPr>
        <p:blipFill>
          <a:blip r:embed="rId7" cstate="print"/>
          <a:srcRect/>
          <a:stretch>
            <a:fillRect/>
          </a:stretch>
        </p:blipFill>
        <p:spPr bwMode="auto">
          <a:xfrm>
            <a:off x="457199" y="5722665"/>
            <a:ext cx="2880000" cy="982935"/>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200" b="0" dirty="0" smtClean="0"/>
              <a:t>7.1 EDA: </a:t>
            </a:r>
            <a:r>
              <a:rPr lang="en-US" sz="3200" dirty="0" smtClean="0"/>
              <a:t>Student Application Data</a:t>
            </a:r>
            <a:endParaRPr lang="en-US" sz="3000" b="0" dirty="0" smtClean="0"/>
          </a:p>
        </p:txBody>
      </p:sp>
      <p:sp>
        <p:nvSpPr>
          <p:cNvPr id="5" name="Text Placeholder 4"/>
          <p:cNvSpPr>
            <a:spLocks noGrp="1"/>
          </p:cNvSpPr>
          <p:nvPr>
            <p:ph type="body" idx="2"/>
          </p:nvPr>
        </p:nvSpPr>
        <p:spPr>
          <a:xfrm>
            <a:off x="76200" y="914400"/>
            <a:ext cx="8915400" cy="838199"/>
          </a:xfrm>
        </p:spPr>
        <p:txBody>
          <a:bodyPr>
            <a:noAutofit/>
          </a:bodyPr>
          <a:lstStyle/>
          <a:p>
            <a:pPr marL="342900" indent="-342900">
              <a:buClr>
                <a:schemeClr val="tx1"/>
              </a:buClr>
              <a:buSzPct val="100000"/>
              <a:buFont typeface="+mj-lt"/>
              <a:buAutoNum type="arabicPeriod" startAt="14"/>
            </a:pPr>
            <a:r>
              <a:rPr lang="en-IN" sz="1600" dirty="0" smtClean="0"/>
              <a:t>There is no apparent relationship between HIGH_SCHL_GPA &amp; STDNT_TEST_ENTRANCE_COMB.</a:t>
            </a:r>
          </a:p>
          <a:p>
            <a:pPr marL="342900" indent="-342900">
              <a:buClr>
                <a:schemeClr val="tx1"/>
              </a:buClr>
              <a:buSzPct val="100000"/>
              <a:buFont typeface="+mj-lt"/>
              <a:buAutoNum type="arabicPeriod" startAt="14"/>
            </a:pPr>
            <a:r>
              <a:rPr lang="en-IN" sz="1600" dirty="0" smtClean="0"/>
              <a:t>There are 78% students whose parents are either High School or College/Beyond pass outs. Also, the attrition rate is more where the parents education is  high school or less.</a:t>
            </a:r>
          </a:p>
        </p:txBody>
      </p:sp>
      <p:pic>
        <p:nvPicPr>
          <p:cNvPr id="11" name="Picture 10" descr="output_183_1.png"/>
          <p:cNvPicPr>
            <a:picLocks noChangeAspect="1"/>
          </p:cNvPicPr>
          <p:nvPr/>
        </p:nvPicPr>
        <p:blipFill>
          <a:blip r:embed="rId2" cstate="print"/>
          <a:stretch>
            <a:fillRect/>
          </a:stretch>
        </p:blipFill>
        <p:spPr>
          <a:xfrm>
            <a:off x="533400" y="3810000"/>
            <a:ext cx="7010400" cy="2895600"/>
          </a:xfrm>
          <a:prstGeom prst="rect">
            <a:avLst/>
          </a:prstGeom>
          <a:ln w="12700">
            <a:solidFill>
              <a:schemeClr val="tx1"/>
            </a:solidFill>
          </a:ln>
        </p:spPr>
      </p:pic>
      <p:pic>
        <p:nvPicPr>
          <p:cNvPr id="6146" name="Picture 2"/>
          <p:cNvPicPr>
            <a:picLocks noChangeAspect="1" noChangeArrowheads="1"/>
          </p:cNvPicPr>
          <p:nvPr/>
        </p:nvPicPr>
        <p:blipFill>
          <a:blip r:embed="rId3" cstate="print"/>
          <a:srcRect/>
          <a:stretch>
            <a:fillRect/>
          </a:stretch>
        </p:blipFill>
        <p:spPr bwMode="auto">
          <a:xfrm>
            <a:off x="523875" y="1885950"/>
            <a:ext cx="2828925" cy="1847850"/>
          </a:xfrm>
          <a:prstGeom prst="rect">
            <a:avLst/>
          </a:prstGeom>
          <a:noFill/>
          <a:ln w="12700">
            <a:solidFill>
              <a:schemeClr val="tx1"/>
            </a:solid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5105400" y="1933800"/>
            <a:ext cx="3835176" cy="1800000"/>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b="0" dirty="0" smtClean="0"/>
              <a:t>7.2 EDA: Performance Indicators</a:t>
            </a:r>
          </a:p>
        </p:txBody>
      </p:sp>
      <p:sp>
        <p:nvSpPr>
          <p:cNvPr id="5" name="Text Placeholder 4"/>
          <p:cNvSpPr>
            <a:spLocks noGrp="1"/>
          </p:cNvSpPr>
          <p:nvPr>
            <p:ph type="body" idx="2"/>
          </p:nvPr>
        </p:nvSpPr>
        <p:spPr>
          <a:xfrm>
            <a:off x="76200" y="914400"/>
            <a:ext cx="4267200" cy="3657600"/>
          </a:xfrm>
        </p:spPr>
        <p:txBody>
          <a:bodyPr>
            <a:noAutofit/>
          </a:bodyPr>
          <a:lstStyle/>
          <a:p>
            <a:pPr marL="228600" indent="-228600">
              <a:buClr>
                <a:schemeClr val="tx1"/>
              </a:buClr>
              <a:buSzPct val="100000"/>
              <a:buFont typeface="+mj-lt"/>
              <a:buAutoNum type="arabicPeriod"/>
            </a:pPr>
            <a:r>
              <a:rPr lang="en-IN" sz="1600" dirty="0" smtClean="0"/>
              <a:t>The academic year 2009-2010 has the most number of students in the university. There is a linear increase in the number of students. The academic year 2006-2007 has the least attrition rate {16%}.</a:t>
            </a:r>
          </a:p>
          <a:p>
            <a:pPr marL="228600" indent="-228600">
              <a:buClr>
                <a:schemeClr val="tx1"/>
              </a:buClr>
              <a:buSzPct val="100000"/>
              <a:buFont typeface="+mj-lt"/>
              <a:buAutoNum type="arabicPeriod"/>
            </a:pPr>
            <a:r>
              <a:rPr lang="en-IN" sz="1600" dirty="0" smtClean="0"/>
              <a:t>The ratio of the gender is almost the same across the academic years. The rate of attrition in females is more than males</a:t>
            </a:r>
          </a:p>
          <a:p>
            <a:pPr marL="228600" indent="-228600">
              <a:buClr>
                <a:schemeClr val="tx1"/>
              </a:buClr>
              <a:buSzPct val="100000"/>
              <a:buFont typeface="+mj-lt"/>
              <a:buAutoNum type="arabicPeriod"/>
            </a:pPr>
            <a:r>
              <a:rPr lang="en-IN" sz="1600" dirty="0" smtClean="0"/>
              <a:t>The enrolment of students from background 3 is increasing consistently.</a:t>
            </a:r>
          </a:p>
        </p:txBody>
      </p:sp>
      <p:pic>
        <p:nvPicPr>
          <p:cNvPr id="4" name="Picture 3" descr="output_198_1.png"/>
          <p:cNvPicPr>
            <a:picLocks noChangeAspect="1"/>
          </p:cNvPicPr>
          <p:nvPr/>
        </p:nvPicPr>
        <p:blipFill>
          <a:blip r:embed="rId2" cstate="print"/>
          <a:stretch>
            <a:fillRect/>
          </a:stretch>
        </p:blipFill>
        <p:spPr>
          <a:xfrm>
            <a:off x="4572000" y="914400"/>
            <a:ext cx="4419600" cy="1800000"/>
          </a:xfrm>
          <a:prstGeom prst="rect">
            <a:avLst/>
          </a:prstGeom>
          <a:ln w="12700">
            <a:solidFill>
              <a:schemeClr val="tx1"/>
            </a:solidFill>
          </a:ln>
        </p:spPr>
      </p:pic>
      <p:pic>
        <p:nvPicPr>
          <p:cNvPr id="8" name="Picture 7" descr="output_204_1.png"/>
          <p:cNvPicPr>
            <a:picLocks noChangeAspect="1"/>
          </p:cNvPicPr>
          <p:nvPr/>
        </p:nvPicPr>
        <p:blipFill>
          <a:blip r:embed="rId3" cstate="print"/>
          <a:stretch>
            <a:fillRect/>
          </a:stretch>
        </p:blipFill>
        <p:spPr>
          <a:xfrm>
            <a:off x="4572000" y="2924400"/>
            <a:ext cx="4419600" cy="1800000"/>
          </a:xfrm>
          <a:prstGeom prst="rect">
            <a:avLst/>
          </a:prstGeom>
          <a:ln w="12700">
            <a:solidFill>
              <a:schemeClr val="tx1"/>
            </a:solidFill>
          </a:ln>
        </p:spPr>
      </p:pic>
      <p:pic>
        <p:nvPicPr>
          <p:cNvPr id="7170" name="Picture 2"/>
          <p:cNvPicPr>
            <a:picLocks noChangeAspect="1" noChangeArrowheads="1"/>
          </p:cNvPicPr>
          <p:nvPr/>
        </p:nvPicPr>
        <p:blipFill>
          <a:blip r:embed="rId4" cstate="print"/>
          <a:srcRect/>
          <a:stretch>
            <a:fillRect/>
          </a:stretch>
        </p:blipFill>
        <p:spPr bwMode="auto">
          <a:xfrm>
            <a:off x="2209800" y="5152800"/>
            <a:ext cx="1960680" cy="1552800"/>
          </a:xfrm>
          <a:prstGeom prst="rect">
            <a:avLst/>
          </a:prstGeom>
          <a:noFill/>
          <a:ln w="12700">
            <a:solidFill>
              <a:schemeClr val="tx1"/>
            </a:solidFill>
            <a:miter lim="800000"/>
            <a:headEnd/>
            <a:tailEnd/>
          </a:ln>
        </p:spPr>
      </p:pic>
      <p:pic>
        <p:nvPicPr>
          <p:cNvPr id="7171" name="Picture 3"/>
          <p:cNvPicPr>
            <a:picLocks noChangeAspect="1" noChangeArrowheads="1"/>
          </p:cNvPicPr>
          <p:nvPr/>
        </p:nvPicPr>
        <p:blipFill>
          <a:blip r:embed="rId5" cstate="print"/>
          <a:srcRect/>
          <a:stretch>
            <a:fillRect/>
          </a:stretch>
        </p:blipFill>
        <p:spPr bwMode="auto">
          <a:xfrm>
            <a:off x="4572000" y="4905600"/>
            <a:ext cx="4419600" cy="1800000"/>
          </a:xfrm>
          <a:prstGeom prst="rect">
            <a:avLst/>
          </a:prstGeom>
          <a:noFill/>
          <a:ln w="12700">
            <a:solidFill>
              <a:schemeClr val="tx1"/>
            </a:solidFill>
            <a:miter lim="800000"/>
            <a:headEnd/>
            <a:tailEnd/>
          </a:ln>
        </p:spPr>
      </p:pic>
      <p:pic>
        <p:nvPicPr>
          <p:cNvPr id="7172" name="Picture 4"/>
          <p:cNvPicPr>
            <a:picLocks noChangeAspect="1" noChangeArrowheads="1"/>
          </p:cNvPicPr>
          <p:nvPr/>
        </p:nvPicPr>
        <p:blipFill>
          <a:blip r:embed="rId6" cstate="print"/>
          <a:srcRect/>
          <a:stretch>
            <a:fillRect/>
          </a:stretch>
        </p:blipFill>
        <p:spPr bwMode="auto">
          <a:xfrm>
            <a:off x="381000" y="3352800"/>
            <a:ext cx="1981200" cy="1560000"/>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b="0" dirty="0" smtClean="0"/>
              <a:t>7.2 EDA: </a:t>
            </a:r>
            <a:r>
              <a:rPr lang="en-US" sz="3000" dirty="0" smtClean="0"/>
              <a:t>Performance Indicators</a:t>
            </a:r>
            <a:endParaRPr lang="en-US" sz="3000" b="0" dirty="0" smtClean="0"/>
          </a:p>
        </p:txBody>
      </p:sp>
      <p:sp>
        <p:nvSpPr>
          <p:cNvPr id="5" name="Text Placeholder 4"/>
          <p:cNvSpPr>
            <a:spLocks noGrp="1"/>
          </p:cNvSpPr>
          <p:nvPr>
            <p:ph type="body" idx="2"/>
          </p:nvPr>
        </p:nvSpPr>
        <p:spPr>
          <a:xfrm>
            <a:off x="76200" y="914400"/>
            <a:ext cx="4724400" cy="2133600"/>
          </a:xfrm>
        </p:spPr>
        <p:txBody>
          <a:bodyPr>
            <a:noAutofit/>
          </a:bodyPr>
          <a:lstStyle/>
          <a:p>
            <a:pPr marL="228600" indent="-228600">
              <a:buClr>
                <a:schemeClr val="tx1"/>
              </a:buClr>
              <a:buSzPct val="100000"/>
              <a:buFont typeface="+mj-lt"/>
              <a:buAutoNum type="arabicPeriod" startAt="4"/>
            </a:pPr>
            <a:r>
              <a:rPr lang="en-IN" sz="1600" dirty="0" smtClean="0"/>
              <a:t>In each academic year almost 90% of the students are from the same state.</a:t>
            </a:r>
          </a:p>
          <a:p>
            <a:pPr marL="228600" indent="-228600">
              <a:buClr>
                <a:schemeClr val="tx1"/>
              </a:buClr>
              <a:buSzPct val="100000"/>
              <a:buFont typeface="+mj-lt"/>
              <a:buAutoNum type="arabicPeriod" startAt="4"/>
            </a:pPr>
            <a:r>
              <a:rPr lang="en-IN" sz="1600" dirty="0" smtClean="0"/>
              <a:t>Every year most number of students admitted to university has scored 990.</a:t>
            </a:r>
          </a:p>
          <a:p>
            <a:pPr marL="228600" indent="-228600">
              <a:buClr>
                <a:schemeClr val="tx1"/>
              </a:buClr>
              <a:buSzPct val="100000"/>
              <a:buFont typeface="+mj-lt"/>
              <a:buAutoNum type="arabicPeriod" startAt="4"/>
            </a:pPr>
            <a:r>
              <a:rPr lang="en-IN" sz="1600" dirty="0" smtClean="0"/>
              <a:t>Around 59% of the students prefer to live off campus. The attrition rate among the students living on campus is more.</a:t>
            </a:r>
          </a:p>
        </p:txBody>
      </p:sp>
      <p:pic>
        <p:nvPicPr>
          <p:cNvPr id="8194" name="Picture 2"/>
          <p:cNvPicPr>
            <a:picLocks noChangeAspect="1" noChangeArrowheads="1"/>
          </p:cNvPicPr>
          <p:nvPr/>
        </p:nvPicPr>
        <p:blipFill>
          <a:blip r:embed="rId2" cstate="print"/>
          <a:srcRect/>
          <a:stretch>
            <a:fillRect/>
          </a:stretch>
        </p:blipFill>
        <p:spPr bwMode="auto">
          <a:xfrm>
            <a:off x="6781800" y="3352800"/>
            <a:ext cx="2169643" cy="1800000"/>
          </a:xfrm>
          <a:prstGeom prst="rect">
            <a:avLst/>
          </a:prstGeom>
          <a:noFill/>
          <a:ln w="12700">
            <a:solidFill>
              <a:schemeClr val="tx1"/>
            </a:solid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228600" y="3352800"/>
            <a:ext cx="6400800" cy="3352800"/>
          </a:xfrm>
          <a:prstGeom prst="rect">
            <a:avLst/>
          </a:prstGeom>
          <a:noFill/>
          <a:ln w="12700">
            <a:solidFill>
              <a:schemeClr val="tx1"/>
            </a:solidFill>
            <a:miter lim="800000"/>
            <a:headEnd/>
            <a:tailEnd/>
          </a:ln>
        </p:spPr>
      </p:pic>
      <p:pic>
        <p:nvPicPr>
          <p:cNvPr id="8197" name="Picture 5"/>
          <p:cNvPicPr>
            <a:picLocks noChangeAspect="1" noChangeArrowheads="1"/>
          </p:cNvPicPr>
          <p:nvPr/>
        </p:nvPicPr>
        <p:blipFill>
          <a:blip r:embed="rId4" cstate="print"/>
          <a:srcRect/>
          <a:stretch>
            <a:fillRect/>
          </a:stretch>
        </p:blipFill>
        <p:spPr bwMode="auto">
          <a:xfrm>
            <a:off x="6781800" y="5410200"/>
            <a:ext cx="2133600" cy="971550"/>
          </a:xfrm>
          <a:prstGeom prst="rect">
            <a:avLst/>
          </a:prstGeom>
          <a:noFill/>
          <a:ln w="12700">
            <a:solidFill>
              <a:schemeClr val="tx1"/>
            </a:solidFill>
            <a:miter lim="800000"/>
            <a:headEnd/>
            <a:tailEnd/>
          </a:ln>
        </p:spPr>
      </p:pic>
      <p:pic>
        <p:nvPicPr>
          <p:cNvPr id="13" name="Picture 12" descr="output_216_1.png"/>
          <p:cNvPicPr>
            <a:picLocks noChangeAspect="1"/>
          </p:cNvPicPr>
          <p:nvPr/>
        </p:nvPicPr>
        <p:blipFill>
          <a:blip r:embed="rId5" cstate="print"/>
          <a:stretch>
            <a:fillRect/>
          </a:stretch>
        </p:blipFill>
        <p:spPr>
          <a:xfrm>
            <a:off x="4953000" y="990600"/>
            <a:ext cx="3985714" cy="2160000"/>
          </a:xfrm>
          <a:prstGeom prst="rect">
            <a:avLst/>
          </a:prstGeom>
          <a:ln w="12700">
            <a:solidFill>
              <a:schemeClr val="tx1"/>
            </a:solid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b="0" dirty="0" smtClean="0"/>
              <a:t>7.2 EDA: </a:t>
            </a:r>
            <a:r>
              <a:rPr lang="en-US" sz="3000" dirty="0" smtClean="0"/>
              <a:t>Performance Indicators</a:t>
            </a:r>
            <a:endParaRPr lang="en-US" sz="3000" b="0" dirty="0" smtClean="0"/>
          </a:p>
        </p:txBody>
      </p:sp>
      <p:sp>
        <p:nvSpPr>
          <p:cNvPr id="5" name="Text Placeholder 4"/>
          <p:cNvSpPr>
            <a:spLocks noGrp="1"/>
          </p:cNvSpPr>
          <p:nvPr>
            <p:ph type="body" idx="2"/>
          </p:nvPr>
        </p:nvSpPr>
        <p:spPr>
          <a:xfrm>
            <a:off x="76200" y="914400"/>
            <a:ext cx="4800600" cy="2743200"/>
          </a:xfrm>
        </p:spPr>
        <p:txBody>
          <a:bodyPr>
            <a:noAutofit/>
          </a:bodyPr>
          <a:lstStyle/>
          <a:p>
            <a:pPr marL="228600" indent="-228600">
              <a:buClr>
                <a:schemeClr val="tx1"/>
              </a:buClr>
              <a:buSzPct val="100000"/>
              <a:buFont typeface="+mj-lt"/>
              <a:buAutoNum type="arabicPeriod" startAt="7"/>
            </a:pPr>
            <a:r>
              <a:rPr lang="en-IN" sz="1600" dirty="0" smtClean="0"/>
              <a:t>Most of the female students prefer to live on campus, whereas male students prefer to live off campus.</a:t>
            </a:r>
          </a:p>
          <a:p>
            <a:pPr marL="228600" indent="-228600">
              <a:buClr>
                <a:schemeClr val="tx1"/>
              </a:buClr>
              <a:buSzPct val="100000"/>
              <a:buFont typeface="+mj-lt"/>
              <a:buAutoNum type="arabicPeriod" startAt="7"/>
            </a:pPr>
            <a:r>
              <a:rPr lang="en-IN" sz="1600" dirty="0" smtClean="0"/>
              <a:t>73% of the outstation students &amp; 57% of the locals are prefer to live off campus. </a:t>
            </a:r>
          </a:p>
          <a:p>
            <a:pPr marL="228600" indent="-228600">
              <a:buClr>
                <a:schemeClr val="tx1"/>
              </a:buClr>
              <a:buSzPct val="100000"/>
              <a:buFont typeface="+mj-lt"/>
              <a:buAutoNum type="arabicPeriod" startAt="7"/>
            </a:pPr>
            <a:r>
              <a:rPr lang="en-IN" sz="1600" dirty="0" smtClean="0"/>
              <a:t>65% of the students from background 3 lives on campus.</a:t>
            </a:r>
          </a:p>
          <a:p>
            <a:pPr marL="228600" indent="-228600">
              <a:buClr>
                <a:schemeClr val="tx1"/>
              </a:buClr>
              <a:buSzPct val="100000"/>
              <a:buFont typeface="+mj-lt"/>
              <a:buAutoNum type="arabicPeriod" startAt="7"/>
            </a:pPr>
            <a:r>
              <a:rPr lang="en-IN" sz="1600" dirty="0" smtClean="0"/>
              <a:t>The average distance between home and university is 91 kms. The distance might have influence on attrition, since the students attrite has home at a distance more than 100kms from university, on average.</a:t>
            </a:r>
          </a:p>
        </p:txBody>
      </p:sp>
      <p:pic>
        <p:nvPicPr>
          <p:cNvPr id="8" name="Picture 7" descr="output_221_1.png"/>
          <p:cNvPicPr>
            <a:picLocks noChangeAspect="1"/>
          </p:cNvPicPr>
          <p:nvPr/>
        </p:nvPicPr>
        <p:blipFill>
          <a:blip r:embed="rId2" cstate="print"/>
          <a:stretch>
            <a:fillRect/>
          </a:stretch>
        </p:blipFill>
        <p:spPr>
          <a:xfrm>
            <a:off x="4953000" y="914400"/>
            <a:ext cx="3985714" cy="2160000"/>
          </a:xfrm>
          <a:prstGeom prst="rect">
            <a:avLst/>
          </a:prstGeom>
          <a:ln w="12700">
            <a:solidFill>
              <a:schemeClr val="tx1"/>
            </a:solidFill>
          </a:ln>
        </p:spPr>
      </p:pic>
      <p:pic>
        <p:nvPicPr>
          <p:cNvPr id="9218" name="Picture 2"/>
          <p:cNvPicPr>
            <a:picLocks noChangeAspect="1" noChangeArrowheads="1"/>
          </p:cNvPicPr>
          <p:nvPr/>
        </p:nvPicPr>
        <p:blipFill>
          <a:blip r:embed="rId3" cstate="print"/>
          <a:srcRect/>
          <a:stretch>
            <a:fillRect/>
          </a:stretch>
        </p:blipFill>
        <p:spPr bwMode="auto">
          <a:xfrm>
            <a:off x="381000" y="3741600"/>
            <a:ext cx="3124200" cy="1440000"/>
          </a:xfrm>
          <a:prstGeom prst="rect">
            <a:avLst/>
          </a:prstGeom>
          <a:noFill/>
          <a:ln w="12700">
            <a:solidFill>
              <a:schemeClr val="tx1"/>
            </a:solidFill>
            <a:miter lim="800000"/>
            <a:headEnd/>
            <a:tailEnd/>
          </a:ln>
        </p:spPr>
      </p:pic>
      <p:pic>
        <p:nvPicPr>
          <p:cNvPr id="10" name="Picture 9" descr="output_226_1.png"/>
          <p:cNvPicPr>
            <a:picLocks noChangeAspect="1"/>
          </p:cNvPicPr>
          <p:nvPr/>
        </p:nvPicPr>
        <p:blipFill>
          <a:blip r:embed="rId4" cstate="print"/>
          <a:stretch>
            <a:fillRect/>
          </a:stretch>
        </p:blipFill>
        <p:spPr>
          <a:xfrm>
            <a:off x="4953000" y="3276600"/>
            <a:ext cx="3985714" cy="2160000"/>
          </a:xfrm>
          <a:prstGeom prst="rect">
            <a:avLst/>
          </a:prstGeom>
          <a:ln w="12700">
            <a:solidFill>
              <a:schemeClr val="tx1"/>
            </a:solidFill>
          </a:ln>
        </p:spPr>
      </p:pic>
      <p:pic>
        <p:nvPicPr>
          <p:cNvPr id="9219" name="Picture 3"/>
          <p:cNvPicPr>
            <a:picLocks noChangeAspect="1" noChangeArrowheads="1"/>
          </p:cNvPicPr>
          <p:nvPr/>
        </p:nvPicPr>
        <p:blipFill>
          <a:blip r:embed="rId5" cstate="print"/>
          <a:srcRect/>
          <a:stretch>
            <a:fillRect/>
          </a:stretch>
        </p:blipFill>
        <p:spPr bwMode="auto">
          <a:xfrm>
            <a:off x="361950" y="5334000"/>
            <a:ext cx="3143250" cy="1390650"/>
          </a:xfrm>
          <a:prstGeom prst="rect">
            <a:avLst/>
          </a:prstGeom>
          <a:noFill/>
          <a:ln w="12700">
            <a:solidFill>
              <a:schemeClr val="tx1"/>
            </a:solidFill>
            <a:miter lim="800000"/>
            <a:headEnd/>
            <a:tailEnd/>
          </a:ln>
        </p:spPr>
      </p:pic>
      <p:pic>
        <p:nvPicPr>
          <p:cNvPr id="9220" name="Picture 4"/>
          <p:cNvPicPr>
            <a:picLocks noChangeAspect="1" noChangeArrowheads="1"/>
          </p:cNvPicPr>
          <p:nvPr/>
        </p:nvPicPr>
        <p:blipFill>
          <a:blip r:embed="rId6" cstate="print"/>
          <a:srcRect/>
          <a:stretch>
            <a:fillRect/>
          </a:stretch>
        </p:blipFill>
        <p:spPr bwMode="auto">
          <a:xfrm>
            <a:off x="4953000" y="5638800"/>
            <a:ext cx="3124200" cy="838200"/>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b="0" dirty="0" smtClean="0"/>
              <a:t>7.2 EDA: </a:t>
            </a:r>
            <a:r>
              <a:rPr lang="en-US" sz="3000" dirty="0" smtClean="0"/>
              <a:t>Performance Indicators</a:t>
            </a:r>
            <a:endParaRPr lang="en-US" sz="3000" b="0" dirty="0" smtClean="0"/>
          </a:p>
        </p:txBody>
      </p:sp>
      <p:sp>
        <p:nvSpPr>
          <p:cNvPr id="5" name="Text Placeholder 4"/>
          <p:cNvSpPr>
            <a:spLocks noGrp="1"/>
          </p:cNvSpPr>
          <p:nvPr>
            <p:ph type="body" idx="2"/>
          </p:nvPr>
        </p:nvSpPr>
        <p:spPr>
          <a:xfrm>
            <a:off x="76200" y="914400"/>
            <a:ext cx="4267200" cy="4267200"/>
          </a:xfrm>
        </p:spPr>
        <p:txBody>
          <a:bodyPr>
            <a:noAutofit/>
          </a:bodyPr>
          <a:lstStyle/>
          <a:p>
            <a:pPr marL="228600" indent="-228600">
              <a:buClr>
                <a:schemeClr val="tx1"/>
              </a:buClr>
              <a:buSzPct val="100000"/>
              <a:buFont typeface="+mj-lt"/>
              <a:buAutoNum type="arabicPeriod" startAt="11"/>
            </a:pPr>
            <a:r>
              <a:rPr lang="en-IN" sz="1500" dirty="0" smtClean="0"/>
              <a:t>The students from background 4 &amp; 5 has to home more than 100kms from university.</a:t>
            </a:r>
          </a:p>
          <a:p>
            <a:pPr marL="228600" indent="-228600">
              <a:buClr>
                <a:schemeClr val="tx1"/>
              </a:buClr>
              <a:buSzPct val="100000"/>
              <a:buFont typeface="+mj-lt"/>
              <a:buAutoNum type="arabicPeriod" startAt="11"/>
            </a:pPr>
            <a:r>
              <a:rPr lang="en-IN" sz="1500" dirty="0" smtClean="0"/>
              <a:t>The out of state students have an average distance of 147kms whereas the students living in the same state have an average distance of 86kms.</a:t>
            </a:r>
          </a:p>
          <a:p>
            <a:pPr marL="228600" indent="-228600">
              <a:buClr>
                <a:schemeClr val="tx1"/>
              </a:buClr>
              <a:buSzPct val="100000"/>
              <a:buFont typeface="+mj-lt"/>
              <a:buAutoNum type="arabicPeriod" startAt="11"/>
            </a:pPr>
            <a:r>
              <a:rPr lang="en-IN" sz="1500" dirty="0" smtClean="0"/>
              <a:t>99.5% of the data is of only one type. There no variation as such. That means, this variable is not helpful for out model. Thus, we can drop this variable.</a:t>
            </a:r>
          </a:p>
          <a:p>
            <a:pPr marL="228600" indent="-228600">
              <a:buClr>
                <a:schemeClr val="tx1"/>
              </a:buClr>
              <a:buSzPct val="100000"/>
              <a:buFont typeface="+mj-lt"/>
              <a:buAutoNum type="arabicPeriod" startAt="11"/>
            </a:pPr>
            <a:r>
              <a:rPr lang="en-IN" sz="1500" dirty="0" smtClean="0"/>
              <a:t> Almost 93% of the data is of only one type. There no variation as such. That means, this variable is not helpful for out model. Thus, we can drop this variable.</a:t>
            </a:r>
          </a:p>
        </p:txBody>
      </p:sp>
      <p:pic>
        <p:nvPicPr>
          <p:cNvPr id="9" name="Picture 8" descr="output_234_1.png"/>
          <p:cNvPicPr>
            <a:picLocks noChangeAspect="1"/>
          </p:cNvPicPr>
          <p:nvPr/>
        </p:nvPicPr>
        <p:blipFill>
          <a:blip r:embed="rId2" cstate="print"/>
          <a:stretch>
            <a:fillRect/>
          </a:stretch>
        </p:blipFill>
        <p:spPr>
          <a:xfrm>
            <a:off x="4800600" y="1066800"/>
            <a:ext cx="4157492" cy="2160000"/>
          </a:xfrm>
          <a:prstGeom prst="rect">
            <a:avLst/>
          </a:prstGeom>
          <a:ln w="12700">
            <a:solidFill>
              <a:schemeClr val="tx1"/>
            </a:solidFill>
          </a:ln>
        </p:spPr>
      </p:pic>
      <p:pic>
        <p:nvPicPr>
          <p:cNvPr id="10242" name="Picture 2"/>
          <p:cNvPicPr>
            <a:picLocks noChangeAspect="1" noChangeArrowheads="1"/>
          </p:cNvPicPr>
          <p:nvPr/>
        </p:nvPicPr>
        <p:blipFill>
          <a:blip r:embed="rId3" cstate="print"/>
          <a:srcRect/>
          <a:stretch>
            <a:fillRect/>
          </a:stretch>
        </p:blipFill>
        <p:spPr bwMode="auto">
          <a:xfrm>
            <a:off x="2895600" y="3962400"/>
            <a:ext cx="1600200" cy="1162050"/>
          </a:xfrm>
          <a:prstGeom prst="rect">
            <a:avLst/>
          </a:prstGeom>
          <a:noFill/>
          <a:ln w="12700">
            <a:solidFill>
              <a:schemeClr val="tx1"/>
            </a:solidFill>
            <a:miter lim="800000"/>
            <a:headEnd/>
            <a:tailEnd/>
          </a:ln>
        </p:spPr>
      </p:pic>
      <p:pic>
        <p:nvPicPr>
          <p:cNvPr id="10243" name="Picture 3"/>
          <p:cNvPicPr>
            <a:picLocks noChangeAspect="1" noChangeArrowheads="1"/>
          </p:cNvPicPr>
          <p:nvPr/>
        </p:nvPicPr>
        <p:blipFill>
          <a:blip r:embed="rId4" cstate="print"/>
          <a:srcRect/>
          <a:stretch>
            <a:fillRect/>
          </a:stretch>
        </p:blipFill>
        <p:spPr bwMode="auto">
          <a:xfrm>
            <a:off x="381000" y="3981450"/>
            <a:ext cx="2362200" cy="1181100"/>
          </a:xfrm>
          <a:prstGeom prst="rect">
            <a:avLst/>
          </a:prstGeom>
          <a:noFill/>
          <a:ln w="12700">
            <a:solidFill>
              <a:schemeClr val="tx1"/>
            </a:solidFill>
            <a:miter lim="800000"/>
            <a:headEnd/>
            <a:tailEnd/>
          </a:ln>
        </p:spPr>
      </p:pic>
      <p:pic>
        <p:nvPicPr>
          <p:cNvPr id="10244" name="Picture 4"/>
          <p:cNvPicPr>
            <a:picLocks noChangeAspect="1" noChangeArrowheads="1"/>
          </p:cNvPicPr>
          <p:nvPr/>
        </p:nvPicPr>
        <p:blipFill>
          <a:blip r:embed="rId5" cstate="print"/>
          <a:srcRect/>
          <a:stretch>
            <a:fillRect/>
          </a:stretch>
        </p:blipFill>
        <p:spPr bwMode="auto">
          <a:xfrm>
            <a:off x="2895600" y="5353050"/>
            <a:ext cx="1323975" cy="942975"/>
          </a:xfrm>
          <a:prstGeom prst="rect">
            <a:avLst/>
          </a:prstGeom>
          <a:noFill/>
          <a:ln w="12700">
            <a:solidFill>
              <a:schemeClr val="tx1"/>
            </a:solidFill>
            <a:miter lim="800000"/>
            <a:headEnd/>
            <a:tailEnd/>
          </a:ln>
        </p:spPr>
      </p:pic>
      <p:pic>
        <p:nvPicPr>
          <p:cNvPr id="13" name="Picture 12" descr="output_241_1.png"/>
          <p:cNvPicPr>
            <a:picLocks noChangeAspect="1"/>
          </p:cNvPicPr>
          <p:nvPr/>
        </p:nvPicPr>
        <p:blipFill>
          <a:blip r:embed="rId6" cstate="print"/>
          <a:stretch>
            <a:fillRect/>
          </a:stretch>
        </p:blipFill>
        <p:spPr>
          <a:xfrm>
            <a:off x="4800600" y="3429000"/>
            <a:ext cx="4191000" cy="2160000"/>
          </a:xfrm>
          <a:prstGeom prst="rect">
            <a:avLst/>
          </a:prstGeom>
          <a:ln w="12700">
            <a:solidFill>
              <a:schemeClr val="tx1"/>
            </a:solidFill>
          </a:ln>
        </p:spPr>
      </p:pic>
      <p:pic>
        <p:nvPicPr>
          <p:cNvPr id="10245" name="Picture 5"/>
          <p:cNvPicPr>
            <a:picLocks noChangeAspect="1" noChangeArrowheads="1"/>
          </p:cNvPicPr>
          <p:nvPr/>
        </p:nvPicPr>
        <p:blipFill>
          <a:blip r:embed="rId7" cstate="print"/>
          <a:srcRect/>
          <a:stretch>
            <a:fillRect/>
          </a:stretch>
        </p:blipFill>
        <p:spPr bwMode="auto">
          <a:xfrm>
            <a:off x="381001" y="5353050"/>
            <a:ext cx="2362200" cy="1400175"/>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b">
            <a:normAutofit/>
          </a:bodyPr>
          <a:lstStyle/>
          <a:p>
            <a:r>
              <a:rPr lang="en-IN" sz="3000" dirty="0" smtClean="0"/>
              <a:t>Table Of Contents</a:t>
            </a:r>
            <a:endParaRPr lang="en-US" sz="3000" dirty="0"/>
          </a:p>
        </p:txBody>
      </p:sp>
      <p:sp>
        <p:nvSpPr>
          <p:cNvPr id="3" name="Content Placeholder 2"/>
          <p:cNvSpPr>
            <a:spLocks noGrp="1"/>
          </p:cNvSpPr>
          <p:nvPr>
            <p:ph sz="quarter" idx="1"/>
          </p:nvPr>
        </p:nvSpPr>
        <p:spPr>
          <a:xfrm>
            <a:off x="76200" y="1371600"/>
            <a:ext cx="7772400" cy="4572000"/>
          </a:xfrm>
        </p:spPr>
        <p:txBody>
          <a:bodyPr>
            <a:noAutofit/>
          </a:bodyPr>
          <a:lstStyle/>
          <a:p>
            <a:pPr marL="457200" indent="-457200">
              <a:buClr>
                <a:schemeClr val="tx1"/>
              </a:buClr>
              <a:buSzPct val="100000"/>
              <a:buFont typeface="+mj-lt"/>
              <a:buAutoNum type="arabicPeriod"/>
            </a:pPr>
            <a:r>
              <a:rPr lang="en-US" sz="2400" dirty="0" smtClean="0">
                <a:hlinkClick r:id="rId2" action="ppaction://hlinksldjump"/>
              </a:rPr>
              <a:t>Project Description </a:t>
            </a:r>
            <a:endParaRPr lang="en-US" sz="2400" dirty="0" smtClean="0"/>
          </a:p>
          <a:p>
            <a:pPr marL="457200" indent="-457200">
              <a:buClr>
                <a:schemeClr val="tx1"/>
              </a:buClr>
              <a:buSzPct val="100000"/>
              <a:buFont typeface="+mj-lt"/>
              <a:buAutoNum type="arabicPeriod"/>
            </a:pPr>
            <a:r>
              <a:rPr lang="en-US" sz="2400" dirty="0" smtClean="0">
                <a:hlinkClick r:id="rId3" action="ppaction://hlinksldjump"/>
              </a:rPr>
              <a:t>Project Introduction</a:t>
            </a:r>
            <a:endParaRPr lang="en-US" sz="2400" dirty="0" smtClean="0"/>
          </a:p>
          <a:p>
            <a:pPr marL="457200" indent="-457200">
              <a:buClr>
                <a:schemeClr val="tx1"/>
              </a:buClr>
              <a:buSzPct val="100000"/>
              <a:buFont typeface="+mj-lt"/>
              <a:buAutoNum type="arabicPeriod"/>
            </a:pPr>
            <a:r>
              <a:rPr lang="en-US" sz="2400" dirty="0" smtClean="0">
                <a:hlinkClick r:id="rId4" action="ppaction://hlinksldjump"/>
              </a:rPr>
              <a:t>Objective</a:t>
            </a:r>
            <a:endParaRPr lang="en-US" sz="2400" dirty="0" smtClean="0"/>
          </a:p>
          <a:p>
            <a:pPr marL="457200" indent="-457200">
              <a:buClr>
                <a:schemeClr val="tx1"/>
              </a:buClr>
              <a:buSzPct val="100000"/>
              <a:buFont typeface="+mj-lt"/>
              <a:buAutoNum type="arabicPeriod"/>
            </a:pPr>
            <a:r>
              <a:rPr lang="en-US" sz="2400" dirty="0" smtClean="0">
                <a:hlinkClick r:id="rId5" action="ppaction://hlinksldjump"/>
              </a:rPr>
              <a:t>Methodology</a:t>
            </a:r>
            <a:endParaRPr lang="en-US" sz="2400" dirty="0" smtClean="0"/>
          </a:p>
          <a:p>
            <a:pPr marL="457200" indent="-457200">
              <a:buClr>
                <a:schemeClr val="tx1"/>
              </a:buClr>
              <a:buSzPct val="100000"/>
              <a:buFont typeface="+mj-lt"/>
              <a:buAutoNum type="arabicPeriod"/>
            </a:pPr>
            <a:r>
              <a:rPr lang="en-US" sz="2400" dirty="0" smtClean="0">
                <a:hlinkClick r:id="rId6" action="ppaction://hlinksldjump"/>
              </a:rPr>
              <a:t>Data Description</a:t>
            </a:r>
            <a:endParaRPr lang="en-US" sz="2400" dirty="0" smtClean="0"/>
          </a:p>
          <a:p>
            <a:pPr marL="457200" indent="-457200">
              <a:buClr>
                <a:schemeClr val="tx1"/>
              </a:buClr>
              <a:buSzPct val="100000"/>
              <a:buFont typeface="+mj-lt"/>
              <a:buAutoNum type="arabicPeriod"/>
            </a:pPr>
            <a:r>
              <a:rPr lang="en-US" sz="2400" dirty="0" smtClean="0">
                <a:hlinkClick r:id="rId7" action="ppaction://hlinksldjump"/>
              </a:rPr>
              <a:t>Data Preprocessing</a:t>
            </a:r>
            <a:endParaRPr lang="en-US" sz="2400" dirty="0" smtClean="0"/>
          </a:p>
          <a:p>
            <a:pPr marL="457200" indent="-457200">
              <a:buClr>
                <a:schemeClr val="tx1"/>
              </a:buClr>
              <a:buSzPct val="100000"/>
              <a:buFont typeface="+mj-lt"/>
              <a:buAutoNum type="arabicPeriod"/>
            </a:pPr>
            <a:r>
              <a:rPr lang="en-US" sz="2400" dirty="0" smtClean="0">
                <a:hlinkClick r:id="rId8" action="ppaction://hlinksldjump"/>
              </a:rPr>
              <a:t>Exploratory Data Analysis (</a:t>
            </a:r>
            <a:r>
              <a:rPr lang="en-US" sz="2400" dirty="0" err="1" smtClean="0">
                <a:hlinkClick r:id="rId8" action="ppaction://hlinksldjump"/>
              </a:rPr>
              <a:t>Eda</a:t>
            </a:r>
            <a:r>
              <a:rPr lang="en-US" sz="2400" dirty="0" smtClean="0">
                <a:hlinkClick r:id="rId8" action="ppaction://hlinksldjump"/>
              </a:rPr>
              <a:t>)</a:t>
            </a:r>
            <a:endParaRPr lang="en-US" sz="2400" dirty="0" smtClean="0"/>
          </a:p>
          <a:p>
            <a:pPr marL="457200" indent="-457200">
              <a:buClr>
                <a:schemeClr val="tx1"/>
              </a:buClr>
              <a:buSzPct val="100000"/>
              <a:buFont typeface="+mj-lt"/>
              <a:buAutoNum type="arabicPeriod"/>
            </a:pPr>
            <a:r>
              <a:rPr lang="en-US" sz="2400" dirty="0" smtClean="0">
                <a:hlinkClick r:id="rId9" action="ppaction://hlinksldjump"/>
              </a:rPr>
              <a:t>Data Transformation</a:t>
            </a:r>
            <a:endParaRPr lang="en-US" sz="2400" dirty="0" smtClean="0"/>
          </a:p>
          <a:p>
            <a:pPr marL="457200" indent="-457200">
              <a:buClr>
                <a:schemeClr val="tx1"/>
              </a:buClr>
              <a:buSzPct val="100000"/>
              <a:buFont typeface="+mj-lt"/>
              <a:buAutoNum type="arabicPeriod"/>
            </a:pPr>
            <a:r>
              <a:rPr lang="en-US" sz="2400" dirty="0" smtClean="0">
                <a:hlinkClick r:id="rId10" action="ppaction://hlinksldjump"/>
              </a:rPr>
              <a:t>Building Prediction Models</a:t>
            </a:r>
            <a:endParaRPr lang="en-US" sz="2400" dirty="0" smtClean="0"/>
          </a:p>
          <a:p>
            <a:pPr marL="457200" indent="-457200">
              <a:buClr>
                <a:schemeClr val="tx1"/>
              </a:buClr>
              <a:buSzPct val="100000"/>
              <a:buFont typeface="+mj-lt"/>
              <a:buAutoNum type="arabicPeriod"/>
            </a:pPr>
            <a:r>
              <a:rPr lang="en-US" sz="2400" dirty="0" smtClean="0">
                <a:hlinkClick r:id="rId11" action="ppaction://hlinksldjump"/>
              </a:rPr>
              <a:t>Key Findings</a:t>
            </a:r>
            <a:endParaRPr lang="en-US" sz="2400" dirty="0" smtClean="0"/>
          </a:p>
          <a:p>
            <a:pPr marL="457200" indent="-457200">
              <a:buClr>
                <a:schemeClr val="tx1"/>
              </a:buClr>
              <a:buSzPct val="100000"/>
              <a:buFont typeface="+mj-lt"/>
              <a:buAutoNum type="arabicPeriod"/>
            </a:pPr>
            <a:r>
              <a:rPr lang="en-US" sz="2400" dirty="0" smtClean="0">
                <a:hlinkClick r:id="rId12" action="ppaction://hlinksldjump"/>
              </a:rPr>
              <a:t>Recommendations</a:t>
            </a:r>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b="0" dirty="0" smtClean="0"/>
              <a:t>7.2 EDA: </a:t>
            </a:r>
            <a:r>
              <a:rPr lang="en-US" sz="3000" dirty="0" smtClean="0"/>
              <a:t>Performance Indicators</a:t>
            </a:r>
            <a:endParaRPr lang="en-US" sz="3000" b="0" dirty="0" smtClean="0"/>
          </a:p>
        </p:txBody>
      </p:sp>
      <p:sp>
        <p:nvSpPr>
          <p:cNvPr id="5" name="Text Placeholder 4"/>
          <p:cNvSpPr>
            <a:spLocks noGrp="1"/>
          </p:cNvSpPr>
          <p:nvPr>
            <p:ph type="body" idx="2"/>
          </p:nvPr>
        </p:nvSpPr>
        <p:spPr>
          <a:xfrm>
            <a:off x="76200" y="914400"/>
            <a:ext cx="3962400" cy="6553200"/>
          </a:xfrm>
        </p:spPr>
        <p:txBody>
          <a:bodyPr>
            <a:noAutofit/>
          </a:bodyPr>
          <a:lstStyle/>
          <a:p>
            <a:pPr marL="342900" indent="-342900">
              <a:buClr>
                <a:schemeClr val="tx1"/>
              </a:buClr>
              <a:buSzPct val="100000"/>
              <a:buFont typeface="+mj-lt"/>
              <a:buAutoNum type="arabicPeriod" startAt="15"/>
            </a:pPr>
            <a:r>
              <a:rPr lang="en-IN" sz="1500" dirty="0" smtClean="0"/>
              <a:t>We don't know the major course of 13.5% of students. The most popular course is biology with the rate of attrition with 23%.</a:t>
            </a:r>
          </a:p>
          <a:p>
            <a:pPr marL="342900" indent="-342900">
              <a:buClr>
                <a:schemeClr val="tx1"/>
              </a:buClr>
              <a:buSzPct val="100000"/>
              <a:buFont typeface="+mj-lt"/>
              <a:buAutoNum type="arabicPeriod" startAt="15"/>
            </a:pPr>
            <a:r>
              <a:rPr lang="en-IN" sz="1500" dirty="0" smtClean="0"/>
              <a:t>The average of the students is decreased in the second term. In the first term 60% of the students earned 100% grade points whereas in the second it was 57.5%. Also, in the second terms almost 7% of the students got 0%. </a:t>
            </a:r>
          </a:p>
        </p:txBody>
      </p:sp>
      <p:pic>
        <p:nvPicPr>
          <p:cNvPr id="11266" name="Picture 2"/>
          <p:cNvPicPr>
            <a:picLocks noChangeAspect="1" noChangeArrowheads="1"/>
          </p:cNvPicPr>
          <p:nvPr/>
        </p:nvPicPr>
        <p:blipFill>
          <a:blip r:embed="rId3" cstate="print"/>
          <a:srcRect/>
          <a:stretch>
            <a:fillRect/>
          </a:stretch>
        </p:blipFill>
        <p:spPr bwMode="auto">
          <a:xfrm>
            <a:off x="381000" y="3128743"/>
            <a:ext cx="3429000" cy="1381125"/>
          </a:xfrm>
          <a:prstGeom prst="rect">
            <a:avLst/>
          </a:prstGeom>
          <a:noFill/>
          <a:ln w="12700">
            <a:solidFill>
              <a:schemeClr val="tx1"/>
            </a:solidFill>
            <a:miter lim="800000"/>
            <a:headEnd/>
            <a:tailEnd/>
          </a:ln>
        </p:spPr>
      </p:pic>
      <p:pic>
        <p:nvPicPr>
          <p:cNvPr id="8" name="Picture 7" descr="output_251_1.png"/>
          <p:cNvPicPr>
            <a:picLocks noChangeAspect="1"/>
          </p:cNvPicPr>
          <p:nvPr/>
        </p:nvPicPr>
        <p:blipFill>
          <a:blip r:embed="rId4" cstate="print"/>
          <a:stretch>
            <a:fillRect/>
          </a:stretch>
        </p:blipFill>
        <p:spPr>
          <a:xfrm>
            <a:off x="4495800" y="1032804"/>
            <a:ext cx="4262363" cy="5638800"/>
          </a:xfrm>
          <a:prstGeom prst="rect">
            <a:avLst/>
          </a:prstGeom>
          <a:ln w="12700">
            <a:solidFill>
              <a:schemeClr val="tx1"/>
            </a:solidFill>
          </a:ln>
        </p:spPr>
      </p:pic>
      <p:pic>
        <p:nvPicPr>
          <p:cNvPr id="11267" name="Picture 3"/>
          <p:cNvPicPr>
            <a:picLocks noChangeAspect="1" noChangeArrowheads="1"/>
          </p:cNvPicPr>
          <p:nvPr/>
        </p:nvPicPr>
        <p:blipFill>
          <a:blip r:embed="rId5" cstate="print"/>
          <a:srcRect/>
          <a:stretch>
            <a:fillRect/>
          </a:stretch>
        </p:blipFill>
        <p:spPr bwMode="auto">
          <a:xfrm>
            <a:off x="381000" y="4681318"/>
            <a:ext cx="3457575" cy="2038350"/>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b="0" dirty="0" smtClean="0"/>
              <a:t>7.2 EDA: </a:t>
            </a:r>
            <a:r>
              <a:rPr lang="en-US" sz="3000" dirty="0" smtClean="0"/>
              <a:t>Performance Indicators</a:t>
            </a:r>
            <a:endParaRPr lang="en-US" sz="3000" b="0" dirty="0" smtClean="0"/>
          </a:p>
        </p:txBody>
      </p:sp>
      <p:sp>
        <p:nvSpPr>
          <p:cNvPr id="5" name="Text Placeholder 4"/>
          <p:cNvSpPr>
            <a:spLocks noGrp="1"/>
          </p:cNvSpPr>
          <p:nvPr>
            <p:ph type="body" idx="2"/>
          </p:nvPr>
        </p:nvSpPr>
        <p:spPr>
          <a:xfrm>
            <a:off x="76200" y="1295400"/>
            <a:ext cx="4343400" cy="2133600"/>
          </a:xfrm>
        </p:spPr>
        <p:txBody>
          <a:bodyPr>
            <a:noAutofit/>
          </a:bodyPr>
          <a:lstStyle/>
          <a:p>
            <a:pPr marL="342900" indent="-342900">
              <a:buClr>
                <a:schemeClr val="tx1"/>
              </a:buClr>
              <a:buSzPct val="100000"/>
              <a:buFont typeface="+mj-lt"/>
              <a:buAutoNum type="arabicPeriod" startAt="17"/>
            </a:pPr>
            <a:r>
              <a:rPr lang="en-IN" dirty="0" smtClean="0"/>
              <a:t>20% of the students who scored 100% in the first term, attrited. On an average female students scored well compare to male students.</a:t>
            </a:r>
          </a:p>
          <a:p>
            <a:pPr marL="342900" indent="-342900">
              <a:buClr>
                <a:schemeClr val="tx1"/>
              </a:buClr>
              <a:buSzPct val="100000"/>
              <a:buFont typeface="+mj-lt"/>
              <a:buAutoNum type="arabicPeriod" startAt="17"/>
            </a:pPr>
            <a:r>
              <a:rPr lang="en-IN" dirty="0" smtClean="0"/>
              <a:t>15% of the students who scored 100% in the first term, attrited. Also, in case of the students who scored 0%, the rate of attrition is 83%.</a:t>
            </a:r>
            <a:endParaRPr lang="en-IN" dirty="0"/>
          </a:p>
        </p:txBody>
      </p:sp>
      <p:pic>
        <p:nvPicPr>
          <p:cNvPr id="6" name="Picture 5" descr="output_262_1.png"/>
          <p:cNvPicPr>
            <a:picLocks noChangeAspect="1"/>
          </p:cNvPicPr>
          <p:nvPr/>
        </p:nvPicPr>
        <p:blipFill>
          <a:blip r:embed="rId2" cstate="print"/>
          <a:stretch>
            <a:fillRect/>
          </a:stretch>
        </p:blipFill>
        <p:spPr>
          <a:xfrm>
            <a:off x="4343400" y="1213800"/>
            <a:ext cx="4650000" cy="2520000"/>
          </a:xfrm>
          <a:prstGeom prst="rect">
            <a:avLst/>
          </a:prstGeom>
          <a:ln w="12700">
            <a:solidFill>
              <a:schemeClr val="tx1"/>
            </a:solidFill>
          </a:ln>
        </p:spPr>
      </p:pic>
      <p:pic>
        <p:nvPicPr>
          <p:cNvPr id="12291" name="Picture 3"/>
          <p:cNvPicPr>
            <a:picLocks noChangeAspect="1" noChangeArrowheads="1"/>
          </p:cNvPicPr>
          <p:nvPr/>
        </p:nvPicPr>
        <p:blipFill>
          <a:blip r:embed="rId3" cstate="print"/>
          <a:srcRect/>
          <a:stretch>
            <a:fillRect/>
          </a:stretch>
        </p:blipFill>
        <p:spPr bwMode="auto">
          <a:xfrm>
            <a:off x="4267200" y="4038600"/>
            <a:ext cx="4733514" cy="2520000"/>
          </a:xfrm>
          <a:prstGeom prst="rect">
            <a:avLst/>
          </a:prstGeom>
          <a:noFill/>
          <a:ln w="12700">
            <a:solidFill>
              <a:schemeClr val="tx1"/>
            </a:solidFill>
            <a:miter lim="800000"/>
            <a:headEnd/>
            <a:tailEnd/>
          </a:ln>
        </p:spPr>
      </p:pic>
      <p:pic>
        <p:nvPicPr>
          <p:cNvPr id="12292" name="Picture 4"/>
          <p:cNvPicPr>
            <a:picLocks noChangeAspect="1" noChangeArrowheads="1"/>
          </p:cNvPicPr>
          <p:nvPr/>
        </p:nvPicPr>
        <p:blipFill>
          <a:blip r:embed="rId4" cstate="print"/>
          <a:srcRect/>
          <a:stretch>
            <a:fillRect/>
          </a:stretch>
        </p:blipFill>
        <p:spPr bwMode="auto">
          <a:xfrm>
            <a:off x="457200" y="3876675"/>
            <a:ext cx="2933700" cy="2143125"/>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b="0" dirty="0" smtClean="0"/>
              <a:t>7.2 EDA: </a:t>
            </a:r>
            <a:r>
              <a:rPr lang="en-US" sz="3000" dirty="0" smtClean="0"/>
              <a:t>Performance Indicators</a:t>
            </a:r>
            <a:endParaRPr lang="en-US" sz="3000" b="0" dirty="0" smtClean="0"/>
          </a:p>
        </p:txBody>
      </p:sp>
      <p:pic>
        <p:nvPicPr>
          <p:cNvPr id="8" name="Picture 7" descr="output_266_1.png"/>
          <p:cNvPicPr>
            <a:picLocks noChangeAspect="1"/>
          </p:cNvPicPr>
          <p:nvPr/>
        </p:nvPicPr>
        <p:blipFill>
          <a:blip r:embed="rId2" cstate="print"/>
          <a:stretch>
            <a:fillRect/>
          </a:stretch>
        </p:blipFill>
        <p:spPr>
          <a:xfrm>
            <a:off x="228600" y="914400"/>
            <a:ext cx="6553200" cy="2785034"/>
          </a:xfrm>
          <a:prstGeom prst="rect">
            <a:avLst/>
          </a:prstGeom>
          <a:ln w="12700">
            <a:solidFill>
              <a:schemeClr val="tx1"/>
            </a:solidFill>
          </a:ln>
        </p:spPr>
      </p:pic>
      <p:pic>
        <p:nvPicPr>
          <p:cNvPr id="9" name="Picture 8" descr="output_267_1.png"/>
          <p:cNvPicPr>
            <a:picLocks noChangeAspect="1"/>
          </p:cNvPicPr>
          <p:nvPr/>
        </p:nvPicPr>
        <p:blipFill>
          <a:blip r:embed="rId3" cstate="print"/>
          <a:stretch>
            <a:fillRect/>
          </a:stretch>
        </p:blipFill>
        <p:spPr>
          <a:xfrm>
            <a:off x="2362200" y="3886200"/>
            <a:ext cx="6553200" cy="2743200"/>
          </a:xfrm>
          <a:prstGeom prst="rect">
            <a:avLst/>
          </a:prstGeom>
          <a:ln w="19050">
            <a:solidFill>
              <a:schemeClr val="tx1"/>
            </a:solid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b="0" dirty="0" smtClean="0"/>
              <a:t>7.2 EDA: </a:t>
            </a:r>
            <a:r>
              <a:rPr lang="en-US" sz="3000" dirty="0" smtClean="0"/>
              <a:t>Performance Indicators</a:t>
            </a:r>
            <a:endParaRPr lang="en-US" sz="3000" b="0" dirty="0" smtClean="0"/>
          </a:p>
        </p:txBody>
      </p:sp>
      <p:pic>
        <p:nvPicPr>
          <p:cNvPr id="5" name="Picture 4" descr="output_273_1.png"/>
          <p:cNvPicPr>
            <a:picLocks noChangeAspect="1"/>
          </p:cNvPicPr>
          <p:nvPr/>
        </p:nvPicPr>
        <p:blipFill>
          <a:blip r:embed="rId2" cstate="print"/>
          <a:stretch>
            <a:fillRect/>
          </a:stretch>
        </p:blipFill>
        <p:spPr>
          <a:xfrm>
            <a:off x="152400" y="990600"/>
            <a:ext cx="6477000" cy="2785034"/>
          </a:xfrm>
          <a:prstGeom prst="rect">
            <a:avLst/>
          </a:prstGeom>
          <a:ln w="12700">
            <a:solidFill>
              <a:schemeClr val="tx1"/>
            </a:solidFill>
          </a:ln>
        </p:spPr>
      </p:pic>
      <p:pic>
        <p:nvPicPr>
          <p:cNvPr id="6" name="Picture 5" descr="output_274_1.png"/>
          <p:cNvPicPr>
            <a:picLocks noChangeAspect="1"/>
          </p:cNvPicPr>
          <p:nvPr/>
        </p:nvPicPr>
        <p:blipFill>
          <a:blip r:embed="rId3" cstate="print"/>
          <a:stretch>
            <a:fillRect/>
          </a:stretch>
        </p:blipFill>
        <p:spPr>
          <a:xfrm>
            <a:off x="1752600" y="3886200"/>
            <a:ext cx="7010400" cy="2819400"/>
          </a:xfrm>
          <a:prstGeom prst="rect">
            <a:avLst/>
          </a:prstGeom>
          <a:ln w="12700">
            <a:solidFill>
              <a:schemeClr val="tx1"/>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b="0" dirty="0" smtClean="0"/>
              <a:t>7.3 EDA: </a:t>
            </a:r>
            <a:r>
              <a:rPr lang="en-US" sz="3200" b="0" dirty="0" smtClean="0"/>
              <a:t>Course Preferences</a:t>
            </a:r>
            <a:endParaRPr lang="en-US" sz="3000" b="0" dirty="0" smtClean="0"/>
          </a:p>
        </p:txBody>
      </p:sp>
      <p:sp>
        <p:nvSpPr>
          <p:cNvPr id="5" name="Text Placeholder 4"/>
          <p:cNvSpPr>
            <a:spLocks noGrp="1"/>
          </p:cNvSpPr>
          <p:nvPr>
            <p:ph type="body" idx="2"/>
          </p:nvPr>
        </p:nvSpPr>
        <p:spPr>
          <a:xfrm>
            <a:off x="76200" y="1295400"/>
            <a:ext cx="4648200" cy="4114800"/>
          </a:xfrm>
        </p:spPr>
        <p:txBody>
          <a:bodyPr>
            <a:noAutofit/>
          </a:bodyPr>
          <a:lstStyle/>
          <a:p>
            <a:pPr marL="228600" indent="-228600">
              <a:buClr>
                <a:schemeClr val="tx1"/>
              </a:buClr>
              <a:buSzPct val="100000"/>
              <a:buFont typeface="+mj-lt"/>
              <a:buAutoNum type="arabicPeriod"/>
            </a:pPr>
            <a:r>
              <a:rPr lang="en-IN" dirty="0" smtClean="0"/>
              <a:t>Most of the students choose ENGLISH as there core course for both the semesters. </a:t>
            </a:r>
          </a:p>
          <a:p>
            <a:pPr marL="228600" indent="-228600">
              <a:buClr>
                <a:schemeClr val="tx1"/>
              </a:buClr>
              <a:buSzPct val="100000"/>
              <a:buFont typeface="+mj-lt"/>
              <a:buAutoNum type="arabicPeriod"/>
            </a:pPr>
            <a:r>
              <a:rPr lang="en-IN" dirty="0" smtClean="0"/>
              <a:t>Grades: Students seems to perform good in the third core courses of each semester.</a:t>
            </a:r>
          </a:p>
          <a:p>
            <a:pPr marL="228600" indent="-228600">
              <a:buClr>
                <a:schemeClr val="tx1"/>
              </a:buClr>
              <a:buSzPct val="100000"/>
              <a:buFont typeface="+mj-lt"/>
              <a:buAutoNum type="arabicPeriod"/>
            </a:pPr>
            <a:r>
              <a:rPr lang="en-IN" dirty="0" smtClean="0"/>
              <a:t>Almost 18% students choose ENGL 1101 as the first core course. 30% of the students got C in this course. Also, the rate of attrition is more among the students who got D or F or unable to complete this course.</a:t>
            </a:r>
          </a:p>
          <a:p>
            <a:pPr marL="228600" indent="-228600">
              <a:buClr>
                <a:schemeClr val="tx1"/>
              </a:buClr>
              <a:buSzPct val="100000"/>
              <a:buFont typeface="+mj-lt"/>
              <a:buAutoNum type="arabicPeriod"/>
            </a:pPr>
            <a:r>
              <a:rPr lang="en-IN" dirty="0" smtClean="0"/>
              <a:t>Almost 25% students choose ENGL 1101 as the second core course. 42% of the students got B in this course. Also, the rate of attrition is more among the students who got F in this course.</a:t>
            </a:r>
          </a:p>
          <a:p>
            <a:pPr marL="228600" indent="-228600">
              <a:buClr>
                <a:schemeClr val="tx1"/>
              </a:buClr>
              <a:buSzPct val="100000"/>
              <a:buFont typeface="+mj-lt"/>
              <a:buAutoNum type="arabicPeriod"/>
            </a:pPr>
            <a:r>
              <a:rPr lang="en-IN" dirty="0" smtClean="0"/>
              <a:t>Almost 33% students choose ENGL 1101 as the third core course. 51% of the students got B in this course. Also, the rate of attrition is more among the students who got D or F in this course.</a:t>
            </a:r>
          </a:p>
          <a:p>
            <a:pPr marL="228600" indent="-228600"/>
            <a:endParaRPr lang="en-IN" sz="1500" dirty="0"/>
          </a:p>
        </p:txBody>
      </p:sp>
      <p:grpSp>
        <p:nvGrpSpPr>
          <p:cNvPr id="23" name="Group 22"/>
          <p:cNvGrpSpPr/>
          <p:nvPr/>
        </p:nvGrpSpPr>
        <p:grpSpPr>
          <a:xfrm>
            <a:off x="4876800" y="914400"/>
            <a:ext cx="4114800" cy="5715000"/>
            <a:chOff x="4800600" y="762000"/>
            <a:chExt cx="4114800" cy="5715000"/>
          </a:xfrm>
        </p:grpSpPr>
        <p:sp>
          <p:nvSpPr>
            <p:cNvPr id="19" name="Rectangle 18"/>
            <p:cNvSpPr/>
            <p:nvPr/>
          </p:nvSpPr>
          <p:spPr>
            <a:xfrm>
              <a:off x="4800600" y="762000"/>
              <a:ext cx="4114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4800600" y="2700996"/>
              <a:ext cx="4114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p:cNvGrpSpPr/>
            <p:nvPr/>
          </p:nvGrpSpPr>
          <p:grpSpPr>
            <a:xfrm>
              <a:off x="4800600" y="914400"/>
              <a:ext cx="4114800" cy="5562600"/>
              <a:chOff x="4800600" y="914400"/>
              <a:chExt cx="4114800" cy="5562600"/>
            </a:xfrm>
          </p:grpSpPr>
          <p:grpSp>
            <p:nvGrpSpPr>
              <p:cNvPr id="10" name="Group 9"/>
              <p:cNvGrpSpPr/>
              <p:nvPr/>
            </p:nvGrpSpPr>
            <p:grpSpPr>
              <a:xfrm>
                <a:off x="4876800" y="914400"/>
                <a:ext cx="3900268" cy="1572064"/>
                <a:chOff x="304800" y="3929721"/>
                <a:chExt cx="5853332" cy="2085536"/>
              </a:xfrm>
            </p:grpSpPr>
            <p:pic>
              <p:nvPicPr>
                <p:cNvPr id="13314" name="Picture 2"/>
                <p:cNvPicPr>
                  <a:picLocks noChangeAspect="1" noChangeArrowheads="1"/>
                </p:cNvPicPr>
                <p:nvPr/>
              </p:nvPicPr>
              <p:blipFill>
                <a:blip r:embed="rId2" cstate="print"/>
                <a:srcRect/>
                <a:stretch>
                  <a:fillRect/>
                </a:stretch>
              </p:blipFill>
              <p:spPr bwMode="auto">
                <a:xfrm>
                  <a:off x="304800" y="4191000"/>
                  <a:ext cx="1781175" cy="1390650"/>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2029264" y="4176932"/>
                  <a:ext cx="1704975" cy="1838325"/>
                </a:xfrm>
                <a:prstGeom prst="rect">
                  <a:avLst/>
                </a:prstGeom>
                <a:noFill/>
                <a:ln w="9525">
                  <a:noFill/>
                  <a:miter lim="800000"/>
                  <a:headEnd/>
                  <a:tailEnd/>
                </a:ln>
              </p:spPr>
            </p:pic>
            <p:pic>
              <p:nvPicPr>
                <p:cNvPr id="13316" name="Picture 4"/>
                <p:cNvPicPr>
                  <a:picLocks noChangeAspect="1" noChangeArrowheads="1"/>
                </p:cNvPicPr>
                <p:nvPr/>
              </p:nvPicPr>
              <p:blipFill>
                <a:blip r:embed="rId4" cstate="print"/>
                <a:srcRect/>
                <a:stretch>
                  <a:fillRect/>
                </a:stretch>
              </p:blipFill>
              <p:spPr bwMode="auto">
                <a:xfrm>
                  <a:off x="3719732" y="3929721"/>
                  <a:ext cx="2438400" cy="2047875"/>
                </a:xfrm>
                <a:prstGeom prst="rect">
                  <a:avLst/>
                </a:prstGeom>
                <a:noFill/>
                <a:ln w="9525">
                  <a:noFill/>
                  <a:miter lim="800000"/>
                  <a:headEnd/>
                  <a:tailEnd/>
                </a:ln>
              </p:spPr>
            </p:pic>
          </p:grpSp>
          <p:grpSp>
            <p:nvGrpSpPr>
              <p:cNvPr id="14" name="Group 13"/>
              <p:cNvGrpSpPr/>
              <p:nvPr/>
            </p:nvGrpSpPr>
            <p:grpSpPr>
              <a:xfrm>
                <a:off x="4876800" y="2777196"/>
                <a:ext cx="3898800" cy="1573200"/>
                <a:chOff x="685800" y="4034804"/>
                <a:chExt cx="5928654" cy="2048752"/>
              </a:xfrm>
            </p:grpSpPr>
            <p:pic>
              <p:nvPicPr>
                <p:cNvPr id="13317" name="Picture 5"/>
                <p:cNvPicPr>
                  <a:picLocks noChangeAspect="1" noChangeArrowheads="1"/>
                </p:cNvPicPr>
                <p:nvPr/>
              </p:nvPicPr>
              <p:blipFill>
                <a:blip r:embed="rId5" cstate="print"/>
                <a:srcRect/>
                <a:stretch>
                  <a:fillRect/>
                </a:stretch>
              </p:blipFill>
              <p:spPr bwMode="auto">
                <a:xfrm>
                  <a:off x="685800" y="4311468"/>
                  <a:ext cx="1771650" cy="1362075"/>
                </a:xfrm>
                <a:prstGeom prst="rect">
                  <a:avLst/>
                </a:prstGeom>
                <a:noFill/>
                <a:ln w="9525">
                  <a:noFill/>
                  <a:miter lim="800000"/>
                  <a:headEnd/>
                  <a:tailEnd/>
                </a:ln>
              </p:spPr>
            </p:pic>
            <p:pic>
              <p:nvPicPr>
                <p:cNvPr id="13318" name="Picture 6"/>
                <p:cNvPicPr>
                  <a:picLocks noChangeAspect="1" noChangeArrowheads="1"/>
                </p:cNvPicPr>
                <p:nvPr/>
              </p:nvPicPr>
              <p:blipFill>
                <a:blip r:embed="rId6" cstate="print"/>
                <a:srcRect/>
                <a:stretch>
                  <a:fillRect/>
                </a:stretch>
              </p:blipFill>
              <p:spPr bwMode="auto">
                <a:xfrm>
                  <a:off x="2458327" y="4283332"/>
                  <a:ext cx="1685926" cy="1800224"/>
                </a:xfrm>
                <a:prstGeom prst="rect">
                  <a:avLst/>
                </a:prstGeom>
                <a:noFill/>
                <a:ln w="9525">
                  <a:noFill/>
                  <a:miter lim="800000"/>
                  <a:headEnd/>
                  <a:tailEnd/>
                </a:ln>
              </p:spPr>
            </p:pic>
            <p:pic>
              <p:nvPicPr>
                <p:cNvPr id="13319" name="Picture 7"/>
                <p:cNvPicPr>
                  <a:picLocks noChangeAspect="1" noChangeArrowheads="1"/>
                </p:cNvPicPr>
                <p:nvPr/>
              </p:nvPicPr>
              <p:blipFill>
                <a:blip r:embed="rId7" cstate="print"/>
                <a:srcRect/>
                <a:stretch>
                  <a:fillRect/>
                </a:stretch>
              </p:blipFill>
              <p:spPr bwMode="auto">
                <a:xfrm>
                  <a:off x="4157003" y="4034804"/>
                  <a:ext cx="2457451" cy="2038349"/>
                </a:xfrm>
                <a:prstGeom prst="rect">
                  <a:avLst/>
                </a:prstGeom>
                <a:noFill/>
                <a:ln w="9525">
                  <a:noFill/>
                  <a:miter lim="800000"/>
                  <a:headEnd/>
                  <a:tailEnd/>
                </a:ln>
              </p:spPr>
            </p:pic>
          </p:grpSp>
          <p:grpSp>
            <p:nvGrpSpPr>
              <p:cNvPr id="18" name="Group 17"/>
              <p:cNvGrpSpPr/>
              <p:nvPr/>
            </p:nvGrpSpPr>
            <p:grpSpPr>
              <a:xfrm>
                <a:off x="4876800" y="4751400"/>
                <a:ext cx="3898800" cy="1573200"/>
                <a:chOff x="457200" y="4487592"/>
                <a:chExt cx="5898017" cy="1818397"/>
              </a:xfrm>
            </p:grpSpPr>
            <p:pic>
              <p:nvPicPr>
                <p:cNvPr id="13320" name="Picture 8"/>
                <p:cNvPicPr>
                  <a:picLocks noChangeAspect="1" noChangeArrowheads="1"/>
                </p:cNvPicPr>
                <p:nvPr/>
              </p:nvPicPr>
              <p:blipFill>
                <a:blip r:embed="rId8" cstate="print"/>
                <a:srcRect/>
                <a:stretch>
                  <a:fillRect/>
                </a:stretch>
              </p:blipFill>
              <p:spPr bwMode="auto">
                <a:xfrm>
                  <a:off x="457200" y="4724400"/>
                  <a:ext cx="1790700" cy="1343025"/>
                </a:xfrm>
                <a:prstGeom prst="rect">
                  <a:avLst/>
                </a:prstGeom>
                <a:noFill/>
                <a:ln w="9525">
                  <a:noFill/>
                  <a:miter lim="800000"/>
                  <a:headEnd/>
                  <a:tailEnd/>
                </a:ln>
              </p:spPr>
            </p:pic>
            <p:pic>
              <p:nvPicPr>
                <p:cNvPr id="13321" name="Picture 9"/>
                <p:cNvPicPr>
                  <a:picLocks noChangeAspect="1" noChangeArrowheads="1"/>
                </p:cNvPicPr>
                <p:nvPr/>
              </p:nvPicPr>
              <p:blipFill>
                <a:blip r:embed="rId9" cstate="print"/>
                <a:srcRect/>
                <a:stretch>
                  <a:fillRect/>
                </a:stretch>
              </p:blipFill>
              <p:spPr bwMode="auto">
                <a:xfrm>
                  <a:off x="2243796" y="4696264"/>
                  <a:ext cx="1676400" cy="1609725"/>
                </a:xfrm>
                <a:prstGeom prst="rect">
                  <a:avLst/>
                </a:prstGeom>
                <a:noFill/>
                <a:ln w="9525">
                  <a:noFill/>
                  <a:miter lim="800000"/>
                  <a:headEnd/>
                  <a:tailEnd/>
                </a:ln>
              </p:spPr>
            </p:pic>
            <p:pic>
              <p:nvPicPr>
                <p:cNvPr id="13322" name="Picture 10"/>
                <p:cNvPicPr>
                  <a:picLocks noChangeAspect="1" noChangeArrowheads="1"/>
                </p:cNvPicPr>
                <p:nvPr/>
              </p:nvPicPr>
              <p:blipFill>
                <a:blip r:embed="rId10" cstate="print"/>
                <a:srcRect/>
                <a:stretch>
                  <a:fillRect/>
                </a:stretch>
              </p:blipFill>
              <p:spPr bwMode="auto">
                <a:xfrm>
                  <a:off x="3907292" y="4487592"/>
                  <a:ext cx="2447925" cy="1809750"/>
                </a:xfrm>
                <a:prstGeom prst="rect">
                  <a:avLst/>
                </a:prstGeom>
                <a:noFill/>
                <a:ln w="9525">
                  <a:noFill/>
                  <a:miter lim="800000"/>
                  <a:headEnd/>
                  <a:tailEnd/>
                </a:ln>
              </p:spPr>
            </p:pic>
          </p:grpSp>
          <p:sp>
            <p:nvSpPr>
              <p:cNvPr id="21" name="Rectangle 20"/>
              <p:cNvSpPr/>
              <p:nvPr/>
            </p:nvSpPr>
            <p:spPr>
              <a:xfrm>
                <a:off x="4800600" y="4648200"/>
                <a:ext cx="4114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b="0" dirty="0" smtClean="0"/>
              <a:t>7.3 EDA: </a:t>
            </a:r>
            <a:r>
              <a:rPr lang="en-US" sz="3200" dirty="0" smtClean="0"/>
              <a:t>Course Preferences</a:t>
            </a:r>
            <a:endParaRPr lang="en-US" sz="3000" b="0" dirty="0" smtClean="0"/>
          </a:p>
        </p:txBody>
      </p:sp>
      <p:sp>
        <p:nvSpPr>
          <p:cNvPr id="5" name="Text Placeholder 4"/>
          <p:cNvSpPr>
            <a:spLocks noGrp="1"/>
          </p:cNvSpPr>
          <p:nvPr>
            <p:ph type="body" idx="2"/>
          </p:nvPr>
        </p:nvSpPr>
        <p:spPr>
          <a:xfrm>
            <a:off x="76200" y="1295400"/>
            <a:ext cx="4648200" cy="2971800"/>
          </a:xfrm>
        </p:spPr>
        <p:txBody>
          <a:bodyPr>
            <a:noAutofit/>
          </a:bodyPr>
          <a:lstStyle/>
          <a:p>
            <a:pPr marL="228600" indent="-228600">
              <a:buClr>
                <a:schemeClr val="tx1"/>
              </a:buClr>
              <a:buSzPct val="100000"/>
              <a:buFont typeface="+mj-lt"/>
              <a:buAutoNum type="arabicPeriod" startAt="6"/>
            </a:pPr>
            <a:r>
              <a:rPr lang="en-IN" dirty="0" smtClean="0"/>
              <a:t>Almost 23% students choose ENGL 1102 as the first core course. 33% of the students got C in this course. Also, the rate of attrition is more among the students who got F or unable to complete this course.</a:t>
            </a:r>
          </a:p>
          <a:p>
            <a:pPr marL="228600" indent="-228600">
              <a:buClr>
                <a:schemeClr val="tx1"/>
              </a:buClr>
              <a:buSzPct val="100000"/>
              <a:buFont typeface="+mj-lt"/>
              <a:buAutoNum type="arabicPeriod" startAt="6"/>
            </a:pPr>
            <a:r>
              <a:rPr lang="en-IN" dirty="0" smtClean="0"/>
              <a:t>Almost 31% students choose ENGL 1102 as the second core course. 46% of the students got B in this course. Also, the rate of attrition is more among the students who got D or F in this course.</a:t>
            </a:r>
          </a:p>
          <a:p>
            <a:pPr marL="228600" indent="-228600">
              <a:buClr>
                <a:schemeClr val="tx1"/>
              </a:buClr>
              <a:buSzPct val="100000"/>
              <a:buFont typeface="+mj-lt"/>
              <a:buAutoNum type="arabicPeriod" startAt="6"/>
            </a:pPr>
            <a:r>
              <a:rPr lang="en-IN" dirty="0" smtClean="0"/>
              <a:t>Almost 42% students choose ENGL 1102 as the third core course. 60% of the students got A in this course. Also, the rate of attrition is more among the students who got D or F in this course.</a:t>
            </a:r>
          </a:p>
        </p:txBody>
      </p:sp>
      <p:grpSp>
        <p:nvGrpSpPr>
          <p:cNvPr id="24" name="Group 23"/>
          <p:cNvGrpSpPr/>
          <p:nvPr/>
        </p:nvGrpSpPr>
        <p:grpSpPr>
          <a:xfrm>
            <a:off x="4876800" y="838200"/>
            <a:ext cx="4114800" cy="5791200"/>
            <a:chOff x="4876800" y="990600"/>
            <a:chExt cx="4114800" cy="5791200"/>
          </a:xfrm>
        </p:grpSpPr>
        <p:grpSp>
          <p:nvGrpSpPr>
            <p:cNvPr id="23" name="Group 22"/>
            <p:cNvGrpSpPr/>
            <p:nvPr/>
          </p:nvGrpSpPr>
          <p:grpSpPr>
            <a:xfrm>
              <a:off x="4876800" y="990600"/>
              <a:ext cx="4114800" cy="5691600"/>
              <a:chOff x="4876800" y="990600"/>
              <a:chExt cx="4114800" cy="5691600"/>
            </a:xfrm>
          </p:grpSpPr>
          <p:grpSp>
            <p:nvGrpSpPr>
              <p:cNvPr id="10" name="Group 9"/>
              <p:cNvGrpSpPr/>
              <p:nvPr/>
            </p:nvGrpSpPr>
            <p:grpSpPr>
              <a:xfrm>
                <a:off x="5016600" y="1246200"/>
                <a:ext cx="3898800" cy="1573200"/>
                <a:chOff x="381000" y="3753728"/>
                <a:chExt cx="5962650" cy="2232515"/>
              </a:xfrm>
            </p:grpSpPr>
            <p:pic>
              <p:nvPicPr>
                <p:cNvPr id="14338" name="Picture 2"/>
                <p:cNvPicPr>
                  <a:picLocks noChangeAspect="1" noChangeArrowheads="1"/>
                </p:cNvPicPr>
                <p:nvPr/>
              </p:nvPicPr>
              <p:blipFill>
                <a:blip r:embed="rId2" cstate="print"/>
                <a:srcRect/>
                <a:stretch>
                  <a:fillRect/>
                </a:stretch>
              </p:blipFill>
              <p:spPr bwMode="auto">
                <a:xfrm>
                  <a:off x="381000" y="3962400"/>
                  <a:ext cx="1800225" cy="1323975"/>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2147668" y="3976468"/>
                  <a:ext cx="1733550" cy="2009775"/>
                </a:xfrm>
                <a:prstGeom prst="rect">
                  <a:avLst/>
                </a:prstGeom>
                <a:noFill/>
                <a:ln w="9525">
                  <a:noFill/>
                  <a:miter lim="800000"/>
                  <a:headEnd/>
                  <a:tailEnd/>
                </a:ln>
              </p:spPr>
            </p:pic>
            <p:pic>
              <p:nvPicPr>
                <p:cNvPr id="14340" name="Picture 4"/>
                <p:cNvPicPr>
                  <a:picLocks noChangeAspect="1" noChangeArrowheads="1"/>
                </p:cNvPicPr>
                <p:nvPr/>
              </p:nvPicPr>
              <p:blipFill>
                <a:blip r:embed="rId4" cstate="print"/>
                <a:srcRect/>
                <a:stretch>
                  <a:fillRect/>
                </a:stretch>
              </p:blipFill>
              <p:spPr bwMode="auto">
                <a:xfrm>
                  <a:off x="3886200" y="3753728"/>
                  <a:ext cx="2457450" cy="2200275"/>
                </a:xfrm>
                <a:prstGeom prst="rect">
                  <a:avLst/>
                </a:prstGeom>
                <a:noFill/>
                <a:ln w="9525">
                  <a:noFill/>
                  <a:miter lim="800000"/>
                  <a:headEnd/>
                  <a:tailEnd/>
                </a:ln>
              </p:spPr>
            </p:pic>
          </p:grpSp>
          <p:grpSp>
            <p:nvGrpSpPr>
              <p:cNvPr id="14" name="Group 13"/>
              <p:cNvGrpSpPr/>
              <p:nvPr/>
            </p:nvGrpSpPr>
            <p:grpSpPr>
              <a:xfrm>
                <a:off x="5016600" y="3124200"/>
                <a:ext cx="3898800" cy="1576800"/>
                <a:chOff x="533400" y="4032740"/>
                <a:chExt cx="5885553" cy="1868217"/>
              </a:xfrm>
            </p:grpSpPr>
            <p:pic>
              <p:nvPicPr>
                <p:cNvPr id="14341" name="Picture 5"/>
                <p:cNvPicPr>
                  <a:picLocks noChangeAspect="1" noChangeArrowheads="1"/>
                </p:cNvPicPr>
                <p:nvPr/>
              </p:nvPicPr>
              <p:blipFill>
                <a:blip r:embed="rId5" cstate="print"/>
                <a:srcRect/>
                <a:stretch>
                  <a:fillRect/>
                </a:stretch>
              </p:blipFill>
              <p:spPr bwMode="auto">
                <a:xfrm>
                  <a:off x="533400" y="4267200"/>
                  <a:ext cx="1762125" cy="1390650"/>
                </a:xfrm>
                <a:prstGeom prst="rect">
                  <a:avLst/>
                </a:prstGeom>
                <a:noFill/>
                <a:ln w="9525">
                  <a:noFill/>
                  <a:miter lim="800000"/>
                  <a:headEnd/>
                  <a:tailEnd/>
                </a:ln>
              </p:spPr>
            </p:pic>
            <p:pic>
              <p:nvPicPr>
                <p:cNvPr id="14342" name="Picture 6"/>
                <p:cNvPicPr>
                  <a:picLocks noChangeAspect="1" noChangeArrowheads="1"/>
                </p:cNvPicPr>
                <p:nvPr/>
              </p:nvPicPr>
              <p:blipFill>
                <a:blip r:embed="rId6" cstate="print"/>
                <a:srcRect/>
                <a:stretch>
                  <a:fillRect/>
                </a:stretch>
              </p:blipFill>
              <p:spPr bwMode="auto">
                <a:xfrm>
                  <a:off x="2308276" y="4253132"/>
                  <a:ext cx="1657350" cy="1647825"/>
                </a:xfrm>
                <a:prstGeom prst="rect">
                  <a:avLst/>
                </a:prstGeom>
                <a:noFill/>
                <a:ln w="9525">
                  <a:noFill/>
                  <a:miter lim="800000"/>
                  <a:headEnd/>
                  <a:tailEnd/>
                </a:ln>
              </p:spPr>
            </p:pic>
            <p:pic>
              <p:nvPicPr>
                <p:cNvPr id="14343" name="Picture 7"/>
                <p:cNvPicPr>
                  <a:picLocks noChangeAspect="1" noChangeArrowheads="1"/>
                </p:cNvPicPr>
                <p:nvPr/>
              </p:nvPicPr>
              <p:blipFill>
                <a:blip r:embed="rId7" cstate="print"/>
                <a:srcRect/>
                <a:stretch>
                  <a:fillRect/>
                </a:stretch>
              </p:blipFill>
              <p:spPr bwMode="auto">
                <a:xfrm>
                  <a:off x="4018652" y="4032740"/>
                  <a:ext cx="2400301" cy="1838325"/>
                </a:xfrm>
                <a:prstGeom prst="rect">
                  <a:avLst/>
                </a:prstGeom>
                <a:noFill/>
                <a:ln w="9525">
                  <a:noFill/>
                  <a:miter lim="800000"/>
                  <a:headEnd/>
                  <a:tailEnd/>
                </a:ln>
              </p:spPr>
            </p:pic>
          </p:grpSp>
          <p:grpSp>
            <p:nvGrpSpPr>
              <p:cNvPr id="18" name="Group 17"/>
              <p:cNvGrpSpPr/>
              <p:nvPr/>
            </p:nvGrpSpPr>
            <p:grpSpPr>
              <a:xfrm>
                <a:off x="5029200" y="5105400"/>
                <a:ext cx="3898800" cy="1576800"/>
                <a:chOff x="533400" y="4365676"/>
                <a:chExt cx="5909890" cy="1809750"/>
              </a:xfrm>
            </p:grpSpPr>
            <p:pic>
              <p:nvPicPr>
                <p:cNvPr id="14344" name="Picture 8"/>
                <p:cNvPicPr>
                  <a:picLocks noChangeAspect="1" noChangeArrowheads="1"/>
                </p:cNvPicPr>
                <p:nvPr/>
              </p:nvPicPr>
              <p:blipFill>
                <a:blip r:embed="rId8" cstate="print"/>
                <a:srcRect/>
                <a:stretch>
                  <a:fillRect/>
                </a:stretch>
              </p:blipFill>
              <p:spPr bwMode="auto">
                <a:xfrm>
                  <a:off x="533400" y="4572000"/>
                  <a:ext cx="1771650" cy="1419225"/>
                </a:xfrm>
                <a:prstGeom prst="rect">
                  <a:avLst/>
                </a:prstGeom>
                <a:noFill/>
                <a:ln w="9525">
                  <a:noFill/>
                  <a:miter lim="800000"/>
                  <a:headEnd/>
                  <a:tailEnd/>
                </a:ln>
              </p:spPr>
            </p:pic>
            <p:pic>
              <p:nvPicPr>
                <p:cNvPr id="14345" name="Picture 9"/>
                <p:cNvPicPr>
                  <a:picLocks noChangeAspect="1" noChangeArrowheads="1"/>
                </p:cNvPicPr>
                <p:nvPr/>
              </p:nvPicPr>
              <p:blipFill>
                <a:blip r:embed="rId9" cstate="print"/>
                <a:srcRect/>
                <a:stretch>
                  <a:fillRect/>
                </a:stretch>
              </p:blipFill>
              <p:spPr bwMode="auto">
                <a:xfrm>
                  <a:off x="2271932" y="4620064"/>
                  <a:ext cx="1685925" cy="1533525"/>
                </a:xfrm>
                <a:prstGeom prst="rect">
                  <a:avLst/>
                </a:prstGeom>
                <a:noFill/>
                <a:ln w="9525">
                  <a:noFill/>
                  <a:miter lim="800000"/>
                  <a:headEnd/>
                  <a:tailEnd/>
                </a:ln>
              </p:spPr>
            </p:pic>
            <p:pic>
              <p:nvPicPr>
                <p:cNvPr id="14346" name="Picture 10"/>
                <p:cNvPicPr>
                  <a:picLocks noChangeAspect="1" noChangeArrowheads="1"/>
                </p:cNvPicPr>
                <p:nvPr/>
              </p:nvPicPr>
              <p:blipFill>
                <a:blip r:embed="rId10" cstate="print"/>
                <a:srcRect/>
                <a:stretch>
                  <a:fillRect/>
                </a:stretch>
              </p:blipFill>
              <p:spPr bwMode="auto">
                <a:xfrm>
                  <a:off x="3985840" y="4365676"/>
                  <a:ext cx="2457450" cy="1809750"/>
                </a:xfrm>
                <a:prstGeom prst="rect">
                  <a:avLst/>
                </a:prstGeom>
                <a:noFill/>
                <a:ln w="9525">
                  <a:noFill/>
                  <a:miter lim="800000"/>
                  <a:headEnd/>
                  <a:tailEnd/>
                </a:ln>
              </p:spPr>
            </p:pic>
          </p:grpSp>
          <p:sp>
            <p:nvSpPr>
              <p:cNvPr id="19" name="Rectangle 18"/>
              <p:cNvSpPr/>
              <p:nvPr/>
            </p:nvSpPr>
            <p:spPr>
              <a:xfrm>
                <a:off x="4876800" y="990600"/>
                <a:ext cx="4114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4876800" y="2971800"/>
                <a:ext cx="4114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Rectangle 20"/>
            <p:cNvSpPr/>
            <p:nvPr/>
          </p:nvSpPr>
          <p:spPr>
            <a:xfrm>
              <a:off x="4876800" y="4953000"/>
              <a:ext cx="4114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b="0" dirty="0" smtClean="0"/>
              <a:t>7.4 EDA: </a:t>
            </a:r>
            <a:r>
              <a:rPr lang="en-US" sz="3200" b="0" dirty="0" smtClean="0"/>
              <a:t>Financial Indicators</a:t>
            </a:r>
            <a:endParaRPr lang="en-US" sz="3000" b="0" dirty="0" smtClean="0"/>
          </a:p>
        </p:txBody>
      </p:sp>
      <p:sp>
        <p:nvSpPr>
          <p:cNvPr id="5" name="Text Placeholder 4"/>
          <p:cNvSpPr>
            <a:spLocks noGrp="1"/>
          </p:cNvSpPr>
          <p:nvPr>
            <p:ph type="body" idx="2"/>
          </p:nvPr>
        </p:nvSpPr>
        <p:spPr>
          <a:xfrm>
            <a:off x="76200" y="1295400"/>
            <a:ext cx="4648200" cy="1752600"/>
          </a:xfrm>
        </p:spPr>
        <p:txBody>
          <a:bodyPr>
            <a:noAutofit/>
          </a:bodyPr>
          <a:lstStyle/>
          <a:p>
            <a:pPr marL="342900" indent="-342900">
              <a:buClr>
                <a:schemeClr val="tx1"/>
              </a:buClr>
              <a:buSzPct val="100000"/>
              <a:buFont typeface="+mj-lt"/>
              <a:buAutoNum type="arabicPeriod"/>
            </a:pPr>
            <a:r>
              <a:rPr lang="en-IN" dirty="0" smtClean="0"/>
              <a:t>There is not much difference between the average course fees of the students who are retained Vs. attrited.</a:t>
            </a:r>
          </a:p>
          <a:p>
            <a:pPr marL="342900" indent="-342900">
              <a:buClr>
                <a:schemeClr val="tx1"/>
              </a:buClr>
              <a:buSzPct val="100000"/>
              <a:buFont typeface="+mj-lt"/>
              <a:buAutoNum type="arabicPeriod"/>
            </a:pPr>
            <a:r>
              <a:rPr lang="en-IN" dirty="0" smtClean="0"/>
              <a:t>The Estimated Family contribution towards course fees of the students who are attrited is less than that who are retained.</a:t>
            </a:r>
          </a:p>
          <a:p>
            <a:pPr marL="342900" indent="-342900">
              <a:buClr>
                <a:schemeClr val="tx1"/>
              </a:buClr>
              <a:buSzPct val="100000"/>
              <a:buFont typeface="+mj-lt"/>
              <a:buAutoNum type="arabicPeriod"/>
            </a:pPr>
            <a:r>
              <a:rPr lang="en-IN" dirty="0" smtClean="0"/>
              <a:t>The Unmet financial need of the student who are attrited is greater than that who are retained.</a:t>
            </a:r>
          </a:p>
          <a:p>
            <a:pPr marL="228600" indent="-228600"/>
            <a:endParaRPr lang="en-IN" sz="1500" dirty="0"/>
          </a:p>
        </p:txBody>
      </p:sp>
      <p:pic>
        <p:nvPicPr>
          <p:cNvPr id="15362" name="Picture 2"/>
          <p:cNvPicPr>
            <a:picLocks noChangeAspect="1" noChangeArrowheads="1"/>
          </p:cNvPicPr>
          <p:nvPr/>
        </p:nvPicPr>
        <p:blipFill>
          <a:blip r:embed="rId2" cstate="print"/>
          <a:srcRect/>
          <a:stretch>
            <a:fillRect/>
          </a:stretch>
        </p:blipFill>
        <p:spPr bwMode="auto">
          <a:xfrm>
            <a:off x="5181600" y="1295400"/>
            <a:ext cx="3702857" cy="2160000"/>
          </a:xfrm>
          <a:prstGeom prst="rect">
            <a:avLst/>
          </a:prstGeom>
          <a:noFill/>
          <a:ln w="12700">
            <a:solidFill>
              <a:schemeClr val="tx1"/>
            </a:solidFill>
            <a:miter lim="800000"/>
            <a:headEnd/>
            <a:tailEnd/>
          </a:ln>
        </p:spPr>
      </p:pic>
      <p:grpSp>
        <p:nvGrpSpPr>
          <p:cNvPr id="29" name="Group 28"/>
          <p:cNvGrpSpPr/>
          <p:nvPr/>
        </p:nvGrpSpPr>
        <p:grpSpPr>
          <a:xfrm>
            <a:off x="5181600" y="3657600"/>
            <a:ext cx="3657600" cy="2743200"/>
            <a:chOff x="304800" y="3200400"/>
            <a:chExt cx="3352800" cy="2743200"/>
          </a:xfrm>
        </p:grpSpPr>
        <p:grpSp>
          <p:nvGrpSpPr>
            <p:cNvPr id="26" name="Group 25"/>
            <p:cNvGrpSpPr/>
            <p:nvPr/>
          </p:nvGrpSpPr>
          <p:grpSpPr>
            <a:xfrm>
              <a:off x="381000" y="3352800"/>
              <a:ext cx="3257550" cy="2514600"/>
              <a:chOff x="381000" y="3276600"/>
              <a:chExt cx="3257550" cy="2514600"/>
            </a:xfrm>
          </p:grpSpPr>
          <p:pic>
            <p:nvPicPr>
              <p:cNvPr id="15363" name="Picture 3"/>
              <p:cNvPicPr>
                <a:picLocks noChangeAspect="1" noChangeArrowheads="1"/>
              </p:cNvPicPr>
              <p:nvPr/>
            </p:nvPicPr>
            <p:blipFill>
              <a:blip r:embed="rId3" cstate="print"/>
              <a:srcRect/>
              <a:stretch>
                <a:fillRect/>
              </a:stretch>
            </p:blipFill>
            <p:spPr bwMode="auto">
              <a:xfrm>
                <a:off x="381000" y="3276600"/>
                <a:ext cx="2828925" cy="657225"/>
              </a:xfrm>
              <a:prstGeom prst="rect">
                <a:avLst/>
              </a:prstGeom>
              <a:noFill/>
              <a:ln w="9525">
                <a:noFill/>
                <a:miter lim="800000"/>
                <a:headEnd/>
                <a:tailEnd/>
              </a:ln>
            </p:spPr>
          </p:pic>
          <p:pic>
            <p:nvPicPr>
              <p:cNvPr id="15364" name="Picture 4"/>
              <p:cNvPicPr>
                <a:picLocks noChangeAspect="1" noChangeArrowheads="1"/>
              </p:cNvPicPr>
              <p:nvPr/>
            </p:nvPicPr>
            <p:blipFill>
              <a:blip r:embed="rId4" cstate="print"/>
              <a:srcRect/>
              <a:stretch>
                <a:fillRect/>
              </a:stretch>
            </p:blipFill>
            <p:spPr bwMode="auto">
              <a:xfrm>
                <a:off x="381000" y="4191000"/>
                <a:ext cx="3257550" cy="657225"/>
              </a:xfrm>
              <a:prstGeom prst="rect">
                <a:avLst/>
              </a:prstGeom>
              <a:noFill/>
              <a:ln w="9525">
                <a:noFill/>
                <a:miter lim="800000"/>
                <a:headEnd/>
                <a:tailEnd/>
              </a:ln>
            </p:spPr>
          </p:pic>
          <p:pic>
            <p:nvPicPr>
              <p:cNvPr id="15365" name="Picture 5"/>
              <p:cNvPicPr>
                <a:picLocks noChangeAspect="1" noChangeArrowheads="1"/>
              </p:cNvPicPr>
              <p:nvPr/>
            </p:nvPicPr>
            <p:blipFill>
              <a:blip r:embed="rId5" cstate="print"/>
              <a:srcRect/>
              <a:stretch>
                <a:fillRect/>
              </a:stretch>
            </p:blipFill>
            <p:spPr bwMode="auto">
              <a:xfrm>
                <a:off x="390525" y="5153025"/>
                <a:ext cx="2505075" cy="638175"/>
              </a:xfrm>
              <a:prstGeom prst="rect">
                <a:avLst/>
              </a:prstGeom>
              <a:noFill/>
              <a:ln w="9525">
                <a:noFill/>
                <a:miter lim="800000"/>
                <a:headEnd/>
                <a:tailEnd/>
              </a:ln>
            </p:spPr>
          </p:pic>
        </p:grpSp>
        <p:sp>
          <p:nvSpPr>
            <p:cNvPr id="28" name="Rectangle 27"/>
            <p:cNvSpPr/>
            <p:nvPr/>
          </p:nvSpPr>
          <p:spPr>
            <a:xfrm>
              <a:off x="304800" y="3200400"/>
              <a:ext cx="33528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noFill/>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dirty="0" smtClean="0"/>
              <a:t>7.5 EDA: </a:t>
            </a:r>
            <a:r>
              <a:rPr lang="en-US" sz="3200" spc="-150" dirty="0" smtClean="0"/>
              <a:t>Correlation</a:t>
            </a:r>
            <a:endParaRPr lang="en-US" sz="3000" spc="-150" dirty="0" smtClean="0"/>
          </a:p>
        </p:txBody>
      </p:sp>
      <p:sp>
        <p:nvSpPr>
          <p:cNvPr id="5" name="Text Placeholder 4"/>
          <p:cNvSpPr>
            <a:spLocks noGrp="1"/>
          </p:cNvSpPr>
          <p:nvPr>
            <p:ph type="body" idx="2"/>
          </p:nvPr>
        </p:nvSpPr>
        <p:spPr>
          <a:xfrm>
            <a:off x="76200" y="990600"/>
            <a:ext cx="9067800" cy="762000"/>
          </a:xfrm>
        </p:spPr>
        <p:txBody>
          <a:bodyPr>
            <a:noAutofit/>
          </a:bodyPr>
          <a:lstStyle/>
          <a:p>
            <a:pPr marL="342900" indent="-342900">
              <a:buFont typeface="Arial" pitchFamily="34" charset="0"/>
              <a:buChar char="•"/>
            </a:pPr>
            <a:r>
              <a:rPr lang="en-IN" dirty="0" smtClean="0"/>
              <a:t>The variables UNMET_NEED &amp; COST_OF_ATTEND are highly correlated features, thus we removed the COST_OF_ATTEND.</a:t>
            </a:r>
          </a:p>
        </p:txBody>
      </p:sp>
      <p:pic>
        <p:nvPicPr>
          <p:cNvPr id="11" name="Picture 10" descr="output_324_1.png"/>
          <p:cNvPicPr>
            <a:picLocks noChangeAspect="1"/>
          </p:cNvPicPr>
          <p:nvPr/>
        </p:nvPicPr>
        <p:blipFill>
          <a:blip r:embed="rId2" cstate="print"/>
          <a:stretch>
            <a:fillRect/>
          </a:stretch>
        </p:blipFill>
        <p:spPr>
          <a:xfrm>
            <a:off x="1676400" y="1816671"/>
            <a:ext cx="5400000" cy="488892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dirty="0" smtClean="0"/>
              <a:t>8. Data Transformation</a:t>
            </a:r>
          </a:p>
        </p:txBody>
      </p:sp>
      <p:sp>
        <p:nvSpPr>
          <p:cNvPr id="5" name="Text Placeholder 4"/>
          <p:cNvSpPr>
            <a:spLocks noGrp="1"/>
          </p:cNvSpPr>
          <p:nvPr>
            <p:ph type="body" idx="2"/>
          </p:nvPr>
        </p:nvSpPr>
        <p:spPr>
          <a:xfrm>
            <a:off x="76200" y="1295400"/>
            <a:ext cx="9067800" cy="1905000"/>
          </a:xfrm>
        </p:spPr>
        <p:txBody>
          <a:bodyPr>
            <a:noAutofit/>
          </a:bodyPr>
          <a:lstStyle/>
          <a:p>
            <a:pPr marL="342900" indent="-342900">
              <a:buClr>
                <a:schemeClr val="tx1"/>
              </a:buClr>
              <a:buSzPct val="100000"/>
              <a:buFont typeface="+mj-lt"/>
              <a:buAutoNum type="arabicPeriod"/>
            </a:pPr>
            <a:r>
              <a:rPr lang="en-IN" dirty="0" smtClean="0"/>
              <a:t>Now that we have a clean dataset, we need to apply transformations on the data before they can be inputted to a machine learning algorithm. We will convert the categorical variables into numeric.</a:t>
            </a:r>
          </a:p>
          <a:p>
            <a:pPr marL="342900" indent="-342900">
              <a:buClr>
                <a:schemeClr val="tx1"/>
              </a:buClr>
              <a:buSzPct val="100000"/>
              <a:buFont typeface="+mj-lt"/>
              <a:buAutoNum type="arabicPeriod"/>
            </a:pPr>
            <a:r>
              <a:rPr lang="en-IN" dirty="0" smtClean="0"/>
              <a:t>We have encoded the categorical variables with less than 10 categories manually and for the other categorical variables we used </a:t>
            </a:r>
            <a:r>
              <a:rPr lang="en-IN" i="1" dirty="0" smtClean="0"/>
              <a:t>get_dummies</a:t>
            </a:r>
            <a:r>
              <a:rPr lang="en-IN" dirty="0" smtClean="0"/>
              <a:t> functionality of the Pandas.</a:t>
            </a:r>
          </a:p>
          <a:p>
            <a:pPr marL="342900" indent="-342900">
              <a:buClr>
                <a:schemeClr val="tx1"/>
              </a:buClr>
              <a:buSzPct val="100000"/>
              <a:buFont typeface="+mj-lt"/>
              <a:buAutoNum type="arabicPeriod"/>
            </a:pPr>
            <a:r>
              <a:rPr lang="en-IN" dirty="0" smtClean="0"/>
              <a:t>There were 28 variables before transformation and after transformation it became 508.</a:t>
            </a:r>
          </a:p>
          <a:p>
            <a:pPr marL="342900" indent="-342900">
              <a:buFont typeface="Arial" pitchFamily="34" charset="0"/>
              <a:buChar char="•"/>
            </a:pPr>
            <a:endParaRPr lang="en-IN" dirty="0" smtClean="0"/>
          </a:p>
          <a:p>
            <a:pPr marL="342900" indent="-342900"/>
            <a:endParaRPr lang="en-I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dirty="0" smtClean="0"/>
              <a:t>9. </a:t>
            </a:r>
            <a:r>
              <a:rPr lang="en-US" sz="3200" dirty="0" smtClean="0"/>
              <a:t>Building Prediction Models</a:t>
            </a:r>
            <a:endParaRPr lang="en-US" sz="3000" dirty="0" smtClean="0"/>
          </a:p>
        </p:txBody>
      </p:sp>
      <p:sp>
        <p:nvSpPr>
          <p:cNvPr id="5" name="Text Placeholder 4"/>
          <p:cNvSpPr>
            <a:spLocks noGrp="1"/>
          </p:cNvSpPr>
          <p:nvPr>
            <p:ph type="body" idx="2"/>
          </p:nvPr>
        </p:nvSpPr>
        <p:spPr>
          <a:xfrm>
            <a:off x="76200" y="1295400"/>
            <a:ext cx="9067800" cy="5334000"/>
          </a:xfrm>
        </p:spPr>
        <p:txBody>
          <a:bodyPr>
            <a:noAutofit/>
          </a:bodyPr>
          <a:lstStyle/>
          <a:p>
            <a:r>
              <a:rPr lang="en-IN" dirty="0" smtClean="0"/>
              <a:t>We will test the following algorithms:</a:t>
            </a:r>
          </a:p>
          <a:p>
            <a:pPr marL="342900" indent="-342900">
              <a:buClr>
                <a:schemeClr val="tx1"/>
              </a:buClr>
              <a:buSzPct val="100000"/>
              <a:buFont typeface="+mj-lt"/>
              <a:buAutoNum type="arabicPeriod"/>
            </a:pPr>
            <a:r>
              <a:rPr lang="en-IN" b="1" dirty="0" smtClean="0"/>
              <a:t>Logistic Regression</a:t>
            </a:r>
            <a:r>
              <a:rPr lang="en-IN" dirty="0" smtClean="0"/>
              <a:t>: It is a supervised machine learning classification algorithm that is used to predict the output of a categorical dependent variable, based on the probabilities of achieving the output categories. In logistic regression, the dependent variable is a categorical variable.</a:t>
            </a:r>
          </a:p>
          <a:p>
            <a:pPr marL="342900" indent="-342900">
              <a:buClr>
                <a:schemeClr val="tx1"/>
              </a:buClr>
              <a:buSzPct val="100000"/>
              <a:buFont typeface="+mj-lt"/>
              <a:buAutoNum type="arabicPeriod"/>
            </a:pPr>
            <a:r>
              <a:rPr lang="en-IN" b="1" dirty="0" smtClean="0"/>
              <a:t>Random Forest</a:t>
            </a:r>
            <a:r>
              <a:rPr lang="en-IN" dirty="0" smtClean="0"/>
              <a:t>: It is a meta estimator that fits a number of decision tree classifiers on various sub-samples of the dataset and uses averaging to improve the predictive accuracy and control over-fitting. </a:t>
            </a:r>
          </a:p>
          <a:p>
            <a:pPr marL="342900" indent="-342900">
              <a:buClr>
                <a:schemeClr val="tx1"/>
              </a:buClr>
              <a:buSzPct val="100000"/>
              <a:buFont typeface="+mj-lt"/>
              <a:buAutoNum type="arabicPeriod"/>
            </a:pPr>
            <a:r>
              <a:rPr lang="en-IN" b="1" dirty="0" smtClean="0"/>
              <a:t>Gradient Boosting</a:t>
            </a:r>
            <a:r>
              <a:rPr lang="en-IN" dirty="0" smtClean="0"/>
              <a:t>: It builds an additive model in a forward stage-wise fashion; it allows for the optimization of arbitrary differentiable loss functions. In each stage n_classes_ regression trees are fit on the negative gradient of the binomial or multinomial deviance loss function.</a:t>
            </a:r>
          </a:p>
          <a:p>
            <a:pPr marL="342900" indent="-342900">
              <a:buClr>
                <a:schemeClr val="tx1"/>
              </a:buClr>
              <a:buSzPct val="100000"/>
              <a:buFont typeface="+mj-lt"/>
              <a:buAutoNum type="arabicPeriod"/>
            </a:pPr>
            <a:r>
              <a:rPr lang="en-IN" b="1" dirty="0" smtClean="0"/>
              <a:t>Extreme Gradient Boosting</a:t>
            </a:r>
            <a:r>
              <a:rPr lang="en-IN" dirty="0" smtClean="0"/>
              <a:t>: It is an optimized distributed gradient boosting library designed to be highly efficient, flexible and portable. It implements machine learning algorithms under the Gradient Boosting framework. XGBoost provides a parallel tree boosting (also known as GBDT, GBM) that solve many data science problems in a fast and accurate way.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l"/>
            <a:r>
              <a:rPr lang="en-US" sz="3000" dirty="0" smtClean="0"/>
              <a:t>1. Project Description </a:t>
            </a:r>
            <a:endParaRPr lang="en-US" sz="3000" dirty="0"/>
          </a:p>
        </p:txBody>
      </p:sp>
      <p:sp>
        <p:nvSpPr>
          <p:cNvPr id="6" name="TextBox 5"/>
          <p:cNvSpPr txBox="1"/>
          <p:nvPr/>
        </p:nvSpPr>
        <p:spPr>
          <a:xfrm>
            <a:off x="228600" y="1328678"/>
            <a:ext cx="8686800" cy="2308324"/>
          </a:xfrm>
          <a:prstGeom prst="rect">
            <a:avLst/>
          </a:prstGeom>
          <a:noFill/>
        </p:spPr>
        <p:txBody>
          <a:bodyPr wrap="square" numCol="1" rtlCol="0">
            <a:spAutoFit/>
          </a:bodyPr>
          <a:lstStyle/>
          <a:p>
            <a:r>
              <a:rPr lang="en-IN" i="1" dirty="0" smtClean="0"/>
              <a:t>Clearwater State University</a:t>
            </a:r>
            <a:r>
              <a:rPr lang="en-IN" dirty="0" smtClean="0"/>
              <a:t> offers a wide variety of degree programs, from online degrees to a doctorate in education</a:t>
            </a:r>
            <a:r>
              <a:rPr lang="en-IN" i="1" dirty="0" smtClean="0"/>
              <a:t>. </a:t>
            </a:r>
            <a:r>
              <a:rPr lang="en-IN" dirty="0" smtClean="0"/>
              <a:t>Programs are offered in the streams of the arts, education, business &amp; nursing. </a:t>
            </a:r>
          </a:p>
          <a:p>
            <a:endParaRPr lang="en-US" dirty="0" smtClean="0"/>
          </a:p>
          <a:p>
            <a:r>
              <a:rPr lang="en-IN" dirty="0" smtClean="0"/>
              <a:t>Some key strategic goals of the University are: </a:t>
            </a:r>
          </a:p>
          <a:p>
            <a:pPr marL="457200" indent="-457200">
              <a:buFont typeface="+mj-lt"/>
              <a:buAutoNum type="arabicPeriod"/>
            </a:pPr>
            <a:r>
              <a:rPr lang="en-US" dirty="0" smtClean="0"/>
              <a:t>Increase enrolment of students </a:t>
            </a:r>
          </a:p>
          <a:p>
            <a:pPr marL="457200" indent="-457200">
              <a:buFont typeface="+mj-lt"/>
              <a:buAutoNum type="arabicPeriod"/>
            </a:pPr>
            <a:r>
              <a:rPr lang="en-IN" dirty="0" smtClean="0"/>
              <a:t>Improve retention, progression and graduation rates </a:t>
            </a:r>
          </a:p>
          <a:p>
            <a:pPr marL="457200" indent="-457200">
              <a:buFont typeface="+mj-lt"/>
              <a:buAutoNum type="arabicPeriod"/>
            </a:pPr>
            <a:r>
              <a:rPr lang="en-IN" dirty="0" smtClean="0"/>
              <a:t>Recruit better academically qualified undergraduate and graduate students </a:t>
            </a:r>
          </a:p>
          <a:p>
            <a:pPr marL="457200" indent="-457200">
              <a:buFont typeface="+mj-lt"/>
              <a:buAutoNum type="arabicPeriod"/>
            </a:pPr>
            <a:r>
              <a:rPr lang="en-IN" dirty="0" smtClean="0"/>
              <a:t>Increase external funding and recognition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dirty="0" smtClean="0"/>
              <a:t>9.1 </a:t>
            </a:r>
            <a:r>
              <a:rPr lang="en-US" sz="3200" dirty="0" smtClean="0"/>
              <a:t>Evaluation Of Models</a:t>
            </a:r>
            <a:endParaRPr lang="en-US" sz="3000" dirty="0" smtClean="0"/>
          </a:p>
        </p:txBody>
      </p:sp>
      <p:sp>
        <p:nvSpPr>
          <p:cNvPr id="5" name="Text Placeholder 4"/>
          <p:cNvSpPr>
            <a:spLocks noGrp="1"/>
          </p:cNvSpPr>
          <p:nvPr>
            <p:ph type="body" idx="2"/>
          </p:nvPr>
        </p:nvSpPr>
        <p:spPr>
          <a:xfrm>
            <a:off x="76200" y="1295400"/>
            <a:ext cx="9067800" cy="5334000"/>
          </a:xfrm>
        </p:spPr>
        <p:txBody>
          <a:bodyPr>
            <a:noAutofit/>
          </a:bodyPr>
          <a:lstStyle/>
          <a:p>
            <a:r>
              <a:rPr lang="en-IN" dirty="0" smtClean="0"/>
              <a:t>We will split the data into train {70%} and test {30%}. We will then train each model of the training data and use it to make prediction. Finally, we will validate the models using the following performance metrics along with the classification report.</a:t>
            </a:r>
          </a:p>
          <a:p>
            <a:pPr marL="342900" indent="-342900">
              <a:buClr>
                <a:schemeClr val="tx1"/>
              </a:buClr>
              <a:buSzPct val="100000"/>
              <a:buFont typeface="+mj-lt"/>
              <a:buAutoNum type="arabicPeriod"/>
            </a:pPr>
            <a:r>
              <a:rPr lang="en-IN" b="1" dirty="0" smtClean="0"/>
              <a:t>AUC (ROC)</a:t>
            </a:r>
            <a:r>
              <a:rPr lang="en-IN" dirty="0" smtClean="0"/>
              <a:t>: AUC provides an aggregate measure of performance across all possible classification thresholds. One way of interpreting AUC is as the probability that the model ranks a random positive example more highly than a random negative example.</a:t>
            </a:r>
          </a:p>
          <a:p>
            <a:pPr marL="342900" indent="-342900">
              <a:buClr>
                <a:schemeClr val="tx1"/>
              </a:buClr>
              <a:buSzPct val="100000"/>
              <a:buFont typeface="+mj-lt"/>
              <a:buAutoNum type="arabicPeriod"/>
            </a:pPr>
            <a:r>
              <a:rPr lang="en-IN" b="1" dirty="0" smtClean="0"/>
              <a:t>Confusion Matrix</a:t>
            </a:r>
            <a:r>
              <a:rPr lang="en-IN" dirty="0" smtClean="0"/>
              <a:t>: It is a representation of the predictions made by the classification model on a given dataset. It is a very important and useful metric in classification problems as it is not only useful to represent the models performance by itself, but can also be used to compute other metrics. A confusion matrix is composed of statistics such as true positives, true negatives, false positives, and false negatives, which are calculated using actual and predicted values.</a:t>
            </a:r>
          </a:p>
          <a:p>
            <a:pPr marL="342900" indent="-342900">
              <a:buClr>
                <a:schemeClr val="tx1"/>
              </a:buClr>
              <a:buSzPct val="100000"/>
              <a:buFont typeface="+mj-lt"/>
              <a:buAutoNum type="arabicPeriod"/>
            </a:pPr>
            <a:r>
              <a:rPr lang="en-US" b="1" dirty="0" smtClean="0"/>
              <a:t>Accuracy</a:t>
            </a:r>
            <a:r>
              <a:rPr lang="en-US" dirty="0" smtClean="0"/>
              <a:t>:</a:t>
            </a:r>
          </a:p>
          <a:p>
            <a:pPr marL="342900" indent="-342900">
              <a:buClr>
                <a:schemeClr val="tx1"/>
              </a:buClr>
              <a:buSzPct val="100000"/>
              <a:buFont typeface="+mj-lt"/>
              <a:buAutoNum type="arabicPeriod"/>
            </a:pPr>
            <a:r>
              <a:rPr lang="en-US" b="1" dirty="0" smtClean="0"/>
              <a:t>Precision</a:t>
            </a:r>
            <a:r>
              <a:rPr lang="en-US" dirty="0" smtClean="0"/>
              <a:t>:</a:t>
            </a:r>
          </a:p>
          <a:p>
            <a:pPr marL="342900" indent="-342900">
              <a:buClr>
                <a:schemeClr val="tx1"/>
              </a:buClr>
              <a:buSzPct val="100000"/>
              <a:buFont typeface="+mj-lt"/>
              <a:buAutoNum type="arabicPeriod"/>
            </a:pPr>
            <a:r>
              <a:rPr lang="en-US" b="1" dirty="0" smtClean="0"/>
              <a:t>Recall</a:t>
            </a:r>
            <a:r>
              <a:rPr lang="en-US" dirty="0" smtClean="0"/>
              <a:t>:</a:t>
            </a:r>
            <a:endParaRPr lang="en-IN" dirty="0" smtClean="0"/>
          </a:p>
          <a:p>
            <a:pPr marL="342900" indent="-342900">
              <a:buFont typeface="+mj-lt"/>
              <a:buAutoNum type="arabicPeriod"/>
            </a:pPr>
            <a:endParaRPr lang="en-IN" dirty="0" smtClean="0"/>
          </a:p>
          <a:p>
            <a:endParaRPr lang="en-IN" dirty="0" smtClean="0"/>
          </a:p>
        </p:txBody>
      </p:sp>
      <p:pic>
        <p:nvPicPr>
          <p:cNvPr id="16386" name="Picture 2"/>
          <p:cNvPicPr>
            <a:picLocks noChangeAspect="1" noChangeArrowheads="1"/>
          </p:cNvPicPr>
          <p:nvPr/>
        </p:nvPicPr>
        <p:blipFill>
          <a:blip r:embed="rId2" cstate="print"/>
          <a:srcRect/>
          <a:stretch>
            <a:fillRect/>
          </a:stretch>
        </p:blipFill>
        <p:spPr bwMode="auto">
          <a:xfrm>
            <a:off x="3352800" y="4800600"/>
            <a:ext cx="4867275" cy="1552575"/>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dirty="0" smtClean="0"/>
              <a:t>9.2 </a:t>
            </a:r>
            <a:r>
              <a:rPr lang="en-US" sz="3200" dirty="0" smtClean="0"/>
              <a:t>PREDICTION MODELS - Logistic Regression</a:t>
            </a:r>
            <a:endParaRPr lang="en-US" sz="3000" dirty="0" smtClean="0"/>
          </a:p>
        </p:txBody>
      </p:sp>
      <p:sp>
        <p:nvSpPr>
          <p:cNvPr id="6" name="Text Placeholder 4"/>
          <p:cNvSpPr txBox="1">
            <a:spLocks/>
          </p:cNvSpPr>
          <p:nvPr/>
        </p:nvSpPr>
        <p:spPr>
          <a:xfrm>
            <a:off x="76200" y="1295400"/>
            <a:ext cx="4419600" cy="2133600"/>
          </a:xfrm>
          <a:prstGeom prst="rect">
            <a:avLst/>
          </a:prstGeom>
        </p:spPr>
        <p:txBody>
          <a:bodyPr>
            <a:noAutofit/>
          </a:bodyPr>
          <a:lstStyle/>
          <a:p>
            <a:pPr marL="342900" indent="-342900">
              <a:spcBef>
                <a:spcPts val="580"/>
              </a:spcBef>
              <a:buClr>
                <a:schemeClr val="tx1"/>
              </a:buClr>
              <a:buSzPct val="100000"/>
              <a:buFont typeface="+mj-lt"/>
              <a:buAutoNum type="arabicPeriod"/>
            </a:pPr>
            <a:r>
              <a:rPr lang="en-IN" dirty="0" smtClean="0"/>
              <a:t>The logistic regression model built on the training data had a classification accuracy of </a:t>
            </a:r>
            <a:r>
              <a:rPr lang="en-US" dirty="0" smtClean="0"/>
              <a:t>0.8264</a:t>
            </a:r>
            <a:r>
              <a:rPr lang="en-IN" dirty="0" smtClean="0"/>
              <a:t> when used to perform predictions on the test data. </a:t>
            </a:r>
          </a:p>
          <a:p>
            <a:pPr marL="342900" indent="-342900">
              <a:spcBef>
                <a:spcPts val="580"/>
              </a:spcBef>
              <a:buClr>
                <a:schemeClr val="tx1"/>
              </a:buClr>
              <a:buSzPct val="100000"/>
              <a:buFont typeface="+mj-lt"/>
              <a:buAutoNum type="arabicPeriod"/>
            </a:pPr>
            <a:r>
              <a:rPr lang="en-IN" dirty="0" smtClean="0"/>
              <a:t>The R-square value is </a:t>
            </a:r>
            <a:r>
              <a:rPr lang="en-US" dirty="0" smtClean="0"/>
              <a:t>0.8272.</a:t>
            </a:r>
            <a:endParaRPr lang="en-IN" dirty="0" smtClean="0"/>
          </a:p>
          <a:p>
            <a:pPr marL="342900" indent="-342900">
              <a:spcBef>
                <a:spcPts val="580"/>
              </a:spcBef>
              <a:buClr>
                <a:schemeClr val="tx1"/>
              </a:buClr>
              <a:buSzPct val="100000"/>
              <a:buFont typeface="+mj-lt"/>
              <a:buAutoNum type="arabicPeriod"/>
            </a:pPr>
            <a:r>
              <a:rPr lang="en-IN" dirty="0" smtClean="0"/>
              <a:t>The AUC value is </a:t>
            </a:r>
            <a:r>
              <a:rPr lang="en-US" dirty="0" smtClean="0"/>
              <a:t>0.6809.</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8" name="Picture 7" descr="output_348_1.png"/>
          <p:cNvPicPr>
            <a:picLocks noChangeAspect="1"/>
          </p:cNvPicPr>
          <p:nvPr/>
        </p:nvPicPr>
        <p:blipFill>
          <a:blip r:embed="rId2" cstate="print"/>
          <a:stretch>
            <a:fillRect/>
          </a:stretch>
        </p:blipFill>
        <p:spPr>
          <a:xfrm>
            <a:off x="5867400" y="1295400"/>
            <a:ext cx="3060000" cy="2566139"/>
          </a:xfrm>
          <a:prstGeom prst="rect">
            <a:avLst/>
          </a:prstGeom>
          <a:ln w="12700">
            <a:solidFill>
              <a:schemeClr val="tx1"/>
            </a:solidFill>
          </a:ln>
        </p:spPr>
      </p:pic>
      <p:pic>
        <p:nvPicPr>
          <p:cNvPr id="9" name="Picture 8" descr="output_352_0.png"/>
          <p:cNvPicPr>
            <a:picLocks noChangeAspect="1"/>
          </p:cNvPicPr>
          <p:nvPr/>
        </p:nvPicPr>
        <p:blipFill>
          <a:blip r:embed="rId3" cstate="print"/>
          <a:stretch>
            <a:fillRect/>
          </a:stretch>
        </p:blipFill>
        <p:spPr>
          <a:xfrm>
            <a:off x="5867400" y="4393200"/>
            <a:ext cx="3058065" cy="2160000"/>
          </a:xfrm>
          <a:prstGeom prst="rect">
            <a:avLst/>
          </a:prstGeom>
          <a:ln w="12700">
            <a:solidFill>
              <a:schemeClr val="tx1"/>
            </a:solidFill>
          </a:ln>
        </p:spPr>
      </p:pic>
      <p:pic>
        <p:nvPicPr>
          <p:cNvPr id="17410" name="Picture 2"/>
          <p:cNvPicPr>
            <a:picLocks noChangeAspect="1" noChangeArrowheads="1"/>
          </p:cNvPicPr>
          <p:nvPr/>
        </p:nvPicPr>
        <p:blipFill>
          <a:blip r:embed="rId4" cstate="print"/>
          <a:srcRect/>
          <a:stretch>
            <a:fillRect/>
          </a:stretch>
        </p:blipFill>
        <p:spPr bwMode="auto">
          <a:xfrm>
            <a:off x="514350" y="4343400"/>
            <a:ext cx="4133850" cy="1238250"/>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dirty="0" smtClean="0"/>
              <a:t>9.3 </a:t>
            </a:r>
            <a:r>
              <a:rPr lang="en-US" sz="3200" dirty="0" smtClean="0"/>
              <a:t>PREDICTION MODELS - Random Forest</a:t>
            </a:r>
            <a:endParaRPr lang="en-US" sz="3000" dirty="0" smtClean="0"/>
          </a:p>
        </p:txBody>
      </p:sp>
      <p:sp>
        <p:nvSpPr>
          <p:cNvPr id="6" name="Text Placeholder 4"/>
          <p:cNvSpPr txBox="1">
            <a:spLocks/>
          </p:cNvSpPr>
          <p:nvPr/>
        </p:nvSpPr>
        <p:spPr>
          <a:xfrm>
            <a:off x="76200" y="1295400"/>
            <a:ext cx="5029200" cy="2438400"/>
          </a:xfrm>
          <a:prstGeom prst="rect">
            <a:avLst/>
          </a:prstGeom>
        </p:spPr>
        <p:txBody>
          <a:bodyPr>
            <a:noAutofit/>
          </a:bodyPr>
          <a:lstStyle/>
          <a:p>
            <a:pPr marL="342900" indent="-342900">
              <a:spcBef>
                <a:spcPts val="580"/>
              </a:spcBef>
              <a:buClr>
                <a:schemeClr val="tx1"/>
              </a:buClr>
              <a:buSzPct val="100000"/>
              <a:buFont typeface="+mj-lt"/>
              <a:buAutoNum type="arabicPeriod"/>
            </a:pPr>
            <a:r>
              <a:rPr lang="en-IN" dirty="0" smtClean="0"/>
              <a:t>The random forest classifier built using </a:t>
            </a:r>
            <a:r>
              <a:rPr lang="en-IN" i="1" dirty="0" smtClean="0"/>
              <a:t>n_estimators=360</a:t>
            </a:r>
            <a:r>
              <a:rPr lang="en-IN" dirty="0" smtClean="0"/>
              <a:t> and </a:t>
            </a:r>
            <a:r>
              <a:rPr lang="en-IN" i="1" dirty="0" smtClean="0"/>
              <a:t>random_state=227</a:t>
            </a:r>
            <a:r>
              <a:rPr lang="en-IN" dirty="0" smtClean="0"/>
              <a:t> on the training data had a classification accuracy of </a:t>
            </a:r>
            <a:r>
              <a:rPr lang="en-US" dirty="0" smtClean="0"/>
              <a:t>0.8314</a:t>
            </a:r>
            <a:r>
              <a:rPr lang="en-IN" dirty="0" smtClean="0"/>
              <a:t> when used to perform predictions on the test data. </a:t>
            </a:r>
          </a:p>
          <a:p>
            <a:pPr marL="342900" indent="-342900">
              <a:spcBef>
                <a:spcPts val="580"/>
              </a:spcBef>
              <a:buClr>
                <a:schemeClr val="tx1"/>
              </a:buClr>
              <a:buSzPct val="100000"/>
              <a:buFont typeface="+mj-lt"/>
              <a:buAutoNum type="arabicPeriod"/>
            </a:pPr>
            <a:r>
              <a:rPr lang="en-IN" dirty="0" smtClean="0"/>
              <a:t>The R-square value is 1.00.</a:t>
            </a:r>
          </a:p>
          <a:p>
            <a:pPr marL="342900" indent="-342900">
              <a:spcBef>
                <a:spcPts val="580"/>
              </a:spcBef>
              <a:buClr>
                <a:schemeClr val="tx1"/>
              </a:buClr>
              <a:buSzPct val="100000"/>
              <a:buFont typeface="+mj-lt"/>
              <a:buAutoNum type="arabicPeriod"/>
            </a:pPr>
            <a:r>
              <a:rPr lang="en-IN" dirty="0" smtClean="0"/>
              <a:t>The AUC value is </a:t>
            </a:r>
            <a:r>
              <a:rPr lang="en-US" dirty="0" smtClean="0"/>
              <a:t>0.7332</a:t>
            </a:r>
            <a:r>
              <a:rPr lang="en-IN" dirty="0" smtClean="0"/>
              <a:t>.</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6" descr="output_361_1.png"/>
          <p:cNvPicPr>
            <a:picLocks noChangeAspect="1"/>
          </p:cNvPicPr>
          <p:nvPr/>
        </p:nvPicPr>
        <p:blipFill>
          <a:blip r:embed="rId2" cstate="print"/>
          <a:stretch>
            <a:fillRect/>
          </a:stretch>
        </p:blipFill>
        <p:spPr>
          <a:xfrm>
            <a:off x="5715000" y="1366200"/>
            <a:ext cx="3004981" cy="2520000"/>
          </a:xfrm>
          <a:prstGeom prst="rect">
            <a:avLst/>
          </a:prstGeom>
          <a:ln w="12700">
            <a:solidFill>
              <a:schemeClr val="tx1"/>
            </a:solidFill>
          </a:ln>
        </p:spPr>
      </p:pic>
      <p:pic>
        <p:nvPicPr>
          <p:cNvPr id="10" name="Picture 9" descr="output_364_0.png"/>
          <p:cNvPicPr>
            <a:picLocks noChangeAspect="1"/>
          </p:cNvPicPr>
          <p:nvPr/>
        </p:nvPicPr>
        <p:blipFill>
          <a:blip r:embed="rId3" cstate="print"/>
          <a:stretch>
            <a:fillRect/>
          </a:stretch>
        </p:blipFill>
        <p:spPr>
          <a:xfrm>
            <a:off x="5715000" y="4317000"/>
            <a:ext cx="3058065" cy="2160000"/>
          </a:xfrm>
          <a:prstGeom prst="rect">
            <a:avLst/>
          </a:prstGeom>
          <a:ln w="12700">
            <a:solidFill>
              <a:schemeClr val="tx1"/>
            </a:solidFill>
          </a:ln>
        </p:spPr>
      </p:pic>
      <p:pic>
        <p:nvPicPr>
          <p:cNvPr id="18434" name="Picture 2"/>
          <p:cNvPicPr>
            <a:picLocks noChangeAspect="1" noChangeArrowheads="1"/>
          </p:cNvPicPr>
          <p:nvPr/>
        </p:nvPicPr>
        <p:blipFill>
          <a:blip r:embed="rId4" cstate="print"/>
          <a:srcRect/>
          <a:stretch>
            <a:fillRect/>
          </a:stretch>
        </p:blipFill>
        <p:spPr bwMode="auto">
          <a:xfrm>
            <a:off x="533400" y="4371975"/>
            <a:ext cx="4114800" cy="1190625"/>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dirty="0" smtClean="0"/>
              <a:t>9.4 </a:t>
            </a:r>
            <a:r>
              <a:rPr lang="en-US" sz="3200" dirty="0" smtClean="0"/>
              <a:t>PREDICTION MODELS - Gradient Boost</a:t>
            </a:r>
            <a:endParaRPr lang="en-US" sz="3000" dirty="0" smtClean="0"/>
          </a:p>
        </p:txBody>
      </p:sp>
      <p:sp>
        <p:nvSpPr>
          <p:cNvPr id="6" name="Text Placeholder 4"/>
          <p:cNvSpPr txBox="1">
            <a:spLocks/>
          </p:cNvSpPr>
          <p:nvPr/>
        </p:nvSpPr>
        <p:spPr>
          <a:xfrm>
            <a:off x="76200" y="1295400"/>
            <a:ext cx="5029200" cy="2438400"/>
          </a:xfrm>
          <a:prstGeom prst="rect">
            <a:avLst/>
          </a:prstGeom>
        </p:spPr>
        <p:txBody>
          <a:bodyPr>
            <a:noAutofit/>
          </a:bodyPr>
          <a:lstStyle/>
          <a:p>
            <a:pPr marL="342900" indent="-342900">
              <a:spcBef>
                <a:spcPts val="580"/>
              </a:spcBef>
              <a:buClr>
                <a:schemeClr val="tx1"/>
              </a:buClr>
              <a:buSzPct val="100000"/>
              <a:buFont typeface="+mj-lt"/>
              <a:buAutoNum type="arabicPeriod"/>
            </a:pPr>
            <a:r>
              <a:rPr lang="en-IN" dirty="0" smtClean="0"/>
              <a:t>The </a:t>
            </a:r>
            <a:r>
              <a:rPr lang="en-US" dirty="0" smtClean="0"/>
              <a:t>gradient boosting </a:t>
            </a:r>
            <a:r>
              <a:rPr lang="en-IN" dirty="0" smtClean="0"/>
              <a:t>classifier built using </a:t>
            </a:r>
            <a:r>
              <a:rPr lang="en-IN" i="1" dirty="0" smtClean="0"/>
              <a:t>n_estimators=60, </a:t>
            </a:r>
            <a:r>
              <a:rPr lang="en-US" i="1" dirty="0" smtClean="0"/>
              <a:t>max_depth=1</a:t>
            </a:r>
            <a:r>
              <a:rPr lang="en-IN" dirty="0" smtClean="0"/>
              <a:t> and </a:t>
            </a:r>
            <a:r>
              <a:rPr lang="en-IN" i="1" dirty="0" smtClean="0"/>
              <a:t>random_state=227</a:t>
            </a:r>
            <a:r>
              <a:rPr lang="en-IN" dirty="0" smtClean="0"/>
              <a:t> on the training data had a classification accuracy of </a:t>
            </a:r>
            <a:r>
              <a:rPr lang="en-US" dirty="0" smtClean="0"/>
              <a:t>0.8343</a:t>
            </a:r>
            <a:r>
              <a:rPr lang="en-IN" dirty="0" smtClean="0"/>
              <a:t> when used to perform predictions on the test data. </a:t>
            </a:r>
          </a:p>
          <a:p>
            <a:pPr marL="342900" indent="-342900">
              <a:spcBef>
                <a:spcPts val="580"/>
              </a:spcBef>
              <a:buClr>
                <a:schemeClr val="tx1"/>
              </a:buClr>
              <a:buSzPct val="100000"/>
              <a:buFont typeface="+mj-lt"/>
              <a:buAutoNum type="arabicPeriod"/>
            </a:pPr>
            <a:r>
              <a:rPr lang="en-IN" dirty="0" smtClean="0"/>
              <a:t>The R-square value is </a:t>
            </a:r>
            <a:r>
              <a:rPr lang="en-US" dirty="0" smtClean="0"/>
              <a:t>0.8327.</a:t>
            </a:r>
            <a:endParaRPr lang="en-IN" dirty="0" smtClean="0"/>
          </a:p>
          <a:p>
            <a:pPr marL="342900" indent="-342900">
              <a:spcBef>
                <a:spcPts val="580"/>
              </a:spcBef>
              <a:buClr>
                <a:schemeClr val="tx1"/>
              </a:buClr>
              <a:buSzPct val="100000"/>
              <a:buFont typeface="+mj-lt"/>
              <a:buAutoNum type="arabicPeriod"/>
            </a:pPr>
            <a:r>
              <a:rPr lang="en-IN" dirty="0" smtClean="0"/>
              <a:t>The AUC value is </a:t>
            </a:r>
            <a:r>
              <a:rPr lang="en-US" dirty="0" smtClean="0"/>
              <a:t>0.7452</a:t>
            </a:r>
            <a:r>
              <a:rPr lang="en-IN" dirty="0" smtClean="0"/>
              <a:t>.</a:t>
            </a:r>
            <a:endParaRPr kumimoji="0" lang="en-IN" sz="18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8" name="Picture 7" descr="output_376_1.png"/>
          <p:cNvPicPr>
            <a:picLocks noChangeAspect="1"/>
          </p:cNvPicPr>
          <p:nvPr/>
        </p:nvPicPr>
        <p:blipFill>
          <a:blip r:embed="rId2" cstate="print"/>
          <a:stretch>
            <a:fillRect/>
          </a:stretch>
        </p:blipFill>
        <p:spPr>
          <a:xfrm>
            <a:off x="5943600" y="1295400"/>
            <a:ext cx="3004981" cy="2520000"/>
          </a:xfrm>
          <a:prstGeom prst="rect">
            <a:avLst/>
          </a:prstGeom>
          <a:ln w="12700">
            <a:solidFill>
              <a:schemeClr val="tx1"/>
            </a:solidFill>
          </a:ln>
        </p:spPr>
      </p:pic>
      <p:pic>
        <p:nvPicPr>
          <p:cNvPr id="9" name="Picture 8" descr="output_379_0.png"/>
          <p:cNvPicPr>
            <a:picLocks noChangeAspect="1"/>
          </p:cNvPicPr>
          <p:nvPr/>
        </p:nvPicPr>
        <p:blipFill>
          <a:blip r:embed="rId3" cstate="print"/>
          <a:stretch>
            <a:fillRect/>
          </a:stretch>
        </p:blipFill>
        <p:spPr>
          <a:xfrm>
            <a:off x="5943600" y="4240800"/>
            <a:ext cx="3058065" cy="2160000"/>
          </a:xfrm>
          <a:prstGeom prst="rect">
            <a:avLst/>
          </a:prstGeom>
          <a:ln w="12700">
            <a:solidFill>
              <a:schemeClr val="tx1"/>
            </a:solidFill>
          </a:ln>
        </p:spPr>
      </p:pic>
      <p:pic>
        <p:nvPicPr>
          <p:cNvPr id="19458" name="Picture 2"/>
          <p:cNvPicPr>
            <a:picLocks noChangeAspect="1" noChangeArrowheads="1"/>
          </p:cNvPicPr>
          <p:nvPr/>
        </p:nvPicPr>
        <p:blipFill>
          <a:blip r:embed="rId4" cstate="print"/>
          <a:srcRect/>
          <a:stretch>
            <a:fillRect/>
          </a:stretch>
        </p:blipFill>
        <p:spPr bwMode="auto">
          <a:xfrm>
            <a:off x="533400" y="4114800"/>
            <a:ext cx="4133850" cy="1276350"/>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dirty="0" smtClean="0"/>
              <a:t>9.5 </a:t>
            </a:r>
            <a:r>
              <a:rPr lang="en-US" sz="3200" dirty="0" smtClean="0"/>
              <a:t>PREDICTION MODELS - Extreme Gradient Boost</a:t>
            </a:r>
            <a:endParaRPr lang="en-US" sz="3000" dirty="0" smtClean="0"/>
          </a:p>
        </p:txBody>
      </p:sp>
      <p:sp>
        <p:nvSpPr>
          <p:cNvPr id="6" name="Text Placeholder 4"/>
          <p:cNvSpPr txBox="1">
            <a:spLocks/>
          </p:cNvSpPr>
          <p:nvPr/>
        </p:nvSpPr>
        <p:spPr>
          <a:xfrm>
            <a:off x="76200" y="1295400"/>
            <a:ext cx="4876800" cy="2438400"/>
          </a:xfrm>
          <a:prstGeom prst="rect">
            <a:avLst/>
          </a:prstGeom>
        </p:spPr>
        <p:txBody>
          <a:bodyPr>
            <a:noAutofit/>
          </a:bodyPr>
          <a:lstStyle/>
          <a:p>
            <a:pPr marL="342900" indent="-342900">
              <a:spcBef>
                <a:spcPts val="580"/>
              </a:spcBef>
              <a:buClr>
                <a:schemeClr val="tx1"/>
              </a:buClr>
              <a:buSzPct val="100000"/>
              <a:buFont typeface="+mj-lt"/>
              <a:buAutoNum type="arabicPeriod"/>
            </a:pPr>
            <a:r>
              <a:rPr lang="en-IN" dirty="0" smtClean="0"/>
              <a:t>The </a:t>
            </a:r>
            <a:r>
              <a:rPr lang="en-US" dirty="0" smtClean="0"/>
              <a:t>XGBoost </a:t>
            </a:r>
            <a:r>
              <a:rPr lang="en-IN" dirty="0" smtClean="0"/>
              <a:t>classifier built using </a:t>
            </a:r>
            <a:r>
              <a:rPr lang="en-IN" i="1" dirty="0" smtClean="0"/>
              <a:t>n_estimators=80, </a:t>
            </a:r>
            <a:r>
              <a:rPr lang="en-US" i="1" dirty="0" smtClean="0"/>
              <a:t>max_depth=3, subsample=0.7</a:t>
            </a:r>
            <a:r>
              <a:rPr lang="en-IN" dirty="0" smtClean="0"/>
              <a:t> and </a:t>
            </a:r>
            <a:r>
              <a:rPr lang="en-IN" i="1" dirty="0" smtClean="0"/>
              <a:t>random_state=227</a:t>
            </a:r>
            <a:r>
              <a:rPr lang="en-IN" dirty="0" smtClean="0"/>
              <a:t> on the training data had a classification accuracy of </a:t>
            </a:r>
            <a:r>
              <a:rPr lang="en-US" dirty="0" smtClean="0"/>
              <a:t>0.8363</a:t>
            </a:r>
            <a:r>
              <a:rPr lang="en-IN" dirty="0" smtClean="0"/>
              <a:t> when used to perform predictions on the test data. </a:t>
            </a:r>
          </a:p>
          <a:p>
            <a:pPr marL="342900" indent="-342900">
              <a:spcBef>
                <a:spcPts val="580"/>
              </a:spcBef>
              <a:buClr>
                <a:schemeClr val="tx1"/>
              </a:buClr>
              <a:buSzPct val="100000"/>
              <a:buFont typeface="+mj-lt"/>
              <a:buAutoNum type="arabicPeriod"/>
            </a:pPr>
            <a:r>
              <a:rPr lang="en-IN" dirty="0" smtClean="0"/>
              <a:t>The R-square value is </a:t>
            </a:r>
            <a:r>
              <a:rPr lang="en-US" dirty="0" smtClean="0"/>
              <a:t>0.8457.</a:t>
            </a:r>
            <a:endParaRPr lang="en-IN" dirty="0" smtClean="0"/>
          </a:p>
          <a:p>
            <a:pPr marL="342900" indent="-342900">
              <a:spcBef>
                <a:spcPts val="580"/>
              </a:spcBef>
              <a:buClr>
                <a:schemeClr val="tx1"/>
              </a:buClr>
              <a:buSzPct val="100000"/>
              <a:buFont typeface="+mj-lt"/>
              <a:buAutoNum type="arabicPeriod"/>
            </a:pPr>
            <a:r>
              <a:rPr lang="en-IN" dirty="0" smtClean="0"/>
              <a:t>The AUC value is </a:t>
            </a:r>
            <a:r>
              <a:rPr lang="en-US" dirty="0" smtClean="0"/>
              <a:t>0.7392</a:t>
            </a:r>
            <a:r>
              <a:rPr lang="en-IN" dirty="0" smtClean="0"/>
              <a:t>.</a:t>
            </a:r>
            <a:endParaRPr kumimoji="0" lang="en-IN" sz="180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Picture 6" descr="output_393_1.png"/>
          <p:cNvPicPr>
            <a:picLocks noChangeAspect="1"/>
          </p:cNvPicPr>
          <p:nvPr/>
        </p:nvPicPr>
        <p:blipFill>
          <a:blip r:embed="rId2" cstate="print"/>
          <a:stretch>
            <a:fillRect/>
          </a:stretch>
        </p:blipFill>
        <p:spPr>
          <a:xfrm>
            <a:off x="5943600" y="1442400"/>
            <a:ext cx="3004981" cy="2520000"/>
          </a:xfrm>
          <a:prstGeom prst="rect">
            <a:avLst/>
          </a:prstGeom>
          <a:ln w="12700">
            <a:solidFill>
              <a:schemeClr val="tx1"/>
            </a:solidFill>
          </a:ln>
        </p:spPr>
      </p:pic>
      <p:pic>
        <p:nvPicPr>
          <p:cNvPr id="10" name="Picture 9" descr="output_396_0.png"/>
          <p:cNvPicPr>
            <a:picLocks noChangeAspect="1"/>
          </p:cNvPicPr>
          <p:nvPr/>
        </p:nvPicPr>
        <p:blipFill>
          <a:blip r:embed="rId3" cstate="print"/>
          <a:stretch>
            <a:fillRect/>
          </a:stretch>
        </p:blipFill>
        <p:spPr>
          <a:xfrm>
            <a:off x="5933535" y="4343400"/>
            <a:ext cx="3058065" cy="2160000"/>
          </a:xfrm>
          <a:prstGeom prst="rect">
            <a:avLst/>
          </a:prstGeom>
          <a:ln w="12700">
            <a:solidFill>
              <a:schemeClr val="tx1"/>
            </a:solidFill>
          </a:ln>
        </p:spPr>
      </p:pic>
      <p:pic>
        <p:nvPicPr>
          <p:cNvPr id="20482" name="Picture 2"/>
          <p:cNvPicPr>
            <a:picLocks noChangeAspect="1" noChangeArrowheads="1"/>
          </p:cNvPicPr>
          <p:nvPr/>
        </p:nvPicPr>
        <p:blipFill>
          <a:blip r:embed="rId4" cstate="print"/>
          <a:srcRect/>
          <a:stretch>
            <a:fillRect/>
          </a:stretch>
        </p:blipFill>
        <p:spPr bwMode="auto">
          <a:xfrm>
            <a:off x="381000" y="4343400"/>
            <a:ext cx="4124325" cy="1238250"/>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dirty="0" smtClean="0"/>
              <a:t>9.6 </a:t>
            </a:r>
            <a:r>
              <a:rPr lang="en-US" sz="3200" dirty="0" smtClean="0"/>
              <a:t>PREDICTION MODELS - Comparison</a:t>
            </a:r>
            <a:endParaRPr lang="en-US" sz="3000" dirty="0" smtClean="0"/>
          </a:p>
        </p:txBody>
      </p:sp>
      <p:pic>
        <p:nvPicPr>
          <p:cNvPr id="9" name="Picture 8" descr="output_404_0.png"/>
          <p:cNvPicPr>
            <a:picLocks noChangeAspect="1"/>
          </p:cNvPicPr>
          <p:nvPr/>
        </p:nvPicPr>
        <p:blipFill>
          <a:blip r:embed="rId2" cstate="print"/>
          <a:stretch>
            <a:fillRect/>
          </a:stretch>
        </p:blipFill>
        <p:spPr>
          <a:xfrm>
            <a:off x="3733800" y="2971800"/>
            <a:ext cx="5201974" cy="3657600"/>
          </a:xfrm>
          <a:prstGeom prst="rect">
            <a:avLst/>
          </a:prstGeom>
          <a:ln w="12700">
            <a:solidFill>
              <a:schemeClr val="tx1"/>
            </a:solidFill>
          </a:ln>
        </p:spPr>
      </p:pic>
      <p:pic>
        <p:nvPicPr>
          <p:cNvPr id="21506" name="Picture 2"/>
          <p:cNvPicPr>
            <a:picLocks noChangeAspect="1" noChangeArrowheads="1"/>
          </p:cNvPicPr>
          <p:nvPr/>
        </p:nvPicPr>
        <p:blipFill>
          <a:blip r:embed="rId3" cstate="print"/>
          <a:srcRect/>
          <a:stretch>
            <a:fillRect/>
          </a:stretch>
        </p:blipFill>
        <p:spPr bwMode="auto">
          <a:xfrm>
            <a:off x="4655134" y="1266824"/>
            <a:ext cx="4260266" cy="1552576"/>
          </a:xfrm>
          <a:prstGeom prst="rect">
            <a:avLst/>
          </a:prstGeom>
          <a:noFill/>
          <a:ln w="12700">
            <a:solidFill>
              <a:schemeClr val="tx1"/>
            </a:solidFill>
            <a:miter lim="800000"/>
            <a:headEnd/>
            <a:tailEnd/>
          </a:ln>
        </p:spPr>
      </p:pic>
      <p:sp>
        <p:nvSpPr>
          <p:cNvPr id="11" name="Text Placeholder 4"/>
          <p:cNvSpPr txBox="1">
            <a:spLocks/>
          </p:cNvSpPr>
          <p:nvPr/>
        </p:nvSpPr>
        <p:spPr>
          <a:xfrm>
            <a:off x="76200" y="1295400"/>
            <a:ext cx="4419600" cy="1295400"/>
          </a:xfrm>
          <a:prstGeom prst="rect">
            <a:avLst/>
          </a:prstGeom>
        </p:spPr>
        <p:txBody>
          <a:bodyPr>
            <a:noAutofit/>
          </a:bodyPr>
          <a:lstStyle/>
          <a:p>
            <a:pPr marL="342900" indent="-342900">
              <a:spcBef>
                <a:spcPts val="580"/>
              </a:spcBef>
              <a:buClr>
                <a:schemeClr val="accent1"/>
              </a:buClr>
              <a:buSzPct val="85000"/>
            </a:pPr>
            <a:r>
              <a:rPr lang="en-IN" dirty="0" smtClean="0"/>
              <a:t>Based on the above observations, we conclude </a:t>
            </a:r>
          </a:p>
          <a:p>
            <a:pPr marL="342900" indent="-342900">
              <a:spcBef>
                <a:spcPts val="580"/>
              </a:spcBef>
              <a:buClr>
                <a:schemeClr val="accent1"/>
              </a:buClr>
              <a:buSzPct val="85000"/>
            </a:pPr>
            <a:r>
              <a:rPr lang="en-IN" dirty="0" smtClean="0"/>
              <a:t>that the random forest classifiers are good </a:t>
            </a:r>
          </a:p>
          <a:p>
            <a:pPr marL="342900" indent="-342900">
              <a:spcBef>
                <a:spcPts val="580"/>
              </a:spcBef>
              <a:buClr>
                <a:schemeClr val="accent1"/>
              </a:buClr>
              <a:buSzPct val="85000"/>
            </a:pPr>
            <a:r>
              <a:rPr lang="en-IN" dirty="0" smtClean="0"/>
              <a:t>prediction models, since it explains most of the </a:t>
            </a:r>
          </a:p>
          <a:p>
            <a:pPr marL="342900" indent="-342900">
              <a:spcBef>
                <a:spcPts val="580"/>
              </a:spcBef>
              <a:buClr>
                <a:schemeClr val="accent1"/>
              </a:buClr>
              <a:buSzPct val="85000"/>
            </a:pPr>
            <a:r>
              <a:rPr lang="en-IN" dirty="0" smtClean="0"/>
              <a:t>variability in the dataset.</a:t>
            </a:r>
            <a:endParaRPr kumimoji="0" lang="en-IN"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1507" name="Picture 3"/>
          <p:cNvPicPr>
            <a:picLocks noChangeAspect="1" noChangeArrowheads="1"/>
          </p:cNvPicPr>
          <p:nvPr/>
        </p:nvPicPr>
        <p:blipFill>
          <a:blip r:embed="rId4" cstate="print"/>
          <a:srcRect/>
          <a:stretch>
            <a:fillRect/>
          </a:stretch>
        </p:blipFill>
        <p:spPr bwMode="auto">
          <a:xfrm>
            <a:off x="228600" y="2971800"/>
            <a:ext cx="3048000" cy="64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dirty="0" smtClean="0"/>
              <a:t>9.7 </a:t>
            </a:r>
            <a:r>
              <a:rPr lang="en-US" sz="3200" dirty="0" smtClean="0"/>
              <a:t>Prediction Models - Feature Importance</a:t>
            </a:r>
            <a:endParaRPr lang="en-US" sz="3000" dirty="0" smtClean="0"/>
          </a:p>
        </p:txBody>
      </p:sp>
      <p:pic>
        <p:nvPicPr>
          <p:cNvPr id="22531" name="Picture 3"/>
          <p:cNvPicPr>
            <a:picLocks noChangeAspect="1" noChangeArrowheads="1"/>
          </p:cNvPicPr>
          <p:nvPr/>
        </p:nvPicPr>
        <p:blipFill>
          <a:blip r:embed="rId2" cstate="print"/>
          <a:srcRect/>
          <a:stretch>
            <a:fillRect/>
          </a:stretch>
        </p:blipFill>
        <p:spPr bwMode="auto">
          <a:xfrm>
            <a:off x="3352800" y="1600202"/>
            <a:ext cx="5566314" cy="3809998"/>
          </a:xfrm>
          <a:prstGeom prst="rect">
            <a:avLst/>
          </a:prstGeom>
          <a:noFill/>
          <a:ln w="12700">
            <a:solidFill>
              <a:schemeClr val="tx1"/>
            </a:solidFill>
            <a:miter lim="800000"/>
            <a:headEnd/>
            <a:tailEnd/>
          </a:ln>
        </p:spPr>
      </p:pic>
      <p:pic>
        <p:nvPicPr>
          <p:cNvPr id="22532" name="Picture 4"/>
          <p:cNvPicPr>
            <a:picLocks noChangeAspect="1" noChangeArrowheads="1"/>
          </p:cNvPicPr>
          <p:nvPr/>
        </p:nvPicPr>
        <p:blipFill>
          <a:blip r:embed="rId3" cstate="print"/>
          <a:srcRect/>
          <a:stretch>
            <a:fillRect/>
          </a:stretch>
        </p:blipFill>
        <p:spPr bwMode="auto">
          <a:xfrm>
            <a:off x="228600" y="1247775"/>
            <a:ext cx="2895600" cy="4314825"/>
          </a:xfrm>
          <a:prstGeom prst="rect">
            <a:avLst/>
          </a:prstGeom>
          <a:noFill/>
          <a:ln w="12700">
            <a:solidFill>
              <a:schemeClr val="tx1"/>
            </a:solid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dirty="0" smtClean="0"/>
              <a:t>10. Key Findings</a:t>
            </a:r>
          </a:p>
        </p:txBody>
      </p:sp>
      <p:sp>
        <p:nvSpPr>
          <p:cNvPr id="6" name="Text Placeholder 4"/>
          <p:cNvSpPr txBox="1">
            <a:spLocks/>
          </p:cNvSpPr>
          <p:nvPr/>
        </p:nvSpPr>
        <p:spPr>
          <a:xfrm>
            <a:off x="76200" y="1295400"/>
            <a:ext cx="8839200" cy="5257800"/>
          </a:xfrm>
          <a:prstGeom prst="rect">
            <a:avLst/>
          </a:prstGeom>
        </p:spPr>
        <p:txBody>
          <a:bodyPr>
            <a:noAutofit/>
          </a:bodyPr>
          <a:lstStyle/>
          <a:p>
            <a:pPr marL="342900" indent="-342900">
              <a:spcBef>
                <a:spcPts val="580"/>
              </a:spcBef>
              <a:buClr>
                <a:schemeClr val="tx1"/>
              </a:buClr>
              <a:buSzPct val="100000"/>
              <a:buFont typeface="+mj-lt"/>
              <a:buAutoNum type="arabicPeriod"/>
            </a:pPr>
            <a:r>
              <a:rPr lang="en-IN" sz="1600" dirty="0" smtClean="0"/>
              <a:t>The algorithm indicates that important  academic features for student attrition are those related to the past and present educational success of the student, such as </a:t>
            </a:r>
            <a:r>
              <a:rPr lang="en-US" sz="1600" dirty="0" smtClean="0"/>
              <a:t>FIRST_TERM_PERCENTAGE, SECOND_TERM_PERCENTAGE, HIGH_SCHL_GPA, STDNT_TEST_ENTRANCE_COMB, CORE_COURSE_GRADE_1_S, CORE_COURSE_GRADE_2_S, CORE_COURSE_GRADE_3_S, CORE_COURSE_GRADE_1_F, CORE_COURSE_GRADE_2_F, CORE_COURSE_GRADE_3_F</a:t>
            </a:r>
          </a:p>
          <a:p>
            <a:pPr marL="342900" indent="-342900">
              <a:spcBef>
                <a:spcPts val="580"/>
              </a:spcBef>
              <a:buClr>
                <a:schemeClr val="tx1"/>
              </a:buClr>
              <a:buSzPct val="100000"/>
              <a:buFont typeface="+mj-lt"/>
              <a:buAutoNum type="arabicPeriod"/>
            </a:pPr>
            <a:r>
              <a:rPr lang="en-IN" sz="1600" dirty="0" smtClean="0"/>
              <a:t>The </a:t>
            </a:r>
            <a:r>
              <a:rPr lang="en-US" sz="1600" dirty="0" smtClean="0"/>
              <a:t>SECOND_TERM_PERCENTAGE </a:t>
            </a:r>
            <a:r>
              <a:rPr lang="en-IN" sz="1600" dirty="0" smtClean="0"/>
              <a:t>has a great inf</a:t>
            </a:r>
            <a:r>
              <a:rPr lang="en-US" sz="1600" dirty="0" smtClean="0"/>
              <a:t>luence on the students attrition.</a:t>
            </a:r>
          </a:p>
          <a:p>
            <a:pPr marL="342900" indent="-342900">
              <a:spcBef>
                <a:spcPts val="580"/>
              </a:spcBef>
              <a:buClr>
                <a:schemeClr val="tx1"/>
              </a:buClr>
              <a:buSzPct val="100000"/>
              <a:buFont typeface="+mj-lt"/>
              <a:buAutoNum type="arabicPeriod"/>
            </a:pPr>
            <a:r>
              <a:rPr lang="en-IN" sz="1600" dirty="0" smtClean="0"/>
              <a:t>The </a:t>
            </a:r>
            <a:r>
              <a:rPr lang="en-US" sz="1600" dirty="0" smtClean="0"/>
              <a:t>HIGH_SCHL_GPA &amp; STDNT_TEST_ENTRANCE_COMB </a:t>
            </a:r>
            <a:r>
              <a:rPr lang="en-IN" sz="1600" dirty="0" smtClean="0"/>
              <a:t>gives insight into potential academic performance of the student at the university.</a:t>
            </a:r>
          </a:p>
          <a:p>
            <a:pPr marL="342900" indent="-342900">
              <a:spcBef>
                <a:spcPts val="580"/>
              </a:spcBef>
              <a:buClr>
                <a:schemeClr val="tx1"/>
              </a:buClr>
              <a:buSzPct val="100000"/>
              <a:buFont typeface="+mj-lt"/>
              <a:buAutoNum type="arabicPeriod"/>
            </a:pPr>
            <a:r>
              <a:rPr lang="en-IN" sz="1600" dirty="0" smtClean="0"/>
              <a:t>The </a:t>
            </a:r>
            <a:r>
              <a:rPr lang="en-US" sz="1600" dirty="0" smtClean="0"/>
              <a:t>DISTANCE_FROM_HOME </a:t>
            </a:r>
            <a:r>
              <a:rPr lang="en-IN" sz="1600" dirty="0" smtClean="0"/>
              <a:t>have an influence on attrition, since the students who has home at a distance more than 100kms from university, on average are at more risk.</a:t>
            </a:r>
          </a:p>
          <a:p>
            <a:pPr marL="342900" indent="-342900">
              <a:spcBef>
                <a:spcPts val="580"/>
              </a:spcBef>
              <a:buClr>
                <a:schemeClr val="tx1"/>
              </a:buClr>
              <a:buSzPct val="100000"/>
              <a:buFont typeface="+mj-lt"/>
              <a:buAutoNum type="arabicPeriod"/>
            </a:pPr>
            <a:r>
              <a:rPr lang="en-IN" sz="1600" dirty="0" smtClean="0"/>
              <a:t>The financial indicators such as </a:t>
            </a:r>
            <a:r>
              <a:rPr lang="en-US" sz="1600" dirty="0" smtClean="0"/>
              <a:t>EST_FAM_CONTRIBUTION &amp; UNMET_NEED have a negative  effect</a:t>
            </a:r>
            <a:r>
              <a:rPr lang="en-IN" sz="1600" dirty="0" smtClean="0"/>
              <a:t> on student </a:t>
            </a:r>
            <a:r>
              <a:rPr lang="en-US" sz="1600" dirty="0" smtClean="0"/>
              <a:t>attrition behavior.</a:t>
            </a:r>
          </a:p>
          <a:p>
            <a:pPr marL="342900" indent="-342900">
              <a:spcBef>
                <a:spcPts val="580"/>
              </a:spcBef>
              <a:buClr>
                <a:schemeClr val="tx1"/>
              </a:buClr>
              <a:buSzPct val="100000"/>
              <a:buFont typeface="+mj-lt"/>
              <a:buAutoNum type="arabicPeriod"/>
            </a:pPr>
            <a:r>
              <a:rPr lang="en-IN" sz="1600" dirty="0" smtClean="0"/>
              <a:t>The other variables that also have an impact on attrition are </a:t>
            </a:r>
            <a:r>
              <a:rPr lang="en-US" sz="1600" dirty="0" smtClean="0"/>
              <a:t>parent’s educational backgrounds namely MOTHER_HI_EDU_CD &amp;  FATHER_HI_EDU_CD.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2050"/>
          </a:xfrm>
        </p:spPr>
        <p:txBody>
          <a:bodyPr anchor="ctr">
            <a:normAutofit/>
          </a:bodyPr>
          <a:lstStyle/>
          <a:p>
            <a:r>
              <a:rPr lang="en-US" sz="3000" dirty="0" smtClean="0"/>
              <a:t>11. Recommendation</a:t>
            </a:r>
          </a:p>
        </p:txBody>
      </p:sp>
      <p:sp>
        <p:nvSpPr>
          <p:cNvPr id="6" name="Text Placeholder 4"/>
          <p:cNvSpPr txBox="1">
            <a:spLocks/>
          </p:cNvSpPr>
          <p:nvPr/>
        </p:nvSpPr>
        <p:spPr>
          <a:xfrm>
            <a:off x="76200" y="1295400"/>
            <a:ext cx="8839200" cy="5257800"/>
          </a:xfrm>
          <a:prstGeom prst="rect">
            <a:avLst/>
          </a:prstGeom>
        </p:spPr>
        <p:txBody>
          <a:bodyPr>
            <a:noAutofit/>
          </a:bodyPr>
          <a:lstStyle/>
          <a:p>
            <a:pPr marL="342900" indent="-342900">
              <a:spcBef>
                <a:spcPts val="580"/>
              </a:spcBef>
              <a:buClr>
                <a:schemeClr val="tx1"/>
              </a:buClr>
              <a:buSzPct val="100000"/>
              <a:buFont typeface="+mj-lt"/>
              <a:buAutoNum type="arabicPeriod"/>
            </a:pPr>
            <a:r>
              <a:rPr lang="en-IN" sz="1600" dirty="0" smtClean="0"/>
              <a:t>The project show that, given sufficient data with the proper variables, the random forest method is capable of predicting attrition with roughly </a:t>
            </a:r>
            <a:r>
              <a:rPr lang="en-US" sz="1600" dirty="0" smtClean="0"/>
              <a:t>83% accuracy.</a:t>
            </a:r>
          </a:p>
          <a:p>
            <a:pPr marL="342900" indent="-342900">
              <a:spcBef>
                <a:spcPts val="580"/>
              </a:spcBef>
              <a:buClr>
                <a:schemeClr val="tx1"/>
              </a:buClr>
              <a:buSzPct val="100000"/>
              <a:buFont typeface="+mj-lt"/>
              <a:buAutoNum type="arabicPeriod"/>
            </a:pPr>
            <a:r>
              <a:rPr lang="en-IN" sz="1600" dirty="0" smtClean="0"/>
              <a:t>The algorithm will help to identify the students who are at a risk of attrition and help university to intervene and improve the at-risk students </a:t>
            </a:r>
            <a:r>
              <a:rPr lang="en-US" sz="1600" dirty="0" smtClean="0"/>
              <a:t>who are more likely to dropout</a:t>
            </a:r>
            <a:r>
              <a:rPr lang="en-IN" sz="1600" dirty="0" smtClean="0"/>
              <a:t>.</a:t>
            </a:r>
          </a:p>
          <a:p>
            <a:pPr marL="342900" indent="-342900">
              <a:spcBef>
                <a:spcPts val="580"/>
              </a:spcBef>
              <a:buClr>
                <a:schemeClr val="tx1"/>
              </a:buClr>
              <a:buSzPct val="100000"/>
              <a:buFont typeface="+mj-lt"/>
              <a:buAutoNum type="arabicPeriod"/>
            </a:pPr>
            <a:r>
              <a:rPr lang="en-US" sz="1600" dirty="0" smtClean="0"/>
              <a:t>The university can appoint advisors to help students who </a:t>
            </a:r>
            <a:r>
              <a:rPr lang="en-IN" sz="1600" dirty="0" smtClean="0"/>
              <a:t>does not perform well in the first year to understand students’ difficulties and develop a strategy for students success.</a:t>
            </a:r>
          </a:p>
          <a:p>
            <a:pPr marL="342900" indent="-342900">
              <a:spcBef>
                <a:spcPts val="580"/>
              </a:spcBef>
              <a:buClr>
                <a:schemeClr val="tx1"/>
              </a:buClr>
              <a:buSzPct val="100000"/>
              <a:buFont typeface="+mj-lt"/>
              <a:buAutoNum type="arabicPeriod"/>
            </a:pPr>
            <a:r>
              <a:rPr lang="en-IN" sz="1600" dirty="0" smtClean="0"/>
              <a:t>To improve the retention rates, institutions may choose to enroll more academically successful students. Also, monitor the </a:t>
            </a:r>
            <a:r>
              <a:rPr lang="en-US" sz="1600" dirty="0" smtClean="0"/>
              <a:t>academic experience &amp; grades of the students in the first semester.</a:t>
            </a:r>
          </a:p>
          <a:p>
            <a:pPr marL="342900" indent="-342900">
              <a:spcBef>
                <a:spcPts val="580"/>
              </a:spcBef>
              <a:buClr>
                <a:schemeClr val="tx1"/>
              </a:buClr>
              <a:buSzPct val="100000"/>
              <a:buFont typeface="+mj-lt"/>
              <a:buAutoNum type="arabicPeriod"/>
            </a:pPr>
            <a:r>
              <a:rPr lang="en-IN" sz="1600" dirty="0" smtClean="0"/>
              <a:t>The attrition rate among the students living on campus is more may be an indicator of social and emotional connectedness as well as better integration with the culture of </a:t>
            </a:r>
            <a:r>
              <a:rPr lang="en-US" sz="1600" dirty="0" smtClean="0"/>
              <a:t>the institution.</a:t>
            </a:r>
          </a:p>
          <a:p>
            <a:pPr marL="342900" indent="-342900">
              <a:spcBef>
                <a:spcPts val="580"/>
              </a:spcBef>
              <a:buClr>
                <a:schemeClr val="tx1"/>
              </a:buClr>
              <a:buSzPct val="100000"/>
              <a:buFont typeface="+mj-lt"/>
              <a:buAutoNum type="arabicPeriod"/>
            </a:pPr>
            <a:r>
              <a:rPr lang="en-IN" sz="1600" dirty="0" smtClean="0"/>
              <a:t>We don't know the major course of 13.5% of students in the given dataset, so </a:t>
            </a:r>
            <a:r>
              <a:rPr lang="en-US" sz="1600" dirty="0" smtClean="0"/>
              <a:t>declaration of college major might have helped the project.</a:t>
            </a:r>
          </a:p>
          <a:p>
            <a:pPr marL="342900" indent="-342900">
              <a:spcBef>
                <a:spcPts val="580"/>
              </a:spcBef>
              <a:buClr>
                <a:schemeClr val="tx1"/>
              </a:buClr>
              <a:buSzPct val="100000"/>
              <a:buFont typeface="+mj-lt"/>
              <a:buAutoNum type="arabicPeriod"/>
            </a:pPr>
            <a:r>
              <a:rPr lang="en-IN" sz="1600" dirty="0" smtClean="0"/>
              <a:t>University can consider providing students financial aid based on academic achievement to achieve </a:t>
            </a:r>
            <a:r>
              <a:rPr lang="en-US" sz="1600" dirty="0" smtClean="0"/>
              <a:t>higher retention rates.</a:t>
            </a:r>
          </a:p>
          <a:p>
            <a:pPr marL="342900" indent="-342900">
              <a:spcBef>
                <a:spcPts val="580"/>
              </a:spcBef>
              <a:buClr>
                <a:schemeClr val="tx1"/>
              </a:buClr>
              <a:buSzPct val="100000"/>
              <a:buFont typeface="+mj-lt"/>
              <a:buAutoNum type="arabicPeriod"/>
            </a:pPr>
            <a:r>
              <a:rPr lang="en-IN" sz="1600" dirty="0" smtClean="0"/>
              <a:t>The students coming from another state may have less familial interaction &amp; </a:t>
            </a:r>
            <a:r>
              <a:rPr lang="en-US" sz="1600" dirty="0" smtClean="0"/>
              <a:t>homesickness.  The university can form service centers to facilitate cultural events for </a:t>
            </a:r>
            <a:r>
              <a:rPr lang="en-IN" sz="1600" dirty="0" smtClean="0"/>
              <a:t>better integration </a:t>
            </a:r>
            <a:r>
              <a:rPr lang="en-US" sz="1600" dirty="0" smtClean="0"/>
              <a:t>with the community in the university</a:t>
            </a:r>
            <a:r>
              <a:rPr lang="en-IN" sz="1600" dirty="0" smtClean="0"/>
              <a:t>.</a:t>
            </a:r>
          </a:p>
          <a:p>
            <a:pPr marL="342900" indent="-342900">
              <a:spcBef>
                <a:spcPts val="580"/>
              </a:spcBef>
              <a:buClr>
                <a:schemeClr val="tx1"/>
              </a:buClr>
              <a:buSzPct val="100000"/>
              <a:buFont typeface="+mj-lt"/>
              <a:buAutoNum type="arabicPeriod"/>
            </a:pPr>
            <a:r>
              <a:rPr lang="en-IN" sz="1600" dirty="0" smtClean="0"/>
              <a:t>The university should survey students who choose to leave the university after the first year to understand the possible reasons behind attrition.  </a:t>
            </a:r>
          </a:p>
          <a:p>
            <a:pPr marL="342900" indent="-342900"/>
            <a:endParaRPr lang="en-US" dirty="0" smtClean="0"/>
          </a:p>
          <a:p>
            <a:pPr marL="342900" indent="-342900">
              <a:buFont typeface="+mj-lt"/>
              <a:buAutoNum type="arabicPeriod"/>
            </a:pPr>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0" y="0"/>
            <a:ext cx="9144000" cy="6858000"/>
          </a:xfrm>
        </p:spPr>
        <p:txBody>
          <a:bodyPr anchor="ctr"/>
          <a:lstStyle/>
          <a:p>
            <a:pPr algn="ctr">
              <a:buNone/>
            </a:pPr>
            <a:r>
              <a:rPr lang="en-IN" sz="4000" dirty="0" smtClean="0"/>
              <a:t>Thank You.</a:t>
            </a:r>
          </a:p>
          <a:p>
            <a:pPr algn="ctr">
              <a:buNone/>
            </a:pPr>
            <a:endParaRPr lang="en-IN" dirty="0" smtClean="0"/>
          </a:p>
          <a:p>
            <a:pPr algn="ctr">
              <a:buNone/>
            </a:pPr>
            <a:endParaRPr lang="en-IN" dirty="0" smtClean="0"/>
          </a:p>
          <a:p>
            <a:pPr algn="ctr">
              <a:buNone/>
            </a:pPr>
            <a:r>
              <a:rPr lang="en-IN" dirty="0" smtClean="0"/>
              <a:t>Presentation by: Hitesh Kapade | </a:t>
            </a:r>
            <a:r>
              <a:rPr lang="en-IN" dirty="0" smtClean="0">
                <a:hlinkClick r:id="rId2"/>
              </a:rPr>
              <a:t>GitHub Link</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l"/>
            <a:r>
              <a:rPr lang="en-US" sz="3000" dirty="0" smtClean="0"/>
              <a:t>2. Project Introduction</a:t>
            </a:r>
          </a:p>
        </p:txBody>
      </p:sp>
      <p:sp>
        <p:nvSpPr>
          <p:cNvPr id="6" name="TextBox 5"/>
          <p:cNvSpPr txBox="1"/>
          <p:nvPr/>
        </p:nvSpPr>
        <p:spPr>
          <a:xfrm>
            <a:off x="152400" y="1219200"/>
            <a:ext cx="8839200" cy="3370153"/>
          </a:xfrm>
          <a:prstGeom prst="rect">
            <a:avLst/>
          </a:prstGeom>
          <a:noFill/>
        </p:spPr>
        <p:txBody>
          <a:bodyPr wrap="square" rtlCol="0">
            <a:spAutoFit/>
          </a:bodyPr>
          <a:lstStyle/>
          <a:p>
            <a:pPr algn="just"/>
            <a:r>
              <a:rPr lang="en-IN" dirty="0" smtClean="0"/>
              <a:t>The students’ early attrition has become one of the most challenging problems for academic institutions. The loss of students usually results in overall financial loss, lower graduation rates, and inferior reputation of the university in the eyes of stakeholders.</a:t>
            </a:r>
          </a:p>
          <a:p>
            <a:pPr algn="just"/>
            <a:endParaRPr lang="en-IN" dirty="0" smtClean="0"/>
          </a:p>
          <a:p>
            <a:pPr algn="just"/>
            <a:r>
              <a:rPr lang="en-IN" dirty="0" smtClean="0"/>
              <a:t>The principal motivations for improving student retention are the economic and the social benefits of attaining a higher education degree both for individuals and for the public. </a:t>
            </a:r>
          </a:p>
          <a:p>
            <a:pPr algn="just"/>
            <a:endParaRPr lang="en-IN" dirty="0" smtClean="0"/>
          </a:p>
          <a:p>
            <a:pPr algn="just"/>
            <a:r>
              <a:rPr lang="en-IN" dirty="0" smtClean="0"/>
              <a:t>The student attrition at a university has been defined as the number of students who do not complete a degree in that institution. </a:t>
            </a:r>
            <a:r>
              <a:rPr lang="en-US" dirty="0" smtClean="0"/>
              <a:t>Since most of the </a:t>
            </a:r>
            <a:r>
              <a:rPr lang="en-IN" dirty="0" smtClean="0"/>
              <a:t>student dropouts occur at the end of the first year, the majority of student attrition studies have focused on first year dropouts or the number of students not returning for the second year.</a:t>
            </a:r>
          </a:p>
          <a:p>
            <a:pPr algn="just"/>
            <a:endParaRPr lang="en-IN" sz="15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l"/>
            <a:r>
              <a:rPr lang="en-US" sz="3000" dirty="0" smtClean="0"/>
              <a:t>3. Objective</a:t>
            </a:r>
          </a:p>
        </p:txBody>
      </p:sp>
      <p:sp>
        <p:nvSpPr>
          <p:cNvPr id="6" name="TextBox 5"/>
          <p:cNvSpPr txBox="1"/>
          <p:nvPr/>
        </p:nvSpPr>
        <p:spPr>
          <a:xfrm>
            <a:off x="228600" y="1219200"/>
            <a:ext cx="8686800" cy="4431983"/>
          </a:xfrm>
          <a:prstGeom prst="rect">
            <a:avLst/>
          </a:prstGeom>
          <a:noFill/>
        </p:spPr>
        <p:txBody>
          <a:bodyPr wrap="square" rtlCol="0">
            <a:spAutoFit/>
          </a:bodyPr>
          <a:lstStyle/>
          <a:p>
            <a:r>
              <a:rPr lang="en-IN" dirty="0" smtClean="0"/>
              <a:t>The objective of this project is to build </a:t>
            </a:r>
            <a:r>
              <a:rPr lang="en-US" dirty="0" smtClean="0"/>
              <a:t>predictive models</a:t>
            </a:r>
            <a:r>
              <a:rPr lang="en-IN" dirty="0" smtClean="0"/>
              <a:t> to identify students with higher early attrition risk and recommend appropriate interventions based on the analysis.</a:t>
            </a:r>
          </a:p>
          <a:p>
            <a:endParaRPr lang="en-IN" dirty="0" smtClean="0"/>
          </a:p>
          <a:p>
            <a:r>
              <a:rPr lang="en-IN" dirty="0" smtClean="0"/>
              <a:t>For this project, we have used the data of the past students of </a:t>
            </a:r>
            <a:r>
              <a:rPr lang="en-US" dirty="0" smtClean="0"/>
              <a:t>Clearwater State University </a:t>
            </a:r>
            <a:r>
              <a:rPr lang="en-IN" dirty="0" smtClean="0"/>
              <a:t>along with four popular data mining techniques – Logistic Regression, Random Forest, Gradient Boost, and Extreme Gradient Boost (XGBoost) to develop the </a:t>
            </a:r>
            <a:r>
              <a:rPr lang="en-US" dirty="0" smtClean="0"/>
              <a:t>predictive to predict early attrition. </a:t>
            </a:r>
          </a:p>
          <a:p>
            <a:endParaRPr lang="en-IN" dirty="0" smtClean="0"/>
          </a:p>
          <a:p>
            <a:r>
              <a:rPr lang="en-IN" dirty="0" smtClean="0"/>
              <a:t>In order to identify the important predictors, we conducted exploratory data analyses  and feature importance using these models. </a:t>
            </a:r>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2"/>
          </p:nvPr>
        </p:nvSpPr>
        <p:spPr>
          <a:xfrm>
            <a:off x="76200" y="1143000"/>
            <a:ext cx="4572000" cy="5334000"/>
          </a:xfrm>
        </p:spPr>
        <p:txBody>
          <a:bodyPr>
            <a:noAutofit/>
          </a:bodyPr>
          <a:lstStyle/>
          <a:p>
            <a:r>
              <a:rPr lang="en-IN" sz="1600" dirty="0" smtClean="0"/>
              <a:t>For this project, we use the </a:t>
            </a:r>
            <a:r>
              <a:rPr lang="en-US" sz="1600" dirty="0" smtClean="0"/>
              <a:t>data mining methodology called </a:t>
            </a:r>
            <a:r>
              <a:rPr lang="en-IN" sz="1600" dirty="0" smtClean="0"/>
              <a:t>CRISP-DM (Cross Industry Standard Process for Data Mining). Crisp DM is a process model that provides a fluid framework for devising, creating, building, testing and deploying ML solutions. It has the following six steps:</a:t>
            </a:r>
          </a:p>
          <a:p>
            <a:pPr marL="457200" indent="-457200">
              <a:buClr>
                <a:schemeClr val="tx1"/>
              </a:buClr>
              <a:buSzPct val="100000"/>
            </a:pPr>
            <a:endParaRPr lang="en-US" sz="1600" dirty="0" smtClean="0"/>
          </a:p>
          <a:p>
            <a:pPr marL="457200" indent="-457200">
              <a:buClr>
                <a:schemeClr val="tx1"/>
              </a:buClr>
              <a:buSzPct val="100000"/>
              <a:buFont typeface="+mj-lt"/>
              <a:buAutoNum type="arabicPeriod"/>
            </a:pPr>
            <a:r>
              <a:rPr lang="en-US" sz="1600" b="1" dirty="0" smtClean="0"/>
              <a:t>Business Understanding</a:t>
            </a:r>
            <a:r>
              <a:rPr lang="en-US" sz="1600" dirty="0" smtClean="0"/>
              <a:t>: </a:t>
            </a:r>
            <a:r>
              <a:rPr lang="en-IN" sz="1600" dirty="0" smtClean="0"/>
              <a:t>understanding the domain and developing the goals for the study</a:t>
            </a:r>
            <a:endParaRPr lang="en-US" sz="1600" dirty="0" smtClean="0"/>
          </a:p>
          <a:p>
            <a:pPr marL="457200" indent="-457200">
              <a:buClr>
                <a:schemeClr val="tx1"/>
              </a:buClr>
              <a:buSzPct val="100000"/>
              <a:buFont typeface="+mj-lt"/>
              <a:buAutoNum type="arabicPeriod"/>
            </a:pPr>
            <a:r>
              <a:rPr lang="en-US" sz="1600" b="1" dirty="0" smtClean="0"/>
              <a:t>Data Understanding</a:t>
            </a:r>
            <a:r>
              <a:rPr lang="en-US" sz="1600" dirty="0" smtClean="0"/>
              <a:t>: </a:t>
            </a:r>
            <a:r>
              <a:rPr lang="en-IN" sz="1600" dirty="0" smtClean="0"/>
              <a:t>identifying, accessing and understanding the relevant data sources</a:t>
            </a:r>
            <a:endParaRPr lang="en-US" sz="1600" dirty="0" smtClean="0"/>
          </a:p>
          <a:p>
            <a:pPr marL="457200" indent="-457200">
              <a:buClr>
                <a:schemeClr val="tx1"/>
              </a:buClr>
              <a:buSzPct val="100000"/>
              <a:buFont typeface="+mj-lt"/>
              <a:buAutoNum type="arabicPeriod"/>
            </a:pPr>
            <a:r>
              <a:rPr lang="en-US" sz="1600" b="1" dirty="0" smtClean="0"/>
              <a:t>Data Preparation</a:t>
            </a:r>
            <a:r>
              <a:rPr lang="en-US" sz="1600" dirty="0" smtClean="0"/>
              <a:t>: </a:t>
            </a:r>
            <a:r>
              <a:rPr lang="en-IN" sz="1600" dirty="0" smtClean="0"/>
              <a:t>pre-processing, cleaning, and transforming the relevant data</a:t>
            </a:r>
            <a:r>
              <a:rPr lang="en-US" sz="1600" dirty="0" smtClean="0"/>
              <a:t> </a:t>
            </a:r>
          </a:p>
          <a:p>
            <a:pPr marL="457200" indent="-457200">
              <a:buClr>
                <a:schemeClr val="tx1"/>
              </a:buClr>
              <a:buSzPct val="100000"/>
              <a:buFont typeface="+mj-lt"/>
              <a:buAutoNum type="arabicPeriod"/>
            </a:pPr>
            <a:r>
              <a:rPr lang="en-US" sz="1600" b="1" dirty="0" smtClean="0"/>
              <a:t>Modelling</a:t>
            </a:r>
            <a:r>
              <a:rPr lang="en-US" sz="1600" dirty="0" smtClean="0"/>
              <a:t>: </a:t>
            </a:r>
            <a:r>
              <a:rPr lang="en-IN" sz="1600" dirty="0" smtClean="0"/>
              <a:t>developing models using comparable analytical technique</a:t>
            </a:r>
          </a:p>
          <a:p>
            <a:pPr marL="457200" indent="-457200">
              <a:buClr>
                <a:schemeClr val="tx1"/>
              </a:buClr>
              <a:buSzPct val="100000"/>
              <a:buFont typeface="+mj-lt"/>
              <a:buAutoNum type="arabicPeriod"/>
            </a:pPr>
            <a:r>
              <a:rPr lang="en-US" sz="1600" b="1" dirty="0" smtClean="0"/>
              <a:t>Evaluation</a:t>
            </a:r>
            <a:r>
              <a:rPr lang="en-US" sz="1600" dirty="0" smtClean="0"/>
              <a:t>: </a:t>
            </a:r>
            <a:r>
              <a:rPr lang="en-IN" sz="1600" dirty="0" smtClean="0"/>
              <a:t>evaluating and assessing the validity and the utility of the models against each other and against the goals of the study</a:t>
            </a:r>
            <a:endParaRPr lang="en-US" sz="1600" dirty="0" smtClean="0"/>
          </a:p>
          <a:p>
            <a:pPr marL="457200" indent="-457200">
              <a:buClr>
                <a:schemeClr val="tx1"/>
              </a:buClr>
              <a:buSzPct val="100000"/>
              <a:buFont typeface="+mj-lt"/>
              <a:buAutoNum type="arabicPeriod"/>
            </a:pPr>
            <a:r>
              <a:rPr lang="en-US" sz="1600" b="1" dirty="0" smtClean="0"/>
              <a:t>Deployment</a:t>
            </a:r>
            <a:r>
              <a:rPr lang="en-US" sz="1600" dirty="0" smtClean="0"/>
              <a:t>: </a:t>
            </a:r>
            <a:r>
              <a:rPr lang="en-IN" sz="1600" dirty="0" smtClean="0"/>
              <a:t>deploying the models for use in decision- making processes</a:t>
            </a:r>
          </a:p>
        </p:txBody>
      </p:sp>
      <p:pic>
        <p:nvPicPr>
          <p:cNvPr id="1026" name="Picture 2"/>
          <p:cNvPicPr>
            <a:picLocks noGrp="1" noChangeAspect="1" noChangeArrowheads="1"/>
          </p:cNvPicPr>
          <p:nvPr>
            <p:ph sz="quarter" idx="1"/>
          </p:nvPr>
        </p:nvPicPr>
        <p:blipFill>
          <a:blip r:embed="rId2" cstate="print"/>
          <a:stretch>
            <a:fillRect/>
          </a:stretch>
        </p:blipFill>
        <p:spPr bwMode="auto">
          <a:xfrm>
            <a:off x="4924425" y="1219200"/>
            <a:ext cx="3990975" cy="4133850"/>
          </a:xfrm>
          <a:prstGeom prst="rect">
            <a:avLst/>
          </a:prstGeom>
          <a:noFill/>
          <a:ln w="9525">
            <a:noFill/>
            <a:miter lim="800000"/>
            <a:headEnd/>
            <a:tailEnd/>
          </a:ln>
        </p:spPr>
      </p:pic>
      <p:sp>
        <p:nvSpPr>
          <p:cNvPr id="9" name="Title 1"/>
          <p:cNvSpPr txBox="1">
            <a:spLocks/>
          </p:cNvSpPr>
          <p:nvPr/>
        </p:nvSpPr>
        <p:spPr>
          <a:xfrm>
            <a:off x="0" y="0"/>
            <a:ext cx="9144000" cy="11430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Title 1"/>
          <p:cNvSpPr>
            <a:spLocks noGrp="1"/>
          </p:cNvSpPr>
          <p:nvPr>
            <p:ph type="title"/>
          </p:nvPr>
        </p:nvSpPr>
        <p:spPr>
          <a:xfrm>
            <a:off x="0" y="0"/>
            <a:ext cx="9144000" cy="1143000"/>
          </a:xfrm>
        </p:spPr>
        <p:txBody>
          <a:bodyPr>
            <a:normAutofit/>
          </a:bodyPr>
          <a:lstStyle/>
          <a:p>
            <a:pPr algn="l"/>
            <a:r>
              <a:rPr lang="en-US" sz="3000" dirty="0" smtClean="0"/>
              <a:t>4. Methodology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l"/>
            <a:r>
              <a:rPr lang="en-US" sz="3000" dirty="0" smtClean="0"/>
              <a:t>5. Data Description</a:t>
            </a:r>
          </a:p>
        </p:txBody>
      </p:sp>
      <p:sp>
        <p:nvSpPr>
          <p:cNvPr id="6" name="TextBox 5"/>
          <p:cNvSpPr txBox="1"/>
          <p:nvPr/>
        </p:nvSpPr>
        <p:spPr>
          <a:xfrm>
            <a:off x="228600" y="1228665"/>
            <a:ext cx="8686800" cy="4247317"/>
          </a:xfrm>
          <a:prstGeom prst="rect">
            <a:avLst/>
          </a:prstGeom>
          <a:noFill/>
        </p:spPr>
        <p:txBody>
          <a:bodyPr wrap="square" rtlCol="0">
            <a:spAutoFit/>
          </a:bodyPr>
          <a:lstStyle/>
          <a:p>
            <a:r>
              <a:rPr lang="en-IN" dirty="0" smtClean="0"/>
              <a:t>The dataset given for this project has records of 3400 students for the academic years 2005 to 2011 with 56 different attributes including the output variable </a:t>
            </a:r>
            <a:r>
              <a:rPr lang="en-US" i="1" dirty="0" smtClean="0"/>
              <a:t>RETURNED_2ND_YR</a:t>
            </a:r>
            <a:r>
              <a:rPr lang="en-IN" dirty="0" smtClean="0"/>
              <a:t> which indicates whether the student came back to first semester in second year.  We have divided these attributes of the students can be divided into the following four high level categories:</a:t>
            </a:r>
          </a:p>
          <a:p>
            <a:endParaRPr lang="en-IN" dirty="0" smtClean="0"/>
          </a:p>
          <a:p>
            <a:pPr marL="457200" indent="-457200">
              <a:buFont typeface="+mj-lt"/>
              <a:buAutoNum type="arabicPeriod"/>
            </a:pPr>
            <a:r>
              <a:rPr lang="en-IN" dirty="0" smtClean="0"/>
              <a:t>Student Application data</a:t>
            </a:r>
          </a:p>
          <a:p>
            <a:pPr marL="457200" indent="-457200">
              <a:buFont typeface="+mj-lt"/>
              <a:buAutoNum type="arabicPeriod"/>
            </a:pPr>
            <a:r>
              <a:rPr lang="en-IN" dirty="0" smtClean="0"/>
              <a:t>Financial Indicators</a:t>
            </a:r>
          </a:p>
          <a:p>
            <a:pPr marL="457200" indent="-457200">
              <a:buFont typeface="+mj-lt"/>
              <a:buAutoNum type="arabicPeriod"/>
            </a:pPr>
            <a:r>
              <a:rPr lang="en-IN" dirty="0" smtClean="0"/>
              <a:t>Course Preferences</a:t>
            </a:r>
          </a:p>
          <a:p>
            <a:pPr marL="457200" indent="-457200">
              <a:buFont typeface="+mj-lt"/>
              <a:buAutoNum type="arabicPeriod"/>
            </a:pPr>
            <a:r>
              <a:rPr lang="en-IN" dirty="0" smtClean="0"/>
              <a:t>Performance Record</a:t>
            </a:r>
          </a:p>
          <a:p>
            <a:pPr marL="457200" indent="-457200">
              <a:buFont typeface="+mj-lt"/>
              <a:buAutoNum type="arabicPeriod"/>
            </a:pPr>
            <a:endParaRPr lang="en-IN" dirty="0" smtClean="0"/>
          </a:p>
          <a:p>
            <a:r>
              <a:rPr lang="en-IN" dirty="0" smtClean="0"/>
              <a:t>The dataset was assessed and pre-processed to identify and remove anomalies and unusable records.  For example, we removed </a:t>
            </a:r>
            <a:r>
              <a:rPr lang="en-US" dirty="0" smtClean="0"/>
              <a:t>STUDENT IDENTIFIER </a:t>
            </a:r>
            <a:r>
              <a:rPr lang="en-IN" dirty="0" smtClean="0"/>
              <a:t>from the dataset because it had all the unique values, since it will not help us in building model. Also, changed the target variable </a:t>
            </a:r>
            <a:r>
              <a:rPr lang="en-IN" i="1" dirty="0" smtClean="0"/>
              <a:t>STDNT_EARLY_ATTRITION </a:t>
            </a:r>
            <a:r>
              <a:rPr lang="en-IN" dirty="0" smtClean="0"/>
              <a:t> to reflect the objective more clearly. Additionally, derived some new variables using existent variables to help reduce the redundancy.</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l"/>
            <a:r>
              <a:rPr lang="en-US" sz="3000" dirty="0" smtClean="0"/>
              <a:t>6. Data Preprocessing</a:t>
            </a:r>
          </a:p>
        </p:txBody>
      </p:sp>
      <p:sp>
        <p:nvSpPr>
          <p:cNvPr id="6" name="TextBox 5"/>
          <p:cNvSpPr txBox="1"/>
          <p:nvPr/>
        </p:nvSpPr>
        <p:spPr>
          <a:xfrm>
            <a:off x="228600" y="1219200"/>
            <a:ext cx="8686800" cy="3139321"/>
          </a:xfrm>
          <a:prstGeom prst="rect">
            <a:avLst/>
          </a:prstGeom>
          <a:noFill/>
        </p:spPr>
        <p:txBody>
          <a:bodyPr wrap="square" rtlCol="0">
            <a:spAutoFit/>
          </a:bodyPr>
          <a:lstStyle/>
          <a:p>
            <a:r>
              <a:rPr lang="en-IN" dirty="0" smtClean="0"/>
              <a:t>In order to clean the dataset we performed the missing value &amp; outliers imputation with the appropriate values. </a:t>
            </a:r>
          </a:p>
          <a:p>
            <a:endParaRPr lang="en-IN" dirty="0" smtClean="0"/>
          </a:p>
          <a:p>
            <a:pPr marL="457200" indent="-457200">
              <a:buAutoNum type="arabicPeriod"/>
            </a:pPr>
            <a:r>
              <a:rPr lang="en-IN" b="1" dirty="0" smtClean="0"/>
              <a:t>Missing values imputation</a:t>
            </a:r>
            <a:r>
              <a:rPr lang="en-IN" dirty="0" smtClean="0"/>
              <a:t>:</a:t>
            </a:r>
          </a:p>
          <a:p>
            <a:pPr lvl="1"/>
            <a:r>
              <a:rPr lang="en-IN" dirty="0" smtClean="0"/>
              <a:t>We dropped the columns where missing values are close to 50% of the total values. For the remaining columns, we imputed the missing value with the suitable values like mean, mode, or median of the observed values.</a:t>
            </a:r>
          </a:p>
          <a:p>
            <a:pPr lvl="1"/>
            <a:endParaRPr lang="en-IN" dirty="0" smtClean="0"/>
          </a:p>
          <a:p>
            <a:pPr marL="457200" indent="-457200">
              <a:buFont typeface="+mj-lt"/>
              <a:buAutoNum type="arabicPeriod"/>
            </a:pPr>
            <a:r>
              <a:rPr lang="en-US" b="1" dirty="0" smtClean="0"/>
              <a:t>Handling Outliers:</a:t>
            </a:r>
          </a:p>
          <a:p>
            <a:pPr marL="457200" indent="-457200"/>
            <a:r>
              <a:rPr lang="en-US" b="1" dirty="0" smtClean="0"/>
              <a:t>	</a:t>
            </a:r>
            <a:r>
              <a:rPr lang="en-IN" dirty="0" smtClean="0"/>
              <a:t>Outliers </a:t>
            </a:r>
            <a:r>
              <a:rPr lang="en-US" dirty="0" smtClean="0"/>
              <a:t>may introduce noise into the final model. Thus, we have imputed the outliers using the suitable values.</a:t>
            </a:r>
            <a:endParaRPr lang="en-I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l"/>
            <a:r>
              <a:rPr lang="en-US" sz="3000" dirty="0" smtClean="0"/>
              <a:t>7. Exploratory Data Analysis (EDA)</a:t>
            </a:r>
            <a:endParaRPr lang="en-US" sz="3000" dirty="0"/>
          </a:p>
        </p:txBody>
      </p:sp>
      <p:sp>
        <p:nvSpPr>
          <p:cNvPr id="6" name="TextBox 5"/>
          <p:cNvSpPr txBox="1"/>
          <p:nvPr/>
        </p:nvSpPr>
        <p:spPr>
          <a:xfrm>
            <a:off x="76200" y="1210270"/>
            <a:ext cx="8686800" cy="923330"/>
          </a:xfrm>
          <a:prstGeom prst="rect">
            <a:avLst/>
          </a:prstGeom>
          <a:noFill/>
        </p:spPr>
        <p:txBody>
          <a:bodyPr wrap="square" rtlCol="0">
            <a:spAutoFit/>
          </a:bodyPr>
          <a:lstStyle/>
          <a:p>
            <a:r>
              <a:rPr lang="en-IN" dirty="0" smtClean="0"/>
              <a:t>We performed Exploratory data analysis (EDA) to analyze datasets and summarize </a:t>
            </a:r>
            <a:r>
              <a:rPr lang="en-US" dirty="0" smtClean="0"/>
              <a:t>their main characteristics. </a:t>
            </a:r>
            <a:r>
              <a:rPr lang="en-IN" dirty="0" smtClean="0"/>
              <a:t>In order to perform the EDA  efficiently we divided the given features into the following categories:</a:t>
            </a:r>
          </a:p>
        </p:txBody>
      </p:sp>
      <p:graphicFrame>
        <p:nvGraphicFramePr>
          <p:cNvPr id="5" name="Table 4"/>
          <p:cNvGraphicFramePr>
            <a:graphicFrameLocks noGrp="1"/>
          </p:cNvGraphicFramePr>
          <p:nvPr/>
        </p:nvGraphicFramePr>
        <p:xfrm>
          <a:off x="304800" y="2255520"/>
          <a:ext cx="8610600" cy="3764280"/>
        </p:xfrm>
        <a:graphic>
          <a:graphicData uri="http://schemas.openxmlformats.org/drawingml/2006/table">
            <a:tbl>
              <a:tblPr firstRow="1" bandRow="1">
                <a:tableStyleId>{5C22544A-7EE6-4342-B048-85BDC9FD1C3A}</a:tableStyleId>
              </a:tblPr>
              <a:tblGrid>
                <a:gridCol w="2057400"/>
                <a:gridCol w="2438400"/>
                <a:gridCol w="2286000"/>
                <a:gridCol w="1828800"/>
              </a:tblGrid>
              <a:tr h="381000">
                <a:tc>
                  <a:txBody>
                    <a:bodyPr/>
                    <a:lstStyle/>
                    <a:p>
                      <a:pPr algn="ctr"/>
                      <a:r>
                        <a:rPr lang="en-US" sz="1200" dirty="0" smtClean="0"/>
                        <a:t>Student Application data</a:t>
                      </a:r>
                      <a:endParaRPr lang="en-US" sz="1200" dirty="0"/>
                    </a:p>
                  </a:txBody>
                  <a:tcPr/>
                </a:tc>
                <a:tc>
                  <a:txBody>
                    <a:bodyPr/>
                    <a:lstStyle/>
                    <a:p>
                      <a:pPr algn="ctr"/>
                      <a:r>
                        <a:rPr lang="en-US" sz="1200" dirty="0" smtClean="0"/>
                        <a:t>Performance Indicators</a:t>
                      </a:r>
                      <a:endParaRPr lang="en-US" sz="1200" dirty="0"/>
                    </a:p>
                  </a:txBody>
                  <a:tcPr/>
                </a:tc>
                <a:tc>
                  <a:txBody>
                    <a:bodyPr/>
                    <a:lstStyle/>
                    <a:p>
                      <a:pPr algn="ctr"/>
                      <a:r>
                        <a:rPr lang="en-US" sz="1200" dirty="0" smtClean="0"/>
                        <a:t>Course Preferences</a:t>
                      </a:r>
                      <a:endParaRPr lang="en-US" sz="1200" dirty="0"/>
                    </a:p>
                  </a:txBody>
                  <a:tcPr/>
                </a:tc>
                <a:tc>
                  <a:txBody>
                    <a:bodyPr/>
                    <a:lstStyle/>
                    <a:p>
                      <a:pPr algn="ctr"/>
                      <a:r>
                        <a:rPr lang="en-US" sz="1200" dirty="0" smtClean="0"/>
                        <a:t>Financial Indicators</a:t>
                      </a:r>
                      <a:endParaRPr lang="en-US" sz="1200" dirty="0"/>
                    </a:p>
                  </a:txBody>
                  <a:tcPr/>
                </a:tc>
              </a:tr>
              <a:tr h="2095500">
                <a:tc>
                  <a:txBody>
                    <a:bodyPr/>
                    <a:lstStyle/>
                    <a:p>
                      <a:pPr marL="342900" indent="-342900" algn="l">
                        <a:buFont typeface="+mj-lt"/>
                        <a:buAutoNum type="arabicPeriod"/>
                      </a:pPr>
                      <a:r>
                        <a:rPr lang="en-US" sz="1200" dirty="0" smtClean="0"/>
                        <a:t>STDNT_AGE</a:t>
                      </a:r>
                    </a:p>
                    <a:p>
                      <a:pPr marL="342900" indent="-342900" algn="l">
                        <a:buFont typeface="+mj-lt"/>
                        <a:buAutoNum type="arabicPeriod"/>
                      </a:pPr>
                      <a:r>
                        <a:rPr lang="en-US" sz="1200" dirty="0" smtClean="0"/>
                        <a:t>STDNT_GENDER</a:t>
                      </a:r>
                    </a:p>
                    <a:p>
                      <a:pPr marL="342900" indent="-342900" algn="l">
                        <a:buFont typeface="+mj-lt"/>
                        <a:buAutoNum type="arabicPeriod"/>
                      </a:pPr>
                      <a:r>
                        <a:rPr lang="en-US" sz="1200" dirty="0" smtClean="0"/>
                        <a:t>STDNT_BACKGROUND</a:t>
                      </a:r>
                    </a:p>
                    <a:p>
                      <a:pPr marL="342900" indent="-342900" algn="l">
                        <a:buFont typeface="+mj-lt"/>
                        <a:buAutoNum type="arabicPeriod"/>
                      </a:pPr>
                      <a:r>
                        <a:rPr lang="en-US" sz="1200" dirty="0" smtClean="0"/>
                        <a:t>IN_STATE_FLAG</a:t>
                      </a:r>
                    </a:p>
                    <a:p>
                      <a:pPr marL="342900" indent="-342900" algn="l">
                        <a:buFont typeface="+mj-lt"/>
                        <a:buAutoNum type="arabicPeriod"/>
                      </a:pPr>
                      <a:r>
                        <a:rPr lang="en-US" sz="1200" dirty="0" smtClean="0"/>
                        <a:t>INTERNATIONAL_STS</a:t>
                      </a:r>
                    </a:p>
                    <a:p>
                      <a:pPr marL="342900" indent="-342900" algn="l">
                        <a:buFont typeface="+mj-lt"/>
                        <a:buAutoNum type="arabicPeriod"/>
                      </a:pPr>
                      <a:r>
                        <a:rPr lang="en-US" sz="1200" dirty="0" smtClean="0"/>
                        <a:t>STDNT_TEST_ENTRANCE_COMB</a:t>
                      </a:r>
                    </a:p>
                    <a:p>
                      <a:pPr marL="342900" indent="-342900" algn="l">
                        <a:buFont typeface="+mj-lt"/>
                        <a:buAutoNum type="arabicPeriod"/>
                      </a:pPr>
                      <a:r>
                        <a:rPr lang="en-US" sz="1200" dirty="0" smtClean="0"/>
                        <a:t>HIGH_SCHL_GPA</a:t>
                      </a:r>
                    </a:p>
                    <a:p>
                      <a:pPr marL="342900" indent="-342900" algn="l">
                        <a:buFont typeface="+mj-lt"/>
                        <a:buAutoNum type="arabicPeriod"/>
                      </a:pPr>
                      <a:r>
                        <a:rPr lang="en-US" sz="1200" dirty="0" smtClean="0"/>
                        <a:t>HIGH_SCHL_NAME</a:t>
                      </a:r>
                    </a:p>
                    <a:p>
                      <a:pPr marL="342900" indent="-342900" algn="l">
                        <a:buFont typeface="+mj-lt"/>
                        <a:buAutoNum type="arabicPeriod"/>
                      </a:pPr>
                      <a:r>
                        <a:rPr lang="en-US" sz="1200" dirty="0" smtClean="0"/>
                        <a:t>FATHER_HI_EDU_CD</a:t>
                      </a:r>
                    </a:p>
                    <a:p>
                      <a:pPr marL="342900" indent="-342900" algn="l">
                        <a:buFont typeface="+mj-lt"/>
                        <a:buAutoNum type="arabicPeriod"/>
                      </a:pPr>
                      <a:r>
                        <a:rPr lang="en-US" sz="1200" dirty="0" smtClean="0"/>
                        <a:t>MOTHER_HI_EDU_CD</a:t>
                      </a:r>
                    </a:p>
                    <a:p>
                      <a:endParaRPr lang="en-US" sz="1200" dirty="0"/>
                    </a:p>
                  </a:txBody>
                  <a:tcPr/>
                </a:tc>
                <a:tc>
                  <a:txBody>
                    <a:bodyPr/>
                    <a:lstStyle/>
                    <a:p>
                      <a:pPr marL="342900" indent="-342900">
                        <a:buFont typeface="+mj-lt"/>
                        <a:buAutoNum type="arabicPeriod"/>
                      </a:pPr>
                      <a:r>
                        <a:rPr lang="en-IN" sz="1200" dirty="0" smtClean="0"/>
                        <a:t>STDNT_ACADEMIC_YEAR</a:t>
                      </a:r>
                    </a:p>
                    <a:p>
                      <a:pPr marL="342900" indent="-342900">
                        <a:buFont typeface="+mj-lt"/>
                        <a:buAutoNum type="arabicPeriod"/>
                      </a:pPr>
                      <a:r>
                        <a:rPr lang="en-IN" sz="1200" dirty="0" smtClean="0"/>
                        <a:t>HOUSING_STS</a:t>
                      </a:r>
                    </a:p>
                    <a:p>
                      <a:pPr marL="342900" indent="-342900">
                        <a:buFont typeface="+mj-lt"/>
                        <a:buAutoNum type="arabicPeriod"/>
                      </a:pPr>
                      <a:r>
                        <a:rPr lang="en-IN" sz="1200" dirty="0" smtClean="0"/>
                        <a:t>DISTANCE_FROM_HOME</a:t>
                      </a:r>
                    </a:p>
                    <a:p>
                      <a:pPr marL="342900" indent="-342900">
                        <a:buFont typeface="+mj-lt"/>
                        <a:buAutoNum type="arabicPeriod"/>
                      </a:pPr>
                      <a:r>
                        <a:rPr lang="en-IN" sz="1200" dirty="0" smtClean="0"/>
                        <a:t>DEGREE_GROUP_CD</a:t>
                      </a:r>
                    </a:p>
                    <a:p>
                      <a:pPr marL="342900" indent="-342900">
                        <a:buFont typeface="+mj-lt"/>
                        <a:buAutoNum type="arabicPeriod"/>
                      </a:pPr>
                      <a:r>
                        <a:rPr lang="en-IN" sz="1200" dirty="0" smtClean="0"/>
                        <a:t>STDNT_MAJOR</a:t>
                      </a:r>
                    </a:p>
                    <a:p>
                      <a:pPr marL="342900" indent="-342900">
                        <a:buFont typeface="+mj-lt"/>
                        <a:buAutoNum type="arabicPeriod"/>
                      </a:pPr>
                      <a:r>
                        <a:rPr lang="en-IN" sz="1200" dirty="0" smtClean="0"/>
                        <a:t>STDNT_MINOR</a:t>
                      </a:r>
                    </a:p>
                    <a:p>
                      <a:pPr marL="342900" indent="-342900">
                        <a:buFont typeface="+mj-lt"/>
                        <a:buAutoNum type="arabicPeriod"/>
                      </a:pPr>
                      <a:r>
                        <a:rPr lang="en-IN" sz="1200" dirty="0" smtClean="0"/>
                        <a:t>FIRST_TERM_PERCENTAGE</a:t>
                      </a:r>
                    </a:p>
                    <a:p>
                      <a:pPr marL="342900" indent="-342900">
                        <a:buFont typeface="+mj-lt"/>
                        <a:buAutoNum type="arabicPeriod"/>
                      </a:pPr>
                      <a:r>
                        <a:rPr lang="en-IN" sz="1200" dirty="0" smtClean="0"/>
                        <a:t>SECOND_TERM_PERCENTAGE</a:t>
                      </a:r>
                    </a:p>
                  </a:txBody>
                  <a:tcPr/>
                </a:tc>
                <a:tc>
                  <a:txBody>
                    <a:bodyPr/>
                    <a:lstStyle/>
                    <a:p>
                      <a:pPr marL="342900" indent="-342900">
                        <a:buFont typeface="+mj-lt"/>
                        <a:buAutoNum type="arabicPeriod"/>
                      </a:pPr>
                      <a:r>
                        <a:rPr lang="en-IN" sz="1200" dirty="0" smtClean="0"/>
                        <a:t>CORE_COURSE_NAME_1_F</a:t>
                      </a:r>
                    </a:p>
                    <a:p>
                      <a:pPr marL="342900" indent="-342900">
                        <a:buFont typeface="+mj-lt"/>
                        <a:buAutoNum type="arabicPeriod"/>
                      </a:pPr>
                      <a:r>
                        <a:rPr lang="en-IN" sz="1200" dirty="0" smtClean="0"/>
                        <a:t>CORE_COURSE_GRADE_1_F</a:t>
                      </a:r>
                    </a:p>
                    <a:p>
                      <a:pPr marL="342900" indent="-342900">
                        <a:buFont typeface="+mj-lt"/>
                        <a:buAutoNum type="arabicPeriod"/>
                      </a:pPr>
                      <a:r>
                        <a:rPr lang="en-IN" sz="1200" dirty="0" smtClean="0"/>
                        <a:t>CORE_COURSE_NAME_2_F</a:t>
                      </a:r>
                    </a:p>
                    <a:p>
                      <a:pPr marL="342900" indent="-342900">
                        <a:buFont typeface="+mj-lt"/>
                        <a:buAutoNum type="arabicPeriod"/>
                      </a:pPr>
                      <a:r>
                        <a:rPr lang="en-IN" sz="1200" dirty="0" smtClean="0"/>
                        <a:t>CORE_COURSE_GRADE_2_F</a:t>
                      </a:r>
                    </a:p>
                    <a:p>
                      <a:pPr marL="342900" indent="-342900">
                        <a:buFont typeface="+mj-lt"/>
                        <a:buAutoNum type="arabicPeriod"/>
                      </a:pPr>
                      <a:r>
                        <a:rPr lang="en-IN" sz="1200" dirty="0" smtClean="0"/>
                        <a:t>CORE_COURSE_NAME_3_F</a:t>
                      </a:r>
                    </a:p>
                    <a:p>
                      <a:pPr marL="342900" indent="-342900">
                        <a:buFont typeface="+mj-lt"/>
                        <a:buAutoNum type="arabicPeriod"/>
                      </a:pPr>
                      <a:r>
                        <a:rPr lang="en-IN" sz="1200" dirty="0" smtClean="0"/>
                        <a:t>CORE_COURSE_GRADE_3_F</a:t>
                      </a:r>
                    </a:p>
                    <a:p>
                      <a:pPr marL="342900" indent="-342900">
                        <a:buFont typeface="+mj-lt"/>
                        <a:buAutoNum type="arabicPeriod"/>
                      </a:pPr>
                      <a:r>
                        <a:rPr lang="en-IN" sz="1200" dirty="0" smtClean="0"/>
                        <a:t>CORE_COURSE_NAME_1_S</a:t>
                      </a:r>
                    </a:p>
                    <a:p>
                      <a:pPr marL="342900" indent="-342900">
                        <a:buFont typeface="+mj-lt"/>
                        <a:buAutoNum type="arabicPeriod"/>
                      </a:pPr>
                      <a:r>
                        <a:rPr lang="en-IN" sz="1200" dirty="0" smtClean="0"/>
                        <a:t>CORE_COURSE_GRADE_1_S</a:t>
                      </a:r>
                    </a:p>
                    <a:p>
                      <a:pPr marL="342900" indent="-342900">
                        <a:buFont typeface="+mj-lt"/>
                        <a:buAutoNum type="arabicPeriod"/>
                      </a:pPr>
                      <a:r>
                        <a:rPr lang="en-IN" sz="1200" dirty="0" smtClean="0"/>
                        <a:t>CORE_COURSE_NAME_2_S </a:t>
                      </a:r>
                    </a:p>
                    <a:p>
                      <a:pPr marL="342900" indent="-342900">
                        <a:buFont typeface="+mj-lt"/>
                        <a:buAutoNum type="arabicPeriod"/>
                      </a:pPr>
                      <a:r>
                        <a:rPr lang="en-IN" sz="1200" dirty="0" smtClean="0"/>
                        <a:t>CORE_COURSE_GRADE_2_S</a:t>
                      </a:r>
                    </a:p>
                    <a:p>
                      <a:pPr marL="342900" indent="-342900">
                        <a:buFont typeface="+mj-lt"/>
                        <a:buAutoNum type="arabicPeriod"/>
                      </a:pPr>
                      <a:r>
                        <a:rPr lang="en-IN" sz="1200" dirty="0" smtClean="0"/>
                        <a:t>CORE_COURSE_NAME_3_S</a:t>
                      </a:r>
                    </a:p>
                    <a:p>
                      <a:pPr marL="342900" indent="-342900">
                        <a:buFont typeface="+mj-lt"/>
                        <a:buAutoNum type="arabicPeriod"/>
                      </a:pPr>
                      <a:r>
                        <a:rPr lang="en-IN" sz="1200" dirty="0" smtClean="0"/>
                        <a:t>CORE_COURSE_GRADE_3_S</a:t>
                      </a:r>
                    </a:p>
                  </a:txBody>
                  <a:tcPr/>
                </a:tc>
                <a:tc>
                  <a:txBody>
                    <a:bodyPr/>
                    <a:lstStyle/>
                    <a:p>
                      <a:pPr marL="342900" indent="-342900">
                        <a:buFont typeface="+mj-lt"/>
                        <a:buAutoNum type="arabicPeriod"/>
                      </a:pPr>
                      <a:r>
                        <a:rPr lang="en-US" sz="1200" dirty="0" smtClean="0"/>
                        <a:t>EST_FAM_CONTRIBUTION</a:t>
                      </a:r>
                    </a:p>
                    <a:p>
                      <a:pPr marL="342900" indent="-342900">
                        <a:buFont typeface="+mj-lt"/>
                        <a:buAutoNum type="arabicPeriod"/>
                      </a:pPr>
                      <a:r>
                        <a:rPr lang="en-US" sz="1200" dirty="0" smtClean="0"/>
                        <a:t>UNMET_NEED</a:t>
                      </a:r>
                    </a:p>
                    <a:p>
                      <a:pPr marL="342900" indent="-342900">
                        <a:buFont typeface="+mj-lt"/>
                        <a:buAutoNum type="arabicPeriod"/>
                      </a:pPr>
                      <a:r>
                        <a:rPr lang="en-US" sz="1200" dirty="0" smtClean="0"/>
                        <a:t>COST_OF_ATTEND</a:t>
                      </a: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4518</TotalTime>
  <Words>3298</Words>
  <Application>Microsoft Office PowerPoint</Application>
  <PresentationFormat>On-screen Show (4:3)</PresentationFormat>
  <Paragraphs>226</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Equity</vt:lpstr>
      <vt:lpstr>   Capstone Project  Early Attrition Modelling For Clearwater State University         By: Hitesh Kapade | GitHub Link</vt:lpstr>
      <vt:lpstr>Table Of Contents</vt:lpstr>
      <vt:lpstr>1. Project Description </vt:lpstr>
      <vt:lpstr>2. Project Introduction</vt:lpstr>
      <vt:lpstr>3. Objective</vt:lpstr>
      <vt:lpstr>4. Methodology</vt:lpstr>
      <vt:lpstr>5. Data Description</vt:lpstr>
      <vt:lpstr>6. Data Preprocessing</vt:lpstr>
      <vt:lpstr>7. Exploratory Data Analysis (EDA)</vt:lpstr>
      <vt:lpstr>7.1 EDA: Student Application Data</vt:lpstr>
      <vt:lpstr>7.1 EDA: Student Application Data</vt:lpstr>
      <vt:lpstr>7.1 EDA: Student Application Data</vt:lpstr>
      <vt:lpstr>7.1 EDA: Student Application Data</vt:lpstr>
      <vt:lpstr>7.1 EDA: Student Application Data</vt:lpstr>
      <vt:lpstr>7.1 EDA: Student Application Data</vt:lpstr>
      <vt:lpstr>7.2 EDA: Performance Indicators</vt:lpstr>
      <vt:lpstr>7.2 EDA: Performance Indicators</vt:lpstr>
      <vt:lpstr>7.2 EDA: Performance Indicators</vt:lpstr>
      <vt:lpstr>7.2 EDA: Performance Indicators</vt:lpstr>
      <vt:lpstr>7.2 EDA: Performance Indicators</vt:lpstr>
      <vt:lpstr>7.2 EDA: Performance Indicators</vt:lpstr>
      <vt:lpstr>7.2 EDA: Performance Indicators</vt:lpstr>
      <vt:lpstr>7.2 EDA: Performance Indicators</vt:lpstr>
      <vt:lpstr>7.3 EDA: Course Preferences</vt:lpstr>
      <vt:lpstr>7.3 EDA: Course Preferences</vt:lpstr>
      <vt:lpstr>7.4 EDA: Financial Indicators</vt:lpstr>
      <vt:lpstr>7.5 EDA: Correlation</vt:lpstr>
      <vt:lpstr>8. Data Transformation</vt:lpstr>
      <vt:lpstr>9. Building Prediction Models</vt:lpstr>
      <vt:lpstr>9.1 Evaluation Of Models</vt:lpstr>
      <vt:lpstr>9.2 PREDICTION MODELS - Logistic Regression</vt:lpstr>
      <vt:lpstr>9.3 PREDICTION MODELS - Random Forest</vt:lpstr>
      <vt:lpstr>9.4 PREDICTION MODELS - Gradient Boost</vt:lpstr>
      <vt:lpstr>9.5 PREDICTION MODELS - Extreme Gradient Boost</vt:lpstr>
      <vt:lpstr>9.6 PREDICTION MODELS - Comparison</vt:lpstr>
      <vt:lpstr>9.7 Prediction Models - Feature Importance</vt:lpstr>
      <vt:lpstr>10. Key Findings</vt:lpstr>
      <vt:lpstr>11. Recommendation</vt:lpstr>
      <vt:lpstr>Slide 39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Students’ Early Attrition Modelling</dc:title>
  <dc:creator>Admin</dc:creator>
  <cp:lastModifiedBy>Hitesh Kapade</cp:lastModifiedBy>
  <cp:revision>275</cp:revision>
  <dcterms:created xsi:type="dcterms:W3CDTF">2006-08-16T00:00:00Z</dcterms:created>
  <dcterms:modified xsi:type="dcterms:W3CDTF">2021-03-07T09:01:21Z</dcterms:modified>
</cp:coreProperties>
</file>