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  <p:sldId id="287" r:id="rId7"/>
    <p:sldId id="261" r:id="rId8"/>
    <p:sldId id="262" r:id="rId9"/>
    <p:sldId id="263" r:id="rId10"/>
    <p:sldId id="288" r:id="rId11"/>
    <p:sldId id="264" r:id="rId12"/>
    <p:sldId id="265" r:id="rId13"/>
    <p:sldId id="266" r:id="rId14"/>
    <p:sldId id="289" r:id="rId15"/>
    <p:sldId id="267" r:id="rId16"/>
    <p:sldId id="290" r:id="rId17"/>
    <p:sldId id="268" r:id="rId18"/>
    <p:sldId id="269" r:id="rId19"/>
    <p:sldId id="270" r:id="rId20"/>
    <p:sldId id="271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427B-CE23-4B7A-9A24-AB5F67EE4F40}" type="datetimeFigureOut">
              <a:rPr lang="el-GR" smtClean="0"/>
              <a:t>20/1/2021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A0DC-C0FA-4C21-B5CD-FA6036BAEA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5492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427B-CE23-4B7A-9A24-AB5F67EE4F40}" type="datetimeFigureOut">
              <a:rPr lang="el-GR" smtClean="0"/>
              <a:t>20/1/2021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A0DC-C0FA-4C21-B5CD-FA6036BAEA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60927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427B-CE23-4B7A-9A24-AB5F67EE4F40}" type="datetimeFigureOut">
              <a:rPr lang="el-GR" smtClean="0"/>
              <a:t>20/1/2021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A0DC-C0FA-4C21-B5CD-FA6036BAEA87}" type="slidenum">
              <a:rPr lang="el-GR" smtClean="0"/>
              <a:t>‹#›</a:t>
            </a:fld>
            <a:endParaRPr lang="el-G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6927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427B-CE23-4B7A-9A24-AB5F67EE4F40}" type="datetimeFigureOut">
              <a:rPr lang="el-GR" smtClean="0"/>
              <a:t>20/1/2021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A0DC-C0FA-4C21-B5CD-FA6036BAEA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212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427B-CE23-4B7A-9A24-AB5F67EE4F40}" type="datetimeFigureOut">
              <a:rPr lang="el-GR" smtClean="0"/>
              <a:t>20/1/2021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A0DC-C0FA-4C21-B5CD-FA6036BAEA87}" type="slidenum">
              <a:rPr lang="el-GR" smtClean="0"/>
              <a:t>‹#›</a:t>
            </a:fld>
            <a:endParaRPr lang="el-G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7885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427B-CE23-4B7A-9A24-AB5F67EE4F40}" type="datetimeFigureOut">
              <a:rPr lang="el-GR" smtClean="0"/>
              <a:t>20/1/2021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A0DC-C0FA-4C21-B5CD-FA6036BAEA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90941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427B-CE23-4B7A-9A24-AB5F67EE4F40}" type="datetimeFigureOut">
              <a:rPr lang="el-GR" smtClean="0"/>
              <a:t>20/1/2021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A0DC-C0FA-4C21-B5CD-FA6036BAEA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28558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427B-CE23-4B7A-9A24-AB5F67EE4F40}" type="datetimeFigureOut">
              <a:rPr lang="el-GR" smtClean="0"/>
              <a:t>20/1/2021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A0DC-C0FA-4C21-B5CD-FA6036BAEA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5735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427B-CE23-4B7A-9A24-AB5F67EE4F40}" type="datetimeFigureOut">
              <a:rPr lang="el-GR" smtClean="0"/>
              <a:t>20/1/2021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A0DC-C0FA-4C21-B5CD-FA6036BAEA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6698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427B-CE23-4B7A-9A24-AB5F67EE4F40}" type="datetimeFigureOut">
              <a:rPr lang="el-GR" smtClean="0"/>
              <a:t>20/1/2021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A0DC-C0FA-4C21-B5CD-FA6036BAEA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9531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427B-CE23-4B7A-9A24-AB5F67EE4F40}" type="datetimeFigureOut">
              <a:rPr lang="el-GR" smtClean="0"/>
              <a:t>20/1/2021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A0DC-C0FA-4C21-B5CD-FA6036BAEA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6979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427B-CE23-4B7A-9A24-AB5F67EE4F40}" type="datetimeFigureOut">
              <a:rPr lang="el-GR" smtClean="0"/>
              <a:t>20/1/2021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A0DC-C0FA-4C21-B5CD-FA6036BAEA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9129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427B-CE23-4B7A-9A24-AB5F67EE4F40}" type="datetimeFigureOut">
              <a:rPr lang="el-GR" smtClean="0"/>
              <a:t>20/1/2021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A0DC-C0FA-4C21-B5CD-FA6036BAEA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4360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427B-CE23-4B7A-9A24-AB5F67EE4F40}" type="datetimeFigureOut">
              <a:rPr lang="el-GR" smtClean="0"/>
              <a:t>20/1/2021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A0DC-C0FA-4C21-B5CD-FA6036BAEA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9456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427B-CE23-4B7A-9A24-AB5F67EE4F40}" type="datetimeFigureOut">
              <a:rPr lang="el-GR" smtClean="0"/>
              <a:t>20/1/2021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A0DC-C0FA-4C21-B5CD-FA6036BAEA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2954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427B-CE23-4B7A-9A24-AB5F67EE4F40}" type="datetimeFigureOut">
              <a:rPr lang="el-GR" smtClean="0"/>
              <a:t>20/1/2021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A0DC-C0FA-4C21-B5CD-FA6036BAEA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7006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1427B-CE23-4B7A-9A24-AB5F67EE4F40}" type="datetimeFigureOut">
              <a:rPr lang="el-GR" smtClean="0"/>
              <a:t>20/1/2021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B9A0DC-C0FA-4C21-B5CD-FA6036BAEA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7494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class.upatras.gr/modules/work/index.php?course=EE879&amp;id=1415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CF51DB9-6F9B-42E1-BD2D-23FF5711B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0866"/>
            <a:ext cx="6570134" cy="1918229"/>
          </a:xfrm>
        </p:spPr>
        <p:txBody>
          <a:bodyPr>
            <a:normAutofit/>
          </a:bodyPr>
          <a:lstStyle/>
          <a:p>
            <a:r>
              <a:rPr lang="el-GR" u="sng" dirty="0">
                <a:hlinkClick r:id="rId2"/>
              </a:rPr>
              <a:t>Ομαδική εργασία: </a:t>
            </a:r>
            <a:r>
              <a:rPr lang="en-US" u="sng" dirty="0">
                <a:hlinkClick r:id="rId2"/>
              </a:rPr>
              <a:t>MyDidaskalia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D5F76894-428D-405B-9B19-AC26E45BE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067" y="2209095"/>
            <a:ext cx="9144000" cy="3909483"/>
          </a:xfrm>
        </p:spPr>
        <p:txBody>
          <a:bodyPr/>
          <a:lstStyle/>
          <a:p>
            <a:pPr algn="l"/>
            <a:endParaRPr lang="el-GR" dirty="0"/>
          </a:p>
          <a:p>
            <a:pPr algn="l"/>
            <a:r>
              <a:rPr lang="el-GR" dirty="0"/>
              <a:t>Μέλη: </a:t>
            </a:r>
            <a:br>
              <a:rPr lang="el-GR" dirty="0"/>
            </a:br>
            <a:r>
              <a:rPr lang="el-GR" dirty="0"/>
              <a:t>Βαγγέλης Χριστόφορος</a:t>
            </a:r>
            <a:br>
              <a:rPr lang="el-GR" dirty="0"/>
            </a:br>
            <a:r>
              <a:rPr lang="el-GR" dirty="0"/>
              <a:t>Δασούλας Ιωάννης</a:t>
            </a:r>
          </a:p>
          <a:p>
            <a:pPr algn="l"/>
            <a:r>
              <a:rPr lang="el-GR" dirty="0"/>
              <a:t>Μέρος α): Αξιολόγηση Συστημάτων τηλεκπαίδευσης</a:t>
            </a:r>
          </a:p>
          <a:p>
            <a:pPr algn="l"/>
            <a:r>
              <a:rPr lang="el-GR" dirty="0"/>
              <a:t>Τα συστήματα που επιλέχθηκαν για αξιολόγηση είναι το </a:t>
            </a:r>
            <a:r>
              <a:rPr lang="en-US" dirty="0"/>
              <a:t>Discord, </a:t>
            </a:r>
            <a:r>
              <a:rPr lang="el-GR" dirty="0"/>
              <a:t>το </a:t>
            </a:r>
            <a:r>
              <a:rPr lang="en-US" dirty="0"/>
              <a:t>Skype for Business </a:t>
            </a:r>
            <a:r>
              <a:rPr lang="el-GR" dirty="0"/>
              <a:t>και το </a:t>
            </a:r>
            <a:r>
              <a:rPr lang="en-US" dirty="0"/>
              <a:t>Zoom. </a:t>
            </a:r>
            <a:r>
              <a:rPr lang="el-GR" dirty="0"/>
              <a:t>Για την αξιολόγηση χρησιμοποιήθηκαν 3 αναλυτικές μέθοδοι αξιολόγησης και 2 διερευνητικές μέθοδοι χρησιμοποιώντας τυπικούς χρήστες.</a:t>
            </a:r>
          </a:p>
        </p:txBody>
      </p:sp>
    </p:spTree>
    <p:extLst>
      <p:ext uri="{BB962C8B-B14F-4D97-AF65-F5344CB8AC3E}">
        <p14:creationId xmlns:p14="http://schemas.microsoft.com/office/powerpoint/2010/main" val="3085432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F26CC56-1CAB-4E2C-8FB5-B374E79F0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15911"/>
            <a:ext cx="8596668" cy="1320800"/>
          </a:xfrm>
        </p:spPr>
        <p:txBody>
          <a:bodyPr>
            <a:normAutofit/>
          </a:bodyPr>
          <a:lstStyle/>
          <a:p>
            <a:r>
              <a:rPr lang="el-G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Συμπέρασμα </a:t>
            </a:r>
            <a:r>
              <a:rPr lang="el-GR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Ευρετικής</a:t>
            </a:r>
            <a:r>
              <a:rPr lang="el-G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Αξιολόγησης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3237E18-3D76-46AD-9820-BDEBC0425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	Μετά από διεξοδική ανάλυση και των 3 εφαρμογών, παρατηρήθηκε ότι το </a:t>
            </a:r>
            <a:r>
              <a:rPr lang="en-US" dirty="0"/>
              <a:t>Discord </a:t>
            </a:r>
            <a:r>
              <a:rPr lang="el-GR" dirty="0"/>
              <a:t>και το </a:t>
            </a:r>
            <a:r>
              <a:rPr lang="en-US" dirty="0"/>
              <a:t>Zoom </a:t>
            </a:r>
            <a:r>
              <a:rPr lang="el-GR" dirty="0"/>
              <a:t>υπερτερούν σε σύγκριση με το </a:t>
            </a:r>
            <a:r>
              <a:rPr lang="en-US" dirty="0"/>
              <a:t>Skype for Business</a:t>
            </a:r>
            <a:r>
              <a:rPr lang="el-GR" dirty="0"/>
              <a:t> λόγω των πολλών δυνατοτήτων που προσφέρουν στον χρήστη. Επίσης, παρατηρήθηκε ότι τα περισσότερα μειονεκτήματα και πλεονεκτήματα αφορούσαν τον 7</a:t>
            </a:r>
            <a:r>
              <a:rPr lang="el-GR" baseline="30000" dirty="0"/>
              <a:t>ο</a:t>
            </a:r>
            <a:r>
              <a:rPr lang="el-GR" dirty="0"/>
              <a:t> κανόνα του </a:t>
            </a:r>
            <a:r>
              <a:rPr lang="en-US" dirty="0"/>
              <a:t>Nielsen</a:t>
            </a:r>
            <a:r>
              <a:rPr lang="el-GR" dirty="0"/>
              <a:t>, που είναι λογικό μιας και γίνεται λόγος για 3 μεγάλου βεληνεκούς εφαρμογές που δεν έχουν σοβαρά λάθη σε γενικές γραμμές, παρά κάποιες ελλείψεις χαρακτηριστικών και απόδοσης.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53386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C802D0D-9F9E-4820-914D-242BB8723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361"/>
            <a:ext cx="10515600" cy="5623807"/>
          </a:xfrm>
        </p:spPr>
        <p:txBody>
          <a:bodyPr/>
          <a:lstStyle/>
          <a:p>
            <a:pPr marL="0" indent="0">
              <a:buNone/>
            </a:pPr>
            <a:r>
              <a:rPr lang="el-GR" b="1" u="sng" dirty="0"/>
              <a:t>2) Γνωσιακό Περιδιάβασμα</a:t>
            </a:r>
          </a:p>
          <a:p>
            <a:pPr marL="0" indent="0">
              <a:buNone/>
            </a:pPr>
            <a:r>
              <a:rPr lang="el-GR" dirty="0"/>
              <a:t>	Για την μέθοδο αυτή ορίστηκαν οι φοιτητές ως τυπικοί χρήστες, ορίστηκαν 3 τυπικές εργασίας (σύνδεση στον λογαριασμό, σύνδεση και αποσύνδεση σε κλήση, επικοινωνία κατά τη διάρκεια της κλήσης και η παρουσίαση μιας εργασίας). Έπειτα, για κάθε εργασία βρέθηκαν τα βήματα που πρέπει να ακολουθηθούν για να ολοκληρωθεί και αξιολογήθηκαν ως προς τις 3 ερωτήσεις:</a:t>
            </a:r>
          </a:p>
          <a:p>
            <a:pPr marL="0" indent="0">
              <a:buNone/>
            </a:pPr>
            <a:r>
              <a:rPr lang="el-GR" dirty="0"/>
              <a:t>Ε1: Η </a:t>
            </a:r>
            <a:r>
              <a:rPr lang="el-GR" dirty="0" err="1"/>
              <a:t>επόµενη</a:t>
            </a:r>
            <a:r>
              <a:rPr lang="el-GR" dirty="0"/>
              <a:t> σωστή ενέργεια γίνεται σαφής στον χρήστη; </a:t>
            </a:r>
            <a:br>
              <a:rPr lang="el-GR" dirty="0"/>
            </a:br>
            <a:r>
              <a:rPr lang="el-GR" dirty="0"/>
              <a:t>Ε2: Ο χρήστης µ</a:t>
            </a:r>
            <a:r>
              <a:rPr lang="el-GR" dirty="0" err="1"/>
              <a:t>πορεί</a:t>
            </a:r>
            <a:r>
              <a:rPr lang="el-GR" dirty="0"/>
              <a:t> να συνδέσει την περιγραφή της σωστής ενέργειας µε τον στόχο του; </a:t>
            </a:r>
            <a:br>
              <a:rPr lang="el-GR" dirty="0"/>
            </a:br>
            <a:r>
              <a:rPr lang="el-GR" dirty="0"/>
              <a:t>Ε3: Ο χρήστης καταλαβαίνει σωστά την απόκριση του </a:t>
            </a:r>
            <a:r>
              <a:rPr lang="el-GR" dirty="0" err="1"/>
              <a:t>συστήµατος</a:t>
            </a:r>
            <a:r>
              <a:rPr lang="el-GR" dirty="0"/>
              <a:t>, δηλαδή θα του είναι κατανοητό αν έχει κάνει σωστή ή λάθος επιλογή; </a:t>
            </a:r>
          </a:p>
        </p:txBody>
      </p:sp>
    </p:spTree>
    <p:extLst>
      <p:ext uri="{BB962C8B-B14F-4D97-AF65-F5344CB8AC3E}">
        <p14:creationId xmlns:p14="http://schemas.microsoft.com/office/powerpoint/2010/main" val="2969816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E7B214C-89EF-4F0F-9CB8-FDAA5C5AC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525" y="1388356"/>
            <a:ext cx="10515600" cy="5917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Ενδεικτικά, η μέθοδος για το </a:t>
            </a:r>
            <a:r>
              <a:rPr lang="en-US" dirty="0"/>
              <a:t>Skype for Business:</a:t>
            </a:r>
          </a:p>
          <a:p>
            <a:pPr marL="0" indent="0">
              <a:buNone/>
            </a:pPr>
            <a:r>
              <a:rPr lang="el-GR" dirty="0"/>
              <a:t>1. Σύνδεση στον λογαριασμό</a:t>
            </a:r>
          </a:p>
          <a:p>
            <a:r>
              <a:rPr lang="el-GR" dirty="0"/>
              <a:t>Επιλογή «Εγκατάσταση και συμμετοχή με την εφαρμογή </a:t>
            </a:r>
            <a:r>
              <a:rPr lang="en-US" dirty="0"/>
              <a:t>Skype</a:t>
            </a:r>
            <a:r>
              <a:rPr lang="el-GR" dirty="0"/>
              <a:t>»</a:t>
            </a:r>
          </a:p>
          <a:p>
            <a:r>
              <a:rPr lang="el-GR" dirty="0"/>
              <a:t>Εισαγωγή ιδρυματικών στοιχείων</a:t>
            </a:r>
            <a:endParaRPr lang="en-US" dirty="0"/>
          </a:p>
          <a:p>
            <a:endParaRPr lang="el-GR" dirty="0"/>
          </a:p>
          <a:p>
            <a:pPr marL="0" indent="0">
              <a:buNone/>
            </a:pPr>
            <a:r>
              <a:rPr lang="el-GR" dirty="0"/>
              <a:t>2. Σύνδεση σε κλήση</a:t>
            </a:r>
          </a:p>
          <a:p>
            <a:r>
              <a:rPr lang="el-GR" dirty="0"/>
              <a:t>Επιλογή </a:t>
            </a:r>
            <a:r>
              <a:rPr lang="en-US" dirty="0"/>
              <a:t>link</a:t>
            </a:r>
          </a:p>
          <a:p>
            <a:r>
              <a:rPr lang="el-GR" dirty="0"/>
              <a:t>Ολοκλήρωση σύνδεσης στον λογαριασμό</a:t>
            </a:r>
          </a:p>
          <a:p>
            <a:r>
              <a:rPr lang="el-GR" dirty="0"/>
              <a:t>Για την αποσύνδεση, επιλογή τερματισμού κλήσης μέσω κουμπιού </a:t>
            </a:r>
          </a:p>
          <a:p>
            <a:pPr marL="0" indent="0">
              <a:buNone/>
            </a:pPr>
            <a:r>
              <a:rPr lang="el-GR" dirty="0"/>
              <a:t>(Πρόβλημα με Ε2, Ε3)</a:t>
            </a:r>
          </a:p>
          <a:p>
            <a:r>
              <a:rPr lang="el-GR" dirty="0"/>
              <a:t>Κλείσιμο παραθύρου </a:t>
            </a:r>
            <a:r>
              <a:rPr lang="en-US" dirty="0"/>
              <a:t>Skype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51552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41C9E3C-7249-47F3-BDCB-8B1C4C775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938" y="1467379"/>
            <a:ext cx="10515600" cy="58382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el-GR" dirty="0"/>
              <a:t>Επικοινωνία στην διάρκεια κλήσης</a:t>
            </a:r>
          </a:p>
          <a:p>
            <a:r>
              <a:rPr lang="el-GR" dirty="0"/>
              <a:t>Πάτημα στο κουμπί συνομιλίας</a:t>
            </a:r>
          </a:p>
          <a:p>
            <a:r>
              <a:rPr lang="el-GR" dirty="0"/>
              <a:t>Πληκτρολόγηση και αποστολή</a:t>
            </a:r>
          </a:p>
          <a:p>
            <a:r>
              <a:rPr lang="el-GR" dirty="0"/>
              <a:t>Εναλλακτικά, μέσω μικροφώνου, με το αντίστοιχο κουμπί</a:t>
            </a:r>
          </a:p>
          <a:p>
            <a:endParaRPr lang="el-GR" dirty="0"/>
          </a:p>
          <a:p>
            <a:pPr marL="0" indent="0">
              <a:buNone/>
            </a:pPr>
            <a:r>
              <a:rPr lang="el-GR" dirty="0"/>
              <a:t>4. Παρουσίαση μιας εργασίας</a:t>
            </a:r>
          </a:p>
          <a:p>
            <a:r>
              <a:rPr lang="el-GR" dirty="0"/>
              <a:t>Επιλογή </a:t>
            </a:r>
            <a:r>
              <a:rPr lang="en-US" dirty="0"/>
              <a:t>Share screen </a:t>
            </a:r>
            <a:r>
              <a:rPr lang="el-GR" dirty="0"/>
              <a:t>κουμπιού</a:t>
            </a:r>
          </a:p>
          <a:p>
            <a:r>
              <a:rPr lang="el-GR" dirty="0"/>
              <a:t>Επιλογή ενεργοποίησης μικροφώνου</a:t>
            </a:r>
          </a:p>
          <a:p>
            <a:r>
              <a:rPr lang="el-GR" dirty="0"/>
              <a:t>Επιλογή ενεργοποίησης </a:t>
            </a:r>
            <a:r>
              <a:rPr lang="en-US" dirty="0"/>
              <a:t>video </a:t>
            </a:r>
            <a:r>
              <a:rPr lang="el-GR" dirty="0"/>
              <a:t>(Πρόβλημα με Ε3)</a:t>
            </a:r>
          </a:p>
        </p:txBody>
      </p:sp>
    </p:spTree>
    <p:extLst>
      <p:ext uri="{BB962C8B-B14F-4D97-AF65-F5344CB8AC3E}">
        <p14:creationId xmlns:p14="http://schemas.microsoft.com/office/powerpoint/2010/main" val="218368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B680455-7240-40D6-BD98-FA620AB4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08200"/>
            <a:ext cx="8596668" cy="1320800"/>
          </a:xfrm>
        </p:spPr>
        <p:txBody>
          <a:bodyPr>
            <a:normAutofit/>
          </a:bodyPr>
          <a:lstStyle/>
          <a:p>
            <a:r>
              <a:rPr lang="el-G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Συμπέρασμα Γνωσιακού Περιδιαβάσματος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8F34371-D053-4D2D-8990-E60A667DC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7178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l-GR" dirty="0"/>
              <a:t>	Σε γενικές γραμμές, ως προς τις τυπικές εργασίες, και οι 3 εφαρμογές είναι καλοσχεδιασμένες και επιτυγχάνεται ο σκοπός του χρήστη με απλά και γρήγορα βήματα. Φυσικά, αυτό είναι αναμενόμενο από 3 τόσο μεγάλες εφαρμογές που έχουν ως κύριο μέλημα την ευκολία της χρήσης από τους τυπικούς χρήστες. Ορισμένα λάθη συναντήθηκαν μόνο στο </a:t>
            </a:r>
            <a:r>
              <a:rPr lang="en-US" dirty="0"/>
              <a:t>Skype for </a:t>
            </a:r>
            <a:r>
              <a:rPr lang="en-US" dirty="0" err="1"/>
              <a:t>Businness</a:t>
            </a:r>
            <a:r>
              <a:rPr lang="en-US" dirty="0"/>
              <a:t> </a:t>
            </a:r>
            <a:r>
              <a:rPr lang="el-GR" dirty="0"/>
              <a:t>και στο </a:t>
            </a:r>
            <a:r>
              <a:rPr lang="en-US" dirty="0"/>
              <a:t>Discord</a:t>
            </a:r>
            <a:r>
              <a:rPr lang="el-GR" dirty="0"/>
              <a:t>. Οι περισσότερες ακολουθίες, ενώ κάποιες έχουν ορισμένα ελαττώματα,  δοσμένων των απαραίτητων ενεργειών γίνονται εύκολα και γρήγορα από έναν τυπικό χρήστη.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831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1">
            <a:extLst>
              <a:ext uri="{FF2B5EF4-FFF2-40B4-BE49-F238E27FC236}">
                <a16:creationId xmlns:a16="http://schemas.microsoft.com/office/drawing/2014/main" id="{60C173A9-4515-4A0D-8C75-5B7D6C131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439738"/>
            <a:ext cx="8596312" cy="5602287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3) </a:t>
            </a:r>
            <a:r>
              <a:rPr lang="el-GR" b="1" u="sng" dirty="0"/>
              <a:t>Μέθοδος Ανάλυσης Πληκτρολογήσεων (</a:t>
            </a:r>
            <a:r>
              <a:rPr lang="en-US" b="1" u="sng" dirty="0"/>
              <a:t>KLM)</a:t>
            </a:r>
          </a:p>
          <a:p>
            <a:pPr marL="0" indent="0">
              <a:buNone/>
            </a:pPr>
            <a:r>
              <a:rPr lang="el-GR" dirty="0"/>
              <a:t>	</a:t>
            </a:r>
            <a:r>
              <a:rPr lang="en-US" dirty="0"/>
              <a:t>H </a:t>
            </a:r>
            <a:r>
              <a:rPr lang="el-GR" dirty="0"/>
              <a:t>Μέθοδος Ανάλυσης Πληκτρολογήσεων</a:t>
            </a:r>
            <a:r>
              <a:rPr lang="en-US" dirty="0"/>
              <a:t> </a:t>
            </a:r>
            <a:r>
              <a:rPr lang="el-GR" dirty="0"/>
              <a:t>είναι μέθοδος ποσοτικής ανάλυσης ενεργειών του χρήστη που επιτρέπει την πρόβλεψη της απόδοσης του συστήματος. Η παραδοχή που έγινε είναι ότι ο χρήστης είναι ένας μέσος έμπειρος αλάνθαστος χρήστης. Για την εύρεση των χρόνων χρησιμοποιήθηκε πίνακας που περιέχει τους μέσους όρους τυπικών πληκτρολογήσεων.</a:t>
            </a:r>
            <a:r>
              <a:rPr lang="en-US" dirty="0"/>
              <a:t> </a:t>
            </a:r>
            <a:r>
              <a:rPr lang="el-GR" dirty="0"/>
              <a:t>Η ανάλυση και ο υπολογισμός χρόνων παρουσιάζεται διεξοδικά στην αναφορά.</a:t>
            </a:r>
            <a:br>
              <a:rPr lang="el-GR" dirty="0"/>
            </a:br>
            <a:br>
              <a:rPr lang="el-GR" dirty="0"/>
            </a:br>
            <a:r>
              <a:rPr lang="el-GR" dirty="0"/>
              <a:t>Ενδεικτικά αποτελέσματα: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</p:txBody>
      </p:sp>
      <p:graphicFrame>
        <p:nvGraphicFramePr>
          <p:cNvPr id="2" name="Πίνακας 2">
            <a:extLst>
              <a:ext uri="{FF2B5EF4-FFF2-40B4-BE49-F238E27FC236}">
                <a16:creationId xmlns:a16="http://schemas.microsoft.com/office/drawing/2014/main" id="{C82BC82F-DAA0-473F-B286-733B19511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677623"/>
              </p:ext>
            </p:extLst>
          </p:nvPr>
        </p:nvGraphicFramePr>
        <p:xfrm>
          <a:off x="677863" y="3428999"/>
          <a:ext cx="8128000" cy="2149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025024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278410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542562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401608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1526141"/>
                    </a:ext>
                  </a:extLst>
                </a:gridCol>
              </a:tblGrid>
              <a:tr h="503061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l-GR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Σύνδεση σε </a:t>
                      </a:r>
                      <a:endParaRPr lang="el-GR" b="0" dirty="0">
                        <a:effectLst/>
                      </a:endParaRPr>
                    </a:p>
                    <a:p>
                      <a:pPr algn="ctr" rtl="0"/>
                      <a:r>
                        <a:rPr lang="el-GR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Διάλεξη</a:t>
                      </a:r>
                      <a:endParaRPr lang="el-GR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0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Διαμοιρασμόςοθόνης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Άνοιγμα συνομιλίας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Αποσύνδεση από διάλεξη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01890"/>
                  </a:ext>
                </a:extLst>
              </a:tr>
              <a:tr h="5030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Discord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5.86 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8.59 s 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3.18 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3.18 s 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716839"/>
                  </a:ext>
                </a:extLst>
              </a:tr>
              <a:tr h="5030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Zoom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11.06 s 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8.59 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3.18 s 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6.16 s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161067"/>
                  </a:ext>
                </a:extLst>
              </a:tr>
              <a:tr h="50306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SfB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5.86 s   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3.18 s  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3.18 s 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888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396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3D53513-DD71-4589-8578-BB112E71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14677"/>
            <a:ext cx="8596668" cy="1320800"/>
          </a:xfrm>
        </p:spPr>
        <p:txBody>
          <a:bodyPr>
            <a:normAutofit/>
          </a:bodyPr>
          <a:lstStyle/>
          <a:p>
            <a:r>
              <a:rPr lang="el-G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Συμπέρασμα Ανάλυσης Πληκτρολογήσεων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FBCE490-B589-416E-A54F-A06F08281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87967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l-GR" dirty="0"/>
              <a:t>	Από τον παραπάνω πίνακα συμπεραίνουμε ότι για απλές ενέργειες που γίνονται από έναν τυπικό χρήστη κατά τη διάρκεια μιας σύσκεψης,  το Skype For </a:t>
            </a:r>
            <a:r>
              <a:rPr lang="el-GR" dirty="0" err="1"/>
              <a:t>Business</a:t>
            </a:r>
            <a:r>
              <a:rPr lang="el-GR" dirty="0"/>
              <a:t>  είναι το πιο γρήγορο εργαλείο. Έπειτα ακολουθεί </a:t>
            </a:r>
            <a:r>
              <a:rPr lang="el-GR" dirty="0" err="1"/>
              <a:t>Discord</a:t>
            </a:r>
            <a:r>
              <a:rPr lang="el-GR" dirty="0"/>
              <a:t> και τέλος το </a:t>
            </a:r>
            <a:r>
              <a:rPr lang="el-GR" dirty="0" err="1"/>
              <a:t>Zoom</a:t>
            </a:r>
            <a:r>
              <a:rPr lang="el-GR" dirty="0"/>
              <a:t>.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99127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C178869-2354-456E-8EBC-680E10244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46" y="196322"/>
            <a:ext cx="7315198" cy="63399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b="1" u="sng" dirty="0"/>
              <a:t>Μέρος β): Επανασχεδίαση</a:t>
            </a:r>
          </a:p>
          <a:p>
            <a:pPr marL="0" indent="0">
              <a:buNone/>
            </a:pPr>
            <a:r>
              <a:rPr lang="el-GR" dirty="0"/>
              <a:t>	Μετά την αξιολόγηση που έγινε στις 3 εφαρμογές, 5 στο σύνολο, βρέθηκαν πολλά χρήσιμα συμπεράσματα και για τις 3 εφαρμογές. Στον παρακάτω πίνακα φαίνεται ποια πλατφόρμα αναδείχτηκε καλύτερη βάσει των αξιολογήσεων για κάθε αξιολόγηση.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	</a:t>
            </a:r>
          </a:p>
          <a:p>
            <a:pPr marL="0" indent="0">
              <a:buNone/>
            </a:pPr>
            <a:r>
              <a:rPr lang="el-GR" dirty="0"/>
              <a:t>	Βάσει αυτών επιλέχθηκε το </a:t>
            </a:r>
            <a:r>
              <a:rPr lang="en-US" dirty="0"/>
              <a:t>Zoom </a:t>
            </a:r>
            <a:r>
              <a:rPr lang="el-GR" dirty="0"/>
              <a:t>ως η πιο πλήρης εφαρμογή και αυτή που θα χρησιμοποιηθεί προς επανασχεδίαση με σκοπό την δημιουργία τελικά μιας όσο το δυνατό καλύτερης εφαρμογής, του </a:t>
            </a:r>
            <a:r>
              <a:rPr lang="en-US" dirty="0" err="1"/>
              <a:t>MyDidaskalia</a:t>
            </a:r>
            <a:r>
              <a:rPr lang="el-GR" dirty="0"/>
              <a:t>, κάνοντας χρήση των συμπερασμάτων, των μειονεκτημάτων και πλεονεκτημάτων που βρέθηκαν. </a:t>
            </a:r>
          </a:p>
        </p:txBody>
      </p:sp>
      <p:graphicFrame>
        <p:nvGraphicFramePr>
          <p:cNvPr id="4" name="Πίνακας 4">
            <a:extLst>
              <a:ext uri="{FF2B5EF4-FFF2-40B4-BE49-F238E27FC236}">
                <a16:creationId xmlns:a16="http://schemas.microsoft.com/office/drawing/2014/main" id="{7E779512-D94B-4575-A8D3-D79679F01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281023"/>
              </p:ext>
            </p:extLst>
          </p:nvPr>
        </p:nvGraphicFramePr>
        <p:xfrm>
          <a:off x="2009419" y="2283460"/>
          <a:ext cx="7315198" cy="2557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599">
                  <a:extLst>
                    <a:ext uri="{9D8B030D-6E8A-4147-A177-3AD203B41FA5}">
                      <a16:colId xmlns:a16="http://schemas.microsoft.com/office/drawing/2014/main" val="3752736066"/>
                    </a:ext>
                  </a:extLst>
                </a:gridCol>
                <a:gridCol w="3657599">
                  <a:extLst>
                    <a:ext uri="{9D8B030D-6E8A-4147-A177-3AD203B41FA5}">
                      <a16:colId xmlns:a16="http://schemas.microsoft.com/office/drawing/2014/main" val="2142132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Μέθοδος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Ανάδειξη καλύτερης πλατφόρμας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131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Ερωτηματολόγια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Zoom, Discord</a:t>
                      </a:r>
                      <a:endParaRPr lang="el-GR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0722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Συνεντεύξεις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Discord, Skype for Business, </a:t>
                      </a:r>
                      <a:r>
                        <a:rPr lang="el-GR" sz="1600" dirty="0" err="1">
                          <a:effectLst/>
                          <a:latin typeface="+mn-lt"/>
                          <a:ea typeface="Calibri" panose="020F0502020204030204" pitchFamily="34" charset="0"/>
                        </a:rPr>
                        <a:t>Ζοο</a:t>
                      </a: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m</a:t>
                      </a:r>
                      <a:endParaRPr lang="el-GR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958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600" dirty="0" err="1">
                          <a:effectLst/>
                          <a:latin typeface="+mn-lt"/>
                          <a:ea typeface="Calibri" panose="020F0502020204030204" pitchFamily="34" charset="0"/>
                        </a:rPr>
                        <a:t>Ευρετική</a:t>
                      </a:r>
                      <a:r>
                        <a:rPr lang="el-GR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 Αξιολόγηση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Discord, Zoom</a:t>
                      </a:r>
                      <a:endParaRPr lang="el-GR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220852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Ανάλυση πληκτρολογήσεων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Skype for Business</a:t>
                      </a:r>
                      <a:endParaRPr lang="el-GR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58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Γνωσιακό περιδιάβασμα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</a:rPr>
                        <a:t>Zoom</a:t>
                      </a:r>
                      <a:endParaRPr lang="el-GR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4547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154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E0E64C7-04BE-4A2A-B8B7-9AA004971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2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Πρόταση 1</a:t>
            </a:r>
            <a:br>
              <a:rPr lang="el-G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l-G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Συμμετοχή μέσω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browser</a:t>
            </a:r>
            <a:endParaRPr lang="el-G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C587E09-D0A5-45BD-AA78-B9BDEFD44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422" y="1659468"/>
            <a:ext cx="8353778" cy="4402665"/>
          </a:xfrm>
        </p:spPr>
        <p:txBody>
          <a:bodyPr/>
          <a:lstStyle/>
          <a:p>
            <a:r>
              <a:rPr lang="el-GR" dirty="0"/>
              <a:t>Τρέχουσα σχεδίαση</a:t>
            </a:r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C2EBEDEC-C435-4157-B718-0BB8C7A0E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48467"/>
            <a:ext cx="5418666" cy="2648856"/>
          </a:xfrm>
          <a:prstGeom prst="rect">
            <a:avLst/>
          </a:prstGeom>
        </p:spPr>
      </p:pic>
      <p:pic>
        <p:nvPicPr>
          <p:cNvPr id="7" name="Εικόνα 6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A3D191B3-4210-4355-9285-08ABCABD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730" y="5173132"/>
            <a:ext cx="6068272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05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EE52C58-4AE2-45D6-9FEB-B744538E8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43467"/>
            <a:ext cx="8596668" cy="5397895"/>
          </a:xfrm>
        </p:spPr>
        <p:txBody>
          <a:bodyPr/>
          <a:lstStyle/>
          <a:p>
            <a:r>
              <a:rPr lang="el-GR" dirty="0"/>
              <a:t>Πρόταση επανασχεδίασης</a:t>
            </a:r>
            <a:endParaRPr lang="en-US" dirty="0"/>
          </a:p>
          <a:p>
            <a:pPr marL="0" indent="0">
              <a:buNone/>
            </a:pPr>
            <a:r>
              <a:rPr lang="el-GR" dirty="0"/>
              <a:t>Προστέθηκε κουμπί ‘</a:t>
            </a:r>
            <a:r>
              <a:rPr lang="en-US" dirty="0"/>
              <a:t>Join as guest with browser</a:t>
            </a:r>
            <a:r>
              <a:rPr lang="el-GR" dirty="0"/>
              <a:t>’ χωρίς την ανάγκη ενεργοποίησης της αντίστοιχης ρύθμισης από τον διοργανωτή</a:t>
            </a:r>
            <a:endParaRPr lang="en-US" dirty="0"/>
          </a:p>
          <a:p>
            <a:endParaRPr lang="el-GR" dirty="0"/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5" name="Εικόνα 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708272EB-56A2-43AD-A754-430772095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83" y="2132569"/>
            <a:ext cx="8350319" cy="40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0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581792A-2642-46C4-84E7-EA71E8C2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300"/>
              <a:t>Α) Διερευνητικές μέθοδοι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99031E3-8D22-4647-8186-020445668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b="1" u="sng" dirty="0"/>
              <a:t>1) Ερωτηματολόγια</a:t>
            </a:r>
          </a:p>
          <a:p>
            <a:pPr marL="0" indent="0">
              <a:buNone/>
            </a:pPr>
            <a:r>
              <a:rPr lang="el-GR" dirty="0"/>
              <a:t>	Η πρώτη μέθοδος αξιολόγησης ήταν η δημιουργία ενός ερωτηματολογίου και η αποστολή σε τυπικούς χρήστες. Σχεδόν 100 φοιτητές συνέδραμαν και απάντησαν στις ερωτήσεις που τους τέθηκαν. </a:t>
            </a:r>
            <a:br>
              <a:rPr lang="el-GR" dirty="0"/>
            </a:br>
            <a:r>
              <a:rPr lang="el-GR" dirty="0"/>
              <a:t>	Παρακάτω είναι κάποια ενδεικτικά αποτελέσματα του ερωτηματολογίου</a:t>
            </a:r>
            <a:r>
              <a:rPr lang="en-US" dirty="0"/>
              <a:t>: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16388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D1BF1B6-1637-44FA-8665-99F1D863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2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Πρόταση 2</a:t>
            </a:r>
            <a:br>
              <a:rPr lang="el-G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l-G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Προσθήκη των προσεχών συσκέψεων στην αρχική οθόνη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38A55DB-7BBF-48DC-BE34-01E3CEB19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6456"/>
            <a:ext cx="8596668" cy="4138611"/>
          </a:xfrm>
        </p:spPr>
        <p:txBody>
          <a:bodyPr/>
          <a:lstStyle/>
          <a:p>
            <a:r>
              <a:rPr lang="el-GR" dirty="0"/>
              <a:t>Τρέχουσα σχεδίαση</a:t>
            </a:r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40F72413-DB61-4809-8D4D-B2D0A469F08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78" y="2413105"/>
            <a:ext cx="6953955" cy="371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27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EE52C58-4AE2-45D6-9FEB-B744538E8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43467"/>
            <a:ext cx="8596668" cy="5397895"/>
          </a:xfrm>
        </p:spPr>
        <p:txBody>
          <a:bodyPr/>
          <a:lstStyle/>
          <a:p>
            <a:r>
              <a:rPr lang="el-GR" dirty="0"/>
              <a:t>Πρόταση επανασχεδίασης</a:t>
            </a:r>
            <a:endParaRPr lang="en-US" dirty="0"/>
          </a:p>
          <a:p>
            <a:pPr marL="0" indent="0">
              <a:buNone/>
            </a:pPr>
            <a:r>
              <a:rPr lang="el-GR" dirty="0"/>
              <a:t>Προστέθηκαν </a:t>
            </a:r>
            <a:r>
              <a:rPr lang="en-US" dirty="0"/>
              <a:t>tabs </a:t>
            </a:r>
            <a:r>
              <a:rPr lang="el-GR" dirty="0"/>
              <a:t>με τα προσεχή </a:t>
            </a:r>
            <a:r>
              <a:rPr lang="en-US" dirty="0"/>
              <a:t>meetings </a:t>
            </a:r>
            <a:r>
              <a:rPr lang="el-GR" dirty="0"/>
              <a:t>ώστε ο χρήστης να μπορεί να τα βλέπει και να ενημερώνεται για αυτά.</a:t>
            </a:r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4" name="Εικόνα 3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BFF54837-93DD-4CD2-A66C-72818863EEB0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" r="714"/>
          <a:stretch/>
        </p:blipFill>
        <p:spPr bwMode="auto">
          <a:xfrm>
            <a:off x="773006" y="1964054"/>
            <a:ext cx="8021037" cy="42504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01191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D1BF1B6-1637-44FA-8665-99F1D863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2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Πρόταση 3</a:t>
            </a:r>
            <a:br>
              <a:rPr lang="el-G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l-G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Προσθήκη δυνατότητας πλήρους ελαχιστοποίησης σύσκεψης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38A55DB-7BBF-48DC-BE34-01E3CEB19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6456"/>
            <a:ext cx="8596668" cy="4138611"/>
          </a:xfrm>
        </p:spPr>
        <p:txBody>
          <a:bodyPr/>
          <a:lstStyle/>
          <a:p>
            <a:r>
              <a:rPr lang="el-GR" dirty="0"/>
              <a:t>Τρέχουσα σχεδίαση</a:t>
            </a:r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5D7DD9B1-4285-4652-95BB-15F10A1AE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086962"/>
            <a:ext cx="7766756" cy="415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89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EE52C58-4AE2-45D6-9FEB-B744538E8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43467"/>
            <a:ext cx="8596668" cy="5397895"/>
          </a:xfrm>
        </p:spPr>
        <p:txBody>
          <a:bodyPr/>
          <a:lstStyle/>
          <a:p>
            <a:r>
              <a:rPr lang="el-GR" dirty="0"/>
              <a:t>Πρόταση επανασχεδίασης</a:t>
            </a:r>
            <a:endParaRPr lang="en-US" dirty="0"/>
          </a:p>
          <a:p>
            <a:pPr marL="0" indent="0">
              <a:buNone/>
            </a:pPr>
            <a:r>
              <a:rPr lang="el-GR" dirty="0"/>
              <a:t>Προστέθηκε ένα </a:t>
            </a:r>
            <a:r>
              <a:rPr lang="en-US" dirty="0"/>
              <a:t>pop</a:t>
            </a:r>
            <a:r>
              <a:rPr lang="el-GR" dirty="0"/>
              <a:t>-</a:t>
            </a:r>
            <a:r>
              <a:rPr lang="en-US" dirty="0"/>
              <a:t>up </a:t>
            </a:r>
            <a:r>
              <a:rPr lang="el-GR" dirty="0"/>
              <a:t>ειδοποίησης ανά κάποιο χρονικό διάστημα, στο κάτω μέρος της οθόνης, για να υπενθυμίζει στον χρήστη ότι η σύσκεψη είναι ακόμα σε λειτουργία.</a:t>
            </a:r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5" name="Εικόνα 4" descr="Εικόνα που περιέχει κείμενο, ηλεκτρονικές συσκευές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E864616C-A3D0-43E2-9684-F45A0C03C7A2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" t="1547" r="561" b="-1"/>
          <a:stretch/>
        </p:blipFill>
        <p:spPr bwMode="auto">
          <a:xfrm>
            <a:off x="681355" y="2136810"/>
            <a:ext cx="8259445" cy="42188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89494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D1BF1B6-1637-44FA-8665-99F1D863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2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Πρόταση 4</a:t>
            </a:r>
            <a:br>
              <a:rPr lang="el-G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l-G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Προσθήκη κουμπιού ‘</a:t>
            </a:r>
            <a:r>
              <a:rPr lang="el-G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r>
              <a:rPr lang="el-G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Chat’ στο παράθυρο συνομιλίας.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38A55DB-7BBF-48DC-BE34-01E3CEB19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6456"/>
            <a:ext cx="8596668" cy="4138611"/>
          </a:xfrm>
        </p:spPr>
        <p:txBody>
          <a:bodyPr/>
          <a:lstStyle/>
          <a:p>
            <a:r>
              <a:rPr lang="el-GR" dirty="0"/>
              <a:t>Τρέχουσα σχεδίαση</a:t>
            </a:r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5" name="Εικόνα 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BD922D7D-8365-4EC3-9894-C1CB5140E75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"/>
          <a:stretch/>
        </p:blipFill>
        <p:spPr bwMode="auto">
          <a:xfrm>
            <a:off x="3201795" y="2452686"/>
            <a:ext cx="4647977" cy="27188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35655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EE52C58-4AE2-45D6-9FEB-B744538E8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43467"/>
            <a:ext cx="8596668" cy="5397895"/>
          </a:xfrm>
        </p:spPr>
        <p:txBody>
          <a:bodyPr/>
          <a:lstStyle/>
          <a:p>
            <a:r>
              <a:rPr lang="el-GR" dirty="0"/>
              <a:t>Πρόταση επανασχεδίασης</a:t>
            </a:r>
            <a:endParaRPr lang="en-US" dirty="0"/>
          </a:p>
          <a:p>
            <a:pPr marL="0" indent="0">
              <a:buNone/>
            </a:pPr>
            <a:r>
              <a:rPr lang="el-GR" dirty="0"/>
              <a:t>Προστέθηκε ευδιάκριτο κουμπί ‘</a:t>
            </a:r>
            <a:r>
              <a:rPr lang="en-US" dirty="0"/>
              <a:t>Save Chat</a:t>
            </a:r>
            <a:r>
              <a:rPr lang="el-GR" dirty="0"/>
              <a:t>’ που αποθηκεύει την συνομιλία της διάλεξης σε μορφή (.</a:t>
            </a:r>
            <a:r>
              <a:rPr lang="en-US" dirty="0"/>
              <a:t>txt</a:t>
            </a:r>
            <a:r>
              <a:rPr lang="el-GR" dirty="0"/>
              <a:t>) φακέλου. 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4" name="Εικόνα 3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7388D81D-FE61-4FD0-A744-0274815231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459" y="2580566"/>
            <a:ext cx="4702908" cy="20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1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D1BF1B6-1637-44FA-8665-99F1D863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2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Πρόταση 5</a:t>
            </a:r>
            <a:br>
              <a:rPr lang="el-G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l-G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Διαγραφή από το ιστορικό μεμονωμένων </a:t>
            </a:r>
            <a:r>
              <a:rPr lang="el-G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meeting</a:t>
            </a:r>
            <a:r>
              <a:rPr lang="el-G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l-G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38A55DB-7BBF-48DC-BE34-01E3CEB19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6456"/>
            <a:ext cx="8596668" cy="4138611"/>
          </a:xfrm>
        </p:spPr>
        <p:txBody>
          <a:bodyPr/>
          <a:lstStyle/>
          <a:p>
            <a:r>
              <a:rPr lang="el-GR" dirty="0"/>
              <a:t>Τρέχουσα σχεδίαση</a:t>
            </a:r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0A18CCE-12A1-4D8C-B4FF-B96BABD5D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378" y="1686456"/>
            <a:ext cx="4775200" cy="494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538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EE52C58-4AE2-45D6-9FEB-B744538E8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43467"/>
            <a:ext cx="8596668" cy="5397895"/>
          </a:xfrm>
        </p:spPr>
        <p:txBody>
          <a:bodyPr/>
          <a:lstStyle/>
          <a:p>
            <a:r>
              <a:rPr lang="el-GR" dirty="0"/>
              <a:t>Πρόταση επανασχεδίασης</a:t>
            </a:r>
            <a:endParaRPr lang="en-US" dirty="0"/>
          </a:p>
          <a:p>
            <a:pPr marL="0" indent="0">
              <a:buNone/>
            </a:pPr>
            <a:r>
              <a:rPr lang="el-GR" dirty="0"/>
              <a:t>Προσθήκη επιλογής διαγραφής από την μνήμη, δίπλα από κάθε διάλεξη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EC6255B-E7B4-4215-8979-18A9FB55B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134" y="1721556"/>
            <a:ext cx="4334933" cy="449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727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D1BF1B6-1637-44FA-8665-99F1D863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2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Πρόταση 6</a:t>
            </a:r>
            <a:br>
              <a:rPr lang="el-G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l-G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Απομνημόνευση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passcode </a:t>
            </a:r>
            <a:r>
              <a:rPr lang="el-G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σύσκεψης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38A55DB-7BBF-48DC-BE34-01E3CEB19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6456"/>
            <a:ext cx="8596668" cy="4138611"/>
          </a:xfrm>
        </p:spPr>
        <p:txBody>
          <a:bodyPr/>
          <a:lstStyle/>
          <a:p>
            <a:r>
              <a:rPr lang="el-GR" dirty="0"/>
              <a:t>Τρέχουσα σχεδίαση</a:t>
            </a:r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F649E9C-C74D-4D44-B5B4-85E1768E92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" t="2058"/>
          <a:stretch/>
        </p:blipFill>
        <p:spPr bwMode="auto">
          <a:xfrm>
            <a:off x="3646311" y="1783644"/>
            <a:ext cx="5111486" cy="462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580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EE52C58-4AE2-45D6-9FEB-B744538E8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43467"/>
            <a:ext cx="8596668" cy="5397895"/>
          </a:xfrm>
        </p:spPr>
        <p:txBody>
          <a:bodyPr/>
          <a:lstStyle/>
          <a:p>
            <a:r>
              <a:rPr lang="el-GR" dirty="0"/>
              <a:t>Πρόταση επανασχεδίασης</a:t>
            </a:r>
            <a:endParaRPr lang="en-US" dirty="0"/>
          </a:p>
          <a:p>
            <a:pPr marL="0" indent="0">
              <a:buNone/>
            </a:pPr>
            <a:r>
              <a:rPr lang="el-GR" dirty="0"/>
              <a:t>Προσθήκη επιλογής απομνημόνευσης κάτω από το πεδίο πληκτρολόγησης.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48D4EFC-33A5-4315-B6C0-6237D911F0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" t="1121"/>
          <a:stretch/>
        </p:blipFill>
        <p:spPr bwMode="auto">
          <a:xfrm>
            <a:off x="2223911" y="1569155"/>
            <a:ext cx="5080000" cy="464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730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>
            <a:extLst>
              <a:ext uri="{FF2B5EF4-FFF2-40B4-BE49-F238E27FC236}">
                <a16:creationId xmlns:a16="http://schemas.microsoft.com/office/drawing/2014/main" id="{1C5C855F-CE56-4E3E-B572-8AD245A01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33" y="575734"/>
            <a:ext cx="10669618" cy="544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31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D1BF1B6-1637-44FA-8665-99F1D863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2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Πρόταση 7</a:t>
            </a:r>
            <a:br>
              <a:rPr lang="el-G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l-G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Αφορά την αποθήκευση και των </a:t>
            </a:r>
            <a:r>
              <a:rPr lang="el-G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recordings</a:t>
            </a:r>
            <a:r>
              <a:rPr lang="el-G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και των </a:t>
            </a:r>
            <a:r>
              <a:rPr lang="el-G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files</a:t>
            </a:r>
            <a:r>
              <a:rPr lang="el-G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και των συνομιλιών στην εφαρμογή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38A55DB-7BBF-48DC-BE34-01E3CEB19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6456"/>
            <a:ext cx="8596668" cy="4138611"/>
          </a:xfrm>
        </p:spPr>
        <p:txBody>
          <a:bodyPr/>
          <a:lstStyle/>
          <a:p>
            <a:endParaRPr lang="el-GR" dirty="0"/>
          </a:p>
          <a:p>
            <a:r>
              <a:rPr lang="el-GR" dirty="0"/>
              <a:t>Τρέχουσα σχεδίαση</a:t>
            </a:r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90B9689-8BA5-4CD3-A484-50605A257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2444221"/>
            <a:ext cx="7969955" cy="416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260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EE52C58-4AE2-45D6-9FEB-B744538E8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43467"/>
            <a:ext cx="8596668" cy="5397895"/>
          </a:xfrm>
        </p:spPr>
        <p:txBody>
          <a:bodyPr/>
          <a:lstStyle/>
          <a:p>
            <a:r>
              <a:rPr lang="el-GR" dirty="0"/>
              <a:t>Πρόταση επανασχεδίασης</a:t>
            </a:r>
            <a:endParaRPr lang="en-US" dirty="0"/>
          </a:p>
          <a:p>
            <a:pPr marL="0" indent="0">
              <a:buNone/>
            </a:pPr>
            <a:r>
              <a:rPr lang="el-GR" dirty="0"/>
              <a:t>Δημιουργία νέα δομής της εφαρμογής στην οποία έχουν προστεθεί η δυνατότητες Chat, </a:t>
            </a:r>
            <a:r>
              <a:rPr lang="el-GR" dirty="0" err="1"/>
              <a:t>Files</a:t>
            </a:r>
            <a:r>
              <a:rPr lang="el-GR" dirty="0"/>
              <a:t> στο </a:t>
            </a:r>
            <a:r>
              <a:rPr lang="en-US" dirty="0"/>
              <a:t>cloud </a:t>
            </a:r>
            <a:r>
              <a:rPr lang="el-GR" dirty="0"/>
              <a:t>του </a:t>
            </a:r>
            <a:r>
              <a:rPr lang="en-US" dirty="0"/>
              <a:t>Zoom.</a:t>
            </a: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A28B4B8-4012-4EC4-8349-65E51D525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08901"/>
            <a:ext cx="8365066" cy="437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998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D1BF1B6-1637-44FA-8665-99F1D863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2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Πρόταση </a:t>
            </a:r>
            <a:r>
              <a:rPr 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br>
              <a:rPr lang="el-G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l-G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Προσθήκη λειτουργείας ‘καρφιτσωμένων’ μηνυμάτων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38A55DB-7BBF-48DC-BE34-01E3CEB19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6456"/>
            <a:ext cx="8596668" cy="4138611"/>
          </a:xfrm>
        </p:spPr>
        <p:txBody>
          <a:bodyPr/>
          <a:lstStyle/>
          <a:p>
            <a:r>
              <a:rPr lang="el-GR" dirty="0"/>
              <a:t>Τρέχουσα σχεδίαση</a:t>
            </a:r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774989B-971B-4A68-9371-91A118A84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150" y="3007256"/>
            <a:ext cx="6047036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335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EE52C58-4AE2-45D6-9FEB-B744538E8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43467"/>
            <a:ext cx="8596668" cy="5397895"/>
          </a:xfrm>
        </p:spPr>
        <p:txBody>
          <a:bodyPr/>
          <a:lstStyle/>
          <a:p>
            <a:r>
              <a:rPr lang="el-GR" dirty="0"/>
              <a:t>Πρόταση επανασχεδίασης</a:t>
            </a:r>
            <a:endParaRPr lang="en-US" dirty="0"/>
          </a:p>
          <a:p>
            <a:pPr marL="0" indent="0">
              <a:buNone/>
            </a:pPr>
            <a:r>
              <a:rPr lang="el-GR" dirty="0"/>
              <a:t>Προσθήκη επιλογής για ‘καρφίτσωμα’ μηνύματος και ειδικού παραθύρου για ανάγνωση των ‘καρφιτσωμένων’ μηνυμάτων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E7F0DED-5000-4D19-A4D1-09C0FAF5C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34" y="1814513"/>
            <a:ext cx="4561927" cy="99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7733726F-DA0B-4E37-BA39-021190F81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2751864"/>
            <a:ext cx="1390650" cy="1181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686CB992-43FC-40B6-BB2E-54F3FB664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810934"/>
            <a:ext cx="339090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213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1EC139D-63CB-472B-B066-C60FA9678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246" y="3070577"/>
            <a:ext cx="8596668" cy="4560711"/>
          </a:xfrm>
        </p:spPr>
        <p:txBody>
          <a:bodyPr/>
          <a:lstStyle/>
          <a:p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Τέλος παρουσίασης!</a:t>
            </a:r>
          </a:p>
        </p:txBody>
      </p:sp>
    </p:spTree>
    <p:extLst>
      <p:ext uri="{BB962C8B-B14F-4D97-AF65-F5344CB8AC3E}">
        <p14:creationId xmlns:p14="http://schemas.microsoft.com/office/powerpoint/2010/main" val="136768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>
            <a:extLst>
              <a:ext uri="{FF2B5EF4-FFF2-40B4-BE49-F238E27FC236}">
                <a16:creationId xmlns:a16="http://schemas.microsoft.com/office/drawing/2014/main" id="{FD87EB54-9ACF-4098-A90E-A5860B7CD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4" y="377163"/>
            <a:ext cx="10607321" cy="610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1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>
            <a:extLst>
              <a:ext uri="{FF2B5EF4-FFF2-40B4-BE49-F238E27FC236}">
                <a16:creationId xmlns:a16="http://schemas.microsoft.com/office/drawing/2014/main" id="{0273F118-31FA-481E-A61A-6C1F60A63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45" y="585788"/>
            <a:ext cx="10071806" cy="590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5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DDA8114-9A7C-48F6-9B13-376BDDC8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91733"/>
            <a:ext cx="8596668" cy="1320800"/>
          </a:xfrm>
        </p:spPr>
        <p:txBody>
          <a:bodyPr>
            <a:normAutofit/>
          </a:bodyPr>
          <a:lstStyle/>
          <a:p>
            <a:r>
              <a:rPr lang="el-G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Συμπέρασμα Ερωτηματολογίων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29F3FC0-C8BE-4412-A8CD-909EAC2D2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/>
              <a:t>	Σε </a:t>
            </a:r>
            <a:r>
              <a:rPr lang="el-GR" dirty="0"/>
              <a:t>γενικές γραμμές, τα ερωτηματολόγια έδωσαν μια καθαρή εικόνα για την άποψη των τυπικών χρηστών που είναι και η πιο σημαντική. Το Skype for </a:t>
            </a:r>
            <a:r>
              <a:rPr lang="el-GR" dirty="0" err="1"/>
              <a:t>Business</a:t>
            </a:r>
            <a:r>
              <a:rPr lang="el-GR" dirty="0"/>
              <a:t> συγκέντρωσε τα περισσότερα αρνητικά σχόλια και απαντήσεις και είχε την μικρότερη βαθμολογία με μέσο όρο 4,8. Αντίθετα, το </a:t>
            </a:r>
            <a:r>
              <a:rPr lang="el-GR" dirty="0" err="1"/>
              <a:t>Discord</a:t>
            </a:r>
            <a:r>
              <a:rPr lang="el-GR" dirty="0"/>
              <a:t> και το </a:t>
            </a:r>
            <a:r>
              <a:rPr lang="el-GR" dirty="0" err="1"/>
              <a:t>Zoom</a:t>
            </a:r>
            <a:r>
              <a:rPr lang="el-GR" dirty="0"/>
              <a:t> συγκέντρωσαν θετικές κριτικές και σχόλια με μέσους όρους 8,3 και 8,4 αντίστοιχα.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7114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37AAE90-0F3E-4534-AD8A-E8186034E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109"/>
            <a:ext cx="10515600" cy="425591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2) </a:t>
            </a:r>
            <a:r>
              <a:rPr lang="el-GR" b="1" u="sng" dirty="0"/>
              <a:t>Συνέντευξη</a:t>
            </a:r>
          </a:p>
          <a:p>
            <a:pPr marL="0" indent="0">
              <a:buNone/>
            </a:pPr>
            <a:r>
              <a:rPr lang="el-GR" dirty="0"/>
              <a:t>	Για τον σκοπό της άσκησης κλήθηκαν να απαντήσουν σε ερωτήσεις 4 τυπικοί χρήστες για την εμπειρία τους στα συστήματα τηλεκπαίδευσης, τα θετικά και τα αρνητικά που εντοπίζουν στο καθένα να δώσουν κάποια σχόλια.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b="1" dirty="0"/>
              <a:t>Συμπέρασμα Συνεντεύξεων</a:t>
            </a:r>
          </a:p>
          <a:p>
            <a:pPr marL="0" indent="0">
              <a:buNone/>
            </a:pPr>
            <a:r>
              <a:rPr lang="el-GR" dirty="0"/>
              <a:t>	Οι συζητήσεις με καθημερινούς χρήστες ήταν πολύ εποικοδομητικές και βγήκαν αρκετά συμπεράσματα. Και οι 3 πλατφόρμες συγκέντρωσαν γενικότερα θετικά σχόλια, με κάποιες παρατηρήσεις κυρίως ως προς το </a:t>
            </a:r>
            <a:r>
              <a:rPr lang="en-US" dirty="0"/>
              <a:t>Skype </a:t>
            </a:r>
            <a:r>
              <a:rPr lang="el-GR" dirty="0"/>
              <a:t>και το </a:t>
            </a:r>
            <a:r>
              <a:rPr lang="en-US" dirty="0"/>
              <a:t>Zoom</a:t>
            </a:r>
            <a:r>
              <a:rPr lang="el-GR" dirty="0"/>
              <a:t>. Επίσης, όπως και στα ερωτηματολόγια, παρατηρήθηκε ότι λίγοι χρησιμοποιούν το </a:t>
            </a:r>
            <a:r>
              <a:rPr lang="en-US" dirty="0"/>
              <a:t>Discord </a:t>
            </a:r>
            <a:r>
              <a:rPr lang="el-GR" dirty="0"/>
              <a:t>και δεν είναι ευρέως διαδεδομένο ως πλατφόρμα </a:t>
            </a:r>
            <a:r>
              <a:rPr lang="el-GR" dirty="0" err="1"/>
              <a:t>τηλεκπαίδευσης</a:t>
            </a:r>
            <a:r>
              <a:rPr lang="el-GR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72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77FB215-F7A1-4F69-AE33-D587148E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l-GR"/>
              <a:t>) </a:t>
            </a:r>
            <a:r>
              <a:rPr lang="el-GR" dirty="0"/>
              <a:t>Αναλυτικές μέθοδοι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025546E-14B7-45D9-8DE3-9C9A2FD02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8781"/>
            <a:ext cx="10515600" cy="2689931"/>
          </a:xfrm>
        </p:spPr>
        <p:txBody>
          <a:bodyPr/>
          <a:lstStyle/>
          <a:p>
            <a:pPr marL="0" indent="0">
              <a:buNone/>
            </a:pPr>
            <a:r>
              <a:rPr lang="el-GR" b="1" u="sng" dirty="0"/>
              <a:t>1) </a:t>
            </a:r>
            <a:r>
              <a:rPr lang="el-GR" b="1" u="sng" dirty="0" err="1"/>
              <a:t>Ευρετική</a:t>
            </a:r>
            <a:r>
              <a:rPr lang="el-GR" b="1" u="sng" dirty="0"/>
              <a:t> Αξιολόγηση</a:t>
            </a:r>
          </a:p>
          <a:p>
            <a:pPr marL="0" indent="0">
              <a:buNone/>
            </a:pPr>
            <a:r>
              <a:rPr lang="el-GR" dirty="0"/>
              <a:t>	Για τις 3 εφαρμογές χρησιμοποιήθηκε η </a:t>
            </a:r>
            <a:r>
              <a:rPr lang="el-GR" dirty="0" err="1"/>
              <a:t>ευρετική</a:t>
            </a:r>
            <a:r>
              <a:rPr lang="el-GR" dirty="0"/>
              <a:t> αξιολόγηση με τους 10 κανόνες του </a:t>
            </a:r>
            <a:r>
              <a:rPr lang="en-US" dirty="0"/>
              <a:t>Nielsen </a:t>
            </a:r>
            <a:r>
              <a:rPr lang="el-GR" dirty="0"/>
              <a:t>με σκοπό την εύρεση των θετικών και αρνητικών στοιχείων τους. 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0987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4816EF5-018C-4EA7-9B55-3CA555914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931"/>
            <a:ext cx="10515600" cy="6366932"/>
          </a:xfrm>
        </p:spPr>
        <p:txBody>
          <a:bodyPr/>
          <a:lstStyle/>
          <a:p>
            <a:pPr marL="0" indent="0">
              <a:buNone/>
            </a:pPr>
            <a:r>
              <a:rPr lang="el-GR" dirty="0"/>
              <a:t>Ενδεικτικά, κάποια από τα αποτελέσματα για το </a:t>
            </a:r>
            <a:r>
              <a:rPr lang="en-US" dirty="0"/>
              <a:t>Zoom:</a:t>
            </a:r>
          </a:p>
          <a:p>
            <a:pPr marL="0" indent="0">
              <a:buNone/>
            </a:pPr>
            <a:r>
              <a:rPr lang="el-GR" dirty="0"/>
              <a:t>1. Θετικά</a:t>
            </a:r>
          </a:p>
          <a:p>
            <a:r>
              <a:rPr lang="el-GR" dirty="0"/>
              <a:t>Απλός και μινιμαλιστικός σχεδιασμός (Κανόνας 8)</a:t>
            </a:r>
          </a:p>
          <a:p>
            <a:r>
              <a:rPr lang="el-GR" dirty="0"/>
              <a:t>Γρήγορη φόρτωση διάλεξης (Κανόνας 1)</a:t>
            </a:r>
          </a:p>
          <a:p>
            <a:r>
              <a:rPr lang="el-GR" dirty="0"/>
              <a:t>Δημιουργία </a:t>
            </a:r>
            <a:r>
              <a:rPr lang="en-US" dirty="0"/>
              <a:t>breakout rooms </a:t>
            </a:r>
            <a:r>
              <a:rPr lang="el-GR" dirty="0"/>
              <a:t>(Κανόνας 7)</a:t>
            </a:r>
          </a:p>
          <a:p>
            <a:r>
              <a:rPr lang="el-GR" dirty="0"/>
              <a:t>Εύκολη κατανόηση λειτουργιών (Κανόνας 3)</a:t>
            </a:r>
          </a:p>
          <a:p>
            <a:pPr marL="0" indent="0">
              <a:buNone/>
            </a:pPr>
            <a:r>
              <a:rPr lang="el-GR" dirty="0"/>
              <a:t>2. Αρνητικά</a:t>
            </a:r>
          </a:p>
          <a:p>
            <a:r>
              <a:rPr lang="el-GR" dirty="0"/>
              <a:t>Αδυναμία διαγραφής μεμονωμένων </a:t>
            </a:r>
            <a:r>
              <a:rPr lang="en-US" dirty="0"/>
              <a:t>meeting IDs </a:t>
            </a:r>
            <a:r>
              <a:rPr lang="el-GR" dirty="0"/>
              <a:t>από το ιστορικό (Κανόνας 7)</a:t>
            </a:r>
          </a:p>
          <a:p>
            <a:r>
              <a:rPr lang="el-GR" dirty="0"/>
              <a:t>Αδυναμία αποθήκευσης συνθηματικού (Κανόνας 7)</a:t>
            </a:r>
          </a:p>
          <a:p>
            <a:r>
              <a:rPr lang="el-GR" dirty="0"/>
              <a:t>Έλλειψη δυνατότητας </a:t>
            </a:r>
            <a:r>
              <a:rPr lang="en-US" dirty="0"/>
              <a:t>minimization (</a:t>
            </a:r>
            <a:r>
              <a:rPr lang="el-GR" dirty="0"/>
              <a:t>Κανόνας 8)</a:t>
            </a:r>
          </a:p>
          <a:p>
            <a:r>
              <a:rPr lang="el-GR" dirty="0"/>
              <a:t>Αδυναμία συμμετοχής μέσω </a:t>
            </a:r>
            <a:r>
              <a:rPr lang="en-US" dirty="0"/>
              <a:t>browser (</a:t>
            </a:r>
            <a:r>
              <a:rPr lang="el-GR" dirty="0"/>
              <a:t>Κανόνας 4)</a:t>
            </a:r>
          </a:p>
          <a:p>
            <a:endParaRPr lang="el-GR" dirty="0"/>
          </a:p>
          <a:p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82961607"/>
      </p:ext>
    </p:extLst>
  </p:cSld>
  <p:clrMapOvr>
    <a:masterClrMapping/>
  </p:clrMapOvr>
</p:sld>
</file>

<file path=ppt/theme/theme1.xml><?xml version="1.0" encoding="utf-8"?>
<a:theme xmlns:a="http://schemas.openxmlformats.org/drawingml/2006/main" name="Όψη">
  <a:themeElements>
    <a:clrScheme name="Όψη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Όψη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Όψη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295</TotalTime>
  <Words>1300</Words>
  <Application>Microsoft Office PowerPoint</Application>
  <PresentationFormat>Ευρεία οθόνη</PresentationFormat>
  <Paragraphs>142</Paragraphs>
  <Slides>34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34</vt:i4>
      </vt:variant>
    </vt:vector>
  </HeadingPairs>
  <TitlesOfParts>
    <vt:vector size="38" baseType="lpstr">
      <vt:lpstr>Arial</vt:lpstr>
      <vt:lpstr>Trebuchet MS</vt:lpstr>
      <vt:lpstr>Wingdings 3</vt:lpstr>
      <vt:lpstr>Όψη</vt:lpstr>
      <vt:lpstr>Ομαδική εργασία: MyDidaskalia</vt:lpstr>
      <vt:lpstr>Α) Διερευνητικές μέθοδοι</vt:lpstr>
      <vt:lpstr>Παρουσίαση του PowerPoint</vt:lpstr>
      <vt:lpstr>Παρουσίαση του PowerPoint</vt:lpstr>
      <vt:lpstr>Παρουσίαση του PowerPoint</vt:lpstr>
      <vt:lpstr>Συμπέρασμα Ερωτηματολογίων</vt:lpstr>
      <vt:lpstr>Παρουσίαση του PowerPoint</vt:lpstr>
      <vt:lpstr>B) Αναλυτικές μέθοδοι</vt:lpstr>
      <vt:lpstr>Παρουσίαση του PowerPoint</vt:lpstr>
      <vt:lpstr>Συμπέρασμα Ευρετικής Αξιολόγησης</vt:lpstr>
      <vt:lpstr>Παρουσίαση του PowerPoint</vt:lpstr>
      <vt:lpstr>Παρουσίαση του PowerPoint</vt:lpstr>
      <vt:lpstr>Παρουσίαση του PowerPoint</vt:lpstr>
      <vt:lpstr>Συμπέρασμα Γνωσιακού Περιδιαβάσματος</vt:lpstr>
      <vt:lpstr>Παρουσίαση του PowerPoint</vt:lpstr>
      <vt:lpstr>Συμπέρασμα Ανάλυσης Πληκτρολογήσεων</vt:lpstr>
      <vt:lpstr>Παρουσίαση του PowerPoint</vt:lpstr>
      <vt:lpstr>Πρόταση 1 Συμμετοχή μέσω browser</vt:lpstr>
      <vt:lpstr>Παρουσίαση του PowerPoint</vt:lpstr>
      <vt:lpstr>Πρόταση 2 Προσθήκη των προσεχών συσκέψεων στην αρχική οθόνη</vt:lpstr>
      <vt:lpstr>Παρουσίαση του PowerPoint</vt:lpstr>
      <vt:lpstr>Πρόταση 3 Προσθήκη δυνατότητας πλήρους ελαχιστοποίησης σύσκεψης</vt:lpstr>
      <vt:lpstr>Παρουσίαση του PowerPoint</vt:lpstr>
      <vt:lpstr>Πρόταση 4 Προσθήκη κουμπιού ‘Save Chat’ στο παράθυρο συνομιλίας.</vt:lpstr>
      <vt:lpstr>Παρουσίαση του PowerPoint</vt:lpstr>
      <vt:lpstr>Πρόταση 5 Διαγραφή από το ιστορικό μεμονωμένων meeting IDs</vt:lpstr>
      <vt:lpstr>Παρουσίαση του PowerPoint</vt:lpstr>
      <vt:lpstr>Πρόταση 6 Απομνημόνευση passcode σύσκεψης</vt:lpstr>
      <vt:lpstr>Παρουσίαση του PowerPoint</vt:lpstr>
      <vt:lpstr>Πρόταση 7 Αφορά την αποθήκευση και των recordings και των files και των συνομιλιών στην εφαρμογή</vt:lpstr>
      <vt:lpstr>Παρουσίαση του PowerPoint</vt:lpstr>
      <vt:lpstr>Πρόταση 8 Προσθήκη λειτουργείας ‘καρφιτσωμένων’ μηνυμάτων</vt:lpstr>
      <vt:lpstr>Παρουσίαση του PowerPoint</vt:lpstr>
      <vt:lpstr>Τέλος παρουσίασης!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Ομαδική εργασία: MyDidaskalia</dc:title>
  <dc:creator>Ιωάννης Δασούλας</dc:creator>
  <cp:lastModifiedBy>Ιωάννης Δασούλας</cp:lastModifiedBy>
  <cp:revision>43</cp:revision>
  <dcterms:created xsi:type="dcterms:W3CDTF">2020-12-04T15:52:17Z</dcterms:created>
  <dcterms:modified xsi:type="dcterms:W3CDTF">2021-01-20T15:04:26Z</dcterms:modified>
</cp:coreProperties>
</file>