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57" r:id="rId4"/>
    <p:sldId id="258" r:id="rId5"/>
    <p:sldId id="259" r:id="rId6"/>
    <p:sldId id="260" r:id="rId7"/>
    <p:sldId id="261" r:id="rId8"/>
    <p:sldId id="262" r:id="rId9"/>
    <p:sldId id="263" r:id="rId10"/>
    <p:sldId id="265" r:id="rId11"/>
    <p:sldId id="266" r:id="rId12"/>
    <p:sldId id="267" r:id="rId13"/>
    <p:sldId id="270" r:id="rId14"/>
    <p:sldId id="269" r:id="rId15"/>
    <p:sldId id="271" r:id="rId16"/>
    <p:sldId id="293" r:id="rId17"/>
    <p:sldId id="297" r:id="rId18"/>
    <p:sldId id="272" r:id="rId19"/>
    <p:sldId id="273" r:id="rId20"/>
    <p:sldId id="274" r:id="rId21"/>
    <p:sldId id="277" r:id="rId22"/>
    <p:sldId id="280" r:id="rId23"/>
    <p:sldId id="281" r:id="rId24"/>
    <p:sldId id="282" r:id="rId25"/>
    <p:sldId id="283" r:id="rId26"/>
    <p:sldId id="284" r:id="rId27"/>
    <p:sldId id="286" r:id="rId28"/>
    <p:sldId id="288" r:id="rId29"/>
    <p:sldId id="289" r:id="rId30"/>
    <p:sldId id="290" r:id="rId31"/>
    <p:sldId id="291" r:id="rId32"/>
    <p:sldId id="292" r:id="rId33"/>
    <p:sldId id="275" r:id="rId34"/>
    <p:sldId id="276" r:id="rId35"/>
    <p:sldId id="278" r:id="rId36"/>
    <p:sldId id="287" r:id="rId37"/>
    <p:sldId id="294" r:id="rId38"/>
    <p:sldId id="298" r:id="rId39"/>
    <p:sldId id="299" r:id="rId40"/>
    <p:sldId id="300" r:id="rId41"/>
    <p:sldId id="301" r:id="rId42"/>
    <p:sldId id="302" r:id="rId43"/>
    <p:sldId id="303" r:id="rId44"/>
    <p:sldId id="305" r:id="rId45"/>
    <p:sldId id="312" r:id="rId46"/>
    <p:sldId id="313" r:id="rId47"/>
    <p:sldId id="314" r:id="rId48"/>
    <p:sldId id="311" r:id="rId49"/>
    <p:sldId id="306" r:id="rId50"/>
    <p:sldId id="307" r:id="rId51"/>
    <p:sldId id="308" r:id="rId52"/>
    <p:sldId id="309" r:id="rId53"/>
    <p:sldId id="310" r:id="rId54"/>
    <p:sldId id="315" r:id="rId55"/>
    <p:sldId id="316" r:id="rId56"/>
    <p:sldId id="318" r:id="rId57"/>
    <p:sldId id="319" r:id="rId58"/>
    <p:sldId id="320" r:id="rId59"/>
    <p:sldId id="321" r:id="rId60"/>
    <p:sldId id="322" r:id="rId61"/>
    <p:sldId id="323" r:id="rId62"/>
    <p:sldId id="324" r:id="rId63"/>
    <p:sldId id="348" r:id="rId64"/>
    <p:sldId id="325" r:id="rId65"/>
    <p:sldId id="326" r:id="rId66"/>
    <p:sldId id="327" r:id="rId67"/>
    <p:sldId id="329" r:id="rId68"/>
    <p:sldId id="328"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3" r:id="rId82"/>
    <p:sldId id="344" r:id="rId83"/>
    <p:sldId id="345" r:id="rId84"/>
    <p:sldId id="346" r:id="rId85"/>
    <p:sldId id="347"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ΔΑΣΟΥΛΑΣ ΙΩΑΝΝΗΣ" initials="ΔΙ" lastIdx="1" clrIdx="0">
    <p:extLst>
      <p:ext uri="{19B8F6BF-5375-455C-9EA6-DF929625EA0E}">
        <p15:presenceInfo xmlns:p15="http://schemas.microsoft.com/office/powerpoint/2012/main" userId="ΔΑΣΟΥΛΑΣ ΙΩΑΝΝΗ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9/30/2021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55BA285-9698-1B45-8319-D90A8C63F150}"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34695" y="2824269"/>
            <a:ext cx="4608576" cy="264445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454792" y="2821491"/>
            <a:ext cx="4608576" cy="263737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61CFCDFD-B4CF-A241-8D71-E814B10BEAF4}"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9/30/2021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9/30/2021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2A375B-5398-4D59-A6DF-A6A6879B365D}"/>
              </a:ext>
            </a:extLst>
          </p:cNvPr>
          <p:cNvSpPr>
            <a:spLocks noGrp="1"/>
          </p:cNvSpPr>
          <p:nvPr>
            <p:ph type="ctrTitle"/>
          </p:nvPr>
        </p:nvSpPr>
        <p:spPr/>
        <p:txBody>
          <a:bodyPr>
            <a:normAutofit fontScale="90000"/>
          </a:bodyPr>
          <a:lstStyle/>
          <a:p>
            <a:r>
              <a:rPr lang="el-GR" b="1" dirty="0"/>
              <a:t>ΑΝΑΠΤΥΞΗ ΣΚΑΚΙΣΤΙΚΗΣ ΜΗΧΑΝΗΣ</a:t>
            </a:r>
            <a:endParaRPr lang="en-US" dirty="0"/>
          </a:p>
        </p:txBody>
      </p:sp>
      <p:sp>
        <p:nvSpPr>
          <p:cNvPr id="3" name="Υπότιτλος 2">
            <a:extLst>
              <a:ext uri="{FF2B5EF4-FFF2-40B4-BE49-F238E27FC236}">
                <a16:creationId xmlns:a16="http://schemas.microsoft.com/office/drawing/2014/main" id="{3F0EFF40-72FD-425E-A1E6-D31CC52E7089}"/>
              </a:ext>
            </a:extLst>
          </p:cNvPr>
          <p:cNvSpPr>
            <a:spLocks noGrp="1"/>
          </p:cNvSpPr>
          <p:nvPr>
            <p:ph type="subTitle" idx="1"/>
          </p:nvPr>
        </p:nvSpPr>
        <p:spPr>
          <a:xfrm>
            <a:off x="2493106" y="3531204"/>
            <a:ext cx="8561746" cy="1822031"/>
          </a:xfrm>
        </p:spPr>
        <p:txBody>
          <a:bodyPr>
            <a:normAutofit/>
          </a:bodyPr>
          <a:lstStyle/>
          <a:p>
            <a:pPr algn="ctr"/>
            <a:r>
              <a:rPr lang="el-GR" b="1" i="0" dirty="0" err="1">
                <a:latin typeface="Amasis MT Pro" panose="02040504050005020304" pitchFamily="18" charset="0"/>
              </a:rPr>
              <a:t>ΔασοΥλας</a:t>
            </a:r>
            <a:r>
              <a:rPr lang="el-GR" b="1" i="0" dirty="0">
                <a:latin typeface="Amasis MT Pro" panose="02040504050005020304" pitchFamily="18" charset="0"/>
              </a:rPr>
              <a:t> </a:t>
            </a:r>
            <a:r>
              <a:rPr lang="el-GR" b="1" i="0" dirty="0" err="1">
                <a:latin typeface="Amasis MT Pro" panose="02040504050005020304" pitchFamily="18" charset="0"/>
              </a:rPr>
              <a:t>ΙωΑννης</a:t>
            </a:r>
            <a:r>
              <a:rPr lang="el-GR" b="1" i="0" dirty="0">
                <a:latin typeface="Amasis MT Pro" panose="02040504050005020304" pitchFamily="18" charset="0"/>
              </a:rPr>
              <a:t> – 1053711</a:t>
            </a:r>
          </a:p>
          <a:p>
            <a:pPr algn="ctr"/>
            <a:r>
              <a:rPr lang="el-GR" b="1" i="0" dirty="0" err="1">
                <a:latin typeface="Amasis MT Pro" panose="02040504050005020304" pitchFamily="18" charset="0"/>
              </a:rPr>
              <a:t>ΠαρουσΙαση</a:t>
            </a:r>
            <a:r>
              <a:rPr lang="el-GR" b="1" i="0" dirty="0">
                <a:latin typeface="Amasis MT Pro" panose="02040504050005020304" pitchFamily="18" charset="0"/>
              </a:rPr>
              <a:t> </a:t>
            </a:r>
            <a:r>
              <a:rPr lang="el-GR" b="1" i="0" dirty="0" err="1">
                <a:latin typeface="Amasis MT Pro" panose="02040504050005020304" pitchFamily="18" charset="0"/>
              </a:rPr>
              <a:t>διπλωματικΗς</a:t>
            </a:r>
            <a:r>
              <a:rPr lang="el-GR" b="1" i="0" dirty="0">
                <a:latin typeface="Amasis MT Pro" panose="02040504050005020304" pitchFamily="18" charset="0"/>
              </a:rPr>
              <a:t> </a:t>
            </a:r>
            <a:r>
              <a:rPr lang="el-GR" b="1" i="0" dirty="0" err="1">
                <a:latin typeface="Amasis MT Pro" panose="02040504050005020304" pitchFamily="18" charset="0"/>
              </a:rPr>
              <a:t>εργασΙας</a:t>
            </a:r>
            <a:endParaRPr lang="el-GR" b="1" i="0" dirty="0">
              <a:latin typeface="Amasis MT Pro" panose="02040504050005020304" pitchFamily="18" charset="0"/>
            </a:endParaRPr>
          </a:p>
          <a:p>
            <a:pPr algn="ctr"/>
            <a:r>
              <a:rPr lang="el-GR" b="1" i="0" dirty="0" err="1">
                <a:latin typeface="Amasis MT Pro" panose="02040504050005020304" pitchFamily="18" charset="0"/>
              </a:rPr>
              <a:t>ΕπιβλΕπων</a:t>
            </a:r>
            <a:r>
              <a:rPr lang="el-GR" b="1" i="0" dirty="0">
                <a:latin typeface="Amasis MT Pro" panose="02040504050005020304" pitchFamily="18" charset="0"/>
              </a:rPr>
              <a:t>: </a:t>
            </a:r>
            <a:r>
              <a:rPr lang="el-GR" b="1" i="0" dirty="0" err="1">
                <a:latin typeface="Amasis MT Pro" panose="02040504050005020304" pitchFamily="18" charset="0"/>
              </a:rPr>
              <a:t>ΚυρΙάκος</a:t>
            </a:r>
            <a:r>
              <a:rPr lang="el-GR" b="1" i="0" dirty="0">
                <a:latin typeface="Amasis MT Pro" panose="02040504050005020304" pitchFamily="18" charset="0"/>
              </a:rPr>
              <a:t> </a:t>
            </a:r>
            <a:r>
              <a:rPr lang="el-GR" b="1" i="0" dirty="0" err="1">
                <a:latin typeface="Amasis MT Pro" panose="02040504050005020304" pitchFamily="18" charset="0"/>
              </a:rPr>
              <a:t>ΣγΑρμπας</a:t>
            </a:r>
            <a:endParaRPr lang="en-US" b="1" i="0" dirty="0">
              <a:latin typeface="Amasis MT Pro" panose="02040504050005020304" pitchFamily="18" charset="0"/>
            </a:endParaRPr>
          </a:p>
          <a:p>
            <a:endParaRPr lang="en-US" dirty="0"/>
          </a:p>
        </p:txBody>
      </p:sp>
      <p:pic>
        <p:nvPicPr>
          <p:cNvPr id="4" name="Εικόνα 3">
            <a:extLst>
              <a:ext uri="{FF2B5EF4-FFF2-40B4-BE49-F238E27FC236}">
                <a16:creationId xmlns:a16="http://schemas.microsoft.com/office/drawing/2014/main" id="{827A60ED-0E6E-45ED-8579-EC868DE452DA}"/>
              </a:ext>
            </a:extLst>
          </p:cNvPr>
          <p:cNvPicPr>
            <a:picLocks noChangeAspect="1"/>
          </p:cNvPicPr>
          <p:nvPr/>
        </p:nvPicPr>
        <p:blipFill rotWithShape="1">
          <a:blip r:embed="rId2"/>
          <a:srcRect r="3268" b="2245"/>
          <a:stretch/>
        </p:blipFill>
        <p:spPr>
          <a:xfrm>
            <a:off x="8835528" y="1030899"/>
            <a:ext cx="2146798" cy="2169502"/>
          </a:xfrm>
          <a:prstGeom prst="rect">
            <a:avLst/>
          </a:prstGeom>
        </p:spPr>
      </p:pic>
    </p:spTree>
    <p:extLst>
      <p:ext uri="{BB962C8B-B14F-4D97-AF65-F5344CB8AC3E}">
        <p14:creationId xmlns:p14="http://schemas.microsoft.com/office/powerpoint/2010/main" val="348395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5355A8-0360-4CB5-B1C8-AF76F88821EB}"/>
              </a:ext>
            </a:extLst>
          </p:cNvPr>
          <p:cNvSpPr>
            <a:spLocks noGrp="1"/>
          </p:cNvSpPr>
          <p:nvPr>
            <p:ph type="title"/>
          </p:nvPr>
        </p:nvSpPr>
        <p:spPr>
          <a:xfrm>
            <a:off x="1534695" y="784543"/>
            <a:ext cx="9520157" cy="580754"/>
          </a:xfrm>
        </p:spPr>
        <p:txBody>
          <a:bodyPr/>
          <a:lstStyle/>
          <a:p>
            <a:r>
              <a:rPr lang="el-GR" b="1" cap="none" dirty="0"/>
              <a:t>Σκακιστική μηχανή</a:t>
            </a:r>
            <a:endParaRPr lang="en-US" dirty="0"/>
          </a:p>
        </p:txBody>
      </p:sp>
      <p:sp>
        <p:nvSpPr>
          <p:cNvPr id="3" name="Θέση κειμένου 2">
            <a:extLst>
              <a:ext uri="{FF2B5EF4-FFF2-40B4-BE49-F238E27FC236}">
                <a16:creationId xmlns:a16="http://schemas.microsoft.com/office/drawing/2014/main" id="{C4A64C23-E53C-4F12-A69F-A3E056F8BD69}"/>
              </a:ext>
            </a:extLst>
          </p:cNvPr>
          <p:cNvSpPr>
            <a:spLocks noGrp="1"/>
          </p:cNvSpPr>
          <p:nvPr>
            <p:ph type="body" idx="1"/>
          </p:nvPr>
        </p:nvSpPr>
        <p:spPr>
          <a:xfrm>
            <a:off x="1487424" y="2627057"/>
            <a:ext cx="4608576" cy="801943"/>
          </a:xfrm>
        </p:spPr>
        <p:txBody>
          <a:bodyPr/>
          <a:lstStyle/>
          <a:p>
            <a:endParaRPr lang="en-US" dirty="0"/>
          </a:p>
        </p:txBody>
      </p:sp>
      <p:sp>
        <p:nvSpPr>
          <p:cNvPr id="4" name="Θέση περιεχομένου 3">
            <a:extLst>
              <a:ext uri="{FF2B5EF4-FFF2-40B4-BE49-F238E27FC236}">
                <a16:creationId xmlns:a16="http://schemas.microsoft.com/office/drawing/2014/main" id="{2B64A817-3AFF-4FB4-B80B-235B9603C8D0}"/>
              </a:ext>
            </a:extLst>
          </p:cNvPr>
          <p:cNvSpPr>
            <a:spLocks noGrp="1"/>
          </p:cNvSpPr>
          <p:nvPr>
            <p:ph sz="half" idx="2"/>
          </p:nvPr>
        </p:nvSpPr>
        <p:spPr>
          <a:xfrm>
            <a:off x="1487424" y="3429000"/>
            <a:ext cx="4608576" cy="2644457"/>
          </a:xfrm>
        </p:spPr>
        <p:txBody>
          <a:bodyPr/>
          <a:lstStyle/>
          <a:p>
            <a:endParaRPr lang="en-US" dirty="0"/>
          </a:p>
        </p:txBody>
      </p:sp>
      <p:sp>
        <p:nvSpPr>
          <p:cNvPr id="5" name="Θέση κειμένου 4">
            <a:extLst>
              <a:ext uri="{FF2B5EF4-FFF2-40B4-BE49-F238E27FC236}">
                <a16:creationId xmlns:a16="http://schemas.microsoft.com/office/drawing/2014/main" id="{5507CA2B-338C-4C4C-913B-5BA520E1232B}"/>
              </a:ext>
            </a:extLst>
          </p:cNvPr>
          <p:cNvSpPr>
            <a:spLocks noGrp="1"/>
          </p:cNvSpPr>
          <p:nvPr>
            <p:ph type="body" sz="quarter" idx="3"/>
          </p:nvPr>
        </p:nvSpPr>
        <p:spPr>
          <a:xfrm>
            <a:off x="6446276" y="2619677"/>
            <a:ext cx="4608576" cy="802237"/>
          </a:xfrm>
        </p:spPr>
        <p:txBody>
          <a:bodyPr/>
          <a:lstStyle/>
          <a:p>
            <a:endParaRPr lang="en-US" dirty="0"/>
          </a:p>
        </p:txBody>
      </p:sp>
      <p:sp>
        <p:nvSpPr>
          <p:cNvPr id="6" name="Θέση περιεχομένου 5">
            <a:extLst>
              <a:ext uri="{FF2B5EF4-FFF2-40B4-BE49-F238E27FC236}">
                <a16:creationId xmlns:a16="http://schemas.microsoft.com/office/drawing/2014/main" id="{A3F12FB0-F574-4E07-A777-F85AA0D24D91}"/>
              </a:ext>
            </a:extLst>
          </p:cNvPr>
          <p:cNvSpPr>
            <a:spLocks noGrp="1"/>
          </p:cNvSpPr>
          <p:nvPr>
            <p:ph sz="quarter" idx="4"/>
          </p:nvPr>
        </p:nvSpPr>
        <p:spPr>
          <a:xfrm>
            <a:off x="6446276" y="3436086"/>
            <a:ext cx="4608576" cy="2637371"/>
          </a:xfrm>
        </p:spPr>
        <p:txBody>
          <a:bodyPr/>
          <a:lstStyle/>
          <a:p>
            <a:endParaRPr lang="en-US"/>
          </a:p>
        </p:txBody>
      </p:sp>
      <p:sp>
        <p:nvSpPr>
          <p:cNvPr id="9" name="TextBox 8">
            <a:extLst>
              <a:ext uri="{FF2B5EF4-FFF2-40B4-BE49-F238E27FC236}">
                <a16:creationId xmlns:a16="http://schemas.microsoft.com/office/drawing/2014/main" id="{F26215F7-1FB4-4F49-8EDC-7F6C5F8693DB}"/>
              </a:ext>
            </a:extLst>
          </p:cNvPr>
          <p:cNvSpPr txBox="1"/>
          <p:nvPr/>
        </p:nvSpPr>
        <p:spPr>
          <a:xfrm>
            <a:off x="1534695" y="1528013"/>
            <a:ext cx="9385850" cy="369332"/>
          </a:xfrm>
          <a:prstGeom prst="rect">
            <a:avLst/>
          </a:prstGeom>
          <a:noFill/>
        </p:spPr>
        <p:txBody>
          <a:bodyPr wrap="square" rtlCol="0">
            <a:spAutoFit/>
          </a:bodyPr>
          <a:lstStyle/>
          <a:p>
            <a:r>
              <a:rPr lang="el-GR" b="1" dirty="0"/>
              <a:t>Είδη σκακιστικών μηχανών</a:t>
            </a:r>
            <a:endParaRPr lang="en-US" b="1" dirty="0"/>
          </a:p>
        </p:txBody>
      </p:sp>
    </p:spTree>
    <p:extLst>
      <p:ext uri="{BB962C8B-B14F-4D97-AF65-F5344CB8AC3E}">
        <p14:creationId xmlns:p14="http://schemas.microsoft.com/office/powerpoint/2010/main" val="133246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5355A8-0360-4CB5-B1C8-AF76F88821EB}"/>
              </a:ext>
            </a:extLst>
          </p:cNvPr>
          <p:cNvSpPr>
            <a:spLocks noGrp="1"/>
          </p:cNvSpPr>
          <p:nvPr>
            <p:ph type="title"/>
          </p:nvPr>
        </p:nvSpPr>
        <p:spPr>
          <a:xfrm>
            <a:off x="1534694" y="795608"/>
            <a:ext cx="9520157" cy="580754"/>
          </a:xfrm>
        </p:spPr>
        <p:txBody>
          <a:bodyPr/>
          <a:lstStyle/>
          <a:p>
            <a:r>
              <a:rPr lang="el-GR" b="1" cap="none" dirty="0"/>
              <a:t>Σκακιστική μηχανή</a:t>
            </a:r>
            <a:endParaRPr lang="en-US" dirty="0"/>
          </a:p>
        </p:txBody>
      </p:sp>
      <p:sp>
        <p:nvSpPr>
          <p:cNvPr id="4" name="Θέση περιεχομένου 3">
            <a:extLst>
              <a:ext uri="{FF2B5EF4-FFF2-40B4-BE49-F238E27FC236}">
                <a16:creationId xmlns:a16="http://schemas.microsoft.com/office/drawing/2014/main" id="{2B64A817-3AFF-4FB4-B80B-235B9603C8D0}"/>
              </a:ext>
            </a:extLst>
          </p:cNvPr>
          <p:cNvSpPr>
            <a:spLocks noGrp="1"/>
          </p:cNvSpPr>
          <p:nvPr>
            <p:ph sz="half" idx="2"/>
          </p:nvPr>
        </p:nvSpPr>
        <p:spPr>
          <a:xfrm>
            <a:off x="1425280" y="3084172"/>
            <a:ext cx="4608576" cy="2437740"/>
          </a:xfrm>
        </p:spPr>
        <p:txBody>
          <a:bodyPr>
            <a:normAutofit/>
          </a:bodyPr>
          <a:lstStyle/>
          <a:p>
            <a:r>
              <a:rPr lang="el-GR" sz="1500" b="1" dirty="0"/>
              <a:t>Εξετάζουν μεμονωμένες θέσεις και αξιολογούν ποια θέση είναι καλύτερη μέσω μιας συνάρτησης αξιολόγησης</a:t>
            </a:r>
          </a:p>
          <a:p>
            <a:r>
              <a:rPr lang="el-GR" sz="1500" b="1" dirty="0"/>
              <a:t>Αναζητούν την καλύτερη δυνατή επόμενη θέση, αναλύοντας το δέντρο καταστάσεων,  χρησιμοποιώντας συνήθως τον </a:t>
            </a:r>
            <a:r>
              <a:rPr lang="en-US" sz="1500" b="1" dirty="0"/>
              <a:t>Minimax </a:t>
            </a:r>
            <a:r>
              <a:rPr lang="el-GR" sz="1500" b="1" dirty="0"/>
              <a:t>αλγόριθμό και τη μέθοδο του α-β κλαδέματος</a:t>
            </a:r>
            <a:endParaRPr lang="en-US" sz="1500" b="1" dirty="0"/>
          </a:p>
        </p:txBody>
      </p:sp>
      <p:sp>
        <p:nvSpPr>
          <p:cNvPr id="6" name="Θέση περιεχομένου 5">
            <a:extLst>
              <a:ext uri="{FF2B5EF4-FFF2-40B4-BE49-F238E27FC236}">
                <a16:creationId xmlns:a16="http://schemas.microsoft.com/office/drawing/2014/main" id="{A3F12FB0-F574-4E07-A777-F85AA0D24D91}"/>
              </a:ext>
            </a:extLst>
          </p:cNvPr>
          <p:cNvSpPr>
            <a:spLocks noGrp="1"/>
          </p:cNvSpPr>
          <p:nvPr>
            <p:ph sz="quarter" idx="4"/>
          </p:nvPr>
        </p:nvSpPr>
        <p:spPr>
          <a:xfrm>
            <a:off x="6446275" y="3296190"/>
            <a:ext cx="4608576" cy="2519814"/>
          </a:xfrm>
        </p:spPr>
        <p:txBody>
          <a:bodyPr>
            <a:normAutofit/>
          </a:bodyPr>
          <a:lstStyle/>
          <a:p>
            <a:endParaRPr lang="en-US" dirty="0"/>
          </a:p>
        </p:txBody>
      </p:sp>
      <p:sp>
        <p:nvSpPr>
          <p:cNvPr id="9" name="TextBox 8">
            <a:extLst>
              <a:ext uri="{FF2B5EF4-FFF2-40B4-BE49-F238E27FC236}">
                <a16:creationId xmlns:a16="http://schemas.microsoft.com/office/drawing/2014/main" id="{F26215F7-1FB4-4F49-8EDC-7F6C5F8693DB}"/>
              </a:ext>
            </a:extLst>
          </p:cNvPr>
          <p:cNvSpPr txBox="1"/>
          <p:nvPr/>
        </p:nvSpPr>
        <p:spPr>
          <a:xfrm>
            <a:off x="1534694" y="1516522"/>
            <a:ext cx="9385850" cy="369332"/>
          </a:xfrm>
          <a:prstGeom prst="rect">
            <a:avLst/>
          </a:prstGeom>
          <a:noFill/>
        </p:spPr>
        <p:txBody>
          <a:bodyPr wrap="square" rtlCol="0">
            <a:spAutoFit/>
          </a:bodyPr>
          <a:lstStyle/>
          <a:p>
            <a:r>
              <a:rPr lang="el-GR" b="1" dirty="0"/>
              <a:t>Είδη σκακιστικών μηχανών</a:t>
            </a:r>
            <a:endParaRPr lang="en-US" b="1" dirty="0"/>
          </a:p>
        </p:txBody>
      </p:sp>
      <p:sp>
        <p:nvSpPr>
          <p:cNvPr id="11" name="TextBox 10">
            <a:extLst>
              <a:ext uri="{FF2B5EF4-FFF2-40B4-BE49-F238E27FC236}">
                <a16:creationId xmlns:a16="http://schemas.microsoft.com/office/drawing/2014/main" id="{5D7F5868-C662-4282-A2C7-B6787E7BB331}"/>
              </a:ext>
            </a:extLst>
          </p:cNvPr>
          <p:cNvSpPr txBox="1"/>
          <p:nvPr/>
        </p:nvSpPr>
        <p:spPr>
          <a:xfrm>
            <a:off x="1425280" y="2131405"/>
            <a:ext cx="4608576" cy="830997"/>
          </a:xfrm>
          <a:prstGeom prst="rect">
            <a:avLst/>
          </a:prstGeom>
          <a:noFill/>
        </p:spPr>
        <p:txBody>
          <a:bodyPr wrap="square" rtlCol="0">
            <a:spAutoFit/>
          </a:bodyPr>
          <a:lstStyle/>
          <a:p>
            <a:pPr algn="ctr"/>
            <a:r>
              <a:rPr lang="el-GR" sz="2400" b="1" dirty="0"/>
              <a:t>Σκακιστικές μηχανές παραδοσιακού τύπου</a:t>
            </a:r>
            <a:endParaRPr lang="en-US" sz="2400" b="1" dirty="0"/>
          </a:p>
        </p:txBody>
      </p:sp>
    </p:spTree>
    <p:extLst>
      <p:ext uri="{BB962C8B-B14F-4D97-AF65-F5344CB8AC3E}">
        <p14:creationId xmlns:p14="http://schemas.microsoft.com/office/powerpoint/2010/main" val="398279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5355A8-0360-4CB5-B1C8-AF76F88821EB}"/>
              </a:ext>
            </a:extLst>
          </p:cNvPr>
          <p:cNvSpPr>
            <a:spLocks noGrp="1"/>
          </p:cNvSpPr>
          <p:nvPr>
            <p:ph type="title"/>
          </p:nvPr>
        </p:nvSpPr>
        <p:spPr>
          <a:xfrm>
            <a:off x="1534694" y="795608"/>
            <a:ext cx="9520157" cy="580754"/>
          </a:xfrm>
        </p:spPr>
        <p:txBody>
          <a:bodyPr/>
          <a:lstStyle/>
          <a:p>
            <a:r>
              <a:rPr lang="el-GR" b="1" cap="none" dirty="0"/>
              <a:t>Σκακιστική μηχανή</a:t>
            </a:r>
            <a:endParaRPr lang="en-US" dirty="0"/>
          </a:p>
        </p:txBody>
      </p:sp>
      <p:sp>
        <p:nvSpPr>
          <p:cNvPr id="4" name="Θέση περιεχομένου 3">
            <a:extLst>
              <a:ext uri="{FF2B5EF4-FFF2-40B4-BE49-F238E27FC236}">
                <a16:creationId xmlns:a16="http://schemas.microsoft.com/office/drawing/2014/main" id="{2B64A817-3AFF-4FB4-B80B-235B9603C8D0}"/>
              </a:ext>
            </a:extLst>
          </p:cNvPr>
          <p:cNvSpPr>
            <a:spLocks noGrp="1"/>
          </p:cNvSpPr>
          <p:nvPr>
            <p:ph sz="half" idx="2"/>
          </p:nvPr>
        </p:nvSpPr>
        <p:spPr>
          <a:xfrm>
            <a:off x="1425280" y="3084172"/>
            <a:ext cx="4608576" cy="2269064"/>
          </a:xfrm>
        </p:spPr>
        <p:txBody>
          <a:bodyPr>
            <a:normAutofit fontScale="92500" lnSpcReduction="10000"/>
          </a:bodyPr>
          <a:lstStyle/>
          <a:p>
            <a:r>
              <a:rPr lang="el-GR" sz="1600" b="1" dirty="0"/>
              <a:t>Εξετάζουν μεμονωμένες θέσεις και αξιολογούν ποια θέση είναι καλύτερη μέσω μιας συνάρτησης αξιολόγησης</a:t>
            </a:r>
          </a:p>
          <a:p>
            <a:r>
              <a:rPr lang="el-GR" sz="1600" b="1" dirty="0"/>
              <a:t>Αναζητούν την καλύτερη δυνατή επόμενη θέση, αναλύοντας το δέντρο καταστάσεων,  χρησιμοποιώντας συνήθως τον </a:t>
            </a:r>
            <a:r>
              <a:rPr lang="en-US" sz="1600" b="1" dirty="0"/>
              <a:t>Minimax </a:t>
            </a:r>
            <a:r>
              <a:rPr lang="el-GR" sz="1600" b="1" dirty="0"/>
              <a:t>αλγόριθμό και τη μέθοδο του α-β κλαδέματος</a:t>
            </a:r>
            <a:endParaRPr lang="en-US" sz="1600" b="1" dirty="0"/>
          </a:p>
        </p:txBody>
      </p:sp>
      <p:sp>
        <p:nvSpPr>
          <p:cNvPr id="6" name="Θέση περιεχομένου 5">
            <a:extLst>
              <a:ext uri="{FF2B5EF4-FFF2-40B4-BE49-F238E27FC236}">
                <a16:creationId xmlns:a16="http://schemas.microsoft.com/office/drawing/2014/main" id="{A3F12FB0-F574-4E07-A777-F85AA0D24D91}"/>
              </a:ext>
            </a:extLst>
          </p:cNvPr>
          <p:cNvSpPr>
            <a:spLocks noGrp="1"/>
          </p:cNvSpPr>
          <p:nvPr>
            <p:ph sz="quarter" idx="4"/>
          </p:nvPr>
        </p:nvSpPr>
        <p:spPr>
          <a:xfrm>
            <a:off x="6446275" y="3296190"/>
            <a:ext cx="4608576" cy="2766202"/>
          </a:xfrm>
        </p:spPr>
        <p:txBody>
          <a:bodyPr>
            <a:normAutofit fontScale="92500" lnSpcReduction="10000"/>
          </a:bodyPr>
          <a:lstStyle/>
          <a:p>
            <a:r>
              <a:rPr lang="el-GR" sz="1600" b="1" dirty="0"/>
              <a:t>Η διαδικασία αξιολόγησης καθοδηγείται από ένα βαθύ νευρωνικό δίκτυο</a:t>
            </a:r>
            <a:endParaRPr lang="en-US" sz="1600" b="1" dirty="0"/>
          </a:p>
          <a:p>
            <a:r>
              <a:rPr lang="el-GR" sz="1600" b="1" dirty="0"/>
              <a:t>Άλλα νευρωνικά δίκτυα επιταχύνουν τη διαδικασία εύρεσης κινήσεων και βελτιώνουν την ποιότητά της</a:t>
            </a:r>
          </a:p>
          <a:p>
            <a:r>
              <a:rPr lang="el-GR" sz="1600" b="1" dirty="0"/>
              <a:t>Αναζητούν την καλύτερη δυνατή επόμενη θέση αναλύοντας το δέντρο καταστάσεων,  χρησιμοποιώντας συνήθως είτε τον </a:t>
            </a:r>
            <a:r>
              <a:rPr lang="en-US" sz="1600" b="1" dirty="0"/>
              <a:t>Minimax</a:t>
            </a:r>
            <a:r>
              <a:rPr lang="el-GR" sz="1600" b="1" dirty="0"/>
              <a:t>, είτε τον </a:t>
            </a:r>
            <a:r>
              <a:rPr lang="en-US" sz="1600" b="1" dirty="0"/>
              <a:t>MCTS </a:t>
            </a:r>
            <a:r>
              <a:rPr lang="el-GR" sz="1600" b="1" dirty="0"/>
              <a:t>αλγόριθμο</a:t>
            </a:r>
            <a:r>
              <a:rPr lang="en-US" sz="1600" b="1" dirty="0"/>
              <a:t> </a:t>
            </a:r>
          </a:p>
        </p:txBody>
      </p:sp>
      <p:sp>
        <p:nvSpPr>
          <p:cNvPr id="9" name="TextBox 8">
            <a:extLst>
              <a:ext uri="{FF2B5EF4-FFF2-40B4-BE49-F238E27FC236}">
                <a16:creationId xmlns:a16="http://schemas.microsoft.com/office/drawing/2014/main" id="{F26215F7-1FB4-4F49-8EDC-7F6C5F8693DB}"/>
              </a:ext>
            </a:extLst>
          </p:cNvPr>
          <p:cNvSpPr txBox="1"/>
          <p:nvPr/>
        </p:nvSpPr>
        <p:spPr>
          <a:xfrm>
            <a:off x="1534694" y="1504764"/>
            <a:ext cx="9385850" cy="369332"/>
          </a:xfrm>
          <a:prstGeom prst="rect">
            <a:avLst/>
          </a:prstGeom>
          <a:noFill/>
        </p:spPr>
        <p:txBody>
          <a:bodyPr wrap="square" rtlCol="0">
            <a:spAutoFit/>
          </a:bodyPr>
          <a:lstStyle/>
          <a:p>
            <a:r>
              <a:rPr lang="el-GR" b="1" dirty="0"/>
              <a:t>Είδη σκακιστικών μηχανών</a:t>
            </a:r>
            <a:endParaRPr lang="en-US" b="1" dirty="0"/>
          </a:p>
        </p:txBody>
      </p:sp>
      <p:sp>
        <p:nvSpPr>
          <p:cNvPr id="11" name="TextBox 10">
            <a:extLst>
              <a:ext uri="{FF2B5EF4-FFF2-40B4-BE49-F238E27FC236}">
                <a16:creationId xmlns:a16="http://schemas.microsoft.com/office/drawing/2014/main" id="{5D7F5868-C662-4282-A2C7-B6787E7BB331}"/>
              </a:ext>
            </a:extLst>
          </p:cNvPr>
          <p:cNvSpPr txBox="1"/>
          <p:nvPr/>
        </p:nvSpPr>
        <p:spPr>
          <a:xfrm>
            <a:off x="1425280" y="2131405"/>
            <a:ext cx="4608576" cy="830997"/>
          </a:xfrm>
          <a:prstGeom prst="rect">
            <a:avLst/>
          </a:prstGeom>
          <a:noFill/>
        </p:spPr>
        <p:txBody>
          <a:bodyPr wrap="square" rtlCol="0">
            <a:spAutoFit/>
          </a:bodyPr>
          <a:lstStyle/>
          <a:p>
            <a:pPr algn="ctr"/>
            <a:r>
              <a:rPr lang="el-GR" sz="2400" b="1" dirty="0"/>
              <a:t>Σκακιστικές μηχανές παραδοσιακού τύπου</a:t>
            </a:r>
            <a:endParaRPr lang="en-US" sz="2400" b="1" dirty="0"/>
          </a:p>
        </p:txBody>
      </p:sp>
      <p:sp>
        <p:nvSpPr>
          <p:cNvPr id="7" name="TextBox 6">
            <a:extLst>
              <a:ext uri="{FF2B5EF4-FFF2-40B4-BE49-F238E27FC236}">
                <a16:creationId xmlns:a16="http://schemas.microsoft.com/office/drawing/2014/main" id="{01FD7D6E-3D0E-4ED1-A7AB-FD310BB4648C}"/>
              </a:ext>
            </a:extLst>
          </p:cNvPr>
          <p:cNvSpPr txBox="1"/>
          <p:nvPr/>
        </p:nvSpPr>
        <p:spPr>
          <a:xfrm>
            <a:off x="6446275" y="2095861"/>
            <a:ext cx="4608576" cy="1200329"/>
          </a:xfrm>
          <a:prstGeom prst="rect">
            <a:avLst/>
          </a:prstGeom>
          <a:noFill/>
        </p:spPr>
        <p:txBody>
          <a:bodyPr wrap="square" rtlCol="0">
            <a:spAutoFit/>
          </a:bodyPr>
          <a:lstStyle/>
          <a:p>
            <a:pPr algn="ctr"/>
            <a:r>
              <a:rPr lang="el-GR" sz="2400" b="1" dirty="0"/>
              <a:t>Σκακιστικές μηχανές βασισμένες σε νευρωνικά δίκτυα</a:t>
            </a:r>
            <a:endParaRPr lang="en-US" sz="2400" b="1" dirty="0"/>
          </a:p>
        </p:txBody>
      </p:sp>
    </p:spTree>
    <p:extLst>
      <p:ext uri="{BB962C8B-B14F-4D97-AF65-F5344CB8AC3E}">
        <p14:creationId xmlns:p14="http://schemas.microsoft.com/office/powerpoint/2010/main" val="63416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0BB8DE3-F274-46AA-9987-8B8AAE7C62F6}"/>
              </a:ext>
            </a:extLst>
          </p:cNvPr>
          <p:cNvSpPr>
            <a:spLocks noGrp="1"/>
          </p:cNvSpPr>
          <p:nvPr>
            <p:ph type="title"/>
          </p:nvPr>
        </p:nvSpPr>
        <p:spPr>
          <a:xfrm>
            <a:off x="1534695" y="793199"/>
            <a:ext cx="9752335" cy="554317"/>
          </a:xfrm>
        </p:spPr>
        <p:txBody>
          <a:bodyPr>
            <a:normAutofit/>
          </a:bodyPr>
          <a:lstStyle/>
          <a:p>
            <a:r>
              <a:rPr lang="el-GR" b="1" dirty="0"/>
              <a:t>Σκακιστική μηχανή</a:t>
            </a:r>
            <a:endParaRPr lang="en-US" b="1" dirty="0"/>
          </a:p>
        </p:txBody>
      </p:sp>
      <p:cxnSp>
        <p:nvCxnSpPr>
          <p:cNvPr id="11" name="Straight Connector 10">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604515C6-A5C5-416B-9E80-9FFD1764A79D}"/>
              </a:ext>
            </a:extLst>
          </p:cNvPr>
          <p:cNvSpPr>
            <a:spLocks noGrp="1"/>
          </p:cNvSpPr>
          <p:nvPr>
            <p:ph idx="1"/>
          </p:nvPr>
        </p:nvSpPr>
        <p:spPr>
          <a:xfrm>
            <a:off x="1534694" y="2015732"/>
            <a:ext cx="6123405" cy="3737368"/>
          </a:xfrm>
        </p:spPr>
        <p:txBody>
          <a:bodyPr>
            <a:normAutofit/>
          </a:bodyPr>
          <a:lstStyle/>
          <a:p>
            <a:pPr>
              <a:lnSpc>
                <a:spcPct val="110000"/>
              </a:lnSpc>
            </a:pPr>
            <a:r>
              <a:rPr lang="el-GR" b="1" dirty="0"/>
              <a:t>Σχεδόν όλες οι διάσημες σκακιστικές μηχανές είναι παραδοσιακού τύπου, γραμμένες σε γλώσσα προγραμματισμού χαμηλού επιπέδου (συνήθως </a:t>
            </a:r>
            <a:r>
              <a:rPr lang="en-US" b="1" dirty="0"/>
              <a:t>C++) </a:t>
            </a:r>
            <a:r>
              <a:rPr lang="el-GR" b="1" dirty="0"/>
              <a:t>γεγονός προσφέρει αυξημένη ταχύτητα αναζήτησης της επόμενης κίνησης</a:t>
            </a:r>
          </a:p>
        </p:txBody>
      </p:sp>
      <p:pic>
        <p:nvPicPr>
          <p:cNvPr id="15" name="Picture 14">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72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0BB8DE3-F274-46AA-9987-8B8AAE7C62F6}"/>
              </a:ext>
            </a:extLst>
          </p:cNvPr>
          <p:cNvSpPr>
            <a:spLocks noGrp="1"/>
          </p:cNvSpPr>
          <p:nvPr>
            <p:ph type="title"/>
          </p:nvPr>
        </p:nvSpPr>
        <p:spPr>
          <a:xfrm>
            <a:off x="1534695" y="793199"/>
            <a:ext cx="9752335" cy="554317"/>
          </a:xfrm>
        </p:spPr>
        <p:txBody>
          <a:bodyPr>
            <a:normAutofit/>
          </a:bodyPr>
          <a:lstStyle/>
          <a:p>
            <a:r>
              <a:rPr lang="el-GR" b="1" dirty="0"/>
              <a:t>Σκακιστική μηχανή</a:t>
            </a:r>
            <a:endParaRPr lang="en-US" b="1" dirty="0"/>
          </a:p>
        </p:txBody>
      </p:sp>
      <p:cxnSp>
        <p:nvCxnSpPr>
          <p:cNvPr id="11" name="Straight Connector 10">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604515C6-A5C5-416B-9E80-9FFD1764A79D}"/>
              </a:ext>
            </a:extLst>
          </p:cNvPr>
          <p:cNvSpPr>
            <a:spLocks noGrp="1"/>
          </p:cNvSpPr>
          <p:nvPr>
            <p:ph idx="1"/>
          </p:nvPr>
        </p:nvSpPr>
        <p:spPr>
          <a:xfrm>
            <a:off x="1534694" y="2015732"/>
            <a:ext cx="6123405" cy="3737368"/>
          </a:xfrm>
        </p:spPr>
        <p:txBody>
          <a:bodyPr>
            <a:normAutofit lnSpcReduction="10000"/>
          </a:bodyPr>
          <a:lstStyle/>
          <a:p>
            <a:pPr>
              <a:lnSpc>
                <a:spcPct val="110000"/>
              </a:lnSpc>
            </a:pPr>
            <a:r>
              <a:rPr lang="el-GR" b="1" dirty="0"/>
              <a:t>Σχεδόν όλες οι διάσημες σκακιστικές μηχανές είναι παραδοσιακού τύπου, γραμμένες σε γλώσσα προγραμματισμού χαμηλού επιπέδου (συνήθως </a:t>
            </a:r>
            <a:r>
              <a:rPr lang="en-US" b="1" dirty="0"/>
              <a:t>C++) </a:t>
            </a:r>
            <a:r>
              <a:rPr lang="el-GR" b="1" dirty="0"/>
              <a:t>γεγονός προσφέρει αυξημένη ταχύτητα αναζήτησης της επόμενης κίνησης</a:t>
            </a:r>
          </a:p>
          <a:p>
            <a:pPr>
              <a:lnSpc>
                <a:spcPct val="110000"/>
              </a:lnSpc>
            </a:pPr>
            <a:r>
              <a:rPr lang="el-GR" b="1" dirty="0"/>
              <a:t>Η πιο γνωστή σκακιστική μηχανή τέτοιου τύπου είναι η σκακιστική μηχανή </a:t>
            </a:r>
            <a:r>
              <a:rPr lang="en-US" b="1" dirty="0"/>
              <a:t>Stockfish, </a:t>
            </a:r>
            <a:r>
              <a:rPr lang="el-GR" b="1" dirty="0"/>
              <a:t>ένα δωρεάν λογισμικό ανοιχτού κώδικα, που θεωρείται η πιο δυνατή σκακιστική μηχανή αυτού του είδους</a:t>
            </a:r>
            <a:endParaRPr lang="en-US" b="1" dirty="0"/>
          </a:p>
        </p:txBody>
      </p:sp>
      <p:pic>
        <p:nvPicPr>
          <p:cNvPr id="4" name="Εικόνα 3">
            <a:extLst>
              <a:ext uri="{FF2B5EF4-FFF2-40B4-BE49-F238E27FC236}">
                <a16:creationId xmlns:a16="http://schemas.microsoft.com/office/drawing/2014/main" id="{FEAA5017-9F59-4DF6-8E20-14E8FF122035}"/>
              </a:ext>
            </a:extLst>
          </p:cNvPr>
          <p:cNvPicPr>
            <a:picLocks noChangeAspect="1"/>
          </p:cNvPicPr>
          <p:nvPr/>
        </p:nvPicPr>
        <p:blipFill>
          <a:blip r:embed="rId2"/>
          <a:stretch>
            <a:fillRect/>
          </a:stretch>
        </p:blipFill>
        <p:spPr>
          <a:xfrm>
            <a:off x="8124841" y="2343316"/>
            <a:ext cx="2754406" cy="2039863"/>
          </a:xfrm>
          <a:prstGeom prst="rect">
            <a:avLst/>
          </a:prstGeom>
        </p:spPr>
      </p:pic>
      <p:pic>
        <p:nvPicPr>
          <p:cNvPr id="15" name="Picture 14">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F816D4B-F862-49B5-8DD5-1725232AA729}"/>
              </a:ext>
            </a:extLst>
          </p:cNvPr>
          <p:cNvSpPr txBox="1"/>
          <p:nvPr/>
        </p:nvSpPr>
        <p:spPr>
          <a:xfrm>
            <a:off x="8489989" y="4405064"/>
            <a:ext cx="2024109" cy="646331"/>
          </a:xfrm>
          <a:prstGeom prst="rect">
            <a:avLst/>
          </a:prstGeom>
          <a:noFill/>
        </p:spPr>
        <p:txBody>
          <a:bodyPr wrap="square" rtlCol="0">
            <a:spAutoFit/>
          </a:bodyPr>
          <a:lstStyle/>
          <a:p>
            <a:pPr algn="ctr"/>
            <a:r>
              <a:rPr lang="el-GR" dirty="0"/>
              <a:t>Σκακιστική μηχανή </a:t>
            </a:r>
            <a:r>
              <a:rPr lang="en-US" dirty="0"/>
              <a:t>Stockfish</a:t>
            </a:r>
          </a:p>
        </p:txBody>
      </p:sp>
    </p:spTree>
    <p:extLst>
      <p:ext uri="{BB962C8B-B14F-4D97-AF65-F5344CB8AC3E}">
        <p14:creationId xmlns:p14="http://schemas.microsoft.com/office/powerpoint/2010/main" val="2109817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0BB8DE3-F274-46AA-9987-8B8AAE7C62F6}"/>
              </a:ext>
            </a:extLst>
          </p:cNvPr>
          <p:cNvSpPr>
            <a:spLocks noGrp="1"/>
          </p:cNvSpPr>
          <p:nvPr>
            <p:ph type="title"/>
          </p:nvPr>
        </p:nvSpPr>
        <p:spPr>
          <a:xfrm>
            <a:off x="1534695" y="793199"/>
            <a:ext cx="9752335" cy="554317"/>
          </a:xfrm>
        </p:spPr>
        <p:txBody>
          <a:bodyPr>
            <a:normAutofit/>
          </a:bodyPr>
          <a:lstStyle/>
          <a:p>
            <a:r>
              <a:rPr lang="el-GR" b="1" dirty="0"/>
              <a:t>Σκακιστική μηχανή</a:t>
            </a:r>
            <a:endParaRPr lang="en-US" b="1" dirty="0"/>
          </a:p>
        </p:txBody>
      </p:sp>
      <p:cxnSp>
        <p:nvCxnSpPr>
          <p:cNvPr id="11" name="Straight Connector 10">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604515C6-A5C5-416B-9E80-9FFD1764A79D}"/>
              </a:ext>
            </a:extLst>
          </p:cNvPr>
          <p:cNvSpPr>
            <a:spLocks noGrp="1"/>
          </p:cNvSpPr>
          <p:nvPr>
            <p:ph idx="1"/>
          </p:nvPr>
        </p:nvSpPr>
        <p:spPr>
          <a:xfrm>
            <a:off x="1534694" y="2015731"/>
            <a:ext cx="6123405" cy="4049069"/>
          </a:xfrm>
        </p:spPr>
        <p:txBody>
          <a:bodyPr>
            <a:normAutofit/>
          </a:bodyPr>
          <a:lstStyle/>
          <a:p>
            <a:pPr>
              <a:lnSpc>
                <a:spcPct val="110000"/>
              </a:lnSpc>
            </a:pPr>
            <a:r>
              <a:rPr lang="el-GR" b="1" dirty="0"/>
              <a:t>Τα τελευταία χρόνια, με την ραγδαία ανάπτυξη του κλάδου της τεχνητής νοημοσύνης και της μηχανικής μάθησης, άρχισαν να εμφανίζονται και σκακιστικές μηχανές βασισμένες στα νευρωνικά δίκτυα</a:t>
            </a:r>
          </a:p>
          <a:p>
            <a:pPr marL="0" indent="0">
              <a:lnSpc>
                <a:spcPct val="110000"/>
              </a:lnSpc>
              <a:buNone/>
            </a:pPr>
            <a:endParaRPr lang="en-US" b="1" dirty="0"/>
          </a:p>
        </p:txBody>
      </p:sp>
      <p:pic>
        <p:nvPicPr>
          <p:cNvPr id="15" name="Picture 14">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0BB8DE3-F274-46AA-9987-8B8AAE7C62F6}"/>
              </a:ext>
            </a:extLst>
          </p:cNvPr>
          <p:cNvSpPr>
            <a:spLocks noGrp="1"/>
          </p:cNvSpPr>
          <p:nvPr>
            <p:ph type="title"/>
          </p:nvPr>
        </p:nvSpPr>
        <p:spPr>
          <a:xfrm>
            <a:off x="1534695" y="793199"/>
            <a:ext cx="9752335" cy="554317"/>
          </a:xfrm>
        </p:spPr>
        <p:txBody>
          <a:bodyPr>
            <a:normAutofit/>
          </a:bodyPr>
          <a:lstStyle/>
          <a:p>
            <a:r>
              <a:rPr lang="el-GR" b="1" dirty="0"/>
              <a:t>Σκακιστική μηχανή</a:t>
            </a:r>
            <a:endParaRPr lang="en-US" b="1" dirty="0"/>
          </a:p>
        </p:txBody>
      </p:sp>
      <p:cxnSp>
        <p:nvCxnSpPr>
          <p:cNvPr id="11" name="Straight Connector 10">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604515C6-A5C5-416B-9E80-9FFD1764A79D}"/>
              </a:ext>
            </a:extLst>
          </p:cNvPr>
          <p:cNvSpPr>
            <a:spLocks noGrp="1"/>
          </p:cNvSpPr>
          <p:nvPr>
            <p:ph idx="1"/>
          </p:nvPr>
        </p:nvSpPr>
        <p:spPr>
          <a:xfrm>
            <a:off x="1534694" y="2015731"/>
            <a:ext cx="6123405" cy="4049069"/>
          </a:xfrm>
        </p:spPr>
        <p:txBody>
          <a:bodyPr>
            <a:normAutofit/>
          </a:bodyPr>
          <a:lstStyle/>
          <a:p>
            <a:pPr>
              <a:lnSpc>
                <a:spcPct val="110000"/>
              </a:lnSpc>
            </a:pPr>
            <a:r>
              <a:rPr lang="el-GR" b="1" dirty="0"/>
              <a:t>Τα τελευταία χρόνια, με την ραγδαία ανάπτυξη του κλάδου της τεχνητής νοημοσύνης και της μηχανικής μάθησης, άρχισαν να εμφανίζονται και σκακιστικές μηχανές βασισμένες στα νευρωνικά δίκτυα</a:t>
            </a:r>
          </a:p>
          <a:p>
            <a:pPr>
              <a:lnSpc>
                <a:spcPct val="110000"/>
              </a:lnSpc>
            </a:pPr>
            <a:r>
              <a:rPr lang="el-GR" b="1" dirty="0"/>
              <a:t>Η πιο γνωστή σκακιστική μηχανή τέτοιου τύπου είναι η σκακιστική μηχανή </a:t>
            </a:r>
            <a:r>
              <a:rPr lang="en-US" b="1" dirty="0" err="1"/>
              <a:t>AlphaZero</a:t>
            </a:r>
            <a:r>
              <a:rPr lang="en-US" b="1" dirty="0"/>
              <a:t> </a:t>
            </a:r>
            <a:r>
              <a:rPr lang="el-GR" b="1" dirty="0"/>
              <a:t>της </a:t>
            </a:r>
            <a:r>
              <a:rPr lang="en-US" b="1" dirty="0"/>
              <a:t>DeepMind, </a:t>
            </a:r>
            <a:r>
              <a:rPr lang="el-GR" b="1" dirty="0"/>
              <a:t>που θεωρείται η πιο δυνατή σκακιστική μηχανή αυτού του είδους</a:t>
            </a:r>
            <a:endParaRPr lang="en-US" b="1" dirty="0"/>
          </a:p>
          <a:p>
            <a:pPr marL="0" indent="0">
              <a:lnSpc>
                <a:spcPct val="110000"/>
              </a:lnSpc>
              <a:buNone/>
            </a:pPr>
            <a:endParaRPr lang="en-US" b="1" dirty="0"/>
          </a:p>
        </p:txBody>
      </p:sp>
      <p:pic>
        <p:nvPicPr>
          <p:cNvPr id="15" name="Picture 14">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F816D4B-F862-49B5-8DD5-1725232AA729}"/>
              </a:ext>
            </a:extLst>
          </p:cNvPr>
          <p:cNvSpPr txBox="1"/>
          <p:nvPr/>
        </p:nvSpPr>
        <p:spPr>
          <a:xfrm>
            <a:off x="8205767" y="4375536"/>
            <a:ext cx="3076642" cy="923330"/>
          </a:xfrm>
          <a:prstGeom prst="rect">
            <a:avLst/>
          </a:prstGeom>
          <a:noFill/>
        </p:spPr>
        <p:txBody>
          <a:bodyPr wrap="square" rtlCol="0">
            <a:spAutoFit/>
          </a:bodyPr>
          <a:lstStyle/>
          <a:p>
            <a:pPr algn="ctr"/>
            <a:r>
              <a:rPr lang="el-GR" dirty="0"/>
              <a:t>Σκακιστική μηχανή </a:t>
            </a:r>
            <a:r>
              <a:rPr lang="en-US" dirty="0" err="1"/>
              <a:t>AlphaZero</a:t>
            </a:r>
            <a:r>
              <a:rPr lang="en-US" dirty="0"/>
              <a:t> </a:t>
            </a:r>
            <a:r>
              <a:rPr lang="el-GR" dirty="0"/>
              <a:t>από την </a:t>
            </a:r>
            <a:r>
              <a:rPr lang="en-US" dirty="0"/>
              <a:t>DeepMind</a:t>
            </a:r>
          </a:p>
        </p:txBody>
      </p:sp>
      <p:pic>
        <p:nvPicPr>
          <p:cNvPr id="6" name="Εικόνα 5">
            <a:extLst>
              <a:ext uri="{FF2B5EF4-FFF2-40B4-BE49-F238E27FC236}">
                <a16:creationId xmlns:a16="http://schemas.microsoft.com/office/drawing/2014/main" id="{F5FF20BE-F620-473D-9B00-06378B5AA006}"/>
              </a:ext>
            </a:extLst>
          </p:cNvPr>
          <p:cNvPicPr>
            <a:picLocks noChangeAspect="1"/>
          </p:cNvPicPr>
          <p:nvPr/>
        </p:nvPicPr>
        <p:blipFill>
          <a:blip r:embed="rId3"/>
          <a:stretch>
            <a:fillRect/>
          </a:stretch>
        </p:blipFill>
        <p:spPr>
          <a:xfrm>
            <a:off x="8205767" y="2631705"/>
            <a:ext cx="3076642" cy="1698563"/>
          </a:xfrm>
          <a:prstGeom prst="rect">
            <a:avLst/>
          </a:prstGeom>
        </p:spPr>
      </p:pic>
    </p:spTree>
    <p:extLst>
      <p:ext uri="{BB962C8B-B14F-4D97-AF65-F5344CB8AC3E}">
        <p14:creationId xmlns:p14="http://schemas.microsoft.com/office/powerpoint/2010/main" val="122498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49839D-3E9B-4135-8DD1-7C84C9C28BD6}"/>
              </a:ext>
            </a:extLst>
          </p:cNvPr>
          <p:cNvSpPr>
            <a:spLocks noGrp="1"/>
          </p:cNvSpPr>
          <p:nvPr>
            <p:ph type="title"/>
          </p:nvPr>
        </p:nvSpPr>
        <p:spPr>
          <a:xfrm>
            <a:off x="1534696" y="804519"/>
            <a:ext cx="9520158" cy="2950735"/>
          </a:xfrm>
        </p:spPr>
        <p:txBody>
          <a:bodyPr>
            <a:normAutofit/>
          </a:bodyPr>
          <a:lstStyle/>
          <a:p>
            <a:pPr algn="ctr"/>
            <a:r>
              <a:rPr lang="el-GR" dirty="0"/>
              <a:t>Ενότητα 2</a:t>
            </a:r>
            <a:br>
              <a:rPr lang="el-GR" dirty="0"/>
            </a:br>
            <a:br>
              <a:rPr lang="el-GR" dirty="0"/>
            </a:br>
            <a:r>
              <a:rPr lang="el-GR" dirty="0"/>
              <a:t>Υλοποίηση σκακιστικών μηχανών εργασίας</a:t>
            </a:r>
            <a:endParaRPr lang="en-US" dirty="0"/>
          </a:p>
        </p:txBody>
      </p:sp>
      <p:sp>
        <p:nvSpPr>
          <p:cNvPr id="3" name="Θέση περιεχομένου 2">
            <a:extLst>
              <a:ext uri="{FF2B5EF4-FFF2-40B4-BE49-F238E27FC236}">
                <a16:creationId xmlns:a16="http://schemas.microsoft.com/office/drawing/2014/main" id="{B5B076EB-21BF-4080-A468-8E523A02D24E}"/>
              </a:ext>
            </a:extLst>
          </p:cNvPr>
          <p:cNvSpPr>
            <a:spLocks noGrp="1"/>
          </p:cNvSpPr>
          <p:nvPr>
            <p:ph idx="1"/>
          </p:nvPr>
        </p:nvSpPr>
        <p:spPr>
          <a:xfrm>
            <a:off x="1534696" y="4847208"/>
            <a:ext cx="9520158" cy="619137"/>
          </a:xfrm>
        </p:spPr>
        <p:txBody>
          <a:bodyPr/>
          <a:lstStyle/>
          <a:p>
            <a:endParaRPr lang="en-US" dirty="0"/>
          </a:p>
        </p:txBody>
      </p:sp>
    </p:spTree>
    <p:extLst>
      <p:ext uri="{BB962C8B-B14F-4D97-AF65-F5344CB8AC3E}">
        <p14:creationId xmlns:p14="http://schemas.microsoft.com/office/powerpoint/2010/main" val="156342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Στόχος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1962466"/>
            <a:ext cx="9520158" cy="3450613"/>
          </a:xfrm>
        </p:spPr>
        <p:txBody>
          <a:bodyPr/>
          <a:lstStyle/>
          <a:p>
            <a:r>
              <a:rPr lang="el-GR" b="1" dirty="0"/>
              <a:t>Η παρούσα εργασία αφορά την υλοποίηση σκακιστικών μηχανών χρησιμοποιώντας μηχανική μάθηση μέσω νευρωνικών δικτύων</a:t>
            </a:r>
            <a:endParaRPr lang="en-US" b="1" dirty="0"/>
          </a:p>
        </p:txBody>
      </p:sp>
    </p:spTree>
    <p:extLst>
      <p:ext uri="{BB962C8B-B14F-4D97-AF65-F5344CB8AC3E}">
        <p14:creationId xmlns:p14="http://schemas.microsoft.com/office/powerpoint/2010/main" val="30474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Στόχος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1953589"/>
            <a:ext cx="9520158" cy="3450613"/>
          </a:xfrm>
        </p:spPr>
        <p:txBody>
          <a:bodyPr/>
          <a:lstStyle/>
          <a:p>
            <a:r>
              <a:rPr lang="el-GR" b="1" dirty="0"/>
              <a:t>Η παρούσα εργασία αφορά την υλοποίηση σκακιστικών μηχανών χρησιμοποιώντας μηχανική μάθηση μέσω νευρωνικών δικτύων</a:t>
            </a:r>
          </a:p>
          <a:p>
            <a:r>
              <a:rPr lang="el-GR" b="1" dirty="0"/>
              <a:t>Στόχος της είναι η δημιουργία αποδοτικών σκακιστικών μηχανών, χωρίς καμία ανθρώπινη παρέμβαση στην αξιολόγηση και επιλογή κινήσεων</a:t>
            </a:r>
          </a:p>
        </p:txBody>
      </p:sp>
    </p:spTree>
    <p:extLst>
      <p:ext uri="{BB962C8B-B14F-4D97-AF65-F5344CB8AC3E}">
        <p14:creationId xmlns:p14="http://schemas.microsoft.com/office/powerpoint/2010/main" val="162786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49839D-3E9B-4135-8DD1-7C84C9C28BD6}"/>
              </a:ext>
            </a:extLst>
          </p:cNvPr>
          <p:cNvSpPr>
            <a:spLocks noGrp="1"/>
          </p:cNvSpPr>
          <p:nvPr>
            <p:ph type="title"/>
          </p:nvPr>
        </p:nvSpPr>
        <p:spPr>
          <a:xfrm>
            <a:off x="1534696" y="804519"/>
            <a:ext cx="9520158" cy="2950735"/>
          </a:xfrm>
        </p:spPr>
        <p:txBody>
          <a:bodyPr>
            <a:normAutofit/>
          </a:bodyPr>
          <a:lstStyle/>
          <a:p>
            <a:pPr algn="ctr"/>
            <a:r>
              <a:rPr lang="el-GR" dirty="0"/>
              <a:t>Ενότητα 1</a:t>
            </a:r>
            <a:br>
              <a:rPr lang="el-GR" dirty="0"/>
            </a:br>
            <a:br>
              <a:rPr lang="el-GR" dirty="0"/>
            </a:br>
            <a:r>
              <a:rPr lang="el-GR" dirty="0"/>
              <a:t>Εισαγωγή</a:t>
            </a:r>
            <a:endParaRPr lang="en-US" dirty="0"/>
          </a:p>
        </p:txBody>
      </p:sp>
      <p:sp>
        <p:nvSpPr>
          <p:cNvPr id="3" name="Θέση περιεχομένου 2">
            <a:extLst>
              <a:ext uri="{FF2B5EF4-FFF2-40B4-BE49-F238E27FC236}">
                <a16:creationId xmlns:a16="http://schemas.microsoft.com/office/drawing/2014/main" id="{B5B076EB-21BF-4080-A468-8E523A02D24E}"/>
              </a:ext>
            </a:extLst>
          </p:cNvPr>
          <p:cNvSpPr>
            <a:spLocks noGrp="1"/>
          </p:cNvSpPr>
          <p:nvPr>
            <p:ph idx="1"/>
          </p:nvPr>
        </p:nvSpPr>
        <p:spPr>
          <a:xfrm>
            <a:off x="1534696" y="4847208"/>
            <a:ext cx="9520158" cy="619137"/>
          </a:xfrm>
        </p:spPr>
        <p:txBody>
          <a:bodyPr/>
          <a:lstStyle/>
          <a:p>
            <a:endParaRPr lang="en-US" dirty="0"/>
          </a:p>
        </p:txBody>
      </p:sp>
    </p:spTree>
    <p:extLst>
      <p:ext uri="{BB962C8B-B14F-4D97-AF65-F5344CB8AC3E}">
        <p14:creationId xmlns:p14="http://schemas.microsoft.com/office/powerpoint/2010/main" val="3569981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Στόχος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1926955"/>
            <a:ext cx="9520158" cy="3450613"/>
          </a:xfrm>
        </p:spPr>
        <p:txBody>
          <a:bodyPr/>
          <a:lstStyle/>
          <a:p>
            <a:r>
              <a:rPr lang="el-GR" b="1" dirty="0"/>
              <a:t>Η παρούσα εργασία αφορά την υλοποίηση σκακιστικών μηχανών χρησιμοποιώντας μηχανική μάθηση μέσω νευρωνικών δικτύων</a:t>
            </a:r>
          </a:p>
          <a:p>
            <a:r>
              <a:rPr lang="el-GR" b="1" dirty="0"/>
              <a:t>Στόχος της είναι η δημιουργία αποδοτικών σκακιστικών μηχανών, χωρίς καμία ανθρώπινη παρέμβαση στην αξιολόγηση και επιλογή κινήσεων</a:t>
            </a:r>
          </a:p>
          <a:p>
            <a:r>
              <a:rPr lang="el-GR" b="1" dirty="0"/>
              <a:t>Η μόνη εκ των προτέρων γνώση που  δίνεται στις σκακιστικές μηχανές είναι οι κανόνες του παιχνιδιού</a:t>
            </a:r>
            <a:endParaRPr lang="en-US" b="1" dirty="0"/>
          </a:p>
          <a:p>
            <a:endParaRPr lang="el-GR" b="1" dirty="0"/>
          </a:p>
        </p:txBody>
      </p:sp>
    </p:spTree>
    <p:extLst>
      <p:ext uri="{BB962C8B-B14F-4D97-AF65-F5344CB8AC3E}">
        <p14:creationId xmlns:p14="http://schemas.microsoft.com/office/powerpoint/2010/main" val="105213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Στόχος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1926955"/>
            <a:ext cx="9520158" cy="4842268"/>
          </a:xfrm>
        </p:spPr>
        <p:txBody>
          <a:bodyPr/>
          <a:lstStyle/>
          <a:p>
            <a:r>
              <a:rPr lang="el-GR" b="1" dirty="0"/>
              <a:t>Η παρούσα εργασία αφορά την υλοποίηση σκακιστικών μηχανών χρησιμοποιώντας μηχανική μάθηση μέσω νευρωνικών δικτύων</a:t>
            </a:r>
          </a:p>
          <a:p>
            <a:r>
              <a:rPr lang="el-GR" b="1" dirty="0"/>
              <a:t>Στόχος της είναι η δημιουργία αποδοτικών σκακιστικών μηχανών, χωρίς καμία ανθρώπινη παρέμβαση στην αξιολόγηση και επιλογή κινήσεων</a:t>
            </a:r>
          </a:p>
          <a:p>
            <a:r>
              <a:rPr lang="el-GR" b="1" dirty="0"/>
              <a:t>Η μόνη εκ των προτέρων γνώση που  δίνεται στις σκακιστικές μηχανές είναι οι κανόνες του παιχνιδιού</a:t>
            </a:r>
          </a:p>
          <a:p>
            <a:r>
              <a:rPr lang="el-GR" b="1" dirty="0"/>
              <a:t>Χρησιμοποιήθηκε η γλώσσα προγραμματισμού </a:t>
            </a:r>
            <a:r>
              <a:rPr lang="en-US" b="1" dirty="0"/>
              <a:t>Python</a:t>
            </a:r>
            <a:r>
              <a:rPr lang="el-GR" b="1" dirty="0"/>
              <a:t>, λόγω των ευκολιών που παρέχει στα προβλήματα μηχανικής μάθησης, παρά τις χειρότερες επιδόσεις της από άποψη χρόνου εκτέλεσης</a:t>
            </a:r>
            <a:endParaRPr lang="en-US" b="1" dirty="0"/>
          </a:p>
          <a:p>
            <a:endParaRPr lang="el-GR" b="1" dirty="0"/>
          </a:p>
        </p:txBody>
      </p:sp>
    </p:spTree>
    <p:extLst>
      <p:ext uri="{BB962C8B-B14F-4D97-AF65-F5344CB8AC3E}">
        <p14:creationId xmlns:p14="http://schemas.microsoft.com/office/powerpoint/2010/main" val="511746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Νευρωνικά δίκτυα</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833999"/>
          </a:xfrm>
        </p:spPr>
        <p:txBody>
          <a:bodyPr/>
          <a:lstStyle/>
          <a:p>
            <a:pPr marL="0" indent="0">
              <a:buNone/>
            </a:pPr>
            <a:r>
              <a:rPr lang="el-GR" b="1" dirty="0"/>
              <a:t>Για κάθε σκακιστική μηχανή, δημιουργήθηκαν δύο διαφορετικά μοντέλα νευρωνικών δικτύων:</a:t>
            </a:r>
          </a:p>
          <a:p>
            <a:endParaRPr lang="en-US" b="1" dirty="0"/>
          </a:p>
          <a:p>
            <a:endParaRPr lang="el-GR" b="1" dirty="0"/>
          </a:p>
        </p:txBody>
      </p:sp>
    </p:spTree>
    <p:extLst>
      <p:ext uri="{BB962C8B-B14F-4D97-AF65-F5344CB8AC3E}">
        <p14:creationId xmlns:p14="http://schemas.microsoft.com/office/powerpoint/2010/main" val="310998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Νευρωνικά δίκτυα</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lstStyle/>
          <a:p>
            <a:pPr marL="0" indent="0">
              <a:buNone/>
            </a:pPr>
            <a:r>
              <a:rPr lang="el-GR" b="1" dirty="0"/>
              <a:t>Για κάθε σκακιστική μηχανή, δημιουργήθηκαν δύο διαφορετικά μοντέλα νευρωνικών δικτύων:</a:t>
            </a:r>
          </a:p>
          <a:p>
            <a:pPr marL="457200" indent="-457200">
              <a:buFont typeface="+mj-lt"/>
              <a:buAutoNum type="arabicPeriod"/>
            </a:pPr>
            <a:r>
              <a:rPr lang="el-GR" b="1" dirty="0"/>
              <a:t>Νευρωνικό δίκτυο αξιολόγησης θέσης</a:t>
            </a:r>
          </a:p>
          <a:p>
            <a:endParaRPr lang="en-US" b="1" dirty="0"/>
          </a:p>
          <a:p>
            <a:endParaRPr lang="el-GR" b="1" dirty="0"/>
          </a:p>
        </p:txBody>
      </p:sp>
    </p:spTree>
    <p:extLst>
      <p:ext uri="{BB962C8B-B14F-4D97-AF65-F5344CB8AC3E}">
        <p14:creationId xmlns:p14="http://schemas.microsoft.com/office/powerpoint/2010/main" val="133102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Νευρωνικά δίκτυα</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lstStyle/>
          <a:p>
            <a:pPr marL="0" indent="0">
              <a:buNone/>
            </a:pPr>
            <a:r>
              <a:rPr lang="el-GR" b="1" dirty="0"/>
              <a:t>Για κάθε σκακιστική μηχανή, δημιουργήθηκαν δύο διαφορετικά μοντέλα νευρωνικών δικτύων:</a:t>
            </a:r>
          </a:p>
          <a:p>
            <a:pPr marL="457200" indent="-457200">
              <a:buFont typeface="+mj-lt"/>
              <a:buAutoNum type="arabicPeriod"/>
            </a:pPr>
            <a:r>
              <a:rPr lang="el-GR" b="1" dirty="0"/>
              <a:t>Νευρωνικό δίκτυο αξιολόγησης θέσης</a:t>
            </a:r>
          </a:p>
          <a:p>
            <a:pPr marL="457200" indent="-457200">
              <a:buFont typeface="+mj-lt"/>
              <a:buAutoNum type="arabicPeriod"/>
            </a:pPr>
            <a:r>
              <a:rPr lang="el-GR" b="1" dirty="0"/>
              <a:t>Νευρωνικό δίκτυο εύρεσης πιθανοτήτων επόμενης κίνησης</a:t>
            </a:r>
          </a:p>
          <a:p>
            <a:pPr marL="0" indent="0">
              <a:buNone/>
            </a:pPr>
            <a:endParaRPr lang="en-US" b="1" dirty="0"/>
          </a:p>
        </p:txBody>
      </p:sp>
    </p:spTree>
    <p:extLst>
      <p:ext uri="{BB962C8B-B14F-4D97-AF65-F5344CB8AC3E}">
        <p14:creationId xmlns:p14="http://schemas.microsoft.com/office/powerpoint/2010/main" val="2409205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Νευρωνικά δίκτυα</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lstStyle/>
          <a:p>
            <a:r>
              <a:rPr lang="el-GR" b="1" dirty="0"/>
              <a:t>Αμφότερα τα νευρωνικά δίκτυα δέχονται ως είσοδο την κωδικοποίηση της σκακιέρας και τον αριθμό που δείχνει ποιον παίκτη αφορά η εύρεση κίνησης</a:t>
            </a:r>
          </a:p>
        </p:txBody>
      </p:sp>
    </p:spTree>
    <p:extLst>
      <p:ext uri="{BB962C8B-B14F-4D97-AF65-F5344CB8AC3E}">
        <p14:creationId xmlns:p14="http://schemas.microsoft.com/office/powerpoint/2010/main" val="129547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Νευρωνικά δίκτυα</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lstStyle/>
          <a:p>
            <a:r>
              <a:rPr lang="el-GR" b="1" dirty="0"/>
              <a:t>Αμφότερα τα νευρωνικά δίκτυα δέχονται ως είσοδο την κωδικοποίηση της σκακιέρας και τον αριθμό που δείχνει ποιον παίκτη αφορά η εύρεση κίνησης</a:t>
            </a:r>
          </a:p>
          <a:p>
            <a:r>
              <a:rPr lang="el-GR" b="1" dirty="0"/>
              <a:t>Το νευρωνικό δίκτυο αξιολόγησης θέσης επιστρέφει έναν αριθμό στο διάστημα [-1, 1], όπου -1 σημαίνει ότι η σκακιέρα είναι σε μια τέλεια θέση για τον μαύρο παίκτη και 1 ότι η σκακιέρα είναι σε μια τέλεια θέση για τον λευκό, αντίστοιχα</a:t>
            </a:r>
          </a:p>
          <a:p>
            <a:endParaRPr lang="en-US" b="1" dirty="0"/>
          </a:p>
          <a:p>
            <a:endParaRPr lang="el-GR" b="1" dirty="0"/>
          </a:p>
        </p:txBody>
      </p:sp>
    </p:spTree>
    <p:extLst>
      <p:ext uri="{BB962C8B-B14F-4D97-AF65-F5344CB8AC3E}">
        <p14:creationId xmlns:p14="http://schemas.microsoft.com/office/powerpoint/2010/main" val="4265476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Νευρωνικά δίκτυα</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lnSpcReduction="10000"/>
          </a:bodyPr>
          <a:lstStyle/>
          <a:p>
            <a:r>
              <a:rPr lang="el-GR" b="1" dirty="0"/>
              <a:t>Αμφότερα τα νευρωνικά δίκτυα δέχονται ως είσοδο την κωδικοποίηση της σκακιέρας και τον αριθμό που δείχνει ποιον παίκτη αφορά η εύρεση κίνησης</a:t>
            </a:r>
          </a:p>
          <a:p>
            <a:r>
              <a:rPr lang="el-GR" b="1" dirty="0"/>
              <a:t>Το νευρωνικό δίκτυο αξιολόγησης θέσης επιστρέφει έναν αριθμό στο διάστημα [-1, 1], όπου -1 σημαίνει ότι η σκακιέρα είναι σε μια τέλεια θέση για τον μαύρο παίκτη και 1 ότι η σκακιέρα είναι σε μια τέλεια θέση για τον λευκό, αντίστοιχα</a:t>
            </a:r>
          </a:p>
          <a:p>
            <a:r>
              <a:rPr lang="el-GR" b="1" dirty="0"/>
              <a:t>Το νευρωνικό δίκτυο εύρεσης πιθανοτήτων επόμενης κίνησης επιστρέφει τις πιθανότητες που έχει κάθε επιτρεπτή κίνηση να παιχτεί επόμενη</a:t>
            </a:r>
          </a:p>
          <a:p>
            <a:endParaRPr lang="el-GR" b="1" dirty="0"/>
          </a:p>
          <a:p>
            <a:endParaRPr lang="en-US" b="1" dirty="0"/>
          </a:p>
          <a:p>
            <a:endParaRPr lang="el-GR" b="1" dirty="0"/>
          </a:p>
        </p:txBody>
      </p:sp>
    </p:spTree>
    <p:extLst>
      <p:ext uri="{BB962C8B-B14F-4D97-AF65-F5344CB8AC3E}">
        <p14:creationId xmlns:p14="http://schemas.microsoft.com/office/powerpoint/2010/main" val="1946929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Δομή νευρωνικών δικτύων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r>
              <a:rPr lang="el-GR" b="1" dirty="0"/>
              <a:t>Για τα δύο δίκτυα χρησιμοποιείται παρόμοια αρχιτεκτονική, με εξαίρεση το επίπεδο εξόδου</a:t>
            </a:r>
          </a:p>
          <a:p>
            <a:endParaRPr lang="en-US" b="1" dirty="0"/>
          </a:p>
          <a:p>
            <a:endParaRPr lang="el-GR" b="1" dirty="0"/>
          </a:p>
        </p:txBody>
      </p:sp>
    </p:spTree>
    <p:extLst>
      <p:ext uri="{BB962C8B-B14F-4D97-AF65-F5344CB8AC3E}">
        <p14:creationId xmlns:p14="http://schemas.microsoft.com/office/powerpoint/2010/main" val="3811101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Δομή νευρωνικών δικτύων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r>
              <a:rPr lang="el-GR" b="1" dirty="0"/>
              <a:t>Για τα δύο δίκτυα χρησιμοποιείται παρόμοια αρχιτεκτονική, με εξαίρεση το επίπεδο εξόδου</a:t>
            </a:r>
          </a:p>
          <a:p>
            <a:r>
              <a:rPr lang="el-GR" b="1" dirty="0"/>
              <a:t>Αποτελούνται από έναν συνδυασμό συνελικτικών και πλήρως συνδεδεμένων επιπέδων</a:t>
            </a:r>
          </a:p>
          <a:p>
            <a:endParaRPr lang="en-US" b="1" dirty="0"/>
          </a:p>
          <a:p>
            <a:endParaRPr lang="el-GR" b="1" dirty="0"/>
          </a:p>
        </p:txBody>
      </p:sp>
    </p:spTree>
    <p:extLst>
      <p:ext uri="{BB962C8B-B14F-4D97-AF65-F5344CB8AC3E}">
        <p14:creationId xmlns:p14="http://schemas.microsoft.com/office/powerpoint/2010/main" val="162621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0B0E7D-F584-49D3-8F74-6A065F1899E6}"/>
              </a:ext>
            </a:extLst>
          </p:cNvPr>
          <p:cNvSpPr>
            <a:spLocks noGrp="1"/>
          </p:cNvSpPr>
          <p:nvPr>
            <p:ph type="title"/>
          </p:nvPr>
        </p:nvSpPr>
        <p:spPr/>
        <p:txBody>
          <a:bodyPr/>
          <a:lstStyle/>
          <a:p>
            <a:r>
              <a:rPr lang="el-GR" b="1" cap="none" dirty="0"/>
              <a:t>Σκάκι</a:t>
            </a:r>
            <a:endParaRPr lang="en-US" dirty="0"/>
          </a:p>
        </p:txBody>
      </p:sp>
      <p:sp>
        <p:nvSpPr>
          <p:cNvPr id="3" name="Θέση περιεχομένου 2">
            <a:extLst>
              <a:ext uri="{FF2B5EF4-FFF2-40B4-BE49-F238E27FC236}">
                <a16:creationId xmlns:a16="http://schemas.microsoft.com/office/drawing/2014/main" id="{4CCC6527-AC57-42F0-AD83-7396E6B4E382}"/>
              </a:ext>
            </a:extLst>
          </p:cNvPr>
          <p:cNvSpPr>
            <a:spLocks noGrp="1"/>
          </p:cNvSpPr>
          <p:nvPr>
            <p:ph idx="1"/>
          </p:nvPr>
        </p:nvSpPr>
        <p:spPr/>
        <p:txBody>
          <a:bodyPr/>
          <a:lstStyle/>
          <a:p>
            <a:r>
              <a:rPr lang="en-US" b="1" i="0" dirty="0" err="1"/>
              <a:t>Το</a:t>
            </a:r>
            <a:r>
              <a:rPr lang="en-US" b="1" i="0" dirty="0"/>
              <a:t> </a:t>
            </a:r>
            <a:r>
              <a:rPr lang="en-US" b="1" i="0" dirty="0" err="1"/>
              <a:t>σκάκι</a:t>
            </a:r>
            <a:r>
              <a:rPr lang="en-US" b="1" i="0" dirty="0"/>
              <a:t> </a:t>
            </a:r>
            <a:r>
              <a:rPr lang="en-US" b="1" i="0" dirty="0" err="1"/>
              <a:t>είν</a:t>
            </a:r>
            <a:r>
              <a:rPr lang="en-US" b="1" i="0" dirty="0"/>
              <a:t>αι ένα ψυχαγωγικό και ανταγωνιστικό επιτραπέζιο παιχνίδι στο οποίο αναμετρούνται δύο παίκτες</a:t>
            </a:r>
          </a:p>
          <a:p>
            <a:endParaRPr lang="en-US" dirty="0"/>
          </a:p>
        </p:txBody>
      </p:sp>
    </p:spTree>
    <p:extLst>
      <p:ext uri="{BB962C8B-B14F-4D97-AF65-F5344CB8AC3E}">
        <p14:creationId xmlns:p14="http://schemas.microsoft.com/office/powerpoint/2010/main" val="2819748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Δομή νευρωνικών δικτύων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r>
              <a:rPr lang="el-GR" b="1" dirty="0"/>
              <a:t>Για τα δύο δίκτυα χρησιμοποιείται παρόμοια αρχιτεκτονική, με εξαίρεση το επίπεδο εξόδου</a:t>
            </a:r>
          </a:p>
          <a:p>
            <a:r>
              <a:rPr lang="el-GR" b="1" dirty="0"/>
              <a:t>Αποτελούνται από έναν συνδυασμό συνελικτικών και πλήρως συνδεδεμένων επιπέδων</a:t>
            </a:r>
          </a:p>
          <a:p>
            <a:r>
              <a:rPr lang="el-GR" b="1" dirty="0"/>
              <a:t>Τα συνελικτικά επίπεδα χρησιμοποιούνται λόγω της δομής πίνακα που έχουν τα δεδομένα της σκακιέρας</a:t>
            </a:r>
          </a:p>
          <a:p>
            <a:endParaRPr lang="en-US" b="1" dirty="0"/>
          </a:p>
          <a:p>
            <a:endParaRPr lang="el-GR" b="1" dirty="0"/>
          </a:p>
        </p:txBody>
      </p:sp>
    </p:spTree>
    <p:extLst>
      <p:ext uri="{BB962C8B-B14F-4D97-AF65-F5344CB8AC3E}">
        <p14:creationId xmlns:p14="http://schemas.microsoft.com/office/powerpoint/2010/main" val="2840169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Δομή νευρωνικών δικτύων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lnSpcReduction="10000"/>
          </a:bodyPr>
          <a:lstStyle/>
          <a:p>
            <a:r>
              <a:rPr lang="el-GR" b="1" dirty="0"/>
              <a:t>Για τα δύο δίκτυα χρησιμοποιείται παρόμοια αρχιτεκτονική, με εξαίρεση το επίπεδο εξόδου</a:t>
            </a:r>
          </a:p>
          <a:p>
            <a:r>
              <a:rPr lang="el-GR" b="1" dirty="0"/>
              <a:t>Αποτελούνται από έναν συνδυασμό συνελικτικών και πλήρως συνδεδεμένων επιπέδων</a:t>
            </a:r>
          </a:p>
          <a:p>
            <a:r>
              <a:rPr lang="el-GR" b="1" dirty="0"/>
              <a:t>Τα συνελικτικά επίπεδα χρησιμοποιούνται λόγω της δομής πίνακα που έχουν τα δεδομένα της σκακιέρας</a:t>
            </a:r>
          </a:p>
          <a:p>
            <a:r>
              <a:rPr lang="el-GR" b="1" dirty="0"/>
              <a:t>Τα πλήρως συνδεδεμένα επίπεδα χρησιμοποιούνται ώστε τα χαμηλού επιπέδου χαρακτηριστικά που βρέθηκαν στα συνελικτικά επίπεδα να επεξεργαστούν με ισχυρότερες λογικές πράξεις</a:t>
            </a:r>
          </a:p>
          <a:p>
            <a:endParaRPr lang="en-US" b="1" dirty="0"/>
          </a:p>
          <a:p>
            <a:endParaRPr lang="el-GR" b="1" dirty="0"/>
          </a:p>
        </p:txBody>
      </p:sp>
    </p:spTree>
    <p:extLst>
      <p:ext uri="{BB962C8B-B14F-4D97-AF65-F5344CB8AC3E}">
        <p14:creationId xmlns:p14="http://schemas.microsoft.com/office/powerpoint/2010/main" val="148223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Δομή νευρωνικών δικτύων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4180881"/>
          </a:xfrm>
        </p:spPr>
        <p:txBody>
          <a:bodyPr>
            <a:normAutofit lnSpcReduction="10000"/>
          </a:bodyPr>
          <a:lstStyle/>
          <a:p>
            <a:r>
              <a:rPr lang="el-GR" b="1" dirty="0"/>
              <a:t>Για τα δύο δίκτυα χρησιμοποιείται παρόμοια αρχιτεκτονική, με εξαίρεση το επίπεδο εξόδου</a:t>
            </a:r>
          </a:p>
          <a:p>
            <a:r>
              <a:rPr lang="el-GR" b="1" dirty="0"/>
              <a:t>Αποτελούνται από έναν συνδυασμό συνελικτικών και πλήρως συνδεδεμένων επιπέδων</a:t>
            </a:r>
          </a:p>
          <a:p>
            <a:r>
              <a:rPr lang="el-GR" b="1" dirty="0"/>
              <a:t>Τα συνελικτικά επίπεδα χρησιμοποιούνται λόγω της δομής πίνακα που έχουν τα δεδομένα της σκακιέρας</a:t>
            </a:r>
          </a:p>
          <a:p>
            <a:r>
              <a:rPr lang="el-GR" b="1" dirty="0"/>
              <a:t>Τα πλήρως συνδεδεμένα επίπεδα χρησιμοποιούνται ώστε τα χαμηλού επιπέδου χαρακτηριστικά που βρέθηκαν στα συνελικτικά επίπεδα να επεξεργαστούν με ισχυρότερες λογικές πράξεις</a:t>
            </a:r>
          </a:p>
          <a:p>
            <a:r>
              <a:rPr lang="el-GR" b="1" dirty="0"/>
              <a:t>Τα νευρωνικά δίκτυα δημιουργήθηκαν χρησιμοποιώντας το </a:t>
            </a:r>
            <a:r>
              <a:rPr lang="en-US" b="1" dirty="0"/>
              <a:t>Keras API</a:t>
            </a:r>
            <a:endParaRPr lang="el-GR" b="1" dirty="0"/>
          </a:p>
          <a:p>
            <a:endParaRPr lang="el-GR" b="1" dirty="0"/>
          </a:p>
          <a:p>
            <a:endParaRPr lang="en-US" b="1" dirty="0"/>
          </a:p>
          <a:p>
            <a:endParaRPr lang="el-GR" b="1" dirty="0"/>
          </a:p>
        </p:txBody>
      </p:sp>
    </p:spTree>
    <p:extLst>
      <p:ext uri="{BB962C8B-B14F-4D97-AF65-F5344CB8AC3E}">
        <p14:creationId xmlns:p14="http://schemas.microsoft.com/office/powerpoint/2010/main" val="418195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Δημιουργία τριών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346380"/>
          </a:xfrm>
        </p:spPr>
        <p:txBody>
          <a:bodyPr/>
          <a:lstStyle/>
          <a:p>
            <a:pPr marL="0" indent="0">
              <a:buNone/>
            </a:pPr>
            <a:r>
              <a:rPr lang="el-GR" b="1" dirty="0"/>
              <a:t>Για την εργασία δημιουργήθηκαν τρεις διαφορετικές σκακιστικές μηχανές, βασισμένες στην μηχανική μάθηση:</a:t>
            </a:r>
          </a:p>
          <a:p>
            <a:pPr marL="0" indent="0">
              <a:buNone/>
            </a:pPr>
            <a:endParaRPr lang="en-US" b="1" dirty="0"/>
          </a:p>
          <a:p>
            <a:endParaRPr lang="el-GR" b="1" dirty="0"/>
          </a:p>
        </p:txBody>
      </p:sp>
    </p:spTree>
    <p:extLst>
      <p:ext uri="{BB962C8B-B14F-4D97-AF65-F5344CB8AC3E}">
        <p14:creationId xmlns:p14="http://schemas.microsoft.com/office/powerpoint/2010/main" val="4133704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Δημιουργία τριών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346380"/>
          </a:xfrm>
        </p:spPr>
        <p:txBody>
          <a:bodyPr/>
          <a:lstStyle/>
          <a:p>
            <a:pPr marL="0" indent="0">
              <a:buNone/>
            </a:pPr>
            <a:r>
              <a:rPr lang="el-GR" b="1" dirty="0"/>
              <a:t>Για την εργασία δημιουργήθηκαν οι τρεις παρακάτω διαφορετικές σκακιστικές μηχανές, βασισμένες στην μηχανική μάθηση:</a:t>
            </a:r>
          </a:p>
          <a:p>
            <a:pPr marL="457200" indent="-457200">
              <a:buFont typeface="+mj-lt"/>
              <a:buAutoNum type="arabicPeriod"/>
            </a:pPr>
            <a:r>
              <a:rPr lang="el-GR" b="1" dirty="0"/>
              <a:t>Σκακιστική μηχανή ενισχυτικής μάθησης</a:t>
            </a:r>
            <a:br>
              <a:rPr lang="el-GR" b="1" dirty="0"/>
            </a:br>
            <a:r>
              <a:rPr lang="el-GR" b="1" dirty="0"/>
              <a:t>Βασίζεται στην «αυτό-εκπαίδευση», τα μοντέλα εκπαιδεύονται παίζοντας παρτίδες με τον εαυτό τους</a:t>
            </a:r>
          </a:p>
          <a:p>
            <a:pPr marL="0" indent="0">
              <a:buNone/>
            </a:pPr>
            <a:endParaRPr lang="en-US" b="1" dirty="0"/>
          </a:p>
          <a:p>
            <a:endParaRPr lang="el-GR" b="1" dirty="0"/>
          </a:p>
        </p:txBody>
      </p:sp>
    </p:spTree>
    <p:extLst>
      <p:ext uri="{BB962C8B-B14F-4D97-AF65-F5344CB8AC3E}">
        <p14:creationId xmlns:p14="http://schemas.microsoft.com/office/powerpoint/2010/main" val="1158634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Δημιουργία τριών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2"/>
            <a:ext cx="9520158" cy="4012205"/>
          </a:xfrm>
        </p:spPr>
        <p:txBody>
          <a:bodyPr/>
          <a:lstStyle/>
          <a:p>
            <a:pPr marL="0" indent="0">
              <a:buNone/>
            </a:pPr>
            <a:r>
              <a:rPr lang="el-GR" b="1" dirty="0"/>
              <a:t>Για την εργασία δημιουργήθηκαν οι τρεις παρακάτω διαφορετικές σκακιστικές μηχανές, βασισμένες στην μηχανική μάθηση:</a:t>
            </a:r>
          </a:p>
          <a:p>
            <a:pPr marL="457200" indent="-457200">
              <a:buFont typeface="+mj-lt"/>
              <a:buAutoNum type="arabicPeriod"/>
            </a:pPr>
            <a:r>
              <a:rPr lang="el-GR" b="1" dirty="0"/>
              <a:t>Σκακιστική μηχανή ενισχυτικής μάθησης</a:t>
            </a:r>
            <a:br>
              <a:rPr lang="el-GR" b="1" dirty="0"/>
            </a:br>
            <a:r>
              <a:rPr lang="el-GR" b="1" dirty="0"/>
              <a:t>Βασίζεται στην «αυτό-εκπαίδευση», τα μοντέλα εκπαιδεύονται παίζοντας παρτίδες με τον εαυτό τους</a:t>
            </a:r>
          </a:p>
          <a:p>
            <a:pPr marL="457200" indent="-457200">
              <a:buFont typeface="+mj-lt"/>
              <a:buAutoNum type="arabicPeriod"/>
            </a:pPr>
            <a:r>
              <a:rPr lang="el-GR" b="1" dirty="0"/>
              <a:t>Σκακιστική μηχανή επιβλεπόμενης μάθησης</a:t>
            </a:r>
            <a:br>
              <a:rPr lang="el-GR" b="1" dirty="0"/>
            </a:br>
            <a:r>
              <a:rPr lang="el-GR" b="1" dirty="0"/>
              <a:t>Τα μοντέλα εκπαιδεύονται με δεδομένα από παιχνίδια του παρελθόντος</a:t>
            </a:r>
          </a:p>
          <a:p>
            <a:pPr marL="0" indent="0">
              <a:buNone/>
            </a:pPr>
            <a:endParaRPr lang="en-US" b="1" dirty="0"/>
          </a:p>
          <a:p>
            <a:endParaRPr lang="el-GR" b="1" dirty="0"/>
          </a:p>
        </p:txBody>
      </p:sp>
    </p:spTree>
    <p:extLst>
      <p:ext uri="{BB962C8B-B14F-4D97-AF65-F5344CB8AC3E}">
        <p14:creationId xmlns:p14="http://schemas.microsoft.com/office/powerpoint/2010/main" val="3847978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Δημιουργία τριών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2"/>
            <a:ext cx="9520158" cy="4087665"/>
          </a:xfrm>
        </p:spPr>
        <p:txBody>
          <a:bodyPr>
            <a:normAutofit lnSpcReduction="10000"/>
          </a:bodyPr>
          <a:lstStyle/>
          <a:p>
            <a:pPr marL="0" indent="0">
              <a:buNone/>
            </a:pPr>
            <a:r>
              <a:rPr lang="el-GR" b="1" dirty="0"/>
              <a:t>Για την εργασία δημιουργήθηκαν οι τρεις παρακάτω διαφορετικές σκακιστικές μηχανές, βασισμένες στην μηχανική μάθηση:</a:t>
            </a:r>
          </a:p>
          <a:p>
            <a:pPr marL="457200" indent="-457200">
              <a:buFont typeface="+mj-lt"/>
              <a:buAutoNum type="arabicPeriod"/>
            </a:pPr>
            <a:r>
              <a:rPr lang="el-GR" b="1" dirty="0"/>
              <a:t>Σκακιστική μηχανή ενισχυτικής μάθησης</a:t>
            </a:r>
            <a:br>
              <a:rPr lang="el-GR" b="1" dirty="0"/>
            </a:br>
            <a:r>
              <a:rPr lang="el-GR" b="1" dirty="0"/>
              <a:t>Βασίζεται στην «αυτό-εκπαίδευση», τα μοντέλα εκπαιδεύονται παίζοντας παρτίδες με τον εαυτό τους</a:t>
            </a:r>
          </a:p>
          <a:p>
            <a:pPr marL="457200" indent="-457200">
              <a:buFont typeface="+mj-lt"/>
              <a:buAutoNum type="arabicPeriod"/>
            </a:pPr>
            <a:r>
              <a:rPr lang="el-GR" b="1" dirty="0"/>
              <a:t>Σκακιστική μηχανή επιβλεπόμενης μάθησης</a:t>
            </a:r>
            <a:br>
              <a:rPr lang="el-GR" b="1" dirty="0"/>
            </a:br>
            <a:r>
              <a:rPr lang="el-GR" b="1" dirty="0"/>
              <a:t>Τα μοντέλα εκπαιδεύονται με δεδομένα από παιχνίδια του παρελθόντος</a:t>
            </a:r>
          </a:p>
          <a:p>
            <a:pPr marL="457200" indent="-457200">
              <a:buFont typeface="+mj-lt"/>
              <a:buAutoNum type="arabicPeriod"/>
            </a:pPr>
            <a:r>
              <a:rPr lang="el-GR" b="1" dirty="0"/>
              <a:t>Συνδυαστική σκακιστική μηχανή</a:t>
            </a:r>
            <a:br>
              <a:rPr lang="el-GR" b="1" dirty="0"/>
            </a:br>
            <a:r>
              <a:rPr lang="el-GR" b="1" dirty="0"/>
              <a:t>Τα μοντέλα εκπαιδεύονται συνδυάζοντας τις δυο παραπάνω μεθόδους</a:t>
            </a:r>
          </a:p>
          <a:p>
            <a:pPr marL="0" indent="0">
              <a:buNone/>
            </a:pPr>
            <a:endParaRPr lang="en-US" b="1" dirty="0"/>
          </a:p>
          <a:p>
            <a:endParaRPr lang="el-GR" b="1" dirty="0"/>
          </a:p>
        </p:txBody>
      </p:sp>
    </p:spTree>
    <p:extLst>
      <p:ext uri="{BB962C8B-B14F-4D97-AF65-F5344CB8AC3E}">
        <p14:creationId xmlns:p14="http://schemas.microsoft.com/office/powerpoint/2010/main" val="2882985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r>
              <a:rPr lang="el-GR" b="1" dirty="0"/>
              <a:t>Για την εύρεση της καλύτερης δυνατής κίνησης από τις σκακιστικές μηχανές, χρησιμοποιείται μια παραλλαγή του αλγόριθμου αναζήτησης δέντρου </a:t>
            </a:r>
            <a:r>
              <a:rPr lang="en-US" b="1" dirty="0"/>
              <a:t>Monte Carlo (MCTS)</a:t>
            </a:r>
            <a:endParaRPr lang="el-GR" b="1" dirty="0"/>
          </a:p>
          <a:p>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2949032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r>
              <a:rPr lang="el-GR" b="1" dirty="0"/>
              <a:t>Για την εύρεση της καλύτερης δυνατής κίνησης από τις σκακιστικές μηχανές, χρησιμοποιείται μια παραλλαγή του αλγόριθμου αναζήτησης δέντρου </a:t>
            </a:r>
            <a:r>
              <a:rPr lang="en-US" b="1" dirty="0"/>
              <a:t>Monte Carlo (MCTS)</a:t>
            </a:r>
            <a:endParaRPr lang="el-GR" b="1" dirty="0"/>
          </a:p>
          <a:p>
            <a:r>
              <a:rPr lang="el-GR" b="1" dirty="0"/>
              <a:t>Η αναζήτηση δέντρου Monte </a:t>
            </a:r>
            <a:r>
              <a:rPr lang="el-GR" b="1" dirty="0" err="1"/>
              <a:t>Carlo</a:t>
            </a:r>
            <a:r>
              <a:rPr lang="el-GR" b="1" dirty="0"/>
              <a:t> (MCTS) είναι ένας ευρετικός αλγόριθμος αναζήτησης για ορισμένα είδη διαδικασιών λήψης αποφάσεων</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520575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r>
              <a:rPr lang="el-GR" b="1" dirty="0"/>
              <a:t>Για την εύρεση της καλύτερης δυνατής κίνησης από τις σκακιστικές μηχανές, χρησιμοποιείται μια παραλλαγή του αλγόριθμου αναζήτησης δέντρου </a:t>
            </a:r>
            <a:r>
              <a:rPr lang="en-US" b="1" dirty="0"/>
              <a:t>Monte Carlo (MCTS)</a:t>
            </a:r>
            <a:endParaRPr lang="el-GR" b="1" dirty="0"/>
          </a:p>
          <a:p>
            <a:r>
              <a:rPr lang="el-GR" b="1" dirty="0"/>
              <a:t>Η αναζήτηση δέντρου Monte </a:t>
            </a:r>
            <a:r>
              <a:rPr lang="el-GR" b="1" dirty="0" err="1"/>
              <a:t>Carlo</a:t>
            </a:r>
            <a:r>
              <a:rPr lang="el-GR" b="1" dirty="0"/>
              <a:t> (MCTS) είναι ένας ευρετικός αλγόριθμος αναζήτησης για ορισμένα είδη διαδικασιών λήψης αποφάσεων</a:t>
            </a:r>
          </a:p>
          <a:p>
            <a:r>
              <a:rPr lang="el-GR" b="1" dirty="0"/>
              <a:t>Χρησιμοποιείται πιο συχνά για την επίλυση του δέντρου παιχνιδιών</a:t>
            </a:r>
          </a:p>
          <a:p>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154603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0B0E7D-F584-49D3-8F74-6A065F1899E6}"/>
              </a:ext>
            </a:extLst>
          </p:cNvPr>
          <p:cNvSpPr>
            <a:spLocks noGrp="1"/>
          </p:cNvSpPr>
          <p:nvPr>
            <p:ph type="title"/>
          </p:nvPr>
        </p:nvSpPr>
        <p:spPr/>
        <p:txBody>
          <a:bodyPr/>
          <a:lstStyle/>
          <a:p>
            <a:r>
              <a:rPr lang="el-GR" b="1" cap="none" dirty="0"/>
              <a:t>Σκάκι</a:t>
            </a:r>
            <a:endParaRPr lang="en-US" dirty="0"/>
          </a:p>
        </p:txBody>
      </p:sp>
      <p:sp>
        <p:nvSpPr>
          <p:cNvPr id="3" name="Θέση περιεχομένου 2">
            <a:extLst>
              <a:ext uri="{FF2B5EF4-FFF2-40B4-BE49-F238E27FC236}">
                <a16:creationId xmlns:a16="http://schemas.microsoft.com/office/drawing/2014/main" id="{4CCC6527-AC57-42F0-AD83-7396E6B4E382}"/>
              </a:ext>
            </a:extLst>
          </p:cNvPr>
          <p:cNvSpPr>
            <a:spLocks noGrp="1"/>
          </p:cNvSpPr>
          <p:nvPr>
            <p:ph idx="1"/>
          </p:nvPr>
        </p:nvSpPr>
        <p:spPr/>
        <p:txBody>
          <a:bodyPr/>
          <a:lstStyle/>
          <a:p>
            <a:r>
              <a:rPr lang="en-US" b="1" i="0" dirty="0" err="1"/>
              <a:t>Το</a:t>
            </a:r>
            <a:r>
              <a:rPr lang="en-US" b="1" i="0" dirty="0"/>
              <a:t> </a:t>
            </a:r>
            <a:r>
              <a:rPr lang="en-US" b="1" i="0" dirty="0" err="1"/>
              <a:t>σκάκι</a:t>
            </a:r>
            <a:r>
              <a:rPr lang="en-US" b="1" i="0" dirty="0"/>
              <a:t> </a:t>
            </a:r>
            <a:r>
              <a:rPr lang="en-US" b="1" i="0" dirty="0" err="1"/>
              <a:t>είν</a:t>
            </a:r>
            <a:r>
              <a:rPr lang="en-US" b="1" i="0" dirty="0"/>
              <a:t>αι ένα ψυχαγωγικό και ανταγωνιστικό επιτραπέζιο παιχνίδι στο οποίο αναμετρούνται δύο παίκτες</a:t>
            </a:r>
            <a:endParaRPr lang="el-GR" b="1" i="0" dirty="0"/>
          </a:p>
          <a:p>
            <a:r>
              <a:rPr lang="en-US" b="1" i="0" dirty="0" err="1"/>
              <a:t>Είν</a:t>
            </a:r>
            <a:r>
              <a:rPr lang="en-US" b="1" i="0" dirty="0"/>
              <a:t>αι ένα παιχνίδι αφηρημένης στρατηγικής και δεν περιλαμβάνει κρυφές πληροφορίες</a:t>
            </a:r>
          </a:p>
          <a:p>
            <a:endParaRPr lang="en-US" b="1" i="0" dirty="0"/>
          </a:p>
          <a:p>
            <a:endParaRPr lang="en-US" dirty="0"/>
          </a:p>
        </p:txBody>
      </p:sp>
    </p:spTree>
    <p:extLst>
      <p:ext uri="{BB962C8B-B14F-4D97-AF65-F5344CB8AC3E}">
        <p14:creationId xmlns:p14="http://schemas.microsoft.com/office/powerpoint/2010/main" val="198445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fontScale="92500"/>
          </a:bodyPr>
          <a:lstStyle/>
          <a:p>
            <a:r>
              <a:rPr lang="el-GR" b="1" dirty="0"/>
              <a:t>Για την εύρεση της καλύτερης δυνατής κίνησης από τις σκακιστικές μηχανές, χρησιμοποιείται μια παραλλαγή του αλγόριθμου αναζήτησης δέντρου </a:t>
            </a:r>
            <a:r>
              <a:rPr lang="en-US" b="1" dirty="0"/>
              <a:t>Monte Carlo (MCTS)</a:t>
            </a:r>
            <a:endParaRPr lang="el-GR" b="1" dirty="0"/>
          </a:p>
          <a:p>
            <a:r>
              <a:rPr lang="el-GR" b="1" dirty="0"/>
              <a:t>Η αναζήτηση δέντρου Monte </a:t>
            </a:r>
            <a:r>
              <a:rPr lang="el-GR" b="1" dirty="0" err="1"/>
              <a:t>Carlo</a:t>
            </a:r>
            <a:r>
              <a:rPr lang="el-GR" b="1" dirty="0"/>
              <a:t> (MCTS) είναι ένας ευρετικός αλγόριθμος αναζήτησης για ορισμένα είδη διαδικασιών λήψης αποφάσεων</a:t>
            </a:r>
          </a:p>
          <a:p>
            <a:r>
              <a:rPr lang="el-GR" b="1" dirty="0"/>
              <a:t>Χρησιμοποιείται πιο συχνά για την επίλυση του δέντρου παιχνιδιών</a:t>
            </a:r>
          </a:p>
          <a:p>
            <a:r>
              <a:rPr lang="el-GR" b="1" dirty="0"/>
              <a:t>Το επίκεντρο της κλασσικής αναζήτησης δέντρου Monte </a:t>
            </a:r>
            <a:r>
              <a:rPr lang="el-GR" b="1" dirty="0" err="1"/>
              <a:t>Carlo</a:t>
            </a:r>
            <a:r>
              <a:rPr lang="el-GR" b="1" dirty="0"/>
              <a:t> είναι η ανάλυση των πιο ελπιδοφόρων κινήσεων, επεκτείνοντας το δέντρο αναζήτησης βάσει τυχαίας δειγματοληψίας του χώρου αναζήτησης</a:t>
            </a:r>
          </a:p>
          <a:p>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3568687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pPr marL="0" indent="0">
              <a:buNone/>
            </a:pPr>
            <a:r>
              <a:rPr lang="el-GR" b="1" dirty="0"/>
              <a:t>Οι λόγοι που επιλέχτηκε η χρήση του αλγορίθμου αυτού σε σχέση με τον αλγόριθμο </a:t>
            </a:r>
            <a:r>
              <a:rPr lang="el-GR" b="1" dirty="0" err="1"/>
              <a:t>Minimax</a:t>
            </a:r>
            <a:r>
              <a:rPr lang="el-GR" b="1" dirty="0"/>
              <a:t> με α-β κλάδεμα που παραδοσιακά χρησιμοποιείται σε τέτοια προβλήματα, είναι:</a:t>
            </a:r>
          </a:p>
          <a:p>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3646230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pPr marL="0" indent="0">
              <a:buNone/>
            </a:pPr>
            <a:r>
              <a:rPr lang="el-GR" b="1" dirty="0"/>
              <a:t>Οι λόγοι που επιλέχτηκε η χρήση του αλγορίθμου αυτού σε σχέση με τον αλγόριθμο </a:t>
            </a:r>
            <a:r>
              <a:rPr lang="el-GR" b="1" dirty="0" err="1"/>
              <a:t>Minimax</a:t>
            </a:r>
            <a:r>
              <a:rPr lang="el-GR" b="1" dirty="0"/>
              <a:t> με α-β κλάδεμα που παραδοσιακά χρησιμοποιείται σε τέτοια προβλήματα, είναι:</a:t>
            </a:r>
          </a:p>
          <a:p>
            <a:r>
              <a:rPr lang="el-GR" b="1" dirty="0"/>
              <a:t>Τα καλά αποτελέσματα που παρουσιάζει σε προβλήματα με μεγάλο παράγοντα διακλάδωσης, όπως το σκάκι</a:t>
            </a:r>
          </a:p>
          <a:p>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3931013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6" y="2015733"/>
            <a:ext cx="9520158" cy="3745875"/>
          </a:xfrm>
        </p:spPr>
        <p:txBody>
          <a:bodyPr>
            <a:normAutofit/>
          </a:bodyPr>
          <a:lstStyle/>
          <a:p>
            <a:pPr marL="0" indent="0">
              <a:buNone/>
            </a:pPr>
            <a:r>
              <a:rPr lang="el-GR" b="1" dirty="0"/>
              <a:t>Οι λόγοι που επιλέχτηκε η χρήση του αλγορίθμου αυτού σε σχέση με τον αλγόριθμο </a:t>
            </a:r>
            <a:r>
              <a:rPr lang="el-GR" b="1" dirty="0" err="1"/>
              <a:t>Minimax</a:t>
            </a:r>
            <a:r>
              <a:rPr lang="el-GR" b="1" dirty="0"/>
              <a:t> με α-β κλάδεμα που παραδοσιακά χρησιμοποιείται σε τέτοια προβλήματα, είναι:</a:t>
            </a:r>
          </a:p>
          <a:p>
            <a:r>
              <a:rPr lang="el-GR" b="1" dirty="0"/>
              <a:t>Τα καλά αποτελέσματα που παρουσιάζει σε προβλήματα με μεγάλο παράγοντα διακλάδωσης, όπως το σκάκι</a:t>
            </a:r>
          </a:p>
          <a:p>
            <a:r>
              <a:rPr lang="el-GR" b="1" dirty="0"/>
              <a:t>Ο πειραματισμός με έναν καινούργιο, σχετικά, αλγόριθμο που χρησιμοποιείται όλο και περισσότερο τα τελευταία χρόνια στον τομέα της τεχνητής νοημοσύνης και παρουσιάζει μεγάλες προοπτικές και περιθώρια βελτίωσης</a:t>
            </a:r>
          </a:p>
          <a:p>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2581255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Ο αλγόριθμος επισκέπτεται διαδοχικά κόμβους του δέντρου του παιχνιδιού προσπαθώντας να βρει τους πιο υποσχόμενους</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1787270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Ο αλγόριθμος επισκέπτεται διαδοχικά κόμβους του δέντρου του παιχνιδιού προσπαθώντας να βρει τους πιο υποσχόμενους</a:t>
            </a:r>
          </a:p>
          <a:p>
            <a:r>
              <a:rPr lang="el-GR" b="1" dirty="0"/>
              <a:t>Η αξιολόγηση που λαμβάνει σε κάθε κόμβο διαδίδεται σε όλους τους υπόλοιπους κόμβους που οδήγησαν σε αυτόν  </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3741961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Ο αλγόριθμος επισκέπτεται διαδοχικά κόμβους του δέντρου του παιχνιδιού προσπαθώντας να βρει τους πιο υποσχόμενους</a:t>
            </a:r>
          </a:p>
          <a:p>
            <a:r>
              <a:rPr lang="el-GR" b="1" dirty="0"/>
              <a:t>Η αξιολόγηση που λαμβάνει σε κάθε κόμβο διαδίδεται σε όλους τους υπόλοιπους κόμβους που οδήγησαν σε αυτόν  </a:t>
            </a:r>
          </a:p>
          <a:p>
            <a:r>
              <a:rPr lang="el-GR" b="1" dirty="0"/>
              <a:t>Όσο πιο υποσχόμενος είναι ένας κόμβος, τόσο περισσότερες επισκέψεις δέχεται από τον αλγόριθμο</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1839568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Ο αλγόριθμος επισκέπτεται διαδοχικά κόμβους του δέντρου του παιχνιδιού προσπαθώντας να βρει τους πιο υποσχόμενους</a:t>
            </a:r>
          </a:p>
          <a:p>
            <a:r>
              <a:rPr lang="el-GR" b="1" dirty="0"/>
              <a:t>Η αξιολόγηση που λαμβάνει σε κάθε κόμβο διαδίδεται σε όλους τους υπόλοιπους κόμβους που οδήγησαν σε αυτόν  </a:t>
            </a:r>
          </a:p>
          <a:p>
            <a:r>
              <a:rPr lang="el-GR" b="1" dirty="0"/>
              <a:t>Όσο πιο υποσχόμενος είναι ένας κόμβος, τόσο περισσότερες επισκέψεις δέχεται από τον αλγόριθμο</a:t>
            </a:r>
          </a:p>
          <a:p>
            <a:r>
              <a:rPr lang="el-GR" b="1" dirty="0"/>
              <a:t>Στο τέλος, επιλέγεται ο κόμβος-παιδί της τρέχουσας κατάστασης με τις περισσότερες επισκέψεις από τον αλγόριθμο</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942145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3"/>
            <a:ext cx="6410819" cy="3745875"/>
          </a:xfrm>
        </p:spPr>
        <p:txBody>
          <a:bodyPr>
            <a:normAutofit/>
          </a:bodyPr>
          <a:lstStyle/>
          <a:p>
            <a:pPr marL="0" indent="0">
              <a:buNone/>
            </a:pPr>
            <a:r>
              <a:rPr lang="el-GR" b="1" dirty="0"/>
              <a:t>Λειτουργία αλγορίθμου</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3361229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2582900"/>
          </a:xfrm>
        </p:spPr>
        <p:txBody>
          <a:bodyPr>
            <a:normAutofit/>
          </a:bodyPr>
          <a:lstStyle/>
          <a:p>
            <a:pPr marL="0" indent="0">
              <a:buNone/>
            </a:pPr>
            <a:r>
              <a:rPr lang="el-GR" sz="1900" b="1" dirty="0"/>
              <a:t>Λειτουργία αλγορίθμου</a:t>
            </a:r>
          </a:p>
          <a:p>
            <a:pPr marL="0" indent="0">
              <a:buNone/>
            </a:pPr>
            <a:r>
              <a:rPr lang="el-GR" sz="1900" b="1" dirty="0"/>
              <a:t>Βήμα 1: Επιλογή</a:t>
            </a:r>
          </a:p>
          <a:p>
            <a:r>
              <a:rPr lang="el-GR" sz="1900" b="1" dirty="0"/>
              <a:t>Ξεκινώντας από τη ρίζα R του δέντρου, επιλέγονται διαδοχικοί θυγατρικοί κόμβοι μέχρι να τερματίσει σε έναν κόμβο L</a:t>
            </a:r>
            <a:br>
              <a:rPr lang="el-GR" b="1" dirty="0"/>
            </a:b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261132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0B0E7D-F584-49D3-8F74-6A065F1899E6}"/>
              </a:ext>
            </a:extLst>
          </p:cNvPr>
          <p:cNvSpPr>
            <a:spLocks noGrp="1"/>
          </p:cNvSpPr>
          <p:nvPr>
            <p:ph type="title"/>
          </p:nvPr>
        </p:nvSpPr>
        <p:spPr/>
        <p:txBody>
          <a:bodyPr/>
          <a:lstStyle/>
          <a:p>
            <a:r>
              <a:rPr lang="el-GR" b="1" cap="none" dirty="0"/>
              <a:t>Σκάκι</a:t>
            </a:r>
            <a:endParaRPr lang="en-US" dirty="0"/>
          </a:p>
        </p:txBody>
      </p:sp>
      <p:sp>
        <p:nvSpPr>
          <p:cNvPr id="3" name="Θέση περιεχομένου 2">
            <a:extLst>
              <a:ext uri="{FF2B5EF4-FFF2-40B4-BE49-F238E27FC236}">
                <a16:creationId xmlns:a16="http://schemas.microsoft.com/office/drawing/2014/main" id="{4CCC6527-AC57-42F0-AD83-7396E6B4E382}"/>
              </a:ext>
            </a:extLst>
          </p:cNvPr>
          <p:cNvSpPr>
            <a:spLocks noGrp="1"/>
          </p:cNvSpPr>
          <p:nvPr>
            <p:ph idx="1"/>
          </p:nvPr>
        </p:nvSpPr>
        <p:spPr>
          <a:xfrm>
            <a:off x="1534696" y="2015732"/>
            <a:ext cx="9520158" cy="3843530"/>
          </a:xfrm>
        </p:spPr>
        <p:txBody>
          <a:bodyPr/>
          <a:lstStyle/>
          <a:p>
            <a:r>
              <a:rPr lang="en-US" b="1" i="0" dirty="0" err="1"/>
              <a:t>Το</a:t>
            </a:r>
            <a:r>
              <a:rPr lang="en-US" b="1" i="0" dirty="0"/>
              <a:t> </a:t>
            </a:r>
            <a:r>
              <a:rPr lang="en-US" b="1" i="0" dirty="0" err="1"/>
              <a:t>σκάκι</a:t>
            </a:r>
            <a:r>
              <a:rPr lang="en-US" b="1" i="0" dirty="0"/>
              <a:t> </a:t>
            </a:r>
            <a:r>
              <a:rPr lang="en-US" b="1" i="0" dirty="0" err="1"/>
              <a:t>είν</a:t>
            </a:r>
            <a:r>
              <a:rPr lang="en-US" b="1" i="0" dirty="0"/>
              <a:t>αι ένα ψυχαγωγικό και ανταγωνιστικό επιτραπέζιο παιχνίδι στο οποίο αναμετρούνται δύο παίκτες</a:t>
            </a:r>
            <a:endParaRPr lang="el-GR" b="1" i="0" dirty="0"/>
          </a:p>
          <a:p>
            <a:r>
              <a:rPr lang="en-US" b="1" i="0" dirty="0" err="1"/>
              <a:t>Είν</a:t>
            </a:r>
            <a:r>
              <a:rPr lang="en-US" b="1" i="0" dirty="0"/>
              <a:t>αι ένα παιχνίδι αφηρημένης στρατηγικής και δεν περιλαμβάνει κρυφές πληροφορίες</a:t>
            </a:r>
            <a:endParaRPr lang="el-GR" b="1" i="0" dirty="0"/>
          </a:p>
          <a:p>
            <a:r>
              <a:rPr lang="en-US" b="1" i="0" dirty="0"/>
              <a:t>Πα</a:t>
            </a:r>
            <a:r>
              <a:rPr lang="en-US" b="1" i="0" dirty="0" err="1"/>
              <a:t>ίζετ</a:t>
            </a:r>
            <a:r>
              <a:rPr lang="en-US" b="1" i="0" dirty="0"/>
              <a:t>αι σε τετράγωνη σκακιέρα με 64 τετράγωνα διατεταγμένα σε πλέγμα 8 προς 8</a:t>
            </a:r>
          </a:p>
          <a:p>
            <a:endParaRPr lang="en-US" b="1" i="0" dirty="0"/>
          </a:p>
          <a:p>
            <a:endParaRPr lang="en-US" b="1" i="0" dirty="0"/>
          </a:p>
          <a:p>
            <a:endParaRPr lang="en-US" dirty="0"/>
          </a:p>
        </p:txBody>
      </p:sp>
    </p:spTree>
    <p:extLst>
      <p:ext uri="{BB962C8B-B14F-4D97-AF65-F5344CB8AC3E}">
        <p14:creationId xmlns:p14="http://schemas.microsoft.com/office/powerpoint/2010/main" val="2427783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3248724"/>
          </a:xfrm>
        </p:spPr>
        <p:txBody>
          <a:bodyPr>
            <a:normAutofit fontScale="92500" lnSpcReduction="20000"/>
          </a:bodyPr>
          <a:lstStyle/>
          <a:p>
            <a:pPr marL="0" indent="0">
              <a:buNone/>
            </a:pPr>
            <a:r>
              <a:rPr lang="el-GR" b="1" dirty="0"/>
              <a:t>Λειτουργία αλγορίθμου</a:t>
            </a:r>
          </a:p>
          <a:p>
            <a:pPr marL="0" indent="0">
              <a:buNone/>
            </a:pPr>
            <a:r>
              <a:rPr lang="el-GR" b="1" dirty="0"/>
              <a:t>Βήμα 1: Επιλογή</a:t>
            </a:r>
          </a:p>
          <a:p>
            <a:r>
              <a:rPr lang="el-GR" b="1" dirty="0"/>
              <a:t>Ξεκινώντας από τη ρίζα R του δέντρου, επιλέγονται διαδοχικοί θυγατρικοί κόμβοι μέχρι να τερματίσει σε έναν κόμβο L</a:t>
            </a:r>
          </a:p>
          <a:p>
            <a:r>
              <a:rPr lang="el-GR" b="1" dirty="0"/>
              <a:t>Η ρίζα είναι η τρέχουσα κατάσταση παιχνιδιού και ένα φύλλο είναι κάθε κόμβος που έχει πιθανό παιδί από τον οποίο δεν έχει ξεκινήσει ακόμη προσομοίωση</a:t>
            </a: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4208932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4087664"/>
          </a:xfrm>
        </p:spPr>
        <p:txBody>
          <a:bodyPr>
            <a:normAutofit fontScale="92500" lnSpcReduction="20000"/>
          </a:bodyPr>
          <a:lstStyle/>
          <a:p>
            <a:pPr marL="0" indent="0">
              <a:buNone/>
            </a:pPr>
            <a:r>
              <a:rPr lang="el-GR" b="1" dirty="0"/>
              <a:t>Λειτουργία αλγορίθμου</a:t>
            </a:r>
          </a:p>
          <a:p>
            <a:pPr marL="0" indent="0">
              <a:buNone/>
            </a:pPr>
            <a:r>
              <a:rPr lang="el-GR" b="1" dirty="0"/>
              <a:t>Βήμα 1: Επιλογή</a:t>
            </a:r>
          </a:p>
          <a:p>
            <a:r>
              <a:rPr lang="el-GR" b="1" dirty="0"/>
              <a:t>Ξεκινώντας από τη ρίζα R του δέντρου, επιλέγονται διαδοχικοί θυγατρικοί κόμβοι μέχρι να τερματίσει σε έναν κόμβο L</a:t>
            </a:r>
          </a:p>
          <a:p>
            <a:r>
              <a:rPr lang="el-GR" b="1" dirty="0"/>
              <a:t>Η ρίζα είναι η τρέχουσα κατάσταση παιχνιδιού και ένα φύλλο είναι κάθε κόμβος που έχει πιθανό παιδί στο οποίο δεν έχει γίνει ακόμα επίσκεψη</a:t>
            </a:r>
          </a:p>
          <a:p>
            <a:r>
              <a:rPr lang="el-GR" b="1" dirty="0"/>
              <a:t>Κάθε κόμβος χαρακτηρίζεται από έναν μετρητή «σκορ» και επισκέψεων, καθώς και από την κωδικοποίηση της σκακιστικής του θέσης</a:t>
            </a:r>
          </a:p>
          <a:p>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565614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4087664"/>
          </a:xfrm>
        </p:spPr>
        <p:txBody>
          <a:bodyPr>
            <a:normAutofit fontScale="92500" lnSpcReduction="20000"/>
          </a:bodyPr>
          <a:lstStyle/>
          <a:p>
            <a:pPr marL="0" indent="0">
              <a:buNone/>
            </a:pPr>
            <a:r>
              <a:rPr lang="el-GR" b="1" dirty="0"/>
              <a:t>Λειτουργία αλγορίθμου</a:t>
            </a:r>
          </a:p>
          <a:p>
            <a:pPr marL="0" indent="0">
              <a:buNone/>
            </a:pPr>
            <a:r>
              <a:rPr lang="el-GR" b="1" dirty="0"/>
              <a:t>Βήμα 1: Επιλογή</a:t>
            </a:r>
          </a:p>
          <a:p>
            <a:r>
              <a:rPr lang="el-GR" b="1" dirty="0"/>
              <a:t>Ξεκινώντας από τη ρίζα R του δέντρου, επιλέγονται διαδοχικοί θυγατρικοί κόμβοι μέχρι να τερματίσει σε έναν κόμβο L</a:t>
            </a:r>
          </a:p>
          <a:p>
            <a:r>
              <a:rPr lang="el-GR" b="1" dirty="0"/>
              <a:t>Η ρίζα είναι η τρέχουσα κατάσταση παιχνιδιού και ένα φύλλο είναι κάθε κόμβος που έχει πιθανό παιδί στο οποίο δεν έχει γίνει ακόμα επίσκεψη</a:t>
            </a:r>
          </a:p>
          <a:p>
            <a:r>
              <a:rPr lang="el-GR" b="1" dirty="0"/>
              <a:t>Κάθε κόμβος χαρακτηρίζεται από έναν μετρητή «σκορ» και επισκέψεων, καθώς και από την κωδικοποίηση της σκακιστικής του θέσης</a:t>
            </a:r>
          </a:p>
          <a:p>
            <a:endParaRPr lang="en-US" b="1" dirty="0"/>
          </a:p>
          <a:p>
            <a:endParaRPr lang="el-GR" b="1" dirty="0"/>
          </a:p>
          <a:p>
            <a:endParaRPr lang="en-US" b="1" dirty="0"/>
          </a:p>
          <a:p>
            <a:endParaRPr lang="el-GR" b="1" dirty="0"/>
          </a:p>
        </p:txBody>
      </p:sp>
      <p:pic>
        <p:nvPicPr>
          <p:cNvPr id="4" name="Εικόνα 3">
            <a:extLst>
              <a:ext uri="{FF2B5EF4-FFF2-40B4-BE49-F238E27FC236}">
                <a16:creationId xmlns:a16="http://schemas.microsoft.com/office/drawing/2014/main" id="{6D342C79-B73A-43F2-8705-079395324A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3869" y="1668046"/>
            <a:ext cx="3663950" cy="3663950"/>
          </a:xfrm>
          <a:prstGeom prst="rect">
            <a:avLst/>
          </a:prstGeom>
          <a:noFill/>
          <a:ln>
            <a:noFill/>
          </a:ln>
        </p:spPr>
      </p:pic>
    </p:spTree>
    <p:extLst>
      <p:ext uri="{BB962C8B-B14F-4D97-AF65-F5344CB8AC3E}">
        <p14:creationId xmlns:p14="http://schemas.microsoft.com/office/powerpoint/2010/main" val="813583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4598130"/>
          </a:xfrm>
        </p:spPr>
        <p:txBody>
          <a:bodyPr>
            <a:normAutofit fontScale="85000" lnSpcReduction="20000"/>
          </a:bodyPr>
          <a:lstStyle/>
          <a:p>
            <a:pPr marL="0" indent="0">
              <a:buNone/>
            </a:pPr>
            <a:r>
              <a:rPr lang="el-GR" b="1" dirty="0"/>
              <a:t>Λειτουργία αλγορίθμου</a:t>
            </a:r>
          </a:p>
          <a:p>
            <a:pPr marL="0" indent="0">
              <a:buNone/>
            </a:pPr>
            <a:r>
              <a:rPr lang="el-GR" b="1" dirty="0"/>
              <a:t>Βήμα 1: Επιλογή</a:t>
            </a:r>
          </a:p>
          <a:p>
            <a:pPr marL="0" indent="0">
              <a:buNone/>
            </a:pPr>
            <a:r>
              <a:rPr lang="el-GR" b="1" dirty="0"/>
              <a:t>Σε κάθε βήμα η επιλογή του άσπρου παίκτη από κόμβο γονέα α του επόμενου κόμβου </a:t>
            </a:r>
            <a:r>
              <a:rPr lang="en-US" b="1" dirty="0"/>
              <a:t>b </a:t>
            </a:r>
            <a:r>
              <a:rPr lang="el-GR" b="1" dirty="0"/>
              <a:t>γίνεται με βάση τον τύπο:</a:t>
            </a:r>
          </a:p>
          <a:p>
            <a:pPr marL="0" indent="0">
              <a:buNone/>
            </a:pPr>
            <a:endParaRPr lang="en-US" b="1" dirty="0"/>
          </a:p>
          <a:p>
            <a:endParaRPr lang="el-GR" b="1" dirty="0"/>
          </a:p>
          <a:p>
            <a:endParaRPr lang="en-US" b="1" dirty="0"/>
          </a:p>
          <a:p>
            <a:pPr marL="0" indent="0">
              <a:buNone/>
            </a:pPr>
            <a:endParaRPr lang="el-GR" b="1" dirty="0"/>
          </a:p>
          <a:p>
            <a:pPr marL="0" indent="0">
              <a:buNone/>
            </a:pPr>
            <a:r>
              <a:rPr lang="el-GR" b="1" dirty="0"/>
              <a:t>όπου </a:t>
            </a:r>
            <a:r>
              <a:rPr lang="en-US" b="1" dirty="0"/>
              <a:t>V: </a:t>
            </a:r>
            <a:r>
              <a:rPr lang="el-GR" b="1" dirty="0"/>
              <a:t>Συνολική αξιολόγηση κόμβου</a:t>
            </a:r>
            <a:br>
              <a:rPr lang="el-GR" b="1" dirty="0"/>
            </a:br>
            <a:r>
              <a:rPr lang="el-GR" b="1" dirty="0"/>
              <a:t>           Ν: Σύνολο επισκέψεων στον κόμβο</a:t>
            </a:r>
            <a:br>
              <a:rPr lang="el-GR" b="1" dirty="0"/>
            </a:br>
            <a:r>
              <a:rPr lang="el-GR" b="1" dirty="0"/>
              <a:t>           </a:t>
            </a:r>
            <a:r>
              <a:rPr lang="en-US" b="1" dirty="0"/>
              <a:t>P(</a:t>
            </a:r>
            <a:r>
              <a:rPr lang="en-US" b="1" dirty="0" err="1"/>
              <a:t>a,b</a:t>
            </a:r>
            <a:r>
              <a:rPr lang="en-US" b="1" dirty="0"/>
              <a:t>): </a:t>
            </a:r>
            <a:r>
              <a:rPr lang="el-GR" b="1" dirty="0"/>
              <a:t>Πιθανότητα να γίνει η κίνηση από τη θέση α 	       στην </a:t>
            </a:r>
            <a:r>
              <a:rPr lang="en-US" b="1" dirty="0"/>
              <a:t>b</a:t>
            </a:r>
            <a:r>
              <a:rPr lang="el-GR" b="1" dirty="0"/>
              <a:t>, σύμφωνα με το νευρωνικό δίκτυο</a:t>
            </a:r>
            <a:br>
              <a:rPr lang="el-GR" b="1" dirty="0"/>
            </a:br>
            <a:endParaRPr lang="el-GR" b="1" dirty="0"/>
          </a:p>
        </p:txBody>
      </p:sp>
      <p:pic>
        <p:nvPicPr>
          <p:cNvPr id="4" name="Εικόνα 3">
            <a:extLst>
              <a:ext uri="{FF2B5EF4-FFF2-40B4-BE49-F238E27FC236}">
                <a16:creationId xmlns:a16="http://schemas.microsoft.com/office/drawing/2014/main" id="{6D342C79-B73A-43F2-8705-079395324A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3869" y="1668046"/>
            <a:ext cx="3663950" cy="3663950"/>
          </a:xfrm>
          <a:prstGeom prst="rect">
            <a:avLst/>
          </a:prstGeom>
          <a:noFill/>
          <a:ln>
            <a:noFill/>
          </a:ln>
        </p:spPr>
      </p:pic>
      <p:pic>
        <p:nvPicPr>
          <p:cNvPr id="6" name="Εικόνα 5">
            <a:extLst>
              <a:ext uri="{FF2B5EF4-FFF2-40B4-BE49-F238E27FC236}">
                <a16:creationId xmlns:a16="http://schemas.microsoft.com/office/drawing/2014/main" id="{C02C77E8-50E8-4073-866F-7CD3C7E711BB}"/>
              </a:ext>
            </a:extLst>
          </p:cNvPr>
          <p:cNvPicPr>
            <a:picLocks noChangeAspect="1"/>
          </p:cNvPicPr>
          <p:nvPr/>
        </p:nvPicPr>
        <p:blipFill>
          <a:blip r:embed="rId3"/>
          <a:stretch>
            <a:fillRect/>
          </a:stretch>
        </p:blipFill>
        <p:spPr>
          <a:xfrm>
            <a:off x="1228585" y="3585932"/>
            <a:ext cx="4537291" cy="1176633"/>
          </a:xfrm>
          <a:prstGeom prst="rect">
            <a:avLst/>
          </a:prstGeom>
        </p:spPr>
      </p:pic>
    </p:spTree>
    <p:extLst>
      <p:ext uri="{BB962C8B-B14F-4D97-AF65-F5344CB8AC3E}">
        <p14:creationId xmlns:p14="http://schemas.microsoft.com/office/powerpoint/2010/main" val="1620798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4598130"/>
          </a:xfrm>
        </p:spPr>
        <p:txBody>
          <a:bodyPr>
            <a:normAutofit fontScale="85000" lnSpcReduction="20000"/>
          </a:bodyPr>
          <a:lstStyle/>
          <a:p>
            <a:pPr marL="0" indent="0">
              <a:buNone/>
            </a:pPr>
            <a:r>
              <a:rPr lang="el-GR" b="1" dirty="0"/>
              <a:t>Λειτουργία αλγορίθμου</a:t>
            </a:r>
          </a:p>
          <a:p>
            <a:pPr marL="0" indent="0">
              <a:buNone/>
            </a:pPr>
            <a:r>
              <a:rPr lang="el-GR" b="1" dirty="0"/>
              <a:t>Βήμα 1: Επιλογή</a:t>
            </a:r>
          </a:p>
          <a:p>
            <a:pPr marL="0" indent="0">
              <a:buNone/>
            </a:pPr>
            <a:r>
              <a:rPr lang="el-GR" b="1" dirty="0"/>
              <a:t>Αντίστοιχα, η επιλογή του μαύρου παίκτη από κόμβο γονέα α του επόμενου κόμβου </a:t>
            </a:r>
            <a:r>
              <a:rPr lang="en-US" b="1" dirty="0"/>
              <a:t>b </a:t>
            </a:r>
            <a:r>
              <a:rPr lang="el-GR" b="1" dirty="0"/>
              <a:t>γίνεται με βάση τον τύπο:</a:t>
            </a:r>
          </a:p>
          <a:p>
            <a:pPr marL="0" indent="0">
              <a:buNone/>
            </a:pPr>
            <a:endParaRPr lang="en-US" b="1" dirty="0"/>
          </a:p>
          <a:p>
            <a:endParaRPr lang="el-GR" b="1" dirty="0"/>
          </a:p>
          <a:p>
            <a:endParaRPr lang="en-US" b="1" dirty="0"/>
          </a:p>
          <a:p>
            <a:pPr marL="0" indent="0">
              <a:buNone/>
            </a:pPr>
            <a:endParaRPr lang="el-GR" b="1" dirty="0"/>
          </a:p>
          <a:p>
            <a:pPr marL="0" indent="0">
              <a:buNone/>
            </a:pPr>
            <a:r>
              <a:rPr lang="el-GR" b="1" dirty="0"/>
              <a:t>όπου </a:t>
            </a:r>
            <a:r>
              <a:rPr lang="en-US" b="1" dirty="0"/>
              <a:t>V: </a:t>
            </a:r>
            <a:r>
              <a:rPr lang="el-GR" b="1" dirty="0"/>
              <a:t>Συνολική αξιολόγηση κόμβου</a:t>
            </a:r>
            <a:br>
              <a:rPr lang="el-GR" b="1" dirty="0"/>
            </a:br>
            <a:r>
              <a:rPr lang="el-GR" b="1" dirty="0"/>
              <a:t>           Ν: Σύνολο επισκέψεων στον κόμβο</a:t>
            </a:r>
            <a:br>
              <a:rPr lang="el-GR" b="1" dirty="0"/>
            </a:br>
            <a:r>
              <a:rPr lang="el-GR" b="1" dirty="0"/>
              <a:t>           </a:t>
            </a:r>
            <a:r>
              <a:rPr lang="en-US" b="1" dirty="0"/>
              <a:t>P(</a:t>
            </a:r>
            <a:r>
              <a:rPr lang="en-US" b="1" dirty="0" err="1"/>
              <a:t>a,b</a:t>
            </a:r>
            <a:r>
              <a:rPr lang="en-US" b="1" dirty="0"/>
              <a:t>): </a:t>
            </a:r>
            <a:r>
              <a:rPr lang="el-GR" b="1" dirty="0"/>
              <a:t>Πιθανότητα να γίνει η κίνηση από τη θέση α 	       στην </a:t>
            </a:r>
            <a:r>
              <a:rPr lang="en-US" b="1" dirty="0"/>
              <a:t>b</a:t>
            </a:r>
            <a:r>
              <a:rPr lang="el-GR" b="1" dirty="0"/>
              <a:t>, σύμφωνα με το νευρωνικό δίκτυο</a:t>
            </a:r>
            <a:br>
              <a:rPr lang="el-GR" b="1" dirty="0"/>
            </a:br>
            <a:endParaRPr lang="el-GR" b="1" dirty="0"/>
          </a:p>
        </p:txBody>
      </p:sp>
      <p:pic>
        <p:nvPicPr>
          <p:cNvPr id="4" name="Εικόνα 3">
            <a:extLst>
              <a:ext uri="{FF2B5EF4-FFF2-40B4-BE49-F238E27FC236}">
                <a16:creationId xmlns:a16="http://schemas.microsoft.com/office/drawing/2014/main" id="{6D342C79-B73A-43F2-8705-079395324A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3869" y="1668046"/>
            <a:ext cx="3663950" cy="3663950"/>
          </a:xfrm>
          <a:prstGeom prst="rect">
            <a:avLst/>
          </a:prstGeom>
          <a:noFill/>
          <a:ln>
            <a:noFill/>
          </a:ln>
        </p:spPr>
      </p:pic>
      <p:pic>
        <p:nvPicPr>
          <p:cNvPr id="6" name="Εικόνα 5">
            <a:extLst>
              <a:ext uri="{FF2B5EF4-FFF2-40B4-BE49-F238E27FC236}">
                <a16:creationId xmlns:a16="http://schemas.microsoft.com/office/drawing/2014/main" id="{C02C77E8-50E8-4073-866F-7CD3C7E711BB}"/>
              </a:ext>
            </a:extLst>
          </p:cNvPr>
          <p:cNvPicPr>
            <a:picLocks noChangeAspect="1"/>
          </p:cNvPicPr>
          <p:nvPr/>
        </p:nvPicPr>
        <p:blipFill>
          <a:blip r:embed="rId3"/>
          <a:stretch>
            <a:fillRect/>
          </a:stretch>
        </p:blipFill>
        <p:spPr>
          <a:xfrm>
            <a:off x="1228585" y="3585932"/>
            <a:ext cx="4537291" cy="1176633"/>
          </a:xfrm>
          <a:prstGeom prst="rect">
            <a:avLst/>
          </a:prstGeom>
        </p:spPr>
      </p:pic>
      <p:pic>
        <p:nvPicPr>
          <p:cNvPr id="7" name="Εικόνα 6">
            <a:extLst>
              <a:ext uri="{FF2B5EF4-FFF2-40B4-BE49-F238E27FC236}">
                <a16:creationId xmlns:a16="http://schemas.microsoft.com/office/drawing/2014/main" id="{01933554-1A54-4A64-9883-7ADFA7F7D0AD}"/>
              </a:ext>
            </a:extLst>
          </p:cNvPr>
          <p:cNvPicPr>
            <a:picLocks noChangeAspect="1"/>
          </p:cNvPicPr>
          <p:nvPr/>
        </p:nvPicPr>
        <p:blipFill>
          <a:blip r:embed="rId4"/>
          <a:stretch>
            <a:fillRect/>
          </a:stretch>
        </p:blipFill>
        <p:spPr>
          <a:xfrm>
            <a:off x="1228585" y="3585932"/>
            <a:ext cx="4519897" cy="1176633"/>
          </a:xfrm>
          <a:prstGeom prst="rect">
            <a:avLst/>
          </a:prstGeom>
        </p:spPr>
      </p:pic>
    </p:spTree>
    <p:extLst>
      <p:ext uri="{BB962C8B-B14F-4D97-AF65-F5344CB8AC3E}">
        <p14:creationId xmlns:p14="http://schemas.microsoft.com/office/powerpoint/2010/main" val="2102010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4598130"/>
          </a:xfrm>
        </p:spPr>
        <p:txBody>
          <a:bodyPr>
            <a:normAutofit lnSpcReduction="10000"/>
          </a:bodyPr>
          <a:lstStyle/>
          <a:p>
            <a:pPr marL="0" indent="0">
              <a:buNone/>
            </a:pPr>
            <a:r>
              <a:rPr lang="el-GR" b="1" dirty="0"/>
              <a:t>Λειτουργία αλγορίθμου</a:t>
            </a:r>
          </a:p>
          <a:p>
            <a:pPr marL="0" indent="0">
              <a:buNone/>
            </a:pPr>
            <a:r>
              <a:rPr lang="el-GR" b="1" dirty="0"/>
              <a:t>Βήμα 2: Επέκταση</a:t>
            </a:r>
          </a:p>
          <a:p>
            <a:pPr marL="0" indent="0">
              <a:buNone/>
            </a:pPr>
            <a:r>
              <a:rPr lang="el-GR" b="1" dirty="0"/>
              <a:t>Αφού σταματήσει η επιλογή σε σημείο που δεν έχει εξερευνηθεί ακόμα, προστίθενται όλοι οι κόμβοι-παιδιά του επιλεγμένου κόμβου στο δέντρο αναζήτησης</a:t>
            </a:r>
          </a:p>
          <a:p>
            <a:pPr marL="0" indent="0">
              <a:buNone/>
            </a:pPr>
            <a:r>
              <a:rPr lang="el-GR" b="1" dirty="0"/>
              <a:t>Οι πληροφορίες στατιστικών στον κόμβο αρχικοποιούνται με 0 νίκες από 0 προσομοιώσεις (wᵢ = 0, sᵢ = 0).</a:t>
            </a:r>
          </a:p>
          <a:p>
            <a:pPr marL="0" indent="0">
              <a:buNone/>
            </a:pPr>
            <a:r>
              <a:rPr lang="el-GR" b="1" dirty="0"/>
              <a:t>Έτσι, το δέντρο επεκτείνεται σε κάθε επανάληψη</a:t>
            </a:r>
            <a:br>
              <a:rPr lang="el-GR" b="1" dirty="0"/>
            </a:br>
            <a:endParaRPr lang="el-GR" b="1" dirty="0"/>
          </a:p>
        </p:txBody>
      </p:sp>
      <p:pic>
        <p:nvPicPr>
          <p:cNvPr id="4" name="Εικόνα 3">
            <a:extLst>
              <a:ext uri="{FF2B5EF4-FFF2-40B4-BE49-F238E27FC236}">
                <a16:creationId xmlns:a16="http://schemas.microsoft.com/office/drawing/2014/main" id="{6D342C79-B73A-43F2-8705-079395324A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3869" y="1668046"/>
            <a:ext cx="3663950" cy="3663950"/>
          </a:xfrm>
          <a:prstGeom prst="rect">
            <a:avLst/>
          </a:prstGeom>
          <a:noFill/>
          <a:ln>
            <a:noFill/>
          </a:ln>
        </p:spPr>
      </p:pic>
      <p:pic>
        <p:nvPicPr>
          <p:cNvPr id="8" name="Εικόνα 7">
            <a:extLst>
              <a:ext uri="{FF2B5EF4-FFF2-40B4-BE49-F238E27FC236}">
                <a16:creationId xmlns:a16="http://schemas.microsoft.com/office/drawing/2014/main" id="{2063B7A5-FB5D-478E-91B5-D6FC5E58675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3869" y="1668046"/>
            <a:ext cx="3663949" cy="3663950"/>
          </a:xfrm>
          <a:prstGeom prst="rect">
            <a:avLst/>
          </a:prstGeom>
          <a:noFill/>
          <a:ln>
            <a:noFill/>
          </a:ln>
        </p:spPr>
      </p:pic>
    </p:spTree>
    <p:extLst>
      <p:ext uri="{BB962C8B-B14F-4D97-AF65-F5344CB8AC3E}">
        <p14:creationId xmlns:p14="http://schemas.microsoft.com/office/powerpoint/2010/main" val="3252389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4"/>
            <a:ext cx="6410819" cy="4598130"/>
          </a:xfrm>
        </p:spPr>
        <p:txBody>
          <a:bodyPr>
            <a:normAutofit/>
          </a:bodyPr>
          <a:lstStyle/>
          <a:p>
            <a:pPr marL="0" indent="0">
              <a:buNone/>
            </a:pPr>
            <a:r>
              <a:rPr lang="el-GR" b="1" dirty="0"/>
              <a:t>Λειτουργία αλγορίθμου</a:t>
            </a:r>
          </a:p>
          <a:p>
            <a:pPr marL="0" indent="0">
              <a:buNone/>
            </a:pPr>
            <a:r>
              <a:rPr lang="el-GR" b="1" dirty="0"/>
              <a:t>Βήμα 3: Αξιολόγηση</a:t>
            </a:r>
          </a:p>
          <a:p>
            <a:pPr marL="0" indent="0">
              <a:buNone/>
            </a:pPr>
            <a:r>
              <a:rPr lang="el-GR" b="1" dirty="0"/>
              <a:t>Μέσω του νευρωνικού δικτύου αξιολόγησης, αντικαθίσταται η παραδοσιακή διαδικασία της προσομοίωσης</a:t>
            </a:r>
          </a:p>
          <a:p>
            <a:pPr marL="0" indent="0">
              <a:buNone/>
            </a:pPr>
            <a:r>
              <a:rPr lang="el-GR" b="1" dirty="0"/>
              <a:t>Το νευρωνικό δίκτυο παράγει μια αξιολόγηση για τη θέση που η αναζήτηση έχει φτάσει με πεδίο τιμών στο [-1, 1], όπου -1 σημαίνει τέλεια θέση για τον μαύρο και +1 τέλεια θέση για τον λευκό</a:t>
            </a:r>
            <a:br>
              <a:rPr lang="el-GR" b="1" dirty="0"/>
            </a:br>
            <a:endParaRPr lang="el-GR" b="1" dirty="0"/>
          </a:p>
        </p:txBody>
      </p:sp>
      <p:pic>
        <p:nvPicPr>
          <p:cNvPr id="4" name="Εικόνα 3">
            <a:extLst>
              <a:ext uri="{FF2B5EF4-FFF2-40B4-BE49-F238E27FC236}">
                <a16:creationId xmlns:a16="http://schemas.microsoft.com/office/drawing/2014/main" id="{6D342C79-B73A-43F2-8705-079395324A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3869" y="1668046"/>
            <a:ext cx="3663950" cy="3663950"/>
          </a:xfrm>
          <a:prstGeom prst="rect">
            <a:avLst/>
          </a:prstGeom>
          <a:noFill/>
          <a:ln>
            <a:noFill/>
          </a:ln>
        </p:spPr>
      </p:pic>
      <p:pic>
        <p:nvPicPr>
          <p:cNvPr id="8" name="Εικόνα 7">
            <a:extLst>
              <a:ext uri="{FF2B5EF4-FFF2-40B4-BE49-F238E27FC236}">
                <a16:creationId xmlns:a16="http://schemas.microsoft.com/office/drawing/2014/main" id="{2063B7A5-FB5D-478E-91B5-D6FC5E58675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3869" y="1668046"/>
            <a:ext cx="3663949" cy="3663950"/>
          </a:xfrm>
          <a:prstGeom prst="rect">
            <a:avLst/>
          </a:prstGeom>
          <a:noFill/>
          <a:ln>
            <a:noFill/>
          </a:ln>
        </p:spPr>
      </p:pic>
      <p:pic>
        <p:nvPicPr>
          <p:cNvPr id="6" name="Εικόνα 5">
            <a:extLst>
              <a:ext uri="{FF2B5EF4-FFF2-40B4-BE49-F238E27FC236}">
                <a16:creationId xmlns:a16="http://schemas.microsoft.com/office/drawing/2014/main" id="{0A270A9E-DA8B-46A2-ACE0-42C0B88F265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3153" y="1668046"/>
            <a:ext cx="3663949" cy="3663950"/>
          </a:xfrm>
          <a:prstGeom prst="rect">
            <a:avLst/>
          </a:prstGeom>
          <a:noFill/>
          <a:ln>
            <a:noFill/>
          </a:ln>
        </p:spPr>
      </p:pic>
    </p:spTree>
    <p:extLst>
      <p:ext uri="{BB962C8B-B14F-4D97-AF65-F5344CB8AC3E}">
        <p14:creationId xmlns:p14="http://schemas.microsoft.com/office/powerpoint/2010/main" val="1558540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291822" y="2015733"/>
            <a:ext cx="6410819" cy="4087665"/>
          </a:xfrm>
        </p:spPr>
        <p:txBody>
          <a:bodyPr>
            <a:normAutofit fontScale="85000" lnSpcReduction="20000"/>
          </a:bodyPr>
          <a:lstStyle/>
          <a:p>
            <a:pPr marL="0" indent="0">
              <a:buNone/>
            </a:pPr>
            <a:r>
              <a:rPr lang="el-GR" b="1" dirty="0"/>
              <a:t>Λειτουργία αλγορίθμου</a:t>
            </a:r>
          </a:p>
          <a:p>
            <a:pPr marL="0" indent="0">
              <a:buNone/>
            </a:pPr>
            <a:r>
              <a:rPr lang="el-GR" b="1" dirty="0"/>
              <a:t>Βήμα 4: Οπισθοδιάδοση</a:t>
            </a:r>
          </a:p>
          <a:p>
            <a:pPr marL="0" indent="0">
              <a:buNone/>
            </a:pPr>
            <a:r>
              <a:rPr lang="el-GR" b="1" dirty="0"/>
              <a:t>Το αποτέλεσμα της αξιολόγησης διαδίδεται σε όλους τους κόμβους του μονοπατιού που οδήγησαν σε αυτή τη θέση σύμφωνα με τους τύπους:</a:t>
            </a:r>
          </a:p>
          <a:p>
            <a:pPr marL="0" indent="0">
              <a:buNone/>
            </a:pPr>
            <a:endParaRPr lang="el-GR" b="1" dirty="0"/>
          </a:p>
          <a:p>
            <a:pPr marL="0" indent="0">
              <a:buNone/>
            </a:pPr>
            <a:endParaRPr lang="el-GR" b="1" dirty="0"/>
          </a:p>
          <a:p>
            <a:pPr marL="0" indent="0">
              <a:buNone/>
            </a:pPr>
            <a:endParaRPr lang="el-GR" b="1" dirty="0"/>
          </a:p>
          <a:p>
            <a:pPr marL="0" indent="0">
              <a:buNone/>
            </a:pPr>
            <a:r>
              <a:rPr lang="el-GR" b="1" dirty="0"/>
              <a:t>όπου </a:t>
            </a:r>
            <a:r>
              <a:rPr lang="en-US" b="1" dirty="0"/>
              <a:t>V: </a:t>
            </a:r>
            <a:r>
              <a:rPr lang="el-GR" b="1" dirty="0"/>
              <a:t>Συνολική αξιολόγηση κόμβου</a:t>
            </a:r>
            <a:br>
              <a:rPr lang="el-GR" b="1" dirty="0"/>
            </a:br>
            <a:r>
              <a:rPr lang="el-GR" b="1" dirty="0"/>
              <a:t>           Ν: Σύνολο επισκέψεων στον κόμβο</a:t>
            </a:r>
            <a:br>
              <a:rPr lang="el-GR" b="1" dirty="0"/>
            </a:br>
            <a:r>
              <a:rPr lang="el-GR" b="1" dirty="0"/>
              <a:t>           ΕΜ(α) </a:t>
            </a:r>
            <a:r>
              <a:rPr lang="en-US" b="1" dirty="0"/>
              <a:t>: </a:t>
            </a:r>
            <a:r>
              <a:rPr lang="el-GR" b="1" dirty="0"/>
              <a:t>Αξιολόγηση θέσης α από το νευρωνικό          	         δίκτυο</a:t>
            </a:r>
          </a:p>
          <a:p>
            <a:pPr marL="0" indent="0">
              <a:buNone/>
            </a:pPr>
            <a:endParaRPr lang="el-GR" b="1" dirty="0"/>
          </a:p>
        </p:txBody>
      </p:sp>
      <p:pic>
        <p:nvPicPr>
          <p:cNvPr id="4" name="Εικόνα 3">
            <a:extLst>
              <a:ext uri="{FF2B5EF4-FFF2-40B4-BE49-F238E27FC236}">
                <a16:creationId xmlns:a16="http://schemas.microsoft.com/office/drawing/2014/main" id="{6D342C79-B73A-43F2-8705-079395324A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3869" y="1668046"/>
            <a:ext cx="3663950" cy="3663950"/>
          </a:xfrm>
          <a:prstGeom prst="rect">
            <a:avLst/>
          </a:prstGeom>
          <a:noFill/>
          <a:ln>
            <a:noFill/>
          </a:ln>
        </p:spPr>
      </p:pic>
      <p:pic>
        <p:nvPicPr>
          <p:cNvPr id="8" name="Εικόνα 7">
            <a:extLst>
              <a:ext uri="{FF2B5EF4-FFF2-40B4-BE49-F238E27FC236}">
                <a16:creationId xmlns:a16="http://schemas.microsoft.com/office/drawing/2014/main" id="{2063B7A5-FB5D-478E-91B5-D6FC5E58675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3869" y="1668046"/>
            <a:ext cx="3663949" cy="3663950"/>
          </a:xfrm>
          <a:prstGeom prst="rect">
            <a:avLst/>
          </a:prstGeom>
          <a:noFill/>
          <a:ln>
            <a:noFill/>
          </a:ln>
        </p:spPr>
      </p:pic>
      <p:pic>
        <p:nvPicPr>
          <p:cNvPr id="6" name="Εικόνα 5">
            <a:extLst>
              <a:ext uri="{FF2B5EF4-FFF2-40B4-BE49-F238E27FC236}">
                <a16:creationId xmlns:a16="http://schemas.microsoft.com/office/drawing/2014/main" id="{CEC3181C-4344-43AA-B0F4-39467D396059}"/>
              </a:ext>
            </a:extLst>
          </p:cNvPr>
          <p:cNvPicPr>
            <a:picLocks noChangeAspect="1"/>
          </p:cNvPicPr>
          <p:nvPr/>
        </p:nvPicPr>
        <p:blipFill>
          <a:blip r:embed="rId4"/>
          <a:stretch>
            <a:fillRect/>
          </a:stretch>
        </p:blipFill>
        <p:spPr>
          <a:xfrm>
            <a:off x="2792843" y="3764383"/>
            <a:ext cx="1657350" cy="904875"/>
          </a:xfrm>
          <a:prstGeom prst="rect">
            <a:avLst/>
          </a:prstGeom>
        </p:spPr>
      </p:pic>
      <p:pic>
        <p:nvPicPr>
          <p:cNvPr id="9" name="Εικόνα 8">
            <a:extLst>
              <a:ext uri="{FF2B5EF4-FFF2-40B4-BE49-F238E27FC236}">
                <a16:creationId xmlns:a16="http://schemas.microsoft.com/office/drawing/2014/main" id="{13B08013-C296-4E5F-84A4-867E2CD0FB9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03868" y="1668046"/>
            <a:ext cx="3663949" cy="3663950"/>
          </a:xfrm>
          <a:prstGeom prst="rect">
            <a:avLst/>
          </a:prstGeom>
          <a:noFill/>
          <a:ln>
            <a:noFill/>
          </a:ln>
        </p:spPr>
      </p:pic>
    </p:spTree>
    <p:extLst>
      <p:ext uri="{BB962C8B-B14F-4D97-AF65-F5344CB8AC3E}">
        <p14:creationId xmlns:p14="http://schemas.microsoft.com/office/powerpoint/2010/main" val="1970962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Τα βήματα αυτά επαναλαμβάνονται έως ότου τελειώσει το δοσμένο χρονικό όριο που έχει τεθεί για την παραγωγή μιας κίνησης</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25419182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Τα βήματα αυτά επαναλαμβάνονται έως ότου τελειώσει το δοσμένο χρονικό όριο που έχει τεθεί για την παραγωγή μιας κίνησης</a:t>
            </a:r>
          </a:p>
          <a:p>
            <a:r>
              <a:rPr lang="el-GR" b="1" dirty="0"/>
              <a:t>Όσο περισσότερο χρόνο τρέχει ο αλγόριθμος, τόσο πιο πολύ προσεγγίζει την εύρεση των δυνατότερων κινήσεων</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310614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0B0E7D-F584-49D3-8F74-6A065F1899E6}"/>
              </a:ext>
            </a:extLst>
          </p:cNvPr>
          <p:cNvSpPr>
            <a:spLocks noGrp="1"/>
          </p:cNvSpPr>
          <p:nvPr>
            <p:ph type="title"/>
          </p:nvPr>
        </p:nvSpPr>
        <p:spPr/>
        <p:txBody>
          <a:bodyPr/>
          <a:lstStyle/>
          <a:p>
            <a:r>
              <a:rPr lang="el-GR" b="1" cap="none" dirty="0"/>
              <a:t>Σκάκι</a:t>
            </a:r>
            <a:endParaRPr lang="en-US" dirty="0"/>
          </a:p>
        </p:txBody>
      </p:sp>
      <p:sp>
        <p:nvSpPr>
          <p:cNvPr id="3" name="Θέση περιεχομένου 2">
            <a:extLst>
              <a:ext uri="{FF2B5EF4-FFF2-40B4-BE49-F238E27FC236}">
                <a16:creationId xmlns:a16="http://schemas.microsoft.com/office/drawing/2014/main" id="{4CCC6527-AC57-42F0-AD83-7396E6B4E382}"/>
              </a:ext>
            </a:extLst>
          </p:cNvPr>
          <p:cNvSpPr>
            <a:spLocks noGrp="1"/>
          </p:cNvSpPr>
          <p:nvPr>
            <p:ph idx="1"/>
          </p:nvPr>
        </p:nvSpPr>
        <p:spPr>
          <a:xfrm>
            <a:off x="1534696" y="2015732"/>
            <a:ext cx="9520158" cy="3843530"/>
          </a:xfrm>
        </p:spPr>
        <p:txBody>
          <a:bodyPr/>
          <a:lstStyle/>
          <a:p>
            <a:r>
              <a:rPr lang="en-US" b="1" i="0" dirty="0" err="1"/>
              <a:t>Το</a:t>
            </a:r>
            <a:r>
              <a:rPr lang="en-US" b="1" i="0" dirty="0"/>
              <a:t> </a:t>
            </a:r>
            <a:r>
              <a:rPr lang="en-US" b="1" i="0" dirty="0" err="1"/>
              <a:t>σκάκι</a:t>
            </a:r>
            <a:r>
              <a:rPr lang="en-US" b="1" i="0" dirty="0"/>
              <a:t> </a:t>
            </a:r>
            <a:r>
              <a:rPr lang="en-US" b="1" i="0" dirty="0" err="1"/>
              <a:t>είν</a:t>
            </a:r>
            <a:r>
              <a:rPr lang="en-US" b="1" i="0" dirty="0"/>
              <a:t>αι ένα ψυχαγωγικό και ανταγωνιστικό επιτραπέζιο παιχνίδι στο οποίο αναμετρούνται δύο παίκτες</a:t>
            </a:r>
            <a:endParaRPr lang="el-GR" b="1" i="0" dirty="0"/>
          </a:p>
          <a:p>
            <a:r>
              <a:rPr lang="en-US" b="1" i="0" dirty="0" err="1"/>
              <a:t>Είν</a:t>
            </a:r>
            <a:r>
              <a:rPr lang="en-US" b="1" i="0" dirty="0"/>
              <a:t>αι ένα παιχνίδι αφηρημένης στρατηγικής και δεν περιλαμβάνει κρυφές πληροφορίες</a:t>
            </a:r>
            <a:endParaRPr lang="el-GR" b="1" i="0" dirty="0"/>
          </a:p>
          <a:p>
            <a:r>
              <a:rPr lang="en-US" b="1" i="0" dirty="0"/>
              <a:t>Πα</a:t>
            </a:r>
            <a:r>
              <a:rPr lang="en-US" b="1" i="0" dirty="0" err="1"/>
              <a:t>ίζετ</a:t>
            </a:r>
            <a:r>
              <a:rPr lang="en-US" b="1" i="0" dirty="0"/>
              <a:t>αι σε τετράγωνη σκακιέρα με 64 τετράγωνα διατεταγμένα σε πλέγμα 8 προς 8</a:t>
            </a:r>
            <a:endParaRPr lang="el-GR" b="1" i="0" dirty="0"/>
          </a:p>
          <a:p>
            <a:r>
              <a:rPr lang="en-US" b="1" i="0" dirty="0"/>
              <a:t>Από π</a:t>
            </a:r>
            <a:r>
              <a:rPr lang="en-US" b="1" i="0" dirty="0" err="1"/>
              <a:t>ρογρ</a:t>
            </a:r>
            <a:r>
              <a:rPr lang="en-US" b="1" i="0" dirty="0"/>
              <a:t>αμματιστική άποψη, παρουσιάζει μεγάλο ενδιαφέρον λόγω της πολυπλοκότητάς του, των σύνθετων στρατηγικών και του μεγάλου αριθμού πιθανών καταστάσεων του παιχνιδιού, συγκεκριμένα 10</a:t>
            </a:r>
            <a:r>
              <a:rPr lang="en-US" b="1" i="0" baseline="30000" dirty="0"/>
              <a:t>120 </a:t>
            </a:r>
            <a:endParaRPr lang="en-US" b="1" i="0" dirty="0"/>
          </a:p>
          <a:p>
            <a:endParaRPr lang="en-US" b="1" i="0" dirty="0"/>
          </a:p>
          <a:p>
            <a:endParaRPr lang="en-US" b="1" i="0" dirty="0"/>
          </a:p>
          <a:p>
            <a:endParaRPr lang="en-US" b="1" i="0" dirty="0"/>
          </a:p>
          <a:p>
            <a:endParaRPr lang="en-US" dirty="0"/>
          </a:p>
        </p:txBody>
      </p:sp>
    </p:spTree>
    <p:extLst>
      <p:ext uri="{BB962C8B-B14F-4D97-AF65-F5344CB8AC3E}">
        <p14:creationId xmlns:p14="http://schemas.microsoft.com/office/powerpoint/2010/main" val="601519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Τα βήματα αυτά επαναλαμβάνονται έως ότου τελειώσει το δοσμένο χρονικό όριο που έχει τεθεί για την παραγωγή μιας κίνησης</a:t>
            </a:r>
          </a:p>
          <a:p>
            <a:r>
              <a:rPr lang="el-GR" b="1" dirty="0"/>
              <a:t>Όσο περισσότερο χρόνο τρέχει ο αλγόριθμος, τόσο πιο πολύ προσεγγίζει την εύρεση των δυνατότερων κινήσεων</a:t>
            </a:r>
          </a:p>
          <a:p>
            <a:r>
              <a:rPr lang="el-GR" b="1" dirty="0"/>
              <a:t>Στο τέλος του χρονικού ορίου, επιλέγεται ο κόμβος-παιδί του κόμβου-ρίζα που έχει δεχτεί τις περισσότερες επισκέψεις</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2126033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Τα βήματα αυτά επαναλαμβάνονται έως ότου τελειώσει το δοσμένο χρονικό όριο που έχει τεθεί για την παραγωγή μιας κίνησης</a:t>
            </a:r>
          </a:p>
          <a:p>
            <a:r>
              <a:rPr lang="el-GR" b="1" dirty="0"/>
              <a:t>Όσο περισσότερο χρόνο τρέχει ο αλγόριθμος, τόσο πιο πολύ προσεγγίζει την εύρεση των δυνατότερων κινήσεων</a:t>
            </a:r>
          </a:p>
          <a:p>
            <a:r>
              <a:rPr lang="el-GR" b="1" dirty="0"/>
              <a:t>Στο τέλος του χρονικού ορίου, επιλέγεται ο κόμβος-παιδί του κόμβου-ρίζα που έχει δεχτεί τις περισσότερες επισκέψεις</a:t>
            </a:r>
          </a:p>
          <a:p>
            <a:r>
              <a:rPr lang="el-GR" b="1" dirty="0"/>
              <a:t>Αυτή είναι και η κίνηση που η μηχανή παράγει</a:t>
            </a:r>
          </a:p>
          <a:p>
            <a:pPr marL="0" indent="0">
              <a:buNone/>
            </a:pP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2645305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pPr marL="0" indent="0">
              <a:buNone/>
            </a:pPr>
            <a:r>
              <a:rPr lang="el-GR" b="1" dirty="0"/>
              <a:t>Βελτιστοποίηση αλγορίθμου</a:t>
            </a:r>
          </a:p>
          <a:p>
            <a:r>
              <a:rPr lang="el-GR" b="1" dirty="0"/>
              <a:t>Οι διάφοροι παράμετροι του αλγορίθμου ρυθμίστηκαν πειραματικά με σκοπό την παραγωγή των καλύτερων κινήσεων</a:t>
            </a:r>
          </a:p>
          <a:p>
            <a:endParaRPr lang="el-GR" b="1" dirty="0"/>
          </a:p>
          <a:p>
            <a:endParaRPr lang="en-US" b="1" dirty="0"/>
          </a:p>
          <a:p>
            <a:endParaRPr lang="el-GR" b="1" dirty="0"/>
          </a:p>
        </p:txBody>
      </p:sp>
    </p:spTree>
    <p:extLst>
      <p:ext uri="{BB962C8B-B14F-4D97-AF65-F5344CB8AC3E}">
        <p14:creationId xmlns:p14="http://schemas.microsoft.com/office/powerpoint/2010/main" val="665436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lstStyle/>
          <a:p>
            <a:r>
              <a:rPr lang="el-GR" b="1" dirty="0"/>
              <a:t>Αναζήτηση δέντρου </a:t>
            </a:r>
            <a:r>
              <a:rPr lang="en-US" b="1" dirty="0"/>
              <a:t>Monte Carlo</a:t>
            </a:r>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pPr marL="0" indent="0">
              <a:buNone/>
            </a:pPr>
            <a:r>
              <a:rPr lang="el-GR" b="1" dirty="0"/>
              <a:t>Βελτιστοποίηση αλγορίθμου</a:t>
            </a:r>
          </a:p>
          <a:p>
            <a:r>
              <a:rPr lang="el-GR" b="1" dirty="0"/>
              <a:t>Οι διάφοροι παράμετροι του αλγορίθμου ρυθμίστηκαν πειραματικά με σκοπό την παραγωγή των καλύτερων κινήσεων</a:t>
            </a:r>
          </a:p>
          <a:p>
            <a:r>
              <a:rPr lang="el-GR" b="1" dirty="0"/>
              <a:t>Για τη λειτουργία των νευρωνικών δικτύων χρησιμοποιήθηκε κάρτα γραφικής επεξεργασίας </a:t>
            </a:r>
            <a:r>
              <a:rPr lang="en-US" b="1" dirty="0"/>
              <a:t>(GPU)</a:t>
            </a:r>
            <a:r>
              <a:rPr lang="el-GR" b="1" dirty="0"/>
              <a:t> μέσω της βιβλιοθήκης </a:t>
            </a:r>
            <a:r>
              <a:rPr lang="en-US" b="1" dirty="0" err="1"/>
              <a:t>tensorflow-gpu</a:t>
            </a:r>
            <a:r>
              <a:rPr lang="el-GR" b="1" dirty="0"/>
              <a:t>, η οποία βελτίωσε κατά 39,3% την συνολική ταχύτητα του αλγορίθμου σε δεδομένο χρόνο</a:t>
            </a:r>
            <a:endParaRPr lang="en-US" b="1" dirty="0"/>
          </a:p>
          <a:p>
            <a:endParaRPr lang="el-GR" b="1" dirty="0"/>
          </a:p>
          <a:p>
            <a:endParaRPr lang="en-US" b="1" dirty="0"/>
          </a:p>
          <a:p>
            <a:endParaRPr lang="el-GR" b="1" dirty="0"/>
          </a:p>
        </p:txBody>
      </p:sp>
    </p:spTree>
    <p:extLst>
      <p:ext uri="{BB962C8B-B14F-4D97-AF65-F5344CB8AC3E}">
        <p14:creationId xmlns:p14="http://schemas.microsoft.com/office/powerpoint/2010/main" val="83284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fontScale="90000"/>
          </a:bodyPr>
          <a:lstStyle/>
          <a:p>
            <a:r>
              <a:rPr lang="el-GR" b="1" dirty="0"/>
              <a:t>Αξιολόγηση απόδοσης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Για να αξιολογηθούν οι σκακιστικές μηχανές, τέθηκαν αντιμέτωπες με την μηχανή </a:t>
            </a:r>
            <a:r>
              <a:rPr lang="en-US" b="1" dirty="0"/>
              <a:t>Stockfish</a:t>
            </a:r>
            <a:r>
              <a:rPr lang="el-GR" b="1" dirty="0"/>
              <a:t>, σε διάφορες δυσκολίες, σε παιχνίδια μερικών δευτερολέπτων</a:t>
            </a:r>
          </a:p>
          <a:p>
            <a:pPr marL="0" indent="0">
              <a:buNone/>
            </a:pPr>
            <a:endParaRPr lang="el-GR" b="1" dirty="0"/>
          </a:p>
          <a:p>
            <a:endParaRPr lang="el-GR" b="1" dirty="0"/>
          </a:p>
          <a:p>
            <a:endParaRPr lang="en-US" b="1" dirty="0"/>
          </a:p>
          <a:p>
            <a:endParaRPr lang="el-GR" b="1" dirty="0"/>
          </a:p>
        </p:txBody>
      </p:sp>
    </p:spTree>
    <p:extLst>
      <p:ext uri="{BB962C8B-B14F-4D97-AF65-F5344CB8AC3E}">
        <p14:creationId xmlns:p14="http://schemas.microsoft.com/office/powerpoint/2010/main" val="35547848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fontScale="90000"/>
          </a:bodyPr>
          <a:lstStyle/>
          <a:p>
            <a:r>
              <a:rPr lang="el-GR" b="1" dirty="0"/>
              <a:t>Αξιολόγηση απόδοσης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Για να αξιολογηθούν οι σκακιστικές μηχανές, τέθηκαν αντιμέτωπες με την μηχανή </a:t>
            </a:r>
            <a:r>
              <a:rPr lang="en-US" b="1" dirty="0"/>
              <a:t>Stockfish</a:t>
            </a:r>
            <a:r>
              <a:rPr lang="el-GR" b="1" dirty="0"/>
              <a:t>, σε διάφορες δυσκολίες, σε παιχνίδια μερικών δευτερολέπτων</a:t>
            </a:r>
          </a:p>
          <a:p>
            <a:r>
              <a:rPr lang="el-GR" b="1" dirty="0"/>
              <a:t>Με βάση την απόδοση σε αυτά τα παιχνίδια, η βαθμολογία κάθε μηχανής υπολογίζεται προσεγγιστικά όπως φαίνεται στον παρακάτω πίνακα</a:t>
            </a:r>
          </a:p>
          <a:p>
            <a:pPr marL="0" indent="0">
              <a:buNone/>
            </a:pPr>
            <a:endParaRPr lang="el-GR" b="1" dirty="0"/>
          </a:p>
          <a:p>
            <a:endParaRPr lang="el-GR" b="1" dirty="0"/>
          </a:p>
          <a:p>
            <a:endParaRPr lang="en-US" b="1" dirty="0"/>
          </a:p>
          <a:p>
            <a:endParaRPr lang="el-GR" b="1" dirty="0"/>
          </a:p>
        </p:txBody>
      </p:sp>
      <p:graphicFrame>
        <p:nvGraphicFramePr>
          <p:cNvPr id="5" name="Πίνακας 5">
            <a:extLst>
              <a:ext uri="{FF2B5EF4-FFF2-40B4-BE49-F238E27FC236}">
                <a16:creationId xmlns:a16="http://schemas.microsoft.com/office/drawing/2014/main" id="{CD7E63A2-475C-4123-8193-E17D1296C1A6}"/>
              </a:ext>
            </a:extLst>
          </p:cNvPr>
          <p:cNvGraphicFramePr>
            <a:graphicFrameLocks noGrp="1"/>
          </p:cNvGraphicFramePr>
          <p:nvPr>
            <p:extLst>
              <p:ext uri="{D42A27DB-BD31-4B8C-83A1-F6EECF244321}">
                <p14:modId xmlns:p14="http://schemas.microsoft.com/office/powerpoint/2010/main" val="2498909028"/>
              </p:ext>
            </p:extLst>
          </p:nvPr>
        </p:nvGraphicFramePr>
        <p:xfrm>
          <a:off x="2032000" y="4164201"/>
          <a:ext cx="8127999" cy="1828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80206458"/>
                    </a:ext>
                  </a:extLst>
                </a:gridCol>
                <a:gridCol w="2709333">
                  <a:extLst>
                    <a:ext uri="{9D8B030D-6E8A-4147-A177-3AD203B41FA5}">
                      <a16:colId xmlns:a16="http://schemas.microsoft.com/office/drawing/2014/main" val="3519212890"/>
                    </a:ext>
                  </a:extLst>
                </a:gridCol>
                <a:gridCol w="2709333">
                  <a:extLst>
                    <a:ext uri="{9D8B030D-6E8A-4147-A177-3AD203B41FA5}">
                      <a16:colId xmlns:a16="http://schemas.microsoft.com/office/drawing/2014/main" val="1281786665"/>
                    </a:ext>
                  </a:extLst>
                </a:gridCol>
              </a:tblGrid>
              <a:tr h="370840">
                <a:tc>
                  <a:txBody>
                    <a:bodyPr/>
                    <a:lstStyle/>
                    <a:p>
                      <a:pPr algn="ctr"/>
                      <a:r>
                        <a:rPr lang="el-GR" sz="1800" b="1" kern="1200" dirty="0">
                          <a:solidFill>
                            <a:schemeClr val="lt1"/>
                          </a:solidFill>
                          <a:effectLst/>
                          <a:latin typeface="+mn-lt"/>
                          <a:ea typeface="+mn-ea"/>
                          <a:cs typeface="+mn-cs"/>
                        </a:rPr>
                        <a:t>Σκακιστική μηχανή ενισχυτικής μάθησης</a:t>
                      </a:r>
                      <a:endParaRPr lang="en-US" dirty="0"/>
                    </a:p>
                  </a:txBody>
                  <a:tcPr/>
                </a:tc>
                <a:tc>
                  <a:txBody>
                    <a:bodyPr/>
                    <a:lstStyle/>
                    <a:p>
                      <a:pPr algn="ctr"/>
                      <a:r>
                        <a:rPr lang="el-GR" dirty="0"/>
                        <a:t>Σκακιστική μηχανή επιβλεπόμενης μάθησης</a:t>
                      </a:r>
                      <a:endParaRPr lang="en-US" dirty="0"/>
                    </a:p>
                  </a:txBody>
                  <a:tcPr/>
                </a:tc>
                <a:tc>
                  <a:txBody>
                    <a:bodyPr/>
                    <a:lstStyle/>
                    <a:p>
                      <a:pPr algn="ctr"/>
                      <a:r>
                        <a:rPr lang="el-GR" dirty="0"/>
                        <a:t>Σκακιστική μηχανή συνδυαστικής μάθησης </a:t>
                      </a:r>
                      <a:endParaRPr lang="en-US" dirty="0"/>
                    </a:p>
                  </a:txBody>
                  <a:tcPr/>
                </a:tc>
                <a:extLst>
                  <a:ext uri="{0D108BD9-81ED-4DB2-BD59-A6C34878D82A}">
                    <a16:rowId xmlns:a16="http://schemas.microsoft.com/office/drawing/2014/main" val="4099844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80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b="1" kern="1200" dirty="0">
                          <a:solidFill>
                            <a:schemeClr val="dk1"/>
                          </a:solidFill>
                          <a:effectLst/>
                          <a:latin typeface="+mn-lt"/>
                          <a:ea typeface="+mn-ea"/>
                          <a:cs typeface="+mn-cs"/>
                        </a:rPr>
                        <a:t>1100 – 1200 </a:t>
                      </a:r>
                      <a:r>
                        <a:rPr lang="en-US" sz="1800" b="1" kern="1200" dirty="0">
                          <a:solidFill>
                            <a:schemeClr val="dk1"/>
                          </a:solidFill>
                          <a:effectLst/>
                          <a:latin typeface="+mn-lt"/>
                          <a:ea typeface="+mn-ea"/>
                          <a:cs typeface="+mn-cs"/>
                        </a:rPr>
                        <a:t>ELO</a:t>
                      </a:r>
                    </a:p>
                    <a:p>
                      <a:endParaRPr lang="en-US" dirty="0"/>
                    </a:p>
                  </a:txBody>
                  <a:tcPr/>
                </a:tc>
                <a:tc>
                  <a:txBody>
                    <a:bodyPr/>
                    <a:lstStyle/>
                    <a:p>
                      <a:endParaRPr lang="el-GR" dirty="0"/>
                    </a:p>
                    <a:p>
                      <a:pPr algn="ctr"/>
                      <a:r>
                        <a:rPr lang="el-GR" sz="1800" b="1" kern="1200" dirty="0">
                          <a:solidFill>
                            <a:schemeClr val="dk1"/>
                          </a:solidFill>
                          <a:effectLst/>
                          <a:latin typeface="+mn-lt"/>
                          <a:ea typeface="+mn-ea"/>
                          <a:cs typeface="+mn-cs"/>
                        </a:rPr>
                        <a:t>1</a:t>
                      </a:r>
                      <a:r>
                        <a:rPr lang="en-US" sz="1800" b="1" kern="1200" dirty="0">
                          <a:solidFill>
                            <a:schemeClr val="dk1"/>
                          </a:solidFill>
                          <a:effectLst/>
                          <a:latin typeface="+mn-lt"/>
                          <a:ea typeface="+mn-ea"/>
                          <a:cs typeface="+mn-cs"/>
                        </a:rPr>
                        <a:t>35</a:t>
                      </a:r>
                      <a:r>
                        <a:rPr lang="el-GR" sz="1800" b="1" kern="1200" dirty="0">
                          <a:solidFill>
                            <a:schemeClr val="dk1"/>
                          </a:solidFill>
                          <a:effectLst/>
                          <a:latin typeface="+mn-lt"/>
                          <a:ea typeface="+mn-ea"/>
                          <a:cs typeface="+mn-cs"/>
                        </a:rPr>
                        <a:t>0 – 1</a:t>
                      </a:r>
                      <a:r>
                        <a:rPr lang="en-US" sz="1800" b="1" kern="1200" dirty="0">
                          <a:solidFill>
                            <a:schemeClr val="dk1"/>
                          </a:solidFill>
                          <a:effectLst/>
                          <a:latin typeface="+mn-lt"/>
                          <a:ea typeface="+mn-ea"/>
                          <a:cs typeface="+mn-cs"/>
                        </a:rPr>
                        <a:t>45</a:t>
                      </a:r>
                      <a:r>
                        <a:rPr lang="el-GR" sz="1800" b="1" kern="1200" dirty="0">
                          <a:solidFill>
                            <a:schemeClr val="dk1"/>
                          </a:solidFill>
                          <a:effectLst/>
                          <a:latin typeface="+mn-lt"/>
                          <a:ea typeface="+mn-ea"/>
                          <a:cs typeface="+mn-cs"/>
                        </a:rPr>
                        <a:t>0 ELO</a:t>
                      </a:r>
                      <a:endParaRPr lang="en-US" b="1" dirty="0"/>
                    </a:p>
                  </a:txBody>
                  <a:tcPr/>
                </a:tc>
                <a:tc>
                  <a:txBody>
                    <a:bodyPr/>
                    <a:lstStyle/>
                    <a:p>
                      <a:endParaRPr lang="el-GR" dirty="0"/>
                    </a:p>
                    <a:p>
                      <a:pPr algn="ctr"/>
                      <a:r>
                        <a:rPr lang="en-US" b="1" dirty="0"/>
                        <a:t>1300 -1400 ELO</a:t>
                      </a:r>
                    </a:p>
                  </a:txBody>
                  <a:tcPr/>
                </a:tc>
                <a:extLst>
                  <a:ext uri="{0D108BD9-81ED-4DB2-BD59-A6C34878D82A}">
                    <a16:rowId xmlns:a16="http://schemas.microsoft.com/office/drawing/2014/main" val="2531916432"/>
                  </a:ext>
                </a:extLst>
              </a:tr>
            </a:tbl>
          </a:graphicData>
        </a:graphic>
      </p:graphicFrame>
    </p:spTree>
    <p:extLst>
      <p:ext uri="{BB962C8B-B14F-4D97-AF65-F5344CB8AC3E}">
        <p14:creationId xmlns:p14="http://schemas.microsoft.com/office/powerpoint/2010/main" val="3476243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fontScale="90000"/>
          </a:bodyPr>
          <a:lstStyle/>
          <a:p>
            <a:r>
              <a:rPr lang="el-GR" b="1" dirty="0"/>
              <a:t>Αξιολόγηση απόδοσης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Τα αποτελέσματα καταδεικνύουν ότι οι σκακιστικές μηχανές είναι αντάξιες ενός περιστασιακού παίκτη</a:t>
            </a:r>
          </a:p>
          <a:p>
            <a:endParaRPr lang="el-GR" b="1" dirty="0"/>
          </a:p>
          <a:p>
            <a:endParaRPr lang="en-US" b="1" dirty="0"/>
          </a:p>
          <a:p>
            <a:endParaRPr lang="el-GR" b="1" dirty="0"/>
          </a:p>
        </p:txBody>
      </p:sp>
    </p:spTree>
    <p:extLst>
      <p:ext uri="{BB962C8B-B14F-4D97-AF65-F5344CB8AC3E}">
        <p14:creationId xmlns:p14="http://schemas.microsoft.com/office/powerpoint/2010/main" val="13995333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fontScale="90000"/>
          </a:bodyPr>
          <a:lstStyle/>
          <a:p>
            <a:r>
              <a:rPr lang="el-GR" b="1" dirty="0"/>
              <a:t>Αξιολόγηση απόδοσης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Τα αποτελέσματα καταδεικνύουν ότι οι σκακιστικές μηχανές είναι αντάξιες ενός περιστασιακού παίκτη</a:t>
            </a:r>
          </a:p>
          <a:p>
            <a:r>
              <a:rPr lang="el-GR" b="1" dirty="0"/>
              <a:t>Η χειρότερη απόδοση της σκακιστικής μηχανής ενισχυτικής μάθησης οφείλεται στα λιγότερα παιχνίδια εκπαίδευσης που είχε, λόγω της πολύ πιο αργής διαδικασίας εκπαίδευσης</a:t>
            </a:r>
          </a:p>
          <a:p>
            <a:endParaRPr lang="el-GR" b="1" dirty="0"/>
          </a:p>
          <a:p>
            <a:endParaRPr lang="el-GR" b="1" dirty="0"/>
          </a:p>
          <a:p>
            <a:endParaRPr lang="el-GR" b="1" dirty="0"/>
          </a:p>
          <a:p>
            <a:endParaRPr lang="en-US" b="1" dirty="0"/>
          </a:p>
          <a:p>
            <a:endParaRPr lang="el-GR" b="1" dirty="0"/>
          </a:p>
        </p:txBody>
      </p:sp>
    </p:spTree>
    <p:extLst>
      <p:ext uri="{BB962C8B-B14F-4D97-AF65-F5344CB8AC3E}">
        <p14:creationId xmlns:p14="http://schemas.microsoft.com/office/powerpoint/2010/main" val="1522433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fontScale="90000"/>
          </a:bodyPr>
          <a:lstStyle/>
          <a:p>
            <a:r>
              <a:rPr lang="el-GR" b="1" dirty="0"/>
              <a:t>Αξιολόγηση απόδοσης σκακιστικών μηχανών</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Τα αποτελέσματα καταδεικνύουν ότι οι σκακιστικές μηχανές είναι αντάξιες ενός περιστασιακού παίκτη</a:t>
            </a:r>
          </a:p>
          <a:p>
            <a:r>
              <a:rPr lang="el-GR" b="1" dirty="0"/>
              <a:t> Η χειρότερη απόδοση της σκακιστικής μηχανής ενισχυτικής μάθησης οφείλεται στα λιγότερα παιχνίδια εκπαίδευσης που είχε, λόγω της πολύ πιο αργής διαδικασίας εκπαίδευσης</a:t>
            </a:r>
          </a:p>
          <a:p>
            <a:r>
              <a:rPr lang="el-GR" b="1" dirty="0"/>
              <a:t>Η αξιολόγηση αυτή έγινε σε έναν προσωπικό υπολογιστή στο λειτουργικό σύστημα Windows. Οι σκακιστικές μηχανές σε κάποιο άλλο λειτουργικό ή αν υπάρχει η υποστήριξη καλύτερου </a:t>
            </a:r>
            <a:r>
              <a:rPr lang="el-GR" b="1" dirty="0" err="1"/>
              <a:t>hardware</a:t>
            </a:r>
            <a:r>
              <a:rPr lang="el-GR" b="1" dirty="0"/>
              <a:t>, με περισσότερες </a:t>
            </a:r>
            <a:r>
              <a:rPr lang="el-GR" b="1" dirty="0" err="1"/>
              <a:t>GPUs</a:t>
            </a:r>
            <a:r>
              <a:rPr lang="el-GR" b="1" dirty="0"/>
              <a:t> ή </a:t>
            </a:r>
            <a:r>
              <a:rPr lang="el-GR" b="1" dirty="0" err="1"/>
              <a:t>TPUs</a:t>
            </a:r>
            <a:r>
              <a:rPr lang="el-GR" b="1" dirty="0"/>
              <a:t>, σίγουρα πρόκειται να παρουσιάσουν πολύ καλύτερη απόδοση</a:t>
            </a:r>
            <a:endParaRPr lang="en-US" b="1" dirty="0"/>
          </a:p>
          <a:p>
            <a:endParaRPr lang="el-GR" b="1" dirty="0"/>
          </a:p>
        </p:txBody>
      </p:sp>
    </p:spTree>
    <p:extLst>
      <p:ext uri="{BB962C8B-B14F-4D97-AF65-F5344CB8AC3E}">
        <p14:creationId xmlns:p14="http://schemas.microsoft.com/office/powerpoint/2010/main" val="14120112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Μελλοντικές βελτιώσεις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Πιο αποδοτική εκπαίδευση της μηχανής ενισχυτικής μάθησης </a:t>
            </a:r>
          </a:p>
        </p:txBody>
      </p:sp>
    </p:spTree>
    <p:extLst>
      <p:ext uri="{BB962C8B-B14F-4D97-AF65-F5344CB8AC3E}">
        <p14:creationId xmlns:p14="http://schemas.microsoft.com/office/powerpoint/2010/main" val="37086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0B0E7D-F584-49D3-8F74-6A065F1899E6}"/>
              </a:ext>
            </a:extLst>
          </p:cNvPr>
          <p:cNvSpPr>
            <a:spLocks noGrp="1"/>
          </p:cNvSpPr>
          <p:nvPr>
            <p:ph type="title"/>
          </p:nvPr>
        </p:nvSpPr>
        <p:spPr/>
        <p:txBody>
          <a:bodyPr/>
          <a:lstStyle/>
          <a:p>
            <a:r>
              <a:rPr lang="el-GR" b="1" cap="none" dirty="0"/>
              <a:t>Σκακιστική μηχανή</a:t>
            </a:r>
            <a:endParaRPr lang="en-US" dirty="0"/>
          </a:p>
        </p:txBody>
      </p:sp>
      <p:sp>
        <p:nvSpPr>
          <p:cNvPr id="3" name="Θέση περιεχομένου 2">
            <a:extLst>
              <a:ext uri="{FF2B5EF4-FFF2-40B4-BE49-F238E27FC236}">
                <a16:creationId xmlns:a16="http://schemas.microsoft.com/office/drawing/2014/main" id="{4CCC6527-AC57-42F0-AD83-7396E6B4E382}"/>
              </a:ext>
            </a:extLst>
          </p:cNvPr>
          <p:cNvSpPr>
            <a:spLocks noGrp="1"/>
          </p:cNvSpPr>
          <p:nvPr>
            <p:ph idx="1"/>
          </p:nvPr>
        </p:nvSpPr>
        <p:spPr/>
        <p:txBody>
          <a:bodyPr/>
          <a:lstStyle/>
          <a:p>
            <a:r>
              <a:rPr lang="el-GR" b="1" dirty="0"/>
              <a:t>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a:t>
            </a:r>
            <a:endParaRPr lang="en-US" b="1" dirty="0"/>
          </a:p>
        </p:txBody>
      </p:sp>
    </p:spTree>
    <p:extLst>
      <p:ext uri="{BB962C8B-B14F-4D97-AF65-F5344CB8AC3E}">
        <p14:creationId xmlns:p14="http://schemas.microsoft.com/office/powerpoint/2010/main" val="791809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Μελλοντικές βελτιώσεις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Πιο αποδοτική εκπαίδευση της μηχανής ενισχυτικής μάθησης</a:t>
            </a:r>
          </a:p>
          <a:p>
            <a:r>
              <a:rPr lang="el-GR" b="1" dirty="0"/>
              <a:t>Μεταφορά κομματιών του κώδικα της λειτουργίας των σκακιστικών μηχανών σε γλώσσες προγραμματισμού χαμηλότερου επιπέδου </a:t>
            </a:r>
          </a:p>
        </p:txBody>
      </p:sp>
    </p:spTree>
    <p:extLst>
      <p:ext uri="{BB962C8B-B14F-4D97-AF65-F5344CB8AC3E}">
        <p14:creationId xmlns:p14="http://schemas.microsoft.com/office/powerpoint/2010/main" val="3672605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Μελλοντικές βελτιώσεις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Πιο αποδοτική εκπαίδευση της μηχανής ενισχυτικής μάθησης</a:t>
            </a:r>
          </a:p>
          <a:p>
            <a:r>
              <a:rPr lang="el-GR" b="1" dirty="0"/>
              <a:t>Μεταφορά κομματιών του κώδικα της λειτουργίας των σκακιστικών μηχανών σε γλώσσες προγραμματισμού χαμηλότερου επιπέδου </a:t>
            </a:r>
          </a:p>
          <a:p>
            <a:r>
              <a:rPr lang="el-GR" b="1" dirty="0"/>
              <a:t>Βελτιώσεις όσον αφορά τα νευρωνικά δίκτυα</a:t>
            </a:r>
          </a:p>
        </p:txBody>
      </p:sp>
    </p:spTree>
    <p:extLst>
      <p:ext uri="{BB962C8B-B14F-4D97-AF65-F5344CB8AC3E}">
        <p14:creationId xmlns:p14="http://schemas.microsoft.com/office/powerpoint/2010/main" val="42393116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Μελλοντικές βελτιώσεις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Πιο αποδοτική εκπαίδευση της μηχανής ενισχυτικής μάθησης</a:t>
            </a:r>
          </a:p>
          <a:p>
            <a:r>
              <a:rPr lang="el-GR" b="1" dirty="0"/>
              <a:t>Μεταφορά κομματιών του κώδικα της λειτουργίας των σκακιστικών μηχανών σε γλώσσες προγραμματισμού χαμηλότερου επιπέδου </a:t>
            </a:r>
          </a:p>
          <a:p>
            <a:r>
              <a:rPr lang="el-GR" b="1" dirty="0"/>
              <a:t>Βελτιώσεις όσον αφορά τα νευρωνικά δίκτυα</a:t>
            </a:r>
          </a:p>
          <a:p>
            <a:r>
              <a:rPr lang="el-GR" b="1" dirty="0"/>
              <a:t>Συνέχεια της εκπαίδευσης των νευρωνικών δικτύων</a:t>
            </a:r>
          </a:p>
        </p:txBody>
      </p:sp>
    </p:spTree>
    <p:extLst>
      <p:ext uri="{BB962C8B-B14F-4D97-AF65-F5344CB8AC3E}">
        <p14:creationId xmlns:p14="http://schemas.microsoft.com/office/powerpoint/2010/main" val="4097008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49839D-3E9B-4135-8DD1-7C84C9C28BD6}"/>
              </a:ext>
            </a:extLst>
          </p:cNvPr>
          <p:cNvSpPr>
            <a:spLocks noGrp="1"/>
          </p:cNvSpPr>
          <p:nvPr>
            <p:ph type="title"/>
          </p:nvPr>
        </p:nvSpPr>
        <p:spPr>
          <a:xfrm>
            <a:off x="1534696" y="804519"/>
            <a:ext cx="9520158" cy="2950735"/>
          </a:xfrm>
        </p:spPr>
        <p:txBody>
          <a:bodyPr>
            <a:normAutofit/>
          </a:bodyPr>
          <a:lstStyle/>
          <a:p>
            <a:pPr algn="ctr"/>
            <a:r>
              <a:rPr lang="el-GR" dirty="0"/>
              <a:t>Ενότητα 3</a:t>
            </a:r>
            <a:br>
              <a:rPr lang="el-GR" dirty="0"/>
            </a:br>
            <a:br>
              <a:rPr lang="el-GR" dirty="0"/>
            </a:br>
            <a:r>
              <a:rPr lang="el-GR" dirty="0"/>
              <a:t>Υλοποίηση διαδικτυακής εφαρμογής σκακιού</a:t>
            </a:r>
            <a:endParaRPr lang="en-US" dirty="0"/>
          </a:p>
        </p:txBody>
      </p:sp>
      <p:sp>
        <p:nvSpPr>
          <p:cNvPr id="3" name="Θέση περιεχομένου 2">
            <a:extLst>
              <a:ext uri="{FF2B5EF4-FFF2-40B4-BE49-F238E27FC236}">
                <a16:creationId xmlns:a16="http://schemas.microsoft.com/office/drawing/2014/main" id="{B5B076EB-21BF-4080-A468-8E523A02D24E}"/>
              </a:ext>
            </a:extLst>
          </p:cNvPr>
          <p:cNvSpPr>
            <a:spLocks noGrp="1"/>
          </p:cNvSpPr>
          <p:nvPr>
            <p:ph idx="1"/>
          </p:nvPr>
        </p:nvSpPr>
        <p:spPr>
          <a:xfrm>
            <a:off x="1534696" y="4847208"/>
            <a:ext cx="9520158" cy="619137"/>
          </a:xfrm>
        </p:spPr>
        <p:txBody>
          <a:bodyPr/>
          <a:lstStyle/>
          <a:p>
            <a:endParaRPr lang="en-US" dirty="0"/>
          </a:p>
        </p:txBody>
      </p:sp>
    </p:spTree>
    <p:extLst>
      <p:ext uri="{BB962C8B-B14F-4D97-AF65-F5344CB8AC3E}">
        <p14:creationId xmlns:p14="http://schemas.microsoft.com/office/powerpoint/2010/main" val="41663637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Στόχος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Εκτός από τις σκακιστικές μηχανές, επιλέχτηκε να δημιουργηθεί και μια διεπαφή που θα φιλοξενεί τις μηχανές, ένα γραφικό περιβάλλον, δηλαδή, όπου ένας χρήστης μπορεί να αντιμετωπίσει τις μηχανές αλλά και να βλέπει τις μηχανές να τίθενται αντιμέτωπες μεταξύ τους</a:t>
            </a:r>
          </a:p>
          <a:p>
            <a:endParaRPr lang="el-GR" b="1" dirty="0"/>
          </a:p>
        </p:txBody>
      </p:sp>
    </p:spTree>
    <p:extLst>
      <p:ext uri="{BB962C8B-B14F-4D97-AF65-F5344CB8AC3E}">
        <p14:creationId xmlns:p14="http://schemas.microsoft.com/office/powerpoint/2010/main" val="2511584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Στόχος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3745875"/>
          </a:xfrm>
        </p:spPr>
        <p:txBody>
          <a:bodyPr>
            <a:normAutofit/>
          </a:bodyPr>
          <a:lstStyle/>
          <a:p>
            <a:r>
              <a:rPr lang="el-GR" b="1" dirty="0"/>
              <a:t>Εκτός από τις σκακιστικές μηχανές, επιλέχτηκε να δημιουργηθεί και μια διεπαφή που θα φιλοξενεί τις μηχανές, ένα γραφικό περιβάλλον, δηλαδή, όπου ένας χρήστης μπορεί να αντιμετωπίσει τις μηχανές αλλά και να βλέπει τις μηχανές να τίθενται αντιμέτωπες μεταξύ τους</a:t>
            </a:r>
          </a:p>
          <a:p>
            <a:r>
              <a:rPr lang="el-GR" b="1" dirty="0"/>
              <a:t>Σκοπός της υλοποίησης ήταν η δημιουργία ενός εύκολου για τον χρήστη περιβάλλον, το οποίο δεν θα απαιτεί εγκατάσταση ή αποθήκευση από τον χρήστη, παρά μόνο σύνδεση στο διαδίκτυο</a:t>
            </a:r>
          </a:p>
        </p:txBody>
      </p:sp>
    </p:spTree>
    <p:extLst>
      <p:ext uri="{BB962C8B-B14F-4D97-AF65-F5344CB8AC3E}">
        <p14:creationId xmlns:p14="http://schemas.microsoft.com/office/powerpoint/2010/main" val="7626944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Στόχος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4069910"/>
          </a:xfrm>
        </p:spPr>
        <p:txBody>
          <a:bodyPr>
            <a:normAutofit/>
          </a:bodyPr>
          <a:lstStyle/>
          <a:p>
            <a:r>
              <a:rPr lang="el-GR" b="1" dirty="0"/>
              <a:t>Εκτός από τις σκακιστικές μηχανές, επιλέχτηκε να δημιουργηθεί και μια διεπαφή που θα φιλοξενεί τις μηχανές, ένα γραφικό περιβάλλον, δηλαδή, όπου ένας χρήστης μπορεί να αντιμετωπίσει τις μηχανές αλλά και να βλέπει τις μηχανές να τίθενται αντιμέτωπες μεταξύ τους</a:t>
            </a:r>
          </a:p>
          <a:p>
            <a:r>
              <a:rPr lang="el-GR" b="1" dirty="0"/>
              <a:t>Σκοπός της υλοποίησης ήταν η δημιουργία ενός εύκολου για τον χρήστη περιβάλλον, το οποίο δεν θα απαιτεί εγκατάσταση ή αποθήκευση από τον χρήστη, παρά μόνο σύνδεση στο διαδίκτυο</a:t>
            </a:r>
          </a:p>
          <a:p>
            <a:r>
              <a:rPr lang="el-GR" b="1" dirty="0"/>
              <a:t>Λόγω έλλειψης απαραίτητων πόρων, η εφαρμογή δεν είναι διαθέσιμη ακόμα στο διαδίκτυο, αλλά είναι πλήρως υλοποιημένη και λειτουργική</a:t>
            </a:r>
          </a:p>
        </p:txBody>
      </p:sp>
    </p:spTree>
    <p:extLst>
      <p:ext uri="{BB962C8B-B14F-4D97-AF65-F5344CB8AC3E}">
        <p14:creationId xmlns:p14="http://schemas.microsoft.com/office/powerpoint/2010/main" val="3431000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Τεχνολογίες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4069910"/>
          </a:xfrm>
        </p:spPr>
        <p:txBody>
          <a:bodyPr>
            <a:normAutofit/>
          </a:bodyPr>
          <a:lstStyle/>
          <a:p>
            <a:r>
              <a:rPr lang="el-GR" b="1" dirty="0"/>
              <a:t>Το </a:t>
            </a:r>
            <a:r>
              <a:rPr lang="el-GR" b="1" dirty="0" err="1"/>
              <a:t>back-end</a:t>
            </a:r>
            <a:r>
              <a:rPr lang="el-GR" b="1" dirty="0"/>
              <a:t> δημιουργήθηκε με </a:t>
            </a:r>
            <a:r>
              <a:rPr lang="el-GR" b="1" dirty="0" err="1"/>
              <a:t>Python</a:t>
            </a:r>
            <a:r>
              <a:rPr lang="el-GR" b="1" dirty="0"/>
              <a:t>, ώστε να επικοινωνεί χωρίς προβλήματα με τις σκακιστικές μηχανές</a:t>
            </a:r>
          </a:p>
          <a:p>
            <a:endParaRPr lang="el-GR" b="1" dirty="0"/>
          </a:p>
        </p:txBody>
      </p:sp>
    </p:spTree>
    <p:extLst>
      <p:ext uri="{BB962C8B-B14F-4D97-AF65-F5344CB8AC3E}">
        <p14:creationId xmlns:p14="http://schemas.microsoft.com/office/powerpoint/2010/main" val="22875694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Τεχνολογίες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4069910"/>
          </a:xfrm>
        </p:spPr>
        <p:txBody>
          <a:bodyPr>
            <a:normAutofit/>
          </a:bodyPr>
          <a:lstStyle/>
          <a:p>
            <a:r>
              <a:rPr lang="el-GR" b="1" dirty="0"/>
              <a:t>Το </a:t>
            </a:r>
            <a:r>
              <a:rPr lang="el-GR" b="1" dirty="0" err="1"/>
              <a:t>back-end</a:t>
            </a:r>
            <a:r>
              <a:rPr lang="el-GR" b="1" dirty="0"/>
              <a:t> δημιουργήθηκε με </a:t>
            </a:r>
            <a:r>
              <a:rPr lang="el-GR" b="1" dirty="0" err="1"/>
              <a:t>Python</a:t>
            </a:r>
            <a:r>
              <a:rPr lang="el-GR" b="1" dirty="0"/>
              <a:t>, ώστε να επικοινωνεί χωρίς προβλήματα με τις σκακιστικές μηχανές</a:t>
            </a:r>
          </a:p>
          <a:p>
            <a:r>
              <a:rPr lang="el-GR" b="1" dirty="0"/>
              <a:t>Η επικοινωνία με το </a:t>
            </a:r>
            <a:r>
              <a:rPr lang="el-GR" b="1" dirty="0" err="1"/>
              <a:t>front-end</a:t>
            </a:r>
            <a:r>
              <a:rPr lang="el-GR" b="1" dirty="0"/>
              <a:t> επιτυγχάνεται με την χρήση της βιβλιοθήκης </a:t>
            </a:r>
            <a:r>
              <a:rPr lang="el-GR" b="1" dirty="0" err="1"/>
              <a:t>Flask</a:t>
            </a:r>
            <a:r>
              <a:rPr lang="el-GR" b="1" dirty="0"/>
              <a:t> της </a:t>
            </a:r>
            <a:r>
              <a:rPr lang="el-GR" b="1" dirty="0" err="1"/>
              <a:t>Python</a:t>
            </a:r>
            <a:endParaRPr lang="el-GR" b="1" dirty="0"/>
          </a:p>
          <a:p>
            <a:endParaRPr lang="el-GR" b="1" dirty="0"/>
          </a:p>
        </p:txBody>
      </p:sp>
    </p:spTree>
    <p:extLst>
      <p:ext uri="{BB962C8B-B14F-4D97-AF65-F5344CB8AC3E}">
        <p14:creationId xmlns:p14="http://schemas.microsoft.com/office/powerpoint/2010/main" val="21609122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Τεχνολογίες υλοποίησης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4069910"/>
          </a:xfrm>
        </p:spPr>
        <p:txBody>
          <a:bodyPr>
            <a:normAutofit/>
          </a:bodyPr>
          <a:lstStyle/>
          <a:p>
            <a:r>
              <a:rPr lang="el-GR" b="1" dirty="0"/>
              <a:t>Το </a:t>
            </a:r>
            <a:r>
              <a:rPr lang="el-GR" b="1" dirty="0" err="1"/>
              <a:t>back-end</a:t>
            </a:r>
            <a:r>
              <a:rPr lang="el-GR" b="1" dirty="0"/>
              <a:t> δημιουργήθηκε με </a:t>
            </a:r>
            <a:r>
              <a:rPr lang="el-GR" b="1" dirty="0" err="1"/>
              <a:t>Python</a:t>
            </a:r>
            <a:r>
              <a:rPr lang="el-GR" b="1" dirty="0"/>
              <a:t>, ώστε να επικοινωνεί χωρίς προβλήματα με τις σκακιστικές μηχανές</a:t>
            </a:r>
          </a:p>
          <a:p>
            <a:r>
              <a:rPr lang="el-GR" b="1" dirty="0"/>
              <a:t>Η επικοινωνία με το </a:t>
            </a:r>
            <a:r>
              <a:rPr lang="el-GR" b="1" dirty="0" err="1"/>
              <a:t>front-end</a:t>
            </a:r>
            <a:r>
              <a:rPr lang="el-GR" b="1" dirty="0"/>
              <a:t> επιτυγχάνεται με την χρήση της βιβλιοθήκης </a:t>
            </a:r>
            <a:r>
              <a:rPr lang="el-GR" b="1" dirty="0" err="1"/>
              <a:t>Flask</a:t>
            </a:r>
            <a:r>
              <a:rPr lang="el-GR" b="1" dirty="0"/>
              <a:t> της </a:t>
            </a:r>
            <a:r>
              <a:rPr lang="el-GR" b="1" dirty="0" err="1"/>
              <a:t>Python</a:t>
            </a:r>
            <a:endParaRPr lang="el-GR" b="1" dirty="0"/>
          </a:p>
          <a:p>
            <a:r>
              <a:rPr lang="el-GR" b="1" dirty="0"/>
              <a:t>Το </a:t>
            </a:r>
            <a:r>
              <a:rPr lang="el-GR" b="1" dirty="0" err="1"/>
              <a:t>front-end</a:t>
            </a:r>
            <a:r>
              <a:rPr lang="el-GR" b="1" dirty="0"/>
              <a:t>, δημιουργήθηκε με HTML5, CSS3 και </a:t>
            </a:r>
            <a:r>
              <a:rPr lang="el-GR" b="1" dirty="0" err="1"/>
              <a:t>JavaScript</a:t>
            </a:r>
            <a:endParaRPr lang="el-GR" b="1" dirty="0"/>
          </a:p>
          <a:p>
            <a:endParaRPr lang="el-GR" b="1" dirty="0"/>
          </a:p>
        </p:txBody>
      </p:sp>
    </p:spTree>
    <p:extLst>
      <p:ext uri="{BB962C8B-B14F-4D97-AF65-F5344CB8AC3E}">
        <p14:creationId xmlns:p14="http://schemas.microsoft.com/office/powerpoint/2010/main" val="230211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0B0E7D-F584-49D3-8F74-6A065F1899E6}"/>
              </a:ext>
            </a:extLst>
          </p:cNvPr>
          <p:cNvSpPr>
            <a:spLocks noGrp="1"/>
          </p:cNvSpPr>
          <p:nvPr>
            <p:ph type="title"/>
          </p:nvPr>
        </p:nvSpPr>
        <p:spPr/>
        <p:txBody>
          <a:bodyPr/>
          <a:lstStyle/>
          <a:p>
            <a:r>
              <a:rPr lang="el-GR" b="1" cap="none" dirty="0"/>
              <a:t>Σκακιστική μηχανή</a:t>
            </a:r>
            <a:endParaRPr lang="en-US" dirty="0"/>
          </a:p>
        </p:txBody>
      </p:sp>
      <p:sp>
        <p:nvSpPr>
          <p:cNvPr id="3" name="Θέση περιεχομένου 2">
            <a:extLst>
              <a:ext uri="{FF2B5EF4-FFF2-40B4-BE49-F238E27FC236}">
                <a16:creationId xmlns:a16="http://schemas.microsoft.com/office/drawing/2014/main" id="{4CCC6527-AC57-42F0-AD83-7396E6B4E382}"/>
              </a:ext>
            </a:extLst>
          </p:cNvPr>
          <p:cNvSpPr>
            <a:spLocks noGrp="1"/>
          </p:cNvSpPr>
          <p:nvPr>
            <p:ph idx="1"/>
          </p:nvPr>
        </p:nvSpPr>
        <p:spPr/>
        <p:txBody>
          <a:bodyPr/>
          <a:lstStyle/>
          <a:p>
            <a:r>
              <a:rPr lang="el-GR" b="1" dirty="0"/>
              <a:t>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a:t>
            </a:r>
          </a:p>
          <a:p>
            <a:r>
              <a:rPr lang="el-GR" b="1" dirty="0"/>
              <a:t>Είναι συνήθως ένα </a:t>
            </a:r>
            <a:r>
              <a:rPr lang="el-GR" b="1" dirty="0" err="1"/>
              <a:t>back</a:t>
            </a:r>
            <a:r>
              <a:rPr lang="el-GR" b="1" dirty="0"/>
              <a:t> </a:t>
            </a:r>
            <a:r>
              <a:rPr lang="el-GR" b="1" dirty="0" err="1"/>
              <a:t>end</a:t>
            </a:r>
            <a:r>
              <a:rPr lang="el-GR" b="1" dirty="0"/>
              <a:t> με μια διεπαφή γραμμής εντολών χωρίς γραφικά ή κάποιο </a:t>
            </a:r>
            <a:r>
              <a:rPr lang="el-GR" b="1" dirty="0" err="1"/>
              <a:t>front</a:t>
            </a:r>
            <a:r>
              <a:rPr lang="el-GR" b="1" dirty="0"/>
              <a:t> </a:t>
            </a:r>
            <a:r>
              <a:rPr lang="el-GR" b="1" dirty="0" err="1"/>
              <a:t>end</a:t>
            </a:r>
            <a:endParaRPr lang="en-US" b="1" dirty="0"/>
          </a:p>
        </p:txBody>
      </p:sp>
    </p:spTree>
    <p:extLst>
      <p:ext uri="{BB962C8B-B14F-4D97-AF65-F5344CB8AC3E}">
        <p14:creationId xmlns:p14="http://schemas.microsoft.com/office/powerpoint/2010/main" val="23655764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781" y="804520"/>
            <a:ext cx="4093310" cy="1049235"/>
          </a:xfrm>
        </p:spPr>
        <p:txBody>
          <a:bodyPr>
            <a:normAutofit/>
          </a:bodyPr>
          <a:lstStyle/>
          <a:p>
            <a:r>
              <a:rPr lang="el-GR" b="1" dirty="0"/>
              <a:t>Λειτουργίες εφαρμογής</a:t>
            </a:r>
            <a:endParaRPr lang="en-US" b="1" dirty="0"/>
          </a:p>
        </p:txBody>
      </p:sp>
      <p:cxnSp>
        <p:nvCxnSpPr>
          <p:cNvPr id="11" name="Straight Connector 10">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5" y="2015732"/>
            <a:ext cx="4089097" cy="3450613"/>
          </a:xfrm>
        </p:spPr>
        <p:txBody>
          <a:bodyPr>
            <a:normAutofit/>
          </a:bodyPr>
          <a:lstStyle/>
          <a:p>
            <a:r>
              <a:rPr lang="el-GR" b="1" dirty="0"/>
              <a:t>Αρχική σελίδα: Επιλογή παιχνιδιού έναντι των σκακιστικών μηχανών ή παρακολούθηση παιχνιδιού μεταξύ τους</a:t>
            </a:r>
          </a:p>
          <a:p>
            <a:endParaRPr lang="el-GR" b="1" dirty="0"/>
          </a:p>
          <a:p>
            <a:endParaRPr lang="el-GR" b="1" dirty="0"/>
          </a:p>
        </p:txBody>
      </p:sp>
      <p:pic>
        <p:nvPicPr>
          <p:cNvPr id="4" name="Εικόνα 3">
            <a:extLst>
              <a:ext uri="{FF2B5EF4-FFF2-40B4-BE49-F238E27FC236}">
                <a16:creationId xmlns:a16="http://schemas.microsoft.com/office/drawing/2014/main" id="{54DF0A0B-C347-4778-BD06-84B15C867474}"/>
              </a:ext>
            </a:extLst>
          </p:cNvPr>
          <p:cNvPicPr/>
          <p:nvPr/>
        </p:nvPicPr>
        <p:blipFill>
          <a:blip r:embed="rId2"/>
          <a:stretch>
            <a:fillRect/>
          </a:stretch>
        </p:blipFill>
        <p:spPr>
          <a:xfrm>
            <a:off x="5943599" y="1920656"/>
            <a:ext cx="5838825" cy="3118069"/>
          </a:xfrm>
          <a:prstGeom prst="rect">
            <a:avLst/>
          </a:prstGeom>
        </p:spPr>
      </p:pic>
      <p:pic>
        <p:nvPicPr>
          <p:cNvPr id="15" name="Picture 14">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543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781" y="804520"/>
            <a:ext cx="4093310" cy="1049235"/>
          </a:xfrm>
        </p:spPr>
        <p:txBody>
          <a:bodyPr>
            <a:normAutofit/>
          </a:bodyPr>
          <a:lstStyle/>
          <a:p>
            <a:r>
              <a:rPr lang="el-GR" b="1" dirty="0"/>
              <a:t>Λειτουργίες εφαρμογής</a:t>
            </a:r>
            <a:endParaRPr lang="en-US" b="1" dirty="0"/>
          </a:p>
        </p:txBody>
      </p:sp>
      <p:cxnSp>
        <p:nvCxnSpPr>
          <p:cNvPr id="11" name="Straight Connector 10">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534695" y="2015732"/>
            <a:ext cx="4089097" cy="3450613"/>
          </a:xfrm>
        </p:spPr>
        <p:txBody>
          <a:bodyPr>
            <a:normAutofit/>
          </a:bodyPr>
          <a:lstStyle/>
          <a:p>
            <a:r>
              <a:rPr lang="el-GR" b="1" dirty="0"/>
              <a:t>Σελίδα παιχνιδιού: Σκακιέρα παιχνιδιού και πλαίσιο στα δεξιά με χρονόμετρα και ιστορικό κινήσεων</a:t>
            </a:r>
          </a:p>
          <a:p>
            <a:endParaRPr lang="el-GR" b="1" dirty="0"/>
          </a:p>
          <a:p>
            <a:endParaRPr lang="el-GR" b="1" dirty="0"/>
          </a:p>
        </p:txBody>
      </p:sp>
      <p:pic>
        <p:nvPicPr>
          <p:cNvPr id="4" name="Εικόνα 3">
            <a:extLst>
              <a:ext uri="{FF2B5EF4-FFF2-40B4-BE49-F238E27FC236}">
                <a16:creationId xmlns:a16="http://schemas.microsoft.com/office/drawing/2014/main" id="{54DF0A0B-C347-4778-BD06-84B15C867474}"/>
              </a:ext>
            </a:extLst>
          </p:cNvPr>
          <p:cNvPicPr/>
          <p:nvPr/>
        </p:nvPicPr>
        <p:blipFill>
          <a:blip r:embed="rId2"/>
          <a:stretch>
            <a:fillRect/>
          </a:stretch>
        </p:blipFill>
        <p:spPr>
          <a:xfrm>
            <a:off x="5943599" y="1920656"/>
            <a:ext cx="5838825" cy="3118069"/>
          </a:xfrm>
          <a:prstGeom prst="rect">
            <a:avLst/>
          </a:prstGeom>
        </p:spPr>
      </p:pic>
      <p:pic>
        <p:nvPicPr>
          <p:cNvPr id="15" name="Picture 14">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Εικόνα 9">
            <a:extLst>
              <a:ext uri="{FF2B5EF4-FFF2-40B4-BE49-F238E27FC236}">
                <a16:creationId xmlns:a16="http://schemas.microsoft.com/office/drawing/2014/main" id="{A3860F64-954D-435E-9BE5-9D11C12DE52C}"/>
              </a:ext>
            </a:extLst>
          </p:cNvPr>
          <p:cNvPicPr/>
          <p:nvPr/>
        </p:nvPicPr>
        <p:blipFill>
          <a:blip r:embed="rId4"/>
          <a:stretch>
            <a:fillRect/>
          </a:stretch>
        </p:blipFill>
        <p:spPr>
          <a:xfrm>
            <a:off x="5943295" y="1900081"/>
            <a:ext cx="5838825" cy="3138643"/>
          </a:xfrm>
          <a:prstGeom prst="rect">
            <a:avLst/>
          </a:prstGeom>
        </p:spPr>
      </p:pic>
    </p:spTree>
    <p:extLst>
      <p:ext uri="{BB962C8B-B14F-4D97-AF65-F5344CB8AC3E}">
        <p14:creationId xmlns:p14="http://schemas.microsoft.com/office/powerpoint/2010/main" val="23383806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Μελλοντικές βελτιώσεις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4069910"/>
          </a:xfrm>
        </p:spPr>
        <p:txBody>
          <a:bodyPr>
            <a:normAutofit/>
          </a:bodyPr>
          <a:lstStyle/>
          <a:p>
            <a:r>
              <a:rPr lang="el-GR" b="1" dirty="0"/>
              <a:t>Φόρτωση στον παγκόσμιο ιστό, ώστε όλοι οι χρήστες να έχουν πρόσβαση στις σκακιστικές μηχανές</a:t>
            </a:r>
          </a:p>
          <a:p>
            <a:endParaRPr lang="el-GR" b="1" dirty="0"/>
          </a:p>
        </p:txBody>
      </p:sp>
    </p:spTree>
    <p:extLst>
      <p:ext uri="{BB962C8B-B14F-4D97-AF65-F5344CB8AC3E}">
        <p14:creationId xmlns:p14="http://schemas.microsoft.com/office/powerpoint/2010/main" val="213024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Μελλοντικές βελτιώσεις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4069910"/>
          </a:xfrm>
        </p:spPr>
        <p:txBody>
          <a:bodyPr>
            <a:normAutofit/>
          </a:bodyPr>
          <a:lstStyle/>
          <a:p>
            <a:r>
              <a:rPr lang="el-GR" b="1" dirty="0"/>
              <a:t>Φόρτωση στον παγκόσμιο ιστό, ώστε όλοι οι χρήστες να έχουν πρόσβαση στις σκακιστικές μηχανές</a:t>
            </a:r>
          </a:p>
          <a:p>
            <a:r>
              <a:rPr lang="el-GR" b="1" dirty="0"/>
              <a:t>Προσθήκη λειτουργιών και περισσότερων επιλογών στον χρήστη</a:t>
            </a:r>
          </a:p>
        </p:txBody>
      </p:sp>
    </p:spTree>
    <p:extLst>
      <p:ext uri="{BB962C8B-B14F-4D97-AF65-F5344CB8AC3E}">
        <p14:creationId xmlns:p14="http://schemas.microsoft.com/office/powerpoint/2010/main" val="33644597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BB5500-F35D-4737-BE4B-28679A3BE66C}"/>
              </a:ext>
            </a:extLst>
          </p:cNvPr>
          <p:cNvSpPr>
            <a:spLocks noGrp="1"/>
          </p:cNvSpPr>
          <p:nvPr>
            <p:ph type="title"/>
          </p:nvPr>
        </p:nvSpPr>
        <p:spPr>
          <a:xfrm>
            <a:off x="1534696" y="754602"/>
            <a:ext cx="9520158" cy="557614"/>
          </a:xfrm>
        </p:spPr>
        <p:txBody>
          <a:bodyPr>
            <a:normAutofit/>
          </a:bodyPr>
          <a:lstStyle/>
          <a:p>
            <a:r>
              <a:rPr lang="el-GR" b="1" dirty="0"/>
              <a:t>Μελλοντικές βελτιώσεις</a:t>
            </a:r>
            <a:endParaRPr lang="en-US" b="1" dirty="0"/>
          </a:p>
        </p:txBody>
      </p:sp>
      <p:sp>
        <p:nvSpPr>
          <p:cNvPr id="3" name="Θέση περιεχομένου 2">
            <a:extLst>
              <a:ext uri="{FF2B5EF4-FFF2-40B4-BE49-F238E27FC236}">
                <a16:creationId xmlns:a16="http://schemas.microsoft.com/office/drawing/2014/main" id="{10CDB83B-BBF8-4F27-9A44-9E091563A05B}"/>
              </a:ext>
            </a:extLst>
          </p:cNvPr>
          <p:cNvSpPr>
            <a:spLocks noGrp="1"/>
          </p:cNvSpPr>
          <p:nvPr>
            <p:ph idx="1"/>
          </p:nvPr>
        </p:nvSpPr>
        <p:spPr>
          <a:xfrm>
            <a:off x="1419286" y="2033488"/>
            <a:ext cx="10139440" cy="4069910"/>
          </a:xfrm>
        </p:spPr>
        <p:txBody>
          <a:bodyPr>
            <a:normAutofit/>
          </a:bodyPr>
          <a:lstStyle/>
          <a:p>
            <a:r>
              <a:rPr lang="el-GR" b="1" dirty="0"/>
              <a:t>Φόρτωση στον παγκόσμιο ιστό, ώστε όλοι οι χρήστες να έχουν πρόσβαση στις σκακιστικές μηχανές</a:t>
            </a:r>
          </a:p>
          <a:p>
            <a:r>
              <a:rPr lang="el-GR" b="1" dirty="0"/>
              <a:t>Προσθήκη λειτουργιών και περισσότερων επιλογών στον χρήστη</a:t>
            </a:r>
          </a:p>
          <a:p>
            <a:r>
              <a:rPr lang="el-GR" b="1" dirty="0"/>
              <a:t>Αλλαγές στη σχεδίαση για μια πιο εύκολη και ευχάριστη εμπειρία</a:t>
            </a:r>
          </a:p>
        </p:txBody>
      </p:sp>
    </p:spTree>
    <p:extLst>
      <p:ext uri="{BB962C8B-B14F-4D97-AF65-F5344CB8AC3E}">
        <p14:creationId xmlns:p14="http://schemas.microsoft.com/office/powerpoint/2010/main" val="6274446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49839D-3E9B-4135-8DD1-7C84C9C28BD6}"/>
              </a:ext>
            </a:extLst>
          </p:cNvPr>
          <p:cNvSpPr>
            <a:spLocks noGrp="1"/>
          </p:cNvSpPr>
          <p:nvPr>
            <p:ph type="title"/>
          </p:nvPr>
        </p:nvSpPr>
        <p:spPr>
          <a:xfrm>
            <a:off x="1534696" y="804519"/>
            <a:ext cx="9520158" cy="2950735"/>
          </a:xfrm>
        </p:spPr>
        <p:txBody>
          <a:bodyPr>
            <a:normAutofit/>
          </a:bodyPr>
          <a:lstStyle/>
          <a:p>
            <a:pPr algn="ctr"/>
            <a:r>
              <a:rPr lang="el-GR" dirty="0"/>
              <a:t>Σας ευχαριστώ πολύ!</a:t>
            </a:r>
            <a:endParaRPr lang="en-US" dirty="0"/>
          </a:p>
        </p:txBody>
      </p:sp>
      <p:sp>
        <p:nvSpPr>
          <p:cNvPr id="3" name="Θέση περιεχομένου 2">
            <a:extLst>
              <a:ext uri="{FF2B5EF4-FFF2-40B4-BE49-F238E27FC236}">
                <a16:creationId xmlns:a16="http://schemas.microsoft.com/office/drawing/2014/main" id="{B5B076EB-21BF-4080-A468-8E523A02D24E}"/>
              </a:ext>
            </a:extLst>
          </p:cNvPr>
          <p:cNvSpPr>
            <a:spLocks noGrp="1"/>
          </p:cNvSpPr>
          <p:nvPr>
            <p:ph idx="1"/>
          </p:nvPr>
        </p:nvSpPr>
        <p:spPr>
          <a:xfrm>
            <a:off x="1534696" y="4847208"/>
            <a:ext cx="9520158" cy="619137"/>
          </a:xfrm>
        </p:spPr>
        <p:txBody>
          <a:bodyPr/>
          <a:lstStyle/>
          <a:p>
            <a:endParaRPr lang="en-US" dirty="0"/>
          </a:p>
        </p:txBody>
      </p:sp>
    </p:spTree>
    <p:extLst>
      <p:ext uri="{BB962C8B-B14F-4D97-AF65-F5344CB8AC3E}">
        <p14:creationId xmlns:p14="http://schemas.microsoft.com/office/powerpoint/2010/main" val="75016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0B0E7D-F584-49D3-8F74-6A065F1899E6}"/>
              </a:ext>
            </a:extLst>
          </p:cNvPr>
          <p:cNvSpPr>
            <a:spLocks noGrp="1"/>
          </p:cNvSpPr>
          <p:nvPr>
            <p:ph type="title"/>
          </p:nvPr>
        </p:nvSpPr>
        <p:spPr/>
        <p:txBody>
          <a:bodyPr/>
          <a:lstStyle/>
          <a:p>
            <a:r>
              <a:rPr lang="el-GR" b="1" cap="none" dirty="0"/>
              <a:t>Σκακιστική μηχανή</a:t>
            </a:r>
            <a:endParaRPr lang="en-US" dirty="0"/>
          </a:p>
        </p:txBody>
      </p:sp>
      <p:sp>
        <p:nvSpPr>
          <p:cNvPr id="3" name="Θέση περιεχομένου 2">
            <a:extLst>
              <a:ext uri="{FF2B5EF4-FFF2-40B4-BE49-F238E27FC236}">
                <a16:creationId xmlns:a16="http://schemas.microsoft.com/office/drawing/2014/main" id="{4CCC6527-AC57-42F0-AD83-7396E6B4E382}"/>
              </a:ext>
            </a:extLst>
          </p:cNvPr>
          <p:cNvSpPr>
            <a:spLocks noGrp="1"/>
          </p:cNvSpPr>
          <p:nvPr>
            <p:ph idx="1"/>
          </p:nvPr>
        </p:nvSpPr>
        <p:spPr/>
        <p:txBody>
          <a:bodyPr/>
          <a:lstStyle/>
          <a:p>
            <a:r>
              <a:rPr lang="el-GR" b="1" dirty="0"/>
              <a:t>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a:t>
            </a:r>
          </a:p>
          <a:p>
            <a:r>
              <a:rPr lang="el-GR" b="1" dirty="0"/>
              <a:t>Είναι συνήθως ένα </a:t>
            </a:r>
            <a:r>
              <a:rPr lang="el-GR" b="1" dirty="0" err="1"/>
              <a:t>back</a:t>
            </a:r>
            <a:r>
              <a:rPr lang="el-GR" b="1" dirty="0"/>
              <a:t> </a:t>
            </a:r>
            <a:r>
              <a:rPr lang="el-GR" b="1" dirty="0" err="1"/>
              <a:t>end</a:t>
            </a:r>
            <a:r>
              <a:rPr lang="el-GR" b="1" dirty="0"/>
              <a:t> με μια διεπαφή γραμμής εντολών χωρίς γραφικά ή κάποιο </a:t>
            </a:r>
            <a:r>
              <a:rPr lang="el-GR" b="1" dirty="0" err="1"/>
              <a:t>front</a:t>
            </a:r>
            <a:r>
              <a:rPr lang="el-GR" b="1" dirty="0"/>
              <a:t> </a:t>
            </a:r>
            <a:r>
              <a:rPr lang="el-GR" b="1" dirty="0" err="1"/>
              <a:t>end</a:t>
            </a:r>
            <a:endParaRPr lang="el-GR" b="1" dirty="0"/>
          </a:p>
          <a:p>
            <a:r>
              <a:rPr lang="el-GR" b="1" dirty="0"/>
              <a:t>Η κύρια λειτουργία της είναι αφενός η αξιολόγηση μιας θέσης και αφετέρου η αναζήτηση για την καλύτερη δυνατή κίνηση</a:t>
            </a:r>
            <a:endParaRPr lang="en-US" b="1" dirty="0"/>
          </a:p>
        </p:txBody>
      </p:sp>
    </p:spTree>
    <p:extLst>
      <p:ext uri="{BB962C8B-B14F-4D97-AF65-F5344CB8AC3E}">
        <p14:creationId xmlns:p14="http://schemas.microsoft.com/office/powerpoint/2010/main" val="467046881"/>
      </p:ext>
    </p:extLst>
  </p:cSld>
  <p:clrMapOvr>
    <a:masterClrMapping/>
  </p:clrMapOvr>
</p:sld>
</file>

<file path=ppt/theme/theme1.xml><?xml version="1.0" encoding="utf-8"?>
<a:theme xmlns:a="http://schemas.openxmlformats.org/drawingml/2006/main" name="Συλλογη">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TM10001114[[fn=Συλλογη]]</Template>
  <TotalTime>605</TotalTime>
  <Words>3545</Words>
  <Application>Microsoft Office PowerPoint</Application>
  <PresentationFormat>Ευρεία οθόνη</PresentationFormat>
  <Paragraphs>364</Paragraphs>
  <Slides>85</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85</vt:i4>
      </vt:variant>
    </vt:vector>
  </HeadingPairs>
  <TitlesOfParts>
    <vt:vector size="89" baseType="lpstr">
      <vt:lpstr>Amasis MT Pro</vt:lpstr>
      <vt:lpstr>Arial</vt:lpstr>
      <vt:lpstr>Palatino Linotype</vt:lpstr>
      <vt:lpstr>Συλλογη</vt:lpstr>
      <vt:lpstr>ΑΝΑΠΤΥΞΗ ΣΚΑΚΙΣΤΙΚΗΣ ΜΗΧΑΝΗΣ</vt:lpstr>
      <vt:lpstr>Ενότητα 1  Εισαγωγή</vt:lpstr>
      <vt:lpstr>Σκάκι</vt:lpstr>
      <vt:lpstr>Σκάκι</vt:lpstr>
      <vt:lpstr>Σκάκι</vt:lpstr>
      <vt:lpstr>Σκάκι</vt:lpstr>
      <vt:lpstr>Σκακιστική μηχανή</vt:lpstr>
      <vt:lpstr>Σκακιστική μηχανή</vt:lpstr>
      <vt:lpstr>Σκακιστική μηχανή</vt:lpstr>
      <vt:lpstr>Σκακιστική μηχανή</vt:lpstr>
      <vt:lpstr>Σκακιστική μηχανή</vt:lpstr>
      <vt:lpstr>Σκακιστική μηχανή</vt:lpstr>
      <vt:lpstr>Σκακιστική μηχανή</vt:lpstr>
      <vt:lpstr>Σκακιστική μηχανή</vt:lpstr>
      <vt:lpstr>Σκακιστική μηχανή</vt:lpstr>
      <vt:lpstr>Σκακιστική μηχανή</vt:lpstr>
      <vt:lpstr>Ενότητα 2  Υλοποίηση σκακιστικών μηχανών εργασίας</vt:lpstr>
      <vt:lpstr>Στόχος υλοποίησης</vt:lpstr>
      <vt:lpstr>Στόχος υλοποίησης</vt:lpstr>
      <vt:lpstr>Στόχος υλοποίησης</vt:lpstr>
      <vt:lpstr>Στόχος υλοποίησης</vt:lpstr>
      <vt:lpstr>Νευρωνικά δίκτυα</vt:lpstr>
      <vt:lpstr>Νευρωνικά δίκτυα</vt:lpstr>
      <vt:lpstr>Νευρωνικά δίκτυα</vt:lpstr>
      <vt:lpstr>Νευρωνικά δίκτυα</vt:lpstr>
      <vt:lpstr>Νευρωνικά δίκτυα</vt:lpstr>
      <vt:lpstr>Νευρωνικά δίκτυα</vt:lpstr>
      <vt:lpstr>Δομή νευρωνικών δικτύων</vt:lpstr>
      <vt:lpstr>Δομή νευρωνικών δικτύων</vt:lpstr>
      <vt:lpstr>Δομή νευρωνικών δικτύων</vt:lpstr>
      <vt:lpstr>Δομή νευρωνικών δικτύων</vt:lpstr>
      <vt:lpstr>Δομή νευρωνικών δικτύων</vt:lpstr>
      <vt:lpstr>Δημιουργία τριών σκακιστικών μηχανών</vt:lpstr>
      <vt:lpstr>Δημιουργία τριών σκακιστικών μηχανών</vt:lpstr>
      <vt:lpstr>Δημιουργία τριών σκακιστικών μηχανών</vt:lpstr>
      <vt:lpstr>Δημιουργία τριών σκακιστικών μηχανών</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Αναζήτηση δέντρου Monte Carlo</vt:lpstr>
      <vt:lpstr>Αξιολόγηση απόδοσης σκακιστικών μηχανών</vt:lpstr>
      <vt:lpstr>Αξιολόγηση απόδοσης σκακιστικών μηχανών</vt:lpstr>
      <vt:lpstr>Αξιολόγηση απόδοσης σκακιστικών μηχανών</vt:lpstr>
      <vt:lpstr>Αξιολόγηση απόδοσης σκακιστικών μηχανών</vt:lpstr>
      <vt:lpstr>Αξιολόγηση απόδοσης σκακιστικών μηχανών</vt:lpstr>
      <vt:lpstr>Μελλοντικές βελτιώσεις</vt:lpstr>
      <vt:lpstr>Μελλοντικές βελτιώσεις</vt:lpstr>
      <vt:lpstr>Μελλοντικές βελτιώσεις</vt:lpstr>
      <vt:lpstr>Μελλοντικές βελτιώσεις</vt:lpstr>
      <vt:lpstr>Ενότητα 3  Υλοποίηση διαδικτυακής εφαρμογής σκακιού</vt:lpstr>
      <vt:lpstr>Στόχος υλοποίησης</vt:lpstr>
      <vt:lpstr>Στόχος υλοποίησης</vt:lpstr>
      <vt:lpstr>Στόχος υλοποίησης</vt:lpstr>
      <vt:lpstr>Τεχνολογίες υλοποίησης</vt:lpstr>
      <vt:lpstr>Τεχνολογίες υλοποίησης</vt:lpstr>
      <vt:lpstr>Τεχνολογίες υλοποίησης</vt:lpstr>
      <vt:lpstr>Λειτουργίες εφαρμογής</vt:lpstr>
      <vt:lpstr>Λειτουργίες εφαρμογής</vt:lpstr>
      <vt:lpstr>Μελλοντικές βελτιώσεις</vt:lpstr>
      <vt:lpstr>Μελλοντικές βελτιώσεις</vt:lpstr>
      <vt:lpstr>Μελλοντικές βελτιώσεις</vt:lpstr>
      <vt:lpstr>Σας ευχαριστώ πολύ!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ΑΝΑΠΤΥΞΗ ΣΚΑΚΙΣΤΙΚΗΣ ΜΗΧΑΝΗΣ</dc:title>
  <dc:creator>ΔΑΣΟΥΛΑΣ ΙΩΑΝΝΗΣ</dc:creator>
  <cp:lastModifiedBy>ΔΑΣΟΥΛΑΣ ΙΩΑΝΝΗΣ</cp:lastModifiedBy>
  <cp:revision>92</cp:revision>
  <dcterms:created xsi:type="dcterms:W3CDTF">2021-09-18T23:59:24Z</dcterms:created>
  <dcterms:modified xsi:type="dcterms:W3CDTF">2021-09-30T10:34:17Z</dcterms:modified>
</cp:coreProperties>
</file>