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9" r:id="rId15"/>
    <p:sldId id="271" r:id="rId16"/>
    <p:sldId id="293" r:id="rId17"/>
    <p:sldId id="297" r:id="rId18"/>
    <p:sldId id="272" r:id="rId19"/>
    <p:sldId id="273" r:id="rId20"/>
    <p:sldId id="274" r:id="rId21"/>
    <p:sldId id="277" r:id="rId22"/>
    <p:sldId id="280" r:id="rId23"/>
    <p:sldId id="281" r:id="rId24"/>
    <p:sldId id="282" r:id="rId25"/>
    <p:sldId id="283" r:id="rId26"/>
    <p:sldId id="284" r:id="rId27"/>
    <p:sldId id="286" r:id="rId28"/>
    <p:sldId id="288" r:id="rId29"/>
    <p:sldId id="289" r:id="rId30"/>
    <p:sldId id="290" r:id="rId31"/>
    <p:sldId id="291" r:id="rId32"/>
    <p:sldId id="292" r:id="rId33"/>
    <p:sldId id="275" r:id="rId34"/>
    <p:sldId id="276" r:id="rId35"/>
    <p:sldId id="278" r:id="rId36"/>
    <p:sldId id="287" r:id="rId37"/>
    <p:sldId id="294" r:id="rId38"/>
    <p:sldId id="298" r:id="rId39"/>
    <p:sldId id="299" r:id="rId40"/>
    <p:sldId id="300" r:id="rId41"/>
    <p:sldId id="301" r:id="rId42"/>
    <p:sldId id="302" r:id="rId43"/>
    <p:sldId id="30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ΔΑΣΟΥΛΑΣ ΙΩΑΝΝΗΣ" initials="ΔΙ" lastIdx="1" clrIdx="0">
    <p:extLst>
      <p:ext uri="{19B8F6BF-5375-455C-9EA6-DF929625EA0E}">
        <p15:presenceInfo xmlns:p15="http://schemas.microsoft.com/office/powerpoint/2012/main" userId="ΔΑΣΟΥΛΑΣ ΙΩΑΝΝΗ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2A375B-5398-4D59-A6DF-A6A6879B3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ΑΝΑΠΤΥΞΗ ΣΚΑΚΙΣΤΙΚΗΣ ΜΗΧΑΝΗΣ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F0EFF40-72FD-425E-A1E6-D31CC52E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822031"/>
          </a:xfrm>
        </p:spPr>
        <p:txBody>
          <a:bodyPr>
            <a:normAutofit/>
          </a:bodyPr>
          <a:lstStyle/>
          <a:p>
            <a:pPr algn="ctr"/>
            <a:r>
              <a:rPr lang="el-GR" b="1" i="0" dirty="0" err="1">
                <a:latin typeface="Amasis MT Pro" panose="02040504050005020304" pitchFamily="18" charset="0"/>
              </a:rPr>
              <a:t>ΔασοΥλας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ΙωΑννης</a:t>
            </a:r>
            <a:r>
              <a:rPr lang="el-GR" b="1" i="0" dirty="0">
                <a:latin typeface="Amasis MT Pro" panose="02040504050005020304" pitchFamily="18" charset="0"/>
              </a:rPr>
              <a:t> – 1053711</a:t>
            </a:r>
          </a:p>
          <a:p>
            <a:pPr algn="ctr"/>
            <a:r>
              <a:rPr lang="el-GR" b="1" i="0" dirty="0" err="1">
                <a:latin typeface="Amasis MT Pro" panose="02040504050005020304" pitchFamily="18" charset="0"/>
              </a:rPr>
              <a:t>ΠαρουσΙαση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διπλωματικΗς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εργασΙας</a:t>
            </a:r>
            <a:endParaRPr lang="el-GR" b="1" i="0" dirty="0">
              <a:latin typeface="Amasis MT Pro" panose="02040504050005020304" pitchFamily="18" charset="0"/>
            </a:endParaRPr>
          </a:p>
          <a:p>
            <a:pPr algn="ctr"/>
            <a:r>
              <a:rPr lang="el-GR" b="1" i="0" dirty="0" err="1">
                <a:latin typeface="Amasis MT Pro" panose="02040504050005020304" pitchFamily="18" charset="0"/>
              </a:rPr>
              <a:t>ΕπιβλΕπων</a:t>
            </a:r>
            <a:r>
              <a:rPr lang="el-GR" b="1" i="0" dirty="0">
                <a:latin typeface="Amasis MT Pro" panose="02040504050005020304" pitchFamily="18" charset="0"/>
              </a:rPr>
              <a:t>: </a:t>
            </a:r>
            <a:r>
              <a:rPr lang="el-GR" b="1" i="0" dirty="0" err="1">
                <a:latin typeface="Amasis MT Pro" panose="02040504050005020304" pitchFamily="18" charset="0"/>
              </a:rPr>
              <a:t>ΚυρΙάκος</a:t>
            </a:r>
            <a:r>
              <a:rPr lang="el-GR" b="1" i="0" dirty="0">
                <a:latin typeface="Amasis MT Pro" panose="02040504050005020304" pitchFamily="18" charset="0"/>
              </a:rPr>
              <a:t> </a:t>
            </a:r>
            <a:r>
              <a:rPr lang="el-GR" b="1" i="0" dirty="0" err="1">
                <a:latin typeface="Amasis MT Pro" panose="02040504050005020304" pitchFamily="18" charset="0"/>
              </a:rPr>
              <a:t>ΣγΑρμπας</a:t>
            </a:r>
            <a:endParaRPr lang="en-US" b="1" i="0" dirty="0">
              <a:latin typeface="Amasis MT Pro" panose="02040504050005020304" pitchFamily="18" charset="0"/>
            </a:endParaRPr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27A60ED-0E6E-45ED-8579-EC868DE45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8" b="2245"/>
          <a:stretch/>
        </p:blipFill>
        <p:spPr>
          <a:xfrm>
            <a:off x="8835528" y="1030899"/>
            <a:ext cx="2146798" cy="21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5355A8-0360-4CB5-B1C8-AF76F888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84543"/>
            <a:ext cx="9520157" cy="580754"/>
          </a:xfrm>
        </p:spPr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4A64C23-E53C-4F12-A69F-A3E056F8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24" y="2627057"/>
            <a:ext cx="4608576" cy="8019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64A817-3AFF-4FB4-B80B-235B9603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24" y="3429000"/>
            <a:ext cx="4608576" cy="2644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507CA2B-338C-4C4C-913B-5BA520E1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6276" y="2619677"/>
            <a:ext cx="4608576" cy="8022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3F12FB0-F574-4E07-A777-F85AA0D2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276" y="3436086"/>
            <a:ext cx="4608576" cy="263737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15F7-1FB4-4F49-8EDC-7F6C5F8693DB}"/>
              </a:ext>
            </a:extLst>
          </p:cNvPr>
          <p:cNvSpPr txBox="1"/>
          <p:nvPr/>
        </p:nvSpPr>
        <p:spPr>
          <a:xfrm>
            <a:off x="1534695" y="1528013"/>
            <a:ext cx="93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Είδη σκακιστικών μηχανών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46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5355A8-0360-4CB5-B1C8-AF76F888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4" y="795608"/>
            <a:ext cx="9520157" cy="580754"/>
          </a:xfrm>
        </p:spPr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64A817-3AFF-4FB4-B80B-235B9603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280" y="3084172"/>
            <a:ext cx="4608576" cy="2437740"/>
          </a:xfrm>
        </p:spPr>
        <p:txBody>
          <a:bodyPr>
            <a:normAutofit/>
          </a:bodyPr>
          <a:lstStyle/>
          <a:p>
            <a:r>
              <a:rPr lang="el-GR" sz="1500" b="1" dirty="0"/>
              <a:t>Εξετάζουν μεμονωμένες θέσεις και αξιολογούν ποια θέση είναι καλύτερη μέσω μιας συνάρτησης αξιολόγησης</a:t>
            </a:r>
          </a:p>
          <a:p>
            <a:r>
              <a:rPr lang="el-GR" sz="1500" b="1" dirty="0"/>
              <a:t>Αναζητούν την καλύτερη δυνατή επόμενη θέση, αναλύοντας το δέντρο καταστάσεων,  χρησιμοποιώντας συνήθως τον </a:t>
            </a:r>
            <a:r>
              <a:rPr lang="en-US" sz="1500" b="1" dirty="0"/>
              <a:t>Minimax </a:t>
            </a:r>
            <a:r>
              <a:rPr lang="el-GR" sz="1500" b="1" dirty="0"/>
              <a:t>αλγόριθμό και τη μέθοδο του α-β κλαδέματος</a:t>
            </a:r>
            <a:endParaRPr lang="en-US" sz="1500" b="1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3F12FB0-F574-4E07-A777-F85AA0D2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275" y="3296190"/>
            <a:ext cx="4608576" cy="25198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15F7-1FB4-4F49-8EDC-7F6C5F8693DB}"/>
              </a:ext>
            </a:extLst>
          </p:cNvPr>
          <p:cNvSpPr txBox="1"/>
          <p:nvPr/>
        </p:nvSpPr>
        <p:spPr>
          <a:xfrm>
            <a:off x="1534694" y="1516522"/>
            <a:ext cx="93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Είδη σκακιστικών μηχανών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F5868-C662-4282-A2C7-B6787E7BB331}"/>
              </a:ext>
            </a:extLst>
          </p:cNvPr>
          <p:cNvSpPr txBox="1"/>
          <p:nvPr/>
        </p:nvSpPr>
        <p:spPr>
          <a:xfrm>
            <a:off x="1425280" y="2131405"/>
            <a:ext cx="460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Σκακιστικές μηχανές παραδοσιακού τύπου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79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5355A8-0360-4CB5-B1C8-AF76F888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4" y="795608"/>
            <a:ext cx="9520157" cy="580754"/>
          </a:xfrm>
        </p:spPr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64A817-3AFF-4FB4-B80B-235B9603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5280" y="3084172"/>
            <a:ext cx="4608576" cy="2269064"/>
          </a:xfrm>
        </p:spPr>
        <p:txBody>
          <a:bodyPr>
            <a:normAutofit fontScale="92500" lnSpcReduction="10000"/>
          </a:bodyPr>
          <a:lstStyle/>
          <a:p>
            <a:r>
              <a:rPr lang="el-GR" sz="1600" b="1" dirty="0"/>
              <a:t>Εξετάζουν μεμονωμένες θέσεις και αξιολογούν ποια θέση είναι καλύτερη μέσω μιας συνάρτησης αξιολόγησης</a:t>
            </a:r>
          </a:p>
          <a:p>
            <a:r>
              <a:rPr lang="el-GR" sz="1600" b="1" dirty="0"/>
              <a:t>Αναζητούν την καλύτερη δυνατή επόμενη θέση, αναλύοντας το δέντρο καταστάσεων,  χρησιμοποιώντας συνήθως τον </a:t>
            </a:r>
            <a:r>
              <a:rPr lang="en-US" sz="1600" b="1" dirty="0"/>
              <a:t>Minimax </a:t>
            </a:r>
            <a:r>
              <a:rPr lang="el-GR" sz="1600" b="1" dirty="0"/>
              <a:t>αλγόριθμό και τη μέθοδο του α-β κλαδέματος</a:t>
            </a:r>
            <a:endParaRPr lang="en-US" sz="1600" b="1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3F12FB0-F574-4E07-A777-F85AA0D2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275" y="3296190"/>
            <a:ext cx="4608576" cy="2766202"/>
          </a:xfrm>
        </p:spPr>
        <p:txBody>
          <a:bodyPr>
            <a:normAutofit fontScale="92500" lnSpcReduction="10000"/>
          </a:bodyPr>
          <a:lstStyle/>
          <a:p>
            <a:r>
              <a:rPr lang="el-GR" sz="1600" b="1" dirty="0"/>
              <a:t>Η διαδικασία αξιολόγησης καθοδηγείται από ένα βαθύ νευρωνικό δίκτυο</a:t>
            </a:r>
            <a:endParaRPr lang="en-US" sz="1600" b="1" dirty="0"/>
          </a:p>
          <a:p>
            <a:r>
              <a:rPr lang="el-GR" sz="1600" b="1" dirty="0"/>
              <a:t>Άλλα νευρωνικά δίκτυα επιταχύνουν τη διαδικασία εύρεσης κινήσεων και βελτιώνουν την ποιότητά της</a:t>
            </a:r>
          </a:p>
          <a:p>
            <a:r>
              <a:rPr lang="el-GR" sz="1600" b="1" dirty="0"/>
              <a:t>Αναζητούν την καλύτερη δυνατή επόμενη θέση αναλύοντας το δέντρο καταστάσεων,  χρησιμοποιώντας συνήθως είτε τον </a:t>
            </a:r>
            <a:r>
              <a:rPr lang="en-US" sz="1600" b="1" dirty="0"/>
              <a:t>Minimax</a:t>
            </a:r>
            <a:r>
              <a:rPr lang="el-GR" sz="1600" b="1" dirty="0"/>
              <a:t>, είτε τον </a:t>
            </a:r>
            <a:r>
              <a:rPr lang="en-US" sz="1600" b="1" dirty="0"/>
              <a:t>MCTS </a:t>
            </a:r>
            <a:r>
              <a:rPr lang="el-GR" sz="1600" b="1" dirty="0"/>
              <a:t>αλγόριθμο</a:t>
            </a:r>
            <a:r>
              <a:rPr lang="en-US" sz="16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15F7-1FB4-4F49-8EDC-7F6C5F8693DB}"/>
              </a:ext>
            </a:extLst>
          </p:cNvPr>
          <p:cNvSpPr txBox="1"/>
          <p:nvPr/>
        </p:nvSpPr>
        <p:spPr>
          <a:xfrm>
            <a:off x="1534694" y="1504764"/>
            <a:ext cx="93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Είδη σκακιστικών μηχανών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F5868-C662-4282-A2C7-B6787E7BB331}"/>
              </a:ext>
            </a:extLst>
          </p:cNvPr>
          <p:cNvSpPr txBox="1"/>
          <p:nvPr/>
        </p:nvSpPr>
        <p:spPr>
          <a:xfrm>
            <a:off x="1425280" y="2131405"/>
            <a:ext cx="460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Σκακιστικές μηχανές παραδοσιακού τύπου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D7D6E-3D0E-4ED1-A7AB-FD310BB4648C}"/>
              </a:ext>
            </a:extLst>
          </p:cNvPr>
          <p:cNvSpPr txBox="1"/>
          <p:nvPr/>
        </p:nvSpPr>
        <p:spPr>
          <a:xfrm>
            <a:off x="6446275" y="2095861"/>
            <a:ext cx="460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Σκακιστικές μηχανές βασισμένες σε νευρωνικά δίκτυα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41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2"/>
            <a:ext cx="6123405" cy="37373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Σχεδόν όλες οι διάσημες σκακιστικές μηχανές είναι παραδοσιακού τύπου, γραμμένες σε γλώσσα προγραμματισμού χαμηλού επιπέδου (συνήθως </a:t>
            </a:r>
            <a:r>
              <a:rPr lang="en-US" b="1" dirty="0"/>
              <a:t>C++) </a:t>
            </a:r>
            <a:r>
              <a:rPr lang="el-GR" b="1" dirty="0"/>
              <a:t>γεγονός προσφέρει αυξημένη ταχύτητα αναζήτησης της επόμενης κίνησης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2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2"/>
            <a:ext cx="6123405" cy="37373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Σχεδόν όλες οι διάσημες σκακιστικές μηχανές είναι παραδοσιακού τύπου, γραμμένες σε γλώσσα προγραμματισμού χαμηλού επιπέδου (συνήθως </a:t>
            </a:r>
            <a:r>
              <a:rPr lang="en-US" b="1" dirty="0"/>
              <a:t>C++) </a:t>
            </a:r>
            <a:r>
              <a:rPr lang="el-GR" b="1" dirty="0"/>
              <a:t>γεγονός προσφέρει αυξημένη ταχύτητα αναζήτησης της επόμενης κίνησης</a:t>
            </a:r>
          </a:p>
          <a:p>
            <a:pPr>
              <a:lnSpc>
                <a:spcPct val="110000"/>
              </a:lnSpc>
            </a:pPr>
            <a:r>
              <a:rPr lang="el-GR" b="1" dirty="0"/>
              <a:t>Η πιο γνωστή σκακιστική μηχανή τέτοιου τύπου είναι η σκακιστική μηχανή </a:t>
            </a:r>
            <a:r>
              <a:rPr lang="en-US" b="1" dirty="0"/>
              <a:t>Stockfish, </a:t>
            </a:r>
            <a:r>
              <a:rPr lang="el-GR" b="1" dirty="0"/>
              <a:t>ένα δωρεάν λογισμικό ανοιχτού κώδικα, που θεωρείται η πιο δυνατή σκακιστική μηχανή αυτού του είδους</a:t>
            </a:r>
            <a:endParaRPr lang="en-US" b="1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EAA5017-9F59-4DF6-8E20-14E8FF12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41" y="2343316"/>
            <a:ext cx="2754406" cy="2039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816D4B-F862-49B5-8DD5-1725232AA729}"/>
              </a:ext>
            </a:extLst>
          </p:cNvPr>
          <p:cNvSpPr txBox="1"/>
          <p:nvPr/>
        </p:nvSpPr>
        <p:spPr>
          <a:xfrm>
            <a:off x="8489989" y="4405064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Σκακιστική μηχανή </a:t>
            </a:r>
            <a:r>
              <a:rPr lang="en-US" dirty="0"/>
              <a:t>Stockfish</a:t>
            </a:r>
          </a:p>
        </p:txBody>
      </p:sp>
    </p:spTree>
    <p:extLst>
      <p:ext uri="{BB962C8B-B14F-4D97-AF65-F5344CB8AC3E}">
        <p14:creationId xmlns:p14="http://schemas.microsoft.com/office/powerpoint/2010/main" val="210981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1"/>
            <a:ext cx="6123405" cy="40490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Τα τελευταία χρόνια, με την ραγδαία ανάπτυξη του κλάδου της τεχνητής νοημοσύνης και της μηχανικής μάθησης, άρχισαν να εμφανίζονται και σκακιστικές μηχανές βασισμένες στα νευρωνικά δίκτυα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8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0BB8DE3-F274-46AA-9987-8B8AAE7C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793199"/>
            <a:ext cx="9752335" cy="554317"/>
          </a:xfrm>
        </p:spPr>
        <p:txBody>
          <a:bodyPr>
            <a:normAutofit/>
          </a:bodyPr>
          <a:lstStyle/>
          <a:p>
            <a:r>
              <a:rPr lang="el-GR" b="1" dirty="0"/>
              <a:t>Σκακιστική μηχανή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4515C6-A5C5-416B-9E80-9FFD1764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4" y="2015731"/>
            <a:ext cx="6123405" cy="40490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b="1" dirty="0"/>
              <a:t>Τα τελευταία χρόνια, με την ραγδαία ανάπτυξη του κλάδου της τεχνητής νοημοσύνης και της μηχανικής μάθησης, άρχισαν να εμφανίζονται και σκακιστικές μηχανές βασισμένες στα νευρωνικά δίκτυα</a:t>
            </a:r>
          </a:p>
          <a:p>
            <a:pPr>
              <a:lnSpc>
                <a:spcPct val="110000"/>
              </a:lnSpc>
            </a:pPr>
            <a:r>
              <a:rPr lang="el-GR" b="1" dirty="0"/>
              <a:t>Η πιο γνωστή σκακιστική μηχανή τέτοιου τύπου είναι η σκακιστική μηχανή </a:t>
            </a:r>
            <a:r>
              <a:rPr lang="en-US" b="1" dirty="0" err="1"/>
              <a:t>AlphaZero</a:t>
            </a:r>
            <a:r>
              <a:rPr lang="en-US" b="1" dirty="0"/>
              <a:t> </a:t>
            </a:r>
            <a:r>
              <a:rPr lang="el-GR" b="1" dirty="0"/>
              <a:t>της </a:t>
            </a:r>
            <a:r>
              <a:rPr lang="en-US" b="1" dirty="0"/>
              <a:t>DeepMind, </a:t>
            </a:r>
            <a:r>
              <a:rPr lang="el-GR" b="1" dirty="0"/>
              <a:t>που θεωρείται η πιο δυνατή σκακιστική μηχανή αυτού του είδους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816D4B-F862-49B5-8DD5-1725232AA729}"/>
              </a:ext>
            </a:extLst>
          </p:cNvPr>
          <p:cNvSpPr txBox="1"/>
          <p:nvPr/>
        </p:nvSpPr>
        <p:spPr>
          <a:xfrm>
            <a:off x="8205767" y="4375536"/>
            <a:ext cx="3076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Σκακιστική μηχανή </a:t>
            </a:r>
            <a:r>
              <a:rPr lang="en-US" dirty="0" err="1"/>
              <a:t>AlphaZero</a:t>
            </a:r>
            <a:r>
              <a:rPr lang="en-US" dirty="0"/>
              <a:t> </a:t>
            </a:r>
            <a:r>
              <a:rPr lang="el-GR" dirty="0"/>
              <a:t>από την </a:t>
            </a:r>
            <a:r>
              <a:rPr lang="en-US" dirty="0"/>
              <a:t>DeepMind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5FF20BE-F620-473D-9B00-06378B5A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67" y="2631705"/>
            <a:ext cx="3076642" cy="16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49839D-3E9B-4135-8DD1-7C84C9C2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2950735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Ενότητα 2</a:t>
            </a:r>
            <a:br>
              <a:rPr lang="el-GR" dirty="0"/>
            </a:br>
            <a:br>
              <a:rPr lang="el-GR" dirty="0"/>
            </a:br>
            <a:r>
              <a:rPr lang="el-GR" dirty="0"/>
              <a:t>Υλοποίηση σκακιστικών μηχανών εργασίας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B076EB-21BF-4080-A468-8E523A02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4847208"/>
            <a:ext cx="9520158" cy="619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2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Στόχος υλοποίησης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62466"/>
            <a:ext cx="9520158" cy="3450613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74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Στόχος υλοποίησης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53589"/>
            <a:ext cx="9520158" cy="3450613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</a:p>
          <a:p>
            <a:r>
              <a:rPr lang="el-GR" b="1" dirty="0"/>
              <a:t>Στόχος της είναι η δημιουργία αποδοτικών σκακιστικών μηχανών, χωρίς καμία ανθρώπινη παρέμβαση στην αξιολόγηση και επιλογή κινήσεων</a:t>
            </a:r>
          </a:p>
        </p:txBody>
      </p:sp>
    </p:spTree>
    <p:extLst>
      <p:ext uri="{BB962C8B-B14F-4D97-AF65-F5344CB8AC3E}">
        <p14:creationId xmlns:p14="http://schemas.microsoft.com/office/powerpoint/2010/main" val="1627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49839D-3E9B-4135-8DD1-7C84C9C2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2950735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Ενότητα 1</a:t>
            </a:r>
            <a:br>
              <a:rPr lang="el-GR" dirty="0"/>
            </a:br>
            <a:br>
              <a:rPr lang="el-GR" dirty="0"/>
            </a:br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B076EB-21BF-4080-A468-8E523A02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4847208"/>
            <a:ext cx="9520158" cy="619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8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Στόχος υλοποίησης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26955"/>
            <a:ext cx="9520158" cy="3450613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</a:p>
          <a:p>
            <a:r>
              <a:rPr lang="el-GR" b="1" dirty="0"/>
              <a:t>Στόχος της είναι η δημιουργία αποδοτικών σκακιστικών μηχανών, χωρίς καμία ανθρώπινη παρέμβαση στην αξιολόγηση και επιλογή κινήσεων</a:t>
            </a:r>
          </a:p>
          <a:p>
            <a:r>
              <a:rPr lang="el-GR" b="1" dirty="0"/>
              <a:t>Η μόνη εκ των προτέρων γνώση που  δίνεται στις σκακιστικές μηχανές είναι οι κανόνες του παιχνιδιού</a:t>
            </a: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05213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Στόχος υλοποίησης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26955"/>
            <a:ext cx="9520158" cy="4842268"/>
          </a:xfrm>
        </p:spPr>
        <p:txBody>
          <a:bodyPr/>
          <a:lstStyle/>
          <a:p>
            <a:r>
              <a:rPr lang="el-GR" b="1" dirty="0"/>
              <a:t>Η παρούσα εργασία αφορά την υλοποίηση σκακιστικών μηχανών χρησιμοποιώντας μηχανική μάθηση μέσω νευρωνικών δικτύων</a:t>
            </a:r>
          </a:p>
          <a:p>
            <a:r>
              <a:rPr lang="el-GR" b="1" dirty="0"/>
              <a:t>Στόχος της είναι η δημιουργία αποδοτικών σκακιστικών μηχανών, χωρίς καμία ανθρώπινη παρέμβαση στην αξιολόγηση και επιλογή κινήσεων</a:t>
            </a:r>
          </a:p>
          <a:p>
            <a:r>
              <a:rPr lang="el-GR" b="1" dirty="0"/>
              <a:t>Η μόνη εκ των προτέρων γνώση που  δίνεται στις σκακιστικές μηχανές είναι οι κανόνες του παιχνιδιού</a:t>
            </a:r>
          </a:p>
          <a:p>
            <a:r>
              <a:rPr lang="el-GR" b="1" dirty="0"/>
              <a:t>Χρησιμοποιήθηκε η γλώσσα προγραμματισμού </a:t>
            </a:r>
            <a:r>
              <a:rPr lang="en-US" b="1" dirty="0"/>
              <a:t>Python</a:t>
            </a:r>
            <a:r>
              <a:rPr lang="el-GR" b="1" dirty="0"/>
              <a:t>, λόγω των ευκολιών που παρέχει στα προβλήματα μηχανικής μάθησης, παρά τις χειρότερες επιδόσεις της από άποψη χρόνου εκτέλεσης</a:t>
            </a: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51174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833999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κάθε σκακιστική μηχανή, δημιουργήθηκαν δύο διαφορετικά μοντέλα νευρωνικών δικτύων:</a:t>
            </a:r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10998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κάθε σκακιστική μηχανή, δημιουργήθηκαν δύο διαφορετικά μοντέλα νευρωνικών δικτύων: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Νευρωνικό δίκτυο αξιολόγησης θέσης</a:t>
            </a:r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33102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κάθε σκακιστική μηχανή, δημιουργήθηκαν δύο διαφορετικά μοντέλα νευρωνικών δικτύων: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Νευρωνικό δίκτυο αξιολόγησης θέσης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Νευρωνικό δίκτυο εύρεσης πιθανοτήτων επόμενης κίνησης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20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r>
              <a:rPr lang="el-GR" b="1" dirty="0"/>
              <a:t>Αμφότερα τα νευρωνικά δίκτυα δέχονται ως είσοδο την κωδικοποίηση της σκακιέρας και τον αριθμό που δείχνει ποιον παίκτη αφορά η εύρεση κίνησης</a:t>
            </a:r>
          </a:p>
        </p:txBody>
      </p:sp>
    </p:spTree>
    <p:extLst>
      <p:ext uri="{BB962C8B-B14F-4D97-AF65-F5344CB8AC3E}">
        <p14:creationId xmlns:p14="http://schemas.microsoft.com/office/powerpoint/2010/main" val="1295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/>
          <a:lstStyle/>
          <a:p>
            <a:r>
              <a:rPr lang="el-GR" b="1" dirty="0"/>
              <a:t>Αμφότερα τα νευρωνικά δίκτυα δέχονται ως είσοδο την κωδικοποίηση της σκακιέρας και τον αριθμό που δείχνει ποιον παίκτη αφορά η εύρεση κίνησης</a:t>
            </a:r>
          </a:p>
          <a:p>
            <a:r>
              <a:rPr lang="el-GR" b="1" dirty="0"/>
              <a:t>Το νευρωνικό δίκτυο αξιολόγησης θέσης επιστρέφει έναν αριθμό στο διάστημα [-1, 1], όπου -1 σημαίνει ότι η σκακιέρα είναι σε μια τέλεια θέση για τον μαύρο παίκτη και 1 ότι η σκακιέρα είναι σε μια τέλεια θέση για τον λευκό, αντίστοιχα</a:t>
            </a:r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26547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Νευρωνικά δίκτυα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 lnSpcReduction="10000"/>
          </a:bodyPr>
          <a:lstStyle/>
          <a:p>
            <a:r>
              <a:rPr lang="el-GR" b="1" dirty="0"/>
              <a:t>Αμφότερα τα νευρωνικά δίκτυα δέχονται ως είσοδο την κωδικοποίηση της σκακιέρας και τον αριθμό που δείχνει ποιον παίκτη αφορά η εύρεση κίνησης</a:t>
            </a:r>
          </a:p>
          <a:p>
            <a:r>
              <a:rPr lang="el-GR" b="1" dirty="0"/>
              <a:t>Το νευρωνικό δίκτυο αξιολόγησης θέσης επιστρέφει έναν αριθμό στο διάστημα [-1, 1], όπου -1 σημαίνει ότι η σκακιέρα είναι σε μια τέλεια θέση για τον μαύρο παίκτη και 1 ότι η σκακιέρα είναι σε μια τέλεια θέση για τον λευκό, αντίστοιχα</a:t>
            </a:r>
          </a:p>
          <a:p>
            <a:r>
              <a:rPr lang="el-GR" b="1" dirty="0"/>
              <a:t>Το νευρωνικό δίκτυο εύρεσης πιθανοτήτων επόμενης κίνησης επιστρέφει τις πιθανότητες που έχει κάθε επιτρεπτή κίνηση να παιχτεί επόμενη</a:t>
            </a:r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946929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Δομή νευρωνικών δικτύων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811101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Δομή νευρωνικών δικτύων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62621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4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Δομή νευρωνικών δικτύων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r>
              <a:rPr lang="el-GR" b="1" dirty="0"/>
              <a:t>Τα συνελικτικά επίπεδα χρησιμοποιούνται λόγω της δομής πίνακα που έχουν τα δεδομένα της σκακιέρας</a:t>
            </a:r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84016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Δομή νευρωνικών δικτύων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 lnSpcReduction="10000"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r>
              <a:rPr lang="el-GR" b="1" dirty="0"/>
              <a:t>Τα συνελικτικά επίπεδα χρησιμοποιούνται λόγω της δομής πίνακα που έχουν τα δεδομένα της σκακιέρας</a:t>
            </a:r>
          </a:p>
          <a:p>
            <a:r>
              <a:rPr lang="el-GR" b="1" dirty="0"/>
              <a:t>Τα πλήρως συνδεδεμένα επίπεδα χρησιμοποιούνται ώστε τα χαμηλού επιπέδου χαρακτηριστικά που βρέθηκαν στα συνελικτικά επίπεδα να επεξεργαστούν με ισχυρότερες λογικές πράξεις</a:t>
            </a:r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48223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Δομή νευρωνικών δικτύων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4180881"/>
          </a:xfrm>
        </p:spPr>
        <p:txBody>
          <a:bodyPr>
            <a:normAutofit lnSpcReduction="10000"/>
          </a:bodyPr>
          <a:lstStyle/>
          <a:p>
            <a:r>
              <a:rPr lang="el-GR" b="1" dirty="0"/>
              <a:t>Για τα δύο δίκτυα χρησιμοποιείται παρόμοια αρχιτεκτονική, με εξαίρεση το επίπεδο εξόδου</a:t>
            </a:r>
          </a:p>
          <a:p>
            <a:r>
              <a:rPr lang="el-GR" b="1" dirty="0"/>
              <a:t>Αποτελούνται από έναν συνδυασμό συνελικτικών και πλήρως συνδεδεμένων επιπέδων</a:t>
            </a:r>
          </a:p>
          <a:p>
            <a:r>
              <a:rPr lang="el-GR" b="1" dirty="0"/>
              <a:t>Τα συνελικτικά επίπεδα χρησιμοποιούνται λόγω της δομής πίνακα που έχουν τα δεδομένα της σκακιέρας</a:t>
            </a:r>
          </a:p>
          <a:p>
            <a:r>
              <a:rPr lang="el-GR" b="1" dirty="0"/>
              <a:t>Τα πλήρως συνδεδεμένα επίπεδα χρησιμοποιούνται ώστε τα χαμηλού επιπέδου χαρακτηριστικά που βρέθηκαν στα συνελικτικά επίπεδα να επεξεργαστούν με ισχυρότερες λογικές πράξεις</a:t>
            </a:r>
          </a:p>
          <a:p>
            <a:r>
              <a:rPr lang="el-GR" b="1" dirty="0"/>
              <a:t>Τα νευρωνικά δίκτυα δημιουργήθηκαν χρησιμοποιώντας το </a:t>
            </a:r>
            <a:r>
              <a:rPr lang="en-US" b="1" dirty="0"/>
              <a:t>Keras API</a:t>
            </a:r>
            <a:endParaRPr lang="el-GR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1819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Δημιουργία τριών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346380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την εργασία δημιουργήθηκαν τρεις διαφορετικές σκακιστικές μηχανές, βασισμένες στην μηχανική μάθηση: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133704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Δημιουργία τριών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346380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την εργασία δημιουργήθηκαν οι τρεις παρακάτω διαφορετικές σκακιστικές μηχανές, βασισμένες στην μηχανική μάθηση: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ενισχυτικής μάθησης</a:t>
            </a:r>
            <a:br>
              <a:rPr lang="el-GR" b="1" dirty="0"/>
            </a:br>
            <a:r>
              <a:rPr lang="el-GR" b="1" dirty="0"/>
              <a:t>Βασίζεται στην «αυτό-εκπαίδευση», τα μοντέλα εκπαιδεύονται παίζοντας παρτίδες με τον εαυτό τους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158634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Δημιουργία τριών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12205"/>
          </a:xfrm>
        </p:spPr>
        <p:txBody>
          <a:bodyPr/>
          <a:lstStyle/>
          <a:p>
            <a:pPr marL="0" indent="0">
              <a:buNone/>
            </a:pPr>
            <a:r>
              <a:rPr lang="el-GR" b="1" dirty="0"/>
              <a:t>Για την εργασία δημιουργήθηκαν οι τρεις παρακάτω διαφορετικές σκακιστικές μηχανές, βασισμένες στην μηχανική μάθηση: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ενισχυτικής μάθησης</a:t>
            </a:r>
            <a:br>
              <a:rPr lang="el-GR" b="1" dirty="0"/>
            </a:br>
            <a:r>
              <a:rPr lang="el-GR" b="1" dirty="0"/>
              <a:t>Βασίζεται στην «αυτό-εκπαίδευση», τα μοντέλα εκπαιδεύονται παίζοντας παρτίδες με τον εαυτό τους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επιβλεπόμενης μάθησης</a:t>
            </a:r>
            <a:br>
              <a:rPr lang="el-GR" b="1" dirty="0"/>
            </a:br>
            <a:r>
              <a:rPr lang="el-GR" b="1" dirty="0"/>
              <a:t>Τα μοντέλα εκπαιδεύονται με δεδομένα από παιχνίδια του παρελθόντος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847978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Δημιουργία τριών σκακιστικών μηχανών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87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1" dirty="0"/>
              <a:t>Για την εργασία δημιουργήθηκαν οι τρεις παρακάτω διαφορετικές σκακιστικές μηχανές, βασισμένες στην μηχανική μάθηση: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ενισχυτικής μάθησης</a:t>
            </a:r>
            <a:br>
              <a:rPr lang="el-GR" b="1" dirty="0"/>
            </a:br>
            <a:r>
              <a:rPr lang="el-GR" b="1" dirty="0"/>
              <a:t>Βασίζεται στην «αυτό-εκπαίδευση», τα μοντέλα εκπαιδεύονται παίζοντας παρτίδες με τον εαυτό τους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Σκακιστική μηχανή επιβλεπόμενης μάθησης</a:t>
            </a:r>
            <a:br>
              <a:rPr lang="el-GR" b="1" dirty="0"/>
            </a:br>
            <a:r>
              <a:rPr lang="el-GR" b="1" dirty="0"/>
              <a:t>Τα μοντέλα εκπαιδεύονται με δεδομένα από παιχνίδια του παρελθόντος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Συνδυαστική σκακιστική μηχανή</a:t>
            </a:r>
            <a:br>
              <a:rPr lang="el-GR" b="1" dirty="0"/>
            </a:br>
            <a:r>
              <a:rPr lang="el-GR" b="1" dirty="0"/>
              <a:t>Τα μοντέλα εκπαιδεύονται συνδυάζοντας τις δυο παραπάνω μεθόδους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882985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την εύρεση της καλύτερης δυνατής κίνησης από τις σκακιστικές μηχανές, χρησιμοποιείται μια παραλλαγή του αλγόριθμου αναζήτησης δέντρου </a:t>
            </a:r>
            <a:r>
              <a:rPr lang="en-US" b="1" dirty="0"/>
              <a:t>Monte Carlo (MCTS)</a:t>
            </a:r>
            <a:endParaRPr lang="el-GR" b="1" dirty="0"/>
          </a:p>
          <a:p>
            <a:endParaRPr lang="en-US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949032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την εύρεση της καλύτερης δυνατής κίνησης από τις σκακιστικές μηχανές, χρησιμοποιείται μια παραλλαγή του αλγόριθμου αναζήτησης δέντρου </a:t>
            </a:r>
            <a:r>
              <a:rPr lang="en-US" b="1" dirty="0"/>
              <a:t>Monte Carlo (MCTS)</a:t>
            </a:r>
            <a:endParaRPr lang="el-GR" b="1" dirty="0"/>
          </a:p>
          <a:p>
            <a:r>
              <a:rPr lang="el-GR" b="1" dirty="0"/>
              <a:t>Η αναζήτηση δέντρου Monte </a:t>
            </a:r>
            <a:r>
              <a:rPr lang="el-GR" b="1" dirty="0" err="1"/>
              <a:t>Carlo</a:t>
            </a:r>
            <a:r>
              <a:rPr lang="el-GR" b="1" dirty="0"/>
              <a:t> (MCTS) είναι ένας ευρετικός αλγόριθμος αναζήτησης για ορισμένα είδη διαδικασιών λήψης αποφάσεων</a:t>
            </a:r>
          </a:p>
          <a:p>
            <a:pPr marL="0" indent="0">
              <a:buNone/>
            </a:pPr>
            <a:endParaRPr lang="en-US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520575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r>
              <a:rPr lang="el-GR" b="1" dirty="0"/>
              <a:t>Για την εύρεση της καλύτερης δυνατής κίνησης από τις σκακιστικές μηχανές, χρησιμοποιείται μια παραλλαγή του αλγόριθμου αναζήτησης δέντρου </a:t>
            </a:r>
            <a:r>
              <a:rPr lang="en-US" b="1" dirty="0"/>
              <a:t>Monte Carlo (MCTS)</a:t>
            </a:r>
            <a:endParaRPr lang="el-GR" b="1" dirty="0"/>
          </a:p>
          <a:p>
            <a:r>
              <a:rPr lang="el-GR" b="1" dirty="0"/>
              <a:t>Η αναζήτηση δέντρου Monte </a:t>
            </a:r>
            <a:r>
              <a:rPr lang="el-GR" b="1" dirty="0" err="1"/>
              <a:t>Carlo</a:t>
            </a:r>
            <a:r>
              <a:rPr lang="el-GR" b="1" dirty="0"/>
              <a:t> (MCTS) είναι ένας ευρετικός αλγόριθμος αναζήτησης για ορισμένα είδη διαδικασιών λήψης αποφάσεων</a:t>
            </a:r>
          </a:p>
          <a:p>
            <a:r>
              <a:rPr lang="el-GR" b="1" dirty="0"/>
              <a:t>Χρησιμοποιείται πιο συχνά για την επίλυση του δέντρου παιχνιδιών</a:t>
            </a:r>
          </a:p>
          <a:p>
            <a:endParaRPr lang="en-US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54603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  <a:endParaRPr lang="el-GR" b="1" i="0" dirty="0"/>
          </a:p>
          <a:p>
            <a:r>
              <a:rPr lang="en-US" b="1" i="0" dirty="0" err="1"/>
              <a:t>Είν</a:t>
            </a:r>
            <a:r>
              <a:rPr lang="en-US" b="1" i="0" dirty="0"/>
              <a:t>αι ένα παιχνίδι αφηρημένης στρατηγικής και δεν περιλαμβάνει κρυφές πληροφορίες</a:t>
            </a:r>
          </a:p>
          <a:p>
            <a:endParaRPr lang="en-US" b="1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3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 fontScale="92500"/>
          </a:bodyPr>
          <a:lstStyle/>
          <a:p>
            <a:r>
              <a:rPr lang="el-GR" b="1" dirty="0"/>
              <a:t>Για την εύρεση της καλύτερης δυνατής κίνησης από τις σκακιστικές μηχανές, χρησιμοποιείται μια παραλλαγή του αλγόριθμου αναζήτησης δέντρου </a:t>
            </a:r>
            <a:r>
              <a:rPr lang="en-US" b="1" dirty="0"/>
              <a:t>Monte Carlo (MCTS)</a:t>
            </a:r>
            <a:endParaRPr lang="el-GR" b="1" dirty="0"/>
          </a:p>
          <a:p>
            <a:r>
              <a:rPr lang="el-GR" b="1" dirty="0"/>
              <a:t>Η αναζήτηση δέντρου Monte </a:t>
            </a:r>
            <a:r>
              <a:rPr lang="el-GR" b="1" dirty="0" err="1"/>
              <a:t>Carlo</a:t>
            </a:r>
            <a:r>
              <a:rPr lang="el-GR" b="1" dirty="0"/>
              <a:t> (MCTS) είναι ένας ευρετικός αλγόριθμος αναζήτησης για ορισμένα είδη διαδικασιών λήψης αποφάσεων</a:t>
            </a:r>
          </a:p>
          <a:p>
            <a:r>
              <a:rPr lang="el-GR" b="1" dirty="0"/>
              <a:t>Χρησιμοποιείται πιο συχνά για την επίλυση του δέντρου παιχνιδιών</a:t>
            </a:r>
          </a:p>
          <a:p>
            <a:r>
              <a:rPr lang="el-GR" b="1" dirty="0"/>
              <a:t>Το επίκεντρο της κλασσικής αναζήτησης δέντρου Monte </a:t>
            </a:r>
            <a:r>
              <a:rPr lang="el-GR" b="1" dirty="0" err="1"/>
              <a:t>Carlo</a:t>
            </a:r>
            <a:r>
              <a:rPr lang="el-GR" b="1" dirty="0"/>
              <a:t> είναι η ανάλυση των πιο ελπιδοφόρων κινήσεων, επεκτείνοντας το δέντρο αναζήτησης βάσει τυχαίας δειγματοληψίας του χώρου αναζήτησης</a:t>
            </a:r>
          </a:p>
          <a:p>
            <a:endParaRPr lang="en-US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568687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/>
              <a:t>Οι λόγοι που επιλέχτηκε η χρήση του αλγορίθμου αυτού σε σχέση με τον αλγόριθμο </a:t>
            </a:r>
            <a:r>
              <a:rPr lang="el-GR" b="1" dirty="0" err="1"/>
              <a:t>Minimax</a:t>
            </a:r>
            <a:r>
              <a:rPr lang="el-GR" b="1" dirty="0"/>
              <a:t> με α-β κλάδεμα που παραδοσιακά χρησιμοποιείται σε τέτοια προβλήματα, είναι:</a:t>
            </a:r>
          </a:p>
          <a:p>
            <a:endParaRPr lang="en-US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646230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/>
              <a:t>Οι λόγοι που επιλέχτηκε η χρήση του αλγορίθμου αυτού σε σχέση με τον αλγόριθμο </a:t>
            </a:r>
            <a:r>
              <a:rPr lang="el-GR" b="1" dirty="0" err="1"/>
              <a:t>Minimax</a:t>
            </a:r>
            <a:r>
              <a:rPr lang="el-GR" b="1" dirty="0"/>
              <a:t> με α-β κλάδεμα που παραδοσιακά χρησιμοποιείται σε τέτοια προβλήματα, είναι:</a:t>
            </a:r>
          </a:p>
          <a:p>
            <a:r>
              <a:rPr lang="el-GR" b="1" dirty="0"/>
              <a:t>Τα καλά αποτελέσματα που παρουσιάζει σε προβλήματα με μεγάλο παράγοντα διακλάδωσης, όπως το σκάκι</a:t>
            </a:r>
          </a:p>
          <a:p>
            <a:endParaRPr lang="en-US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931013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BB5500-F35D-4737-BE4B-28679A3B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54602"/>
            <a:ext cx="9520158" cy="557614"/>
          </a:xfrm>
        </p:spPr>
        <p:txBody>
          <a:bodyPr/>
          <a:lstStyle/>
          <a:p>
            <a:r>
              <a:rPr lang="el-GR" b="1" dirty="0"/>
              <a:t>Αναζήτηση δέντρου </a:t>
            </a:r>
            <a:r>
              <a:rPr lang="en-US" b="1" dirty="0"/>
              <a:t>Monte Carlo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DB83B-BBF8-4F27-9A44-9E091563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9520158" cy="374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b="1" dirty="0"/>
              <a:t>Οι λόγοι που επιλέχτηκε η χρήση του αλγορίθμου αυτού σε σχέση με τον αλγόριθμο </a:t>
            </a:r>
            <a:r>
              <a:rPr lang="el-GR" b="1" dirty="0" err="1"/>
              <a:t>Minimax</a:t>
            </a:r>
            <a:r>
              <a:rPr lang="el-GR" b="1" dirty="0"/>
              <a:t> με α-β κλάδεμα που παραδοσιακά χρησιμοποιείται σε τέτοια προβλήματα, είναι:</a:t>
            </a:r>
          </a:p>
          <a:p>
            <a:r>
              <a:rPr lang="el-GR" b="1" dirty="0"/>
              <a:t>Τα καλά αποτελέσματα που παρουσιάζει σε προβλήματα με μεγάλο παράγοντα διακλάδωσης, όπως το σκάκι</a:t>
            </a:r>
          </a:p>
          <a:p>
            <a:r>
              <a:rPr lang="el-GR" b="1" dirty="0"/>
              <a:t>Ο πειραματισμός με έναν καινούργιο, σχετικά, αλγόριθμο που χρησιμοποιείται όλο και περισσότερο τα τελευταία χρόνια στον τομέα της τεχνητής νοημοσύνης και παρουσιάζει μεγάλες προοπτικές και περιθώρια βελτίωσης</a:t>
            </a:r>
          </a:p>
          <a:p>
            <a:endParaRPr lang="en-US" b="1" dirty="0"/>
          </a:p>
          <a:p>
            <a:endParaRPr lang="el-GR" b="1" dirty="0"/>
          </a:p>
          <a:p>
            <a:endParaRPr lang="en-US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58125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43530"/>
          </a:xfrm>
        </p:spPr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  <a:endParaRPr lang="el-GR" b="1" i="0" dirty="0"/>
          </a:p>
          <a:p>
            <a:r>
              <a:rPr lang="en-US" b="1" i="0" dirty="0" err="1"/>
              <a:t>Είν</a:t>
            </a:r>
            <a:r>
              <a:rPr lang="en-US" b="1" i="0" dirty="0"/>
              <a:t>αι ένα παιχνίδι αφηρημένης στρατηγικής και δεν περιλαμβάνει κρυφές πληροφορίες</a:t>
            </a:r>
            <a:endParaRPr lang="el-GR" b="1" i="0" dirty="0"/>
          </a:p>
          <a:p>
            <a:r>
              <a:rPr lang="en-US" b="1" i="0" dirty="0"/>
              <a:t>Πα</a:t>
            </a:r>
            <a:r>
              <a:rPr lang="en-US" b="1" i="0" dirty="0" err="1"/>
              <a:t>ίζετ</a:t>
            </a:r>
            <a:r>
              <a:rPr lang="en-US" b="1" i="0" dirty="0"/>
              <a:t>αι σε τετράγωνη σκακιέρα με 64 τετράγωνα διατεταγμένα σε πλέγμα 8 προς 8</a:t>
            </a:r>
          </a:p>
          <a:p>
            <a:endParaRPr lang="en-US" b="1" i="0" dirty="0"/>
          </a:p>
          <a:p>
            <a:endParaRPr lang="en-US" b="1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8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Σκάκι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43530"/>
          </a:xfrm>
        </p:spPr>
        <p:txBody>
          <a:bodyPr/>
          <a:lstStyle/>
          <a:p>
            <a:r>
              <a:rPr lang="en-US" b="1" i="0" dirty="0" err="1"/>
              <a:t>Το</a:t>
            </a:r>
            <a:r>
              <a:rPr lang="en-US" b="1" i="0" dirty="0"/>
              <a:t> </a:t>
            </a:r>
            <a:r>
              <a:rPr lang="en-US" b="1" i="0" dirty="0" err="1"/>
              <a:t>σκάκι</a:t>
            </a:r>
            <a:r>
              <a:rPr lang="en-US" b="1" i="0" dirty="0"/>
              <a:t> </a:t>
            </a:r>
            <a:r>
              <a:rPr lang="en-US" b="1" i="0" dirty="0" err="1"/>
              <a:t>είν</a:t>
            </a:r>
            <a:r>
              <a:rPr lang="en-US" b="1" i="0" dirty="0"/>
              <a:t>αι ένα ψυχαγωγικό και ανταγωνιστικό επιτραπέζιο παιχνίδι στο οποίο αναμετρούνται δύο παίκτες</a:t>
            </a:r>
            <a:endParaRPr lang="el-GR" b="1" i="0" dirty="0"/>
          </a:p>
          <a:p>
            <a:r>
              <a:rPr lang="en-US" b="1" i="0" dirty="0" err="1"/>
              <a:t>Είν</a:t>
            </a:r>
            <a:r>
              <a:rPr lang="en-US" b="1" i="0" dirty="0"/>
              <a:t>αι ένα παιχνίδι αφηρημένης στρατηγικής και δεν περιλαμβάνει κρυφές πληροφορίες</a:t>
            </a:r>
            <a:endParaRPr lang="el-GR" b="1" i="0" dirty="0"/>
          </a:p>
          <a:p>
            <a:r>
              <a:rPr lang="en-US" b="1" i="0" dirty="0"/>
              <a:t>Πα</a:t>
            </a:r>
            <a:r>
              <a:rPr lang="en-US" b="1" i="0" dirty="0" err="1"/>
              <a:t>ίζετ</a:t>
            </a:r>
            <a:r>
              <a:rPr lang="en-US" b="1" i="0" dirty="0"/>
              <a:t>αι σε τετράγωνη σκακιέρα με 64 τετράγωνα διατεταγμένα σε πλέγμα 8 προς 8</a:t>
            </a:r>
            <a:endParaRPr lang="el-GR" b="1" i="0" dirty="0"/>
          </a:p>
          <a:p>
            <a:r>
              <a:rPr lang="en-US" b="1" i="0" dirty="0"/>
              <a:t>Από π</a:t>
            </a:r>
            <a:r>
              <a:rPr lang="en-US" b="1" i="0" dirty="0" err="1"/>
              <a:t>ρογρ</a:t>
            </a:r>
            <a:r>
              <a:rPr lang="en-US" b="1" i="0" dirty="0"/>
              <a:t>αμματιστική άποψη, παρουσιάζει μεγάλο ενδιαφέρον λόγω της πολυπλοκότητάς του, των σύνθετων στρατηγικών και του μεγάλου αριθμού πιθανών καταστάσεων του παιχνιδιού, συγκεκριμένα 10</a:t>
            </a:r>
            <a:r>
              <a:rPr lang="en-US" b="1" i="0" baseline="30000" dirty="0"/>
              <a:t>120 </a:t>
            </a:r>
            <a:endParaRPr lang="en-US" b="1" i="0" dirty="0"/>
          </a:p>
          <a:p>
            <a:endParaRPr lang="en-US" b="1" i="0" dirty="0"/>
          </a:p>
          <a:p>
            <a:endParaRPr lang="en-US" b="1" i="0" dirty="0"/>
          </a:p>
          <a:p>
            <a:endParaRPr lang="en-US" b="1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18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</a:t>
            </a:r>
          </a:p>
          <a:p>
            <a:r>
              <a:rPr lang="el-GR" b="1" dirty="0"/>
              <a:t>Είναι συνήθως ένα </a:t>
            </a:r>
            <a:r>
              <a:rPr lang="el-GR" b="1" dirty="0" err="1"/>
              <a:t>back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r>
              <a:rPr lang="el-GR" b="1" dirty="0"/>
              <a:t> με μια διεπαφή γραμμής εντολών χωρίς γραφικά ή κάποιο </a:t>
            </a:r>
            <a:r>
              <a:rPr lang="el-GR" b="1" dirty="0" err="1"/>
              <a:t>front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57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B0E7D-F584-49D3-8F74-6A065F18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cap="none" dirty="0"/>
              <a:t>Σκακιστική μηχανή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CC6527-AC57-42F0-AD83-7396E6B4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Η σκακιστική μηχανή είναι ένα πρόγραμμα υπολογιστή που αναλύει θέσεις σκακιού ή παραλλαγής σκακιού και επιστρέφει μια κίνηση ή μια λίστα κινήσεων που θεωρεί ως ισχυρότερη</a:t>
            </a:r>
          </a:p>
          <a:p>
            <a:r>
              <a:rPr lang="el-GR" b="1" dirty="0"/>
              <a:t>Είναι συνήθως ένα </a:t>
            </a:r>
            <a:r>
              <a:rPr lang="el-GR" b="1" dirty="0" err="1"/>
              <a:t>back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r>
              <a:rPr lang="el-GR" b="1" dirty="0"/>
              <a:t> με μια διεπαφή γραμμής εντολών χωρίς γραφικά ή κάποιο </a:t>
            </a:r>
            <a:r>
              <a:rPr lang="el-GR" b="1" dirty="0" err="1"/>
              <a:t>front</a:t>
            </a:r>
            <a:r>
              <a:rPr lang="el-GR" b="1" dirty="0"/>
              <a:t> </a:t>
            </a:r>
            <a:r>
              <a:rPr lang="el-GR" b="1" dirty="0" err="1"/>
              <a:t>end</a:t>
            </a:r>
            <a:endParaRPr lang="el-GR" b="1" dirty="0"/>
          </a:p>
          <a:p>
            <a:r>
              <a:rPr lang="el-GR" b="1" dirty="0"/>
              <a:t>Η κύρια λειτουργία της είναι αφενός η αξιολόγηση μιας θέσης και αφετέρου η αναζήτηση για την καλύτερη δυνατή κίνηση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7046881"/>
      </p:ext>
    </p:extLst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TM10001114[[fn=Συλλογη]]</Template>
  <TotalTime>239</TotalTime>
  <Words>1792</Words>
  <Application>Microsoft Office PowerPoint</Application>
  <PresentationFormat>Ευρεία οθόνη</PresentationFormat>
  <Paragraphs>165</Paragraphs>
  <Slides>43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43</vt:i4>
      </vt:variant>
    </vt:vector>
  </HeadingPairs>
  <TitlesOfParts>
    <vt:vector size="47" baseType="lpstr">
      <vt:lpstr>Amasis MT Pro</vt:lpstr>
      <vt:lpstr>Arial</vt:lpstr>
      <vt:lpstr>Palatino Linotype</vt:lpstr>
      <vt:lpstr>Συλλογη</vt:lpstr>
      <vt:lpstr>ΑΝΑΠΤΥΞΗ ΣΚΑΚΙΣΤΙΚΗΣ ΜΗΧΑΝΗΣ</vt:lpstr>
      <vt:lpstr>Ενότητα 1  Εισαγωγή</vt:lpstr>
      <vt:lpstr>Σκάκι</vt:lpstr>
      <vt:lpstr>Σκάκι</vt:lpstr>
      <vt:lpstr>Σκάκι</vt:lpstr>
      <vt:lpstr>Σκάκι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Σκακιστική μηχανή</vt:lpstr>
      <vt:lpstr>Ενότητα 2  Υλοποίηση σκακιστικών μηχανών εργασίας</vt:lpstr>
      <vt:lpstr>Στόχος υλοποίησης</vt:lpstr>
      <vt:lpstr>Στόχος υλοποίησης</vt:lpstr>
      <vt:lpstr>Στόχος υλοποίησης</vt:lpstr>
      <vt:lpstr>Στόχος υλοποίησης</vt:lpstr>
      <vt:lpstr>Νευρωνικά δίκτυα</vt:lpstr>
      <vt:lpstr>Νευρωνικά δίκτυα</vt:lpstr>
      <vt:lpstr>Νευρωνικά δίκτυα</vt:lpstr>
      <vt:lpstr>Νευρωνικά δίκτυα</vt:lpstr>
      <vt:lpstr>Νευρωνικά δίκτυα</vt:lpstr>
      <vt:lpstr>Νευρωνικά δίκτυα</vt:lpstr>
      <vt:lpstr>Δομή νευρωνικών δικτύων</vt:lpstr>
      <vt:lpstr>Δομή νευρωνικών δικτύων</vt:lpstr>
      <vt:lpstr>Δομή νευρωνικών δικτύων</vt:lpstr>
      <vt:lpstr>Δομή νευρωνικών δικτύων</vt:lpstr>
      <vt:lpstr>Δομή νευρωνικών δικτύων</vt:lpstr>
      <vt:lpstr>Δημιουργία τριών σκακιστικών μηχανών</vt:lpstr>
      <vt:lpstr>Δημιουργία τριών σκακιστικών μηχανών</vt:lpstr>
      <vt:lpstr>Δημιουργία τριών σκακιστικών μηχανών</vt:lpstr>
      <vt:lpstr>Δημιουργία τριών σκακιστικών μηχανών</vt:lpstr>
      <vt:lpstr>Αναζήτηση δέντρου Monte Carlo</vt:lpstr>
      <vt:lpstr>Αναζήτηση δέντρου Monte Carlo</vt:lpstr>
      <vt:lpstr>Αναζήτηση δέντρου Monte Carlo</vt:lpstr>
      <vt:lpstr>Αναζήτηση δέντρου Monte Carlo</vt:lpstr>
      <vt:lpstr>Αναζήτηση δέντρου Monte Carlo</vt:lpstr>
      <vt:lpstr>Αναζήτηση δέντρου Monte Carlo</vt:lpstr>
      <vt:lpstr>Αναζήτηση δέντρου 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ΑΝΑΠΤΥΞΗ ΣΚΑΚΙΣΤΙΚΗΣ ΜΗΧΑΝΗΣ</dc:title>
  <dc:creator>ΔΑΣΟΥΛΑΣ ΙΩΑΝΝΗΣ</dc:creator>
  <cp:lastModifiedBy>ΔΑΣΟΥΛΑΣ ΙΩΑΝΝΗΣ</cp:lastModifiedBy>
  <cp:revision>67</cp:revision>
  <dcterms:created xsi:type="dcterms:W3CDTF">2021-09-18T23:59:24Z</dcterms:created>
  <dcterms:modified xsi:type="dcterms:W3CDTF">2021-09-25T12:08:11Z</dcterms:modified>
</cp:coreProperties>
</file>