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tiff" ContentType="image/tiff"/>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93718" autoAdjust="0"/>
  </p:normalViewPr>
  <p:slideViewPr>
    <p:cSldViewPr snapToGrid="0" snapToObjects="1" showGuides="1">
      <p:cViewPr varScale="1">
        <p:scale>
          <a:sx n="72" d="100"/>
          <a:sy n="72" d="100"/>
        </p:scale>
        <p:origin x="696"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No. of </a:t>
            </a:r>
            <a:r>
              <a:rPr lang="en-US" dirty="0" smtClean="0"/>
              <a:t>Job</a:t>
            </a:r>
            <a:r>
              <a:rPr lang="en-US" baseline="0" dirty="0" smtClean="0"/>
              <a:t> Postings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No. of Jobs</c:v>
                </c:pt>
              </c:strCache>
            </c:strRef>
          </c:tx>
          <c:spPr>
            <a:solidFill>
              <a:schemeClr val="accent1"/>
            </a:solidFill>
            <a:ln>
              <a:noFill/>
            </a:ln>
            <a:effectLst/>
          </c:spPr>
          <c:invertIfNegative val="0"/>
          <c:cat>
            <c:strRef>
              <c:f>Sheet1!$A$2:$A$13</c:f>
              <c:strCache>
                <c:ptCount val="12"/>
                <c:pt idx="0">
                  <c:v> SQL Server</c:v>
                </c:pt>
                <c:pt idx="1">
                  <c:v>MySQL Server</c:v>
                </c:pt>
                <c:pt idx="2">
                  <c:v>PostgreSQL</c:v>
                </c:pt>
                <c:pt idx="3">
                  <c:v>Scala</c:v>
                </c:pt>
                <c:pt idx="4">
                  <c:v>MongoDB</c:v>
                </c:pt>
                <c:pt idx="5">
                  <c:v>C++</c:v>
                </c:pt>
                <c:pt idx="6">
                  <c:v>JavaScript</c:v>
                </c:pt>
                <c:pt idx="7">
                  <c:v>C#</c:v>
                </c:pt>
                <c:pt idx="8">
                  <c:v>Oracle</c:v>
                </c:pt>
                <c:pt idx="9">
                  <c:v>Python</c:v>
                </c:pt>
                <c:pt idx="10">
                  <c:v>Java</c:v>
                </c:pt>
                <c:pt idx="11">
                  <c:v>C</c:v>
                </c:pt>
              </c:strCache>
            </c:strRef>
          </c:cat>
          <c:val>
            <c:numRef>
              <c:f>Sheet1!$B$2:$B$13</c:f>
              <c:numCache>
                <c:formatCode>General</c:formatCode>
                <c:ptCount val="12"/>
                <c:pt idx="0">
                  <c:v>0</c:v>
                </c:pt>
                <c:pt idx="1">
                  <c:v>0</c:v>
                </c:pt>
                <c:pt idx="2">
                  <c:v>7</c:v>
                </c:pt>
                <c:pt idx="3">
                  <c:v>21</c:v>
                </c:pt>
                <c:pt idx="4">
                  <c:v>108</c:v>
                </c:pt>
                <c:pt idx="5">
                  <c:v>181</c:v>
                </c:pt>
                <c:pt idx="6">
                  <c:v>224</c:v>
                </c:pt>
                <c:pt idx="7">
                  <c:v>231</c:v>
                </c:pt>
                <c:pt idx="8">
                  <c:v>510</c:v>
                </c:pt>
                <c:pt idx="9">
                  <c:v>760</c:v>
                </c:pt>
                <c:pt idx="10">
                  <c:v>1662</c:v>
                </c:pt>
                <c:pt idx="11">
                  <c:v>8661</c:v>
                </c:pt>
              </c:numCache>
            </c:numRef>
          </c:val>
          <c:extLst>
            <c:ext xmlns:c16="http://schemas.microsoft.com/office/drawing/2014/chart" uri="{C3380CC4-5D6E-409C-BE32-E72D297353CC}">
              <c16:uniqueId val="{00000000-8D0E-4DDE-BA71-DFA8754B91ED}"/>
            </c:ext>
          </c:extLst>
        </c:ser>
        <c:dLbls>
          <c:showLegendKey val="0"/>
          <c:showVal val="0"/>
          <c:showCatName val="0"/>
          <c:showSerName val="0"/>
          <c:showPercent val="0"/>
          <c:showBubbleSize val="0"/>
        </c:dLbls>
        <c:gapWidth val="182"/>
        <c:axId val="362472511"/>
        <c:axId val="362469183"/>
      </c:barChart>
      <c:catAx>
        <c:axId val="36247251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2469183"/>
        <c:crosses val="autoZero"/>
        <c:auto val="1"/>
        <c:lblAlgn val="ctr"/>
        <c:lblOffset val="100"/>
        <c:noMultiLvlLbl val="0"/>
      </c:catAx>
      <c:valAx>
        <c:axId val="36246918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247251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Programming Languages by Average Annual Salary</c:v>
                </c:pt>
              </c:strCache>
            </c:strRef>
          </c:tx>
          <c:spPr>
            <a:solidFill>
              <a:schemeClr val="accent1"/>
            </a:solidFill>
            <a:ln>
              <a:noFill/>
            </a:ln>
            <a:effectLst/>
          </c:spPr>
          <c:invertIfNegative val="0"/>
          <c:cat>
            <c:strRef>
              <c:f>Sheet1!$A$2:$A$11</c:f>
              <c:strCache>
                <c:ptCount val="10"/>
                <c:pt idx="0">
                  <c:v>PHP</c:v>
                </c:pt>
                <c:pt idx="1">
                  <c:v>SQL</c:v>
                </c:pt>
                <c:pt idx="2">
                  <c:v>C#</c:v>
                </c:pt>
                <c:pt idx="3">
                  <c:v>R</c:v>
                </c:pt>
                <c:pt idx="4">
                  <c:v>Go</c:v>
                </c:pt>
                <c:pt idx="5">
                  <c:v>Java</c:v>
                </c:pt>
                <c:pt idx="6">
                  <c:v>Javascript</c:v>
                </c:pt>
                <c:pt idx="7">
                  <c:v>C++</c:v>
                </c:pt>
                <c:pt idx="8">
                  <c:v>Python</c:v>
                </c:pt>
                <c:pt idx="9">
                  <c:v>Swift</c:v>
                </c:pt>
              </c:strCache>
            </c:strRef>
          </c:cat>
          <c:val>
            <c:numRef>
              <c:f>Sheet1!$B$2:$B$11</c:f>
              <c:numCache>
                <c:formatCode>_-[$$-409]* #,##0.00_ ;_-[$$-409]* \-#,##0.00\ ;_-[$$-409]* "-"??_ ;_-@_ </c:formatCode>
                <c:ptCount val="10"/>
                <c:pt idx="0">
                  <c:v>84727</c:v>
                </c:pt>
                <c:pt idx="1">
                  <c:v>84793</c:v>
                </c:pt>
                <c:pt idx="2">
                  <c:v>88726</c:v>
                </c:pt>
                <c:pt idx="3">
                  <c:v>92037</c:v>
                </c:pt>
                <c:pt idx="4">
                  <c:v>94082</c:v>
                </c:pt>
                <c:pt idx="5">
                  <c:v>101013</c:v>
                </c:pt>
                <c:pt idx="6">
                  <c:v>110981</c:v>
                </c:pt>
                <c:pt idx="7">
                  <c:v>113865</c:v>
                </c:pt>
                <c:pt idx="8">
                  <c:v>114383</c:v>
                </c:pt>
                <c:pt idx="9">
                  <c:v>130801</c:v>
                </c:pt>
              </c:numCache>
            </c:numRef>
          </c:val>
          <c:extLst>
            <c:ext xmlns:c16="http://schemas.microsoft.com/office/drawing/2014/chart" uri="{C3380CC4-5D6E-409C-BE32-E72D297353CC}">
              <c16:uniqueId val="{00000000-F6E5-45F8-9043-566C53D9F1EB}"/>
            </c:ext>
          </c:extLst>
        </c:ser>
        <c:dLbls>
          <c:showLegendKey val="0"/>
          <c:showVal val="0"/>
          <c:showCatName val="0"/>
          <c:showSerName val="0"/>
          <c:showPercent val="0"/>
          <c:showBubbleSize val="0"/>
        </c:dLbls>
        <c:gapWidth val="219"/>
        <c:axId val="1965554319"/>
        <c:axId val="1965555567"/>
      </c:barChart>
      <c:catAx>
        <c:axId val="19655543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65555567"/>
        <c:crosses val="autoZero"/>
        <c:auto val="1"/>
        <c:lblAlgn val="ctr"/>
        <c:lblOffset val="100"/>
        <c:noMultiLvlLbl val="0"/>
      </c:catAx>
      <c:valAx>
        <c:axId val="1965555567"/>
        <c:scaling>
          <c:orientation val="minMax"/>
        </c:scaling>
        <c:delete val="0"/>
        <c:axPos val="b"/>
        <c:majorGridlines>
          <c:spPr>
            <a:ln w="9525" cap="flat" cmpd="sng" algn="ctr">
              <a:solidFill>
                <a:schemeClr val="tx1">
                  <a:lumMod val="15000"/>
                  <a:lumOff val="85000"/>
                </a:schemeClr>
              </a:solidFill>
              <a:round/>
            </a:ln>
            <a:effectLst/>
          </c:spPr>
        </c:majorGridlines>
        <c:numFmt formatCode="_-[$$-409]* #,##0.00_ ;_-[$$-409]* \-#,##0.00\ ;_-[$$-409]* &quot;-&quot;??_ ;_-@_ "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6555431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2T08:57:28.92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2T08:57:28.9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2T08:57:28.92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2T08:57:28.9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2T08:57:28.92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2T08:57:28.9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2T08:57:28.93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2T08:57:28.93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9/12/2022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34572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54641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33559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91680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4396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30270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6498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59719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37170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30414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1346293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9/12/2022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02842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9/12/2022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87614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9/12/2022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13990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01319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2249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tif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9/12/2022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a:t>
            </a:fld>
            <a:endParaRPr lang="en-US" dirty="0"/>
          </a:p>
        </p:txBody>
      </p:sp>
      <p:pic>
        <p:nvPicPr>
          <p:cNvPr id="18" name="Picture 17">
            <a:extLst>
              <a:ext uri="{FF2B5EF4-FFF2-40B4-BE49-F238E27FC236}">
                <a16:creationId xmlns:a16="http://schemas.microsoft.com/office/drawing/2014/main" id="{20C61547-18BE-8345-B662-68E923DBE5F1}"/>
              </a:ext>
            </a:extLst>
          </p:cNvPr>
          <p:cNvPicPr>
            <a:picLocks noChangeAspect="1"/>
          </p:cNvPicPr>
          <p:nvPr userDrawn="1"/>
        </p:nvPicPr>
        <p:blipFill>
          <a:blip r:embed="rId18"/>
          <a:stretch>
            <a:fillRect/>
          </a:stretch>
        </p:blipFill>
        <p:spPr>
          <a:xfrm>
            <a:off x="340139" y="6371623"/>
            <a:ext cx="2456070" cy="378964"/>
          </a:xfrm>
          <a:prstGeom prst="rect">
            <a:avLst/>
          </a:prstGeom>
        </p:spPr>
      </p:pic>
      <p:pic>
        <p:nvPicPr>
          <p:cNvPr id="19" name="Picture 18">
            <a:extLst>
              <a:ext uri="{FF2B5EF4-FFF2-40B4-BE49-F238E27FC236}">
                <a16:creationId xmlns:a16="http://schemas.microsoft.com/office/drawing/2014/main" id="{A58A02AB-648A-1143-A78D-9F86334C2B64}"/>
              </a:ext>
            </a:extLst>
          </p:cNvPr>
          <p:cNvPicPr>
            <a:picLocks noChangeAspect="1"/>
          </p:cNvPicPr>
          <p:nvPr userDrawn="1"/>
        </p:nvPicPr>
        <p:blipFill>
          <a:blip r:embed="rId19"/>
          <a:stretch>
            <a:fillRect/>
          </a:stretch>
        </p:blipFill>
        <p:spPr>
          <a:xfrm>
            <a:off x="8475870" y="6371623"/>
            <a:ext cx="3375991" cy="397761"/>
          </a:xfrm>
          <a:prstGeom prst="rect">
            <a:avLst/>
          </a:prstGeom>
        </p:spPr>
      </p:pic>
      <p:pic>
        <p:nvPicPr>
          <p:cNvPr id="30" name="Picture 29">
            <a:extLst>
              <a:ext uri="{FF2B5EF4-FFF2-40B4-BE49-F238E27FC236}">
                <a16:creationId xmlns:a16="http://schemas.microsoft.com/office/drawing/2014/main" id="{4A2884DB-FE2D-4B0A-B81D-5D9FAF9C5FA4}"/>
              </a:ext>
            </a:extLst>
          </p:cNvPr>
          <p:cNvPicPr>
            <a:picLocks noChangeAspect="1"/>
          </p:cNvPicPr>
          <p:nvPr userDrawn="1"/>
        </p:nvPicPr>
        <p:blipFill>
          <a:blip r:embed="rId20">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24583385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rb.gy/ko4ksn" TargetMode="External"/><Relationship Id="rId2" Type="http://schemas.openxmlformats.org/officeDocument/2006/relationships/hyperlink" Target="https://rb.gy/9k23ld" TargetMode="Externa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rb.gy/cahwoo" TargetMode="External"/><Relationship Id="rId2" Type="http://schemas.openxmlformats.org/officeDocument/2006/relationships/hyperlink" Target="https://rb.gy/4mfa5j" TargetMode="Externa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4993783" cy="1325563"/>
          </a:xfrm>
        </p:spPr>
        <p:txBody>
          <a:bodyPr anchor="ctr">
            <a:noAutofit/>
          </a:bodyPr>
          <a:lstStyle/>
          <a:p>
            <a:r>
              <a:rPr lang="en-IN" sz="2400" u="sng" dirty="0">
                <a:solidFill>
                  <a:schemeClr val="tx1"/>
                </a:solidFill>
              </a:rPr>
              <a:t>Developer </a:t>
            </a:r>
            <a:r>
              <a:rPr lang="en-IN" sz="2400" u="sng" dirty="0" smtClean="0">
                <a:solidFill>
                  <a:schemeClr val="tx1"/>
                </a:solidFill>
              </a:rPr>
              <a:t>Survey 2019 from </a:t>
            </a:r>
            <a:r>
              <a:rPr lang="en-IN" sz="2400" u="sng" dirty="0">
                <a:solidFill>
                  <a:schemeClr val="tx1"/>
                </a:solidFill>
              </a:rPr>
              <a:t>Stack </a:t>
            </a:r>
            <a:r>
              <a:rPr lang="en-IN" sz="2400" u="sng" dirty="0" smtClean="0">
                <a:solidFill>
                  <a:schemeClr val="tx1"/>
                </a:solidFill>
              </a:rPr>
              <a:t>Overflow</a:t>
            </a:r>
            <a:br>
              <a:rPr lang="en-IN" sz="2400" u="sng" dirty="0" smtClean="0">
                <a:solidFill>
                  <a:schemeClr val="tx1"/>
                </a:solidFill>
              </a:rPr>
            </a:br>
            <a:r>
              <a:rPr lang="en-IN" sz="2400" dirty="0" smtClean="0">
                <a:solidFill>
                  <a:schemeClr val="tx1"/>
                </a:solidFill>
              </a:rPr>
              <a:t/>
            </a:r>
            <a:br>
              <a:rPr lang="en-IN" sz="2400" dirty="0" smtClean="0">
                <a:solidFill>
                  <a:schemeClr val="tx1"/>
                </a:solidFill>
              </a:rPr>
            </a:br>
            <a:r>
              <a:rPr lang="en-IN" sz="2400" i="1" dirty="0" smtClean="0">
                <a:solidFill>
                  <a:schemeClr val="tx1"/>
                </a:solidFill>
              </a:rPr>
              <a:t>Salient </a:t>
            </a:r>
            <a:r>
              <a:rPr lang="en-IN" sz="2400" i="1" dirty="0">
                <a:solidFill>
                  <a:schemeClr val="tx1"/>
                </a:solidFill>
              </a:rPr>
              <a:t>Findings</a:t>
            </a:r>
            <a:endParaRPr lang="en-US" sz="2400" i="1" dirty="0">
              <a:solidFill>
                <a:schemeClr val="tx1"/>
              </a:solidFill>
            </a:endParaRP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chor="b">
            <a:normAutofit/>
          </a:bodyPr>
          <a:lstStyle/>
          <a:p>
            <a:pPr marL="0" indent="0">
              <a:buNone/>
            </a:pPr>
            <a:r>
              <a:rPr lang="en-US" sz="2000" dirty="0" smtClean="0"/>
              <a:t>AKSHAT SOLANKI</a:t>
            </a:r>
            <a:endParaRPr lang="en-US" sz="2000" dirty="0"/>
          </a:p>
          <a:p>
            <a:pPr marL="0" indent="0">
              <a:buNone/>
            </a:pPr>
            <a:r>
              <a:rPr lang="en-US" sz="2000" dirty="0" smtClean="0"/>
              <a:t>September 2022</a:t>
            </a:r>
            <a:endParaRPr lang="en-US" sz="2000" dirty="0"/>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3200"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683657"/>
            <a:ext cx="4527441" cy="4493306"/>
          </a:xfrm>
        </p:spPr>
        <p:txBody>
          <a:bodyPr>
            <a:normAutofit/>
          </a:bodyPr>
          <a:lstStyle/>
          <a:p>
            <a:pPr marL="0" indent="0">
              <a:buNone/>
            </a:pPr>
            <a:r>
              <a:rPr lang="en-US" dirty="0"/>
              <a:t>Findings</a:t>
            </a:r>
          </a:p>
          <a:p>
            <a:pPr marL="0" indent="0">
              <a:buNone/>
            </a:pPr>
            <a:endParaRPr lang="en-US" dirty="0"/>
          </a:p>
          <a:p>
            <a:r>
              <a:rPr lang="en-IN" dirty="0"/>
              <a:t>The most widely used SQL database programmes in 2019 were MySQL.</a:t>
            </a:r>
          </a:p>
          <a:p>
            <a:r>
              <a:rPr lang="en-IN" dirty="0"/>
              <a:t>In comparison to other SQL database applications, PostgreSQL is growing in popularity and was voted as the most wanted database for the upcoming year.</a:t>
            </a:r>
          </a:p>
          <a:p>
            <a:r>
              <a:rPr lang="en-IN" dirty="0"/>
              <a:t>2019 saw an increase in popularity and interest for MongoDB.</a:t>
            </a:r>
          </a:p>
          <a:p>
            <a:r>
              <a:rPr lang="en-IN" dirty="0" err="1"/>
              <a:t>Elasticsearch</a:t>
            </a:r>
            <a:r>
              <a:rPr lang="en-IN" dirty="0"/>
              <a:t> is attracting more attention.</a:t>
            </a: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5341257" y="1683657"/>
            <a:ext cx="4484913" cy="4357705"/>
          </a:xfrm>
        </p:spPr>
        <p:txBody>
          <a:bodyPr>
            <a:normAutofit/>
          </a:bodyPr>
          <a:lstStyle/>
          <a:p>
            <a:pPr marL="0" indent="0">
              <a:buNone/>
            </a:pPr>
            <a:r>
              <a:rPr lang="en-US" dirty="0"/>
              <a:t>Implications</a:t>
            </a:r>
          </a:p>
          <a:p>
            <a:pPr marL="0" indent="0">
              <a:buNone/>
            </a:pPr>
            <a:endParaRPr lang="en-US" dirty="0"/>
          </a:p>
          <a:p>
            <a:r>
              <a:rPr lang="en-IN" dirty="0"/>
              <a:t>Developer preference for open-source database programmes looks to be rising.</a:t>
            </a:r>
          </a:p>
          <a:p>
            <a:r>
              <a:rPr lang="en-IN" dirty="0"/>
              <a:t>The popularity of NoSQL database programmes is probably due to the increased necessity to manage non-relational and unstructured data.</a:t>
            </a:r>
          </a:p>
          <a:p>
            <a:r>
              <a:rPr lang="en-IN" dirty="0"/>
              <a:t>Data analysts should become proficient in NoSQL as well as SQL database management systems.</a:t>
            </a:r>
            <a:endParaRPr lang="en-US" dirty="0"/>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IN" sz="2200" dirty="0" smtClean="0"/>
              <a:t>Following </a:t>
            </a:r>
            <a:r>
              <a:rPr lang="en-IN" sz="2200" dirty="0"/>
              <a:t>link contains </a:t>
            </a:r>
            <a:r>
              <a:rPr lang="en-IN" sz="2200" dirty="0" smtClean="0"/>
              <a:t>the IBM </a:t>
            </a:r>
            <a:r>
              <a:rPr lang="en-IN" sz="2200" dirty="0" err="1" smtClean="0"/>
              <a:t>Cognos</a:t>
            </a:r>
            <a:r>
              <a:rPr lang="en-IN" sz="2200" dirty="0" smtClean="0"/>
              <a:t> dashboard prepared with 3 tabs (a</a:t>
            </a:r>
            <a:r>
              <a:rPr lang="en-IN" sz="2200" dirty="0"/>
              <a:t>) current technology </a:t>
            </a:r>
            <a:r>
              <a:rPr lang="en-IN" sz="2200" dirty="0" smtClean="0"/>
              <a:t>usage, </a:t>
            </a:r>
            <a:r>
              <a:rPr lang="en-IN" sz="2200" dirty="0"/>
              <a:t>(b) </a:t>
            </a:r>
            <a:r>
              <a:rPr lang="en-IN" sz="2200" dirty="0" smtClean="0"/>
              <a:t>future </a:t>
            </a:r>
            <a:r>
              <a:rPr lang="en-IN" sz="2200" dirty="0"/>
              <a:t>technology trend, and (c) demographics of </a:t>
            </a:r>
            <a:r>
              <a:rPr lang="en-IN" sz="2200" dirty="0" smtClean="0"/>
              <a:t>the survey </a:t>
            </a:r>
            <a:r>
              <a:rPr lang="en-IN" sz="2200" dirty="0"/>
              <a:t>respondents</a:t>
            </a:r>
            <a:r>
              <a:rPr lang="en-IN" sz="2200" dirty="0" smtClean="0"/>
              <a:t>:</a:t>
            </a:r>
          </a:p>
          <a:p>
            <a:r>
              <a:rPr lang="en-US" sz="2200" dirty="0">
                <a:hlinkClick r:id="rId2"/>
              </a:rPr>
              <a:t>https://</a:t>
            </a:r>
            <a:r>
              <a:rPr lang="en-US" sz="2200" dirty="0" smtClean="0">
                <a:hlinkClick r:id="rId2"/>
              </a:rPr>
              <a:t>rb.gy/9k23ld</a:t>
            </a:r>
            <a:endParaRPr lang="en-US" sz="2200" dirty="0" smtClean="0"/>
          </a:p>
          <a:p>
            <a:r>
              <a:rPr lang="en-US" sz="2200" dirty="0">
                <a:hlinkClick r:id="rId3"/>
              </a:rPr>
              <a:t>Cognos link</a:t>
            </a:r>
            <a:r>
              <a:rPr lang="en-US" sz="2200" dirty="0"/>
              <a:t> (</a:t>
            </a:r>
            <a:r>
              <a:rPr lang="en-US" sz="2200" dirty="0">
                <a:hlinkClick r:id="rId3"/>
              </a:rPr>
              <a:t>https://</a:t>
            </a:r>
            <a:r>
              <a:rPr lang="en-US" sz="2200" dirty="0" smtClean="0">
                <a:hlinkClick r:id="rId3"/>
              </a:rPr>
              <a:t>rb.gy/ko4ksn</a:t>
            </a:r>
            <a:r>
              <a:rPr lang="en-US" sz="2200" dirty="0" smtClean="0"/>
              <a:t>)</a:t>
            </a:r>
            <a:endParaRPr lang="en-US" sz="2200"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4"/>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3" name="Picture 2"/>
          <p:cNvPicPr>
            <a:picLocks noChangeAspect="1"/>
          </p:cNvPicPr>
          <p:nvPr/>
        </p:nvPicPr>
        <p:blipFill rotWithShape="1">
          <a:blip r:embed="rId2"/>
          <a:srcRect r="806"/>
          <a:stretch/>
        </p:blipFill>
        <p:spPr>
          <a:xfrm>
            <a:off x="838200" y="1690688"/>
            <a:ext cx="10515600" cy="4351338"/>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Screenshot of dashboard tab 2 goes here</a:t>
            </a:r>
          </a:p>
        </p:txBody>
      </p:sp>
      <p:pic>
        <p:nvPicPr>
          <p:cNvPr id="3" name="Picture 2"/>
          <p:cNvPicPr>
            <a:picLocks noChangeAspect="1"/>
          </p:cNvPicPr>
          <p:nvPr/>
        </p:nvPicPr>
        <p:blipFill rotWithShape="1">
          <a:blip r:embed="rId2"/>
          <a:srcRect r="684"/>
          <a:stretch/>
        </p:blipFill>
        <p:spPr>
          <a:xfrm>
            <a:off x="838200" y="1690688"/>
            <a:ext cx="10515600" cy="4351338"/>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Screenshot of dashboard tab 3 goes here</a:t>
            </a:r>
          </a:p>
        </p:txBody>
      </p:sp>
      <p:pic>
        <p:nvPicPr>
          <p:cNvPr id="3" name="Picture 2"/>
          <p:cNvPicPr>
            <a:picLocks noChangeAspect="1"/>
          </p:cNvPicPr>
          <p:nvPr/>
        </p:nvPicPr>
        <p:blipFill rotWithShape="1">
          <a:blip r:embed="rId2"/>
          <a:srcRect r="561"/>
          <a:stretch/>
        </p:blipFill>
        <p:spPr>
          <a:xfrm>
            <a:off x="838200" y="1690688"/>
            <a:ext cx="10515600" cy="4351338"/>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42213" y="2574126"/>
            <a:ext cx="3054361" cy="3054361"/>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p:txBody>
          <a:bodyPr>
            <a:normAutofit fontScale="85000" lnSpcReduction="10000"/>
          </a:bodyPr>
          <a:lstStyle/>
          <a:p>
            <a:pPr marL="0" indent="0">
              <a:buNone/>
            </a:pPr>
            <a:r>
              <a:rPr lang="en-IN" dirty="0"/>
              <a:t>In light of the facts as a whole, it is possible to answer the following </a:t>
            </a:r>
            <a:r>
              <a:rPr lang="en-IN" dirty="0" smtClean="0"/>
              <a:t>questions:</a:t>
            </a:r>
          </a:p>
          <a:p>
            <a:r>
              <a:rPr lang="en-IN" dirty="0" smtClean="0"/>
              <a:t>Which </a:t>
            </a:r>
            <a:r>
              <a:rPr lang="en-IN" dirty="0"/>
              <a:t>developer technologies are most in demand</a:t>
            </a:r>
            <a:r>
              <a:rPr lang="en-IN" dirty="0" smtClean="0"/>
              <a:t>?</a:t>
            </a:r>
          </a:p>
          <a:p>
            <a:r>
              <a:rPr lang="en-IN" dirty="0" smtClean="0"/>
              <a:t>Which </a:t>
            </a:r>
            <a:r>
              <a:rPr lang="en-IN" dirty="0"/>
              <a:t>technologies ought aspiring programmers and data </a:t>
            </a:r>
            <a:r>
              <a:rPr lang="en-IN" dirty="0" smtClean="0"/>
              <a:t>specialists should </a:t>
            </a:r>
            <a:r>
              <a:rPr lang="en-IN" dirty="0"/>
              <a:t>be </a:t>
            </a:r>
            <a:r>
              <a:rPr lang="en-IN" dirty="0" smtClean="0"/>
              <a:t>learning?</a:t>
            </a:r>
          </a:p>
          <a:p>
            <a:r>
              <a:rPr lang="en-IN" dirty="0" smtClean="0"/>
              <a:t>Which </a:t>
            </a:r>
            <a:r>
              <a:rPr lang="en-IN" dirty="0"/>
              <a:t>educational technology should educators focus on more in the next </a:t>
            </a:r>
            <a:r>
              <a:rPr lang="en-IN" dirty="0" smtClean="0"/>
              <a:t>years?</a:t>
            </a:r>
          </a:p>
          <a:p>
            <a:r>
              <a:rPr lang="en-IN" dirty="0" smtClean="0"/>
              <a:t>How </a:t>
            </a:r>
            <a:r>
              <a:rPr lang="en-IN" dirty="0"/>
              <a:t>is the annual distribution of developer remuneration </a:t>
            </a:r>
            <a:r>
              <a:rPr lang="en-IN" dirty="0" smtClean="0"/>
              <a:t>structured?</a:t>
            </a:r>
          </a:p>
          <a:p>
            <a:r>
              <a:rPr lang="en-IN" dirty="0" smtClean="0"/>
              <a:t>Who </a:t>
            </a:r>
            <a:r>
              <a:rPr lang="en-IN" dirty="0"/>
              <a:t>makes up the developer </a:t>
            </a:r>
            <a:r>
              <a:rPr lang="en-IN" dirty="0" smtClean="0"/>
              <a:t>population? Is there </a:t>
            </a:r>
            <a:r>
              <a:rPr lang="en-IN" dirty="0"/>
              <a:t>a disparity in gender representation?</a:t>
            </a:r>
            <a:endParaRPr lang="en-US" dirty="0"/>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70000" lnSpcReduction="20000"/>
          </a:bodyPr>
          <a:lstStyle/>
          <a:p>
            <a:pPr marL="0" indent="0">
              <a:buNone/>
            </a:pPr>
            <a:r>
              <a:rPr lang="en-US" dirty="0"/>
              <a:t>Findings</a:t>
            </a:r>
          </a:p>
          <a:p>
            <a:pPr marL="0" indent="0">
              <a:buNone/>
            </a:pPr>
            <a:endParaRPr lang="en-US" dirty="0"/>
          </a:p>
          <a:p>
            <a:r>
              <a:rPr lang="en-IN" dirty="0"/>
              <a:t>HTML/CSS and </a:t>
            </a:r>
            <a:r>
              <a:rPr lang="en-IN" dirty="0" smtClean="0"/>
              <a:t>JavaScript </a:t>
            </a:r>
            <a:r>
              <a:rPr lang="en-IN" dirty="0"/>
              <a:t>continue to see high usage and attention. Typescript is becoming more popular as well</a:t>
            </a:r>
            <a:r>
              <a:rPr lang="en-IN" dirty="0" smtClean="0"/>
              <a:t>.</a:t>
            </a:r>
          </a:p>
          <a:p>
            <a:r>
              <a:rPr lang="en-IN" dirty="0" smtClean="0"/>
              <a:t>Growing </a:t>
            </a:r>
            <a:r>
              <a:rPr lang="en-IN" dirty="0"/>
              <a:t>enthusiasm for Python</a:t>
            </a:r>
            <a:r>
              <a:rPr lang="en-IN" dirty="0" smtClean="0"/>
              <a:t>.</a:t>
            </a:r>
          </a:p>
          <a:p>
            <a:r>
              <a:rPr lang="en-IN" dirty="0"/>
              <a:t>H</a:t>
            </a:r>
            <a:r>
              <a:rPr lang="en-IN" dirty="0" smtClean="0"/>
              <a:t>igh </a:t>
            </a:r>
            <a:r>
              <a:rPr lang="en-IN" dirty="0"/>
              <a:t>interest and utilisation of SQL. Although PostgreSQL is gaining popularity and was the overall most requested database programme for the following year, MySQL had the most usage in 2019</a:t>
            </a:r>
            <a:r>
              <a:rPr lang="en-IN" dirty="0" smtClean="0"/>
              <a:t>.</a:t>
            </a:r>
          </a:p>
          <a:p>
            <a:r>
              <a:rPr lang="en-IN" dirty="0" smtClean="0"/>
              <a:t>NoSQL </a:t>
            </a:r>
            <a:r>
              <a:rPr lang="en-IN" dirty="0"/>
              <a:t>database software is becoming more popular, with MongoDB being the most popular in 2019 and sought for 2020</a:t>
            </a:r>
            <a:r>
              <a:rPr lang="en-IN" dirty="0" smtClean="0"/>
              <a:t>.</a:t>
            </a:r>
          </a:p>
          <a:p>
            <a:r>
              <a:rPr lang="en-IN" dirty="0" smtClean="0"/>
              <a:t>A </a:t>
            </a:r>
            <a:r>
              <a:rPr lang="en-IN" dirty="0"/>
              <a:t>significant gender pay disparity (in favour of men), despite women receiving slightly higher median salaries</a:t>
            </a:r>
            <a:r>
              <a:rPr lang="en-IN" dirty="0" smtClean="0"/>
              <a:t>.</a:t>
            </a:r>
          </a:p>
          <a:p>
            <a:r>
              <a:rPr lang="en-IN" dirty="0" smtClean="0"/>
              <a:t>Differences </a:t>
            </a:r>
            <a:r>
              <a:rPr lang="en-IN" dirty="0"/>
              <a:t>in technology between nations.</a:t>
            </a: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70000" lnSpcReduction="20000"/>
          </a:bodyPr>
          <a:lstStyle/>
          <a:p>
            <a:pPr marL="0" indent="0">
              <a:buNone/>
            </a:pPr>
            <a:r>
              <a:rPr lang="en-US" dirty="0"/>
              <a:t>Implications</a:t>
            </a:r>
          </a:p>
          <a:p>
            <a:pPr marL="0" indent="0">
              <a:buNone/>
            </a:pPr>
            <a:endParaRPr lang="en-US" dirty="0"/>
          </a:p>
          <a:p>
            <a:r>
              <a:rPr lang="en-IN" dirty="0"/>
              <a:t>Demand for web development is still very high. In addition to </a:t>
            </a:r>
            <a:r>
              <a:rPr lang="en-IN" dirty="0" smtClean="0"/>
              <a:t>JavaScript, HTML/CSS</a:t>
            </a:r>
            <a:r>
              <a:rPr lang="en-IN" dirty="0"/>
              <a:t>, and Typescript, developers may want to learn Typescript.</a:t>
            </a:r>
          </a:p>
          <a:p>
            <a:r>
              <a:rPr lang="en-IN" dirty="0"/>
              <a:t>Data workers should continue to improve their SQL skills but should also improve their proficiency with NoSQL database tools and Python due to the increased demand to handle huge data and undertake AI and ML work.</a:t>
            </a:r>
          </a:p>
          <a:p>
            <a:r>
              <a:rPr lang="en-IN" dirty="0"/>
              <a:t>Businesses must adjust to customers' shifting technology choices, particularly in terms of hiring and developing new talent.</a:t>
            </a:r>
          </a:p>
          <a:p>
            <a:r>
              <a:rPr lang="en-IN" dirty="0"/>
              <a:t>Along with the technological difference between nations, policymakers, schools, and organisations should aim to reduce the gender representation gap.</a:t>
            </a:r>
            <a:endParaRPr lang="en-US" dirty="0"/>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CONCLUSION</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a:bodyPr>
          <a:lstStyle/>
          <a:p>
            <a:r>
              <a:rPr lang="en-IN" dirty="0"/>
              <a:t>We </a:t>
            </a:r>
            <a:r>
              <a:rPr lang="en-IN" dirty="0" smtClean="0"/>
              <a:t>analysed </a:t>
            </a:r>
            <a:r>
              <a:rPr lang="en-IN" dirty="0"/>
              <a:t>at a portion of the data gathered for the 2019 Stack Overflow Developer Survey.</a:t>
            </a:r>
          </a:p>
          <a:p>
            <a:r>
              <a:rPr lang="en-IN" dirty="0"/>
              <a:t>The results provided several insights into the developer population as well as the technologies that developers most frequently utilised and requested.</a:t>
            </a:r>
          </a:p>
          <a:p>
            <a:r>
              <a:rPr lang="en-IN" dirty="0"/>
              <a:t>These observations should be especially helpful to existing and aspiring developers who want to stay competitive, businesses who want to upskill their workforce, industry instructors, and policymakers who want to address gender and economic challenges.</a:t>
            </a:r>
            <a:endParaRPr lang="en-US" dirty="0"/>
          </a:p>
        </p:txBody>
      </p:sp>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Include any relevant additional charts, or tables that you may have created during the analysis phase.</a:t>
            </a:r>
          </a:p>
        </p:txBody>
      </p:sp>
    </p:spTree>
    <p:extLst>
      <p:ext uri="{BB962C8B-B14F-4D97-AF65-F5344CB8AC3E}">
        <p14:creationId xmlns:p14="http://schemas.microsoft.com/office/powerpoint/2010/main" val="3410008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8940603" cy="1325563"/>
          </a:xfrm>
        </p:spPr>
        <p:txBody>
          <a:bodyPr anchor="ctr">
            <a:normAutofit/>
          </a:bodyPr>
          <a:lstStyle/>
          <a:p>
            <a:r>
              <a:rPr lang="en-US" dirty="0"/>
              <a:t> </a:t>
            </a:r>
            <a:r>
              <a:rPr lang="en-US" dirty="0" smtClean="0"/>
              <a:t>APPENDIX: JOB </a:t>
            </a:r>
            <a:r>
              <a:rPr lang="en-US" dirty="0"/>
              <a:t>POSTINGS</a:t>
            </a:r>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3123799272"/>
              </p:ext>
            </p:extLst>
          </p:nvPr>
        </p:nvGraphicFramePr>
        <p:xfrm>
          <a:off x="914400" y="1708614"/>
          <a:ext cx="10488613" cy="43315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p:txBody>
          <a:bodyPr>
            <a:normAutofit fontScale="92500" lnSpcReduction="10000"/>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10357279" cy="1325563"/>
          </a:xfrm>
        </p:spPr>
        <p:txBody>
          <a:bodyPr anchor="ctr">
            <a:normAutofit/>
          </a:bodyPr>
          <a:lstStyle/>
          <a:p>
            <a:r>
              <a:rPr lang="en-US" dirty="0" smtClean="0"/>
              <a:t> APPENDIX: POPULAR </a:t>
            </a:r>
            <a:r>
              <a:rPr lang="en-US" dirty="0"/>
              <a:t>LANGUAGES</a:t>
            </a:r>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2724106160"/>
              </p:ext>
            </p:extLst>
          </p:nvPr>
        </p:nvGraphicFramePr>
        <p:xfrm>
          <a:off x="877888" y="1708614"/>
          <a:ext cx="10525125" cy="41641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fontScale="92500" lnSpcReduction="10000"/>
          </a:bodyPr>
          <a:lstStyle/>
          <a:p>
            <a:pPr marL="0" indent="0">
              <a:buNone/>
            </a:pPr>
            <a:r>
              <a:rPr lang="en-IN" sz="2200" dirty="0"/>
              <a:t>The important conclusions from an examination of the data gathered as part of the </a:t>
            </a:r>
            <a:r>
              <a:rPr lang="en-IN" sz="2200" b="1" dirty="0"/>
              <a:t>2019 Stack Overflow Developer Survey</a:t>
            </a:r>
            <a:r>
              <a:rPr lang="en-IN" sz="2200" dirty="0"/>
              <a:t> are summarised in the following slides</a:t>
            </a:r>
            <a:r>
              <a:rPr lang="en-IN" sz="2200" dirty="0" smtClean="0"/>
              <a:t>.</a:t>
            </a:r>
          </a:p>
          <a:p>
            <a:pPr marL="0" indent="0">
              <a:buNone/>
            </a:pPr>
            <a:r>
              <a:rPr lang="en-IN" sz="2200" dirty="0" smtClean="0"/>
              <a:t>The </a:t>
            </a:r>
            <a:r>
              <a:rPr lang="en-IN" sz="2200" dirty="0"/>
              <a:t>analysis provided information on the </a:t>
            </a:r>
            <a:r>
              <a:rPr lang="en-IN" sz="2200" dirty="0" smtClean="0"/>
              <a:t>following:</a:t>
            </a:r>
          </a:p>
          <a:p>
            <a:r>
              <a:rPr lang="en-IN" sz="2200" dirty="0" smtClean="0"/>
              <a:t>The </a:t>
            </a:r>
            <a:r>
              <a:rPr lang="en-IN" sz="2200" dirty="0"/>
              <a:t>most widely used databases, languages, and other technologies (at the time of data </a:t>
            </a:r>
            <a:r>
              <a:rPr lang="en-IN" sz="2200" dirty="0" smtClean="0"/>
              <a:t>collection)</a:t>
            </a:r>
          </a:p>
          <a:p>
            <a:r>
              <a:rPr lang="en-IN" sz="2200" dirty="0" smtClean="0"/>
              <a:t>Beliefs </a:t>
            </a:r>
            <a:r>
              <a:rPr lang="en-IN" sz="2200" dirty="0"/>
              <a:t>about the technologies that will be most in demand in the </a:t>
            </a:r>
            <a:r>
              <a:rPr lang="en-IN" sz="2200" dirty="0" smtClean="0"/>
              <a:t>future</a:t>
            </a:r>
          </a:p>
          <a:p>
            <a:r>
              <a:rPr lang="en-IN" sz="2200" dirty="0" smtClean="0"/>
              <a:t>Demographic Statistics </a:t>
            </a:r>
            <a:r>
              <a:rPr lang="en-IN" sz="2200" dirty="0"/>
              <a:t>(e.g., the gender gap among developers</a:t>
            </a:r>
            <a:r>
              <a:rPr lang="en-IN" sz="2200" dirty="0" smtClean="0"/>
              <a:t>)</a:t>
            </a:r>
          </a:p>
          <a:p>
            <a:pPr marL="0" indent="0">
              <a:buNone/>
            </a:pPr>
            <a:r>
              <a:rPr lang="en-IN" sz="2200" dirty="0" smtClean="0"/>
              <a:t>These </a:t>
            </a:r>
            <a:r>
              <a:rPr lang="en-IN" sz="2200" dirty="0"/>
              <a:t>results are especially important for current and </a:t>
            </a:r>
            <a:r>
              <a:rPr lang="en-IN" sz="2200" dirty="0" smtClean="0"/>
              <a:t>aspiring Educators</a:t>
            </a:r>
            <a:r>
              <a:rPr lang="en-IN" sz="2200" dirty="0"/>
              <a:t>, policymakers, developers, and </a:t>
            </a:r>
            <a:r>
              <a:rPr lang="en-IN" sz="2200" dirty="0" smtClean="0"/>
              <a:t>recruiters.</a:t>
            </a:r>
            <a:endParaRPr lang="en-US" sz="2200"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IN" sz="2400" dirty="0">
                <a:solidFill>
                  <a:schemeClr val="tx1"/>
                </a:solidFill>
                <a:latin typeface="+mn-lt"/>
              </a:rPr>
              <a:t>Stack Overflow, an online community for exchanging programming skills, has hosted the </a:t>
            </a:r>
            <a:r>
              <a:rPr lang="en-IN" sz="2400" dirty="0" smtClean="0">
                <a:solidFill>
                  <a:schemeClr val="tx1"/>
                </a:solidFill>
                <a:latin typeface="+mn-lt"/>
              </a:rPr>
              <a:t>Stack Overflow </a:t>
            </a:r>
            <a:r>
              <a:rPr lang="en-IN" sz="2400" dirty="0">
                <a:solidFill>
                  <a:schemeClr val="tx1"/>
                </a:solidFill>
                <a:latin typeface="+mn-lt"/>
              </a:rPr>
              <a:t>Annual Developer Survey</a:t>
            </a:r>
            <a:r>
              <a:rPr lang="en-IN" sz="2400" dirty="0" smtClean="0">
                <a:solidFill>
                  <a:schemeClr val="tx1"/>
                </a:solidFill>
                <a:latin typeface="+mn-lt"/>
              </a:rPr>
              <a:t>.</a:t>
            </a:r>
          </a:p>
          <a:p>
            <a:r>
              <a:rPr lang="en-IN" sz="2400" dirty="0" smtClean="0">
                <a:solidFill>
                  <a:schemeClr val="tx1"/>
                </a:solidFill>
                <a:latin typeface="+mn-lt"/>
              </a:rPr>
              <a:t>The </a:t>
            </a:r>
            <a:r>
              <a:rPr lang="en-IN" sz="2400" dirty="0">
                <a:solidFill>
                  <a:schemeClr val="tx1"/>
                </a:solidFill>
                <a:latin typeface="+mn-lt"/>
              </a:rPr>
              <a:t>annual surveys' main goal is to compile information on technology usage and trends among developers</a:t>
            </a:r>
            <a:r>
              <a:rPr lang="en-IN" sz="2400" dirty="0" smtClean="0">
                <a:solidFill>
                  <a:schemeClr val="tx1"/>
                </a:solidFill>
                <a:latin typeface="+mn-lt"/>
              </a:rPr>
              <a:t>.</a:t>
            </a:r>
          </a:p>
          <a:p>
            <a:r>
              <a:rPr lang="en-IN" sz="2400" dirty="0" smtClean="0">
                <a:solidFill>
                  <a:schemeClr val="tx1"/>
                </a:solidFill>
                <a:latin typeface="+mn-lt"/>
              </a:rPr>
              <a:t>A </a:t>
            </a:r>
            <a:r>
              <a:rPr lang="en-IN" sz="2400" dirty="0">
                <a:solidFill>
                  <a:schemeClr val="tx1"/>
                </a:solidFill>
                <a:latin typeface="+mn-lt"/>
              </a:rPr>
              <a:t>portion of the 2019 dataset (current dataset: N = </a:t>
            </a:r>
            <a:r>
              <a:rPr lang="en-IN" sz="2400" dirty="0" smtClean="0">
                <a:solidFill>
                  <a:schemeClr val="tx1"/>
                </a:solidFill>
                <a:latin typeface="+mn-lt"/>
              </a:rPr>
              <a:t>11,398</a:t>
            </a:r>
            <a:r>
              <a:rPr lang="en-IN" sz="2400" dirty="0">
                <a:solidFill>
                  <a:schemeClr val="tx1"/>
                </a:solidFill>
                <a:latin typeface="+mn-lt"/>
              </a:rPr>
              <a:t>; original dataset: N 90,000) was examined in this analysis</a:t>
            </a:r>
            <a:r>
              <a:rPr lang="en-IN" sz="2400" dirty="0" smtClean="0">
                <a:solidFill>
                  <a:schemeClr val="tx1"/>
                </a:solidFill>
                <a:latin typeface="+mn-lt"/>
              </a:rPr>
              <a:t>.</a:t>
            </a:r>
          </a:p>
          <a:p>
            <a:r>
              <a:rPr lang="en-IN" sz="2400" dirty="0" smtClean="0">
                <a:solidFill>
                  <a:schemeClr val="tx1"/>
                </a:solidFill>
                <a:latin typeface="+mn-lt"/>
              </a:rPr>
              <a:t>Audience</a:t>
            </a:r>
            <a:r>
              <a:rPr lang="en-IN" sz="2400" dirty="0">
                <a:solidFill>
                  <a:schemeClr val="tx1"/>
                </a:solidFill>
                <a:latin typeface="+mn-lt"/>
              </a:rPr>
              <a:t>: Policymakers, educators, professionals in HR, and current and aspiring developers</a:t>
            </a:r>
            <a:endParaRPr lang="en-US" sz="1800" dirty="0">
              <a:solidFill>
                <a:schemeClr val="tx1"/>
              </a:solidFill>
              <a:latin typeface="+mn-lt"/>
            </a:endParaRP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161143"/>
            <a:ext cx="7068725" cy="5015820"/>
          </a:xfrm>
        </p:spPr>
        <p:txBody>
          <a:bodyPr>
            <a:noAutofit/>
          </a:bodyPr>
          <a:lstStyle/>
          <a:p>
            <a:pPr marL="0" indent="0">
              <a:spcBef>
                <a:spcPts val="0"/>
              </a:spcBef>
              <a:buNone/>
            </a:pPr>
            <a:r>
              <a:rPr lang="en-IN" sz="1600" dirty="0"/>
              <a:t>2019 Stack Overflow Developer Survey, data </a:t>
            </a:r>
            <a:r>
              <a:rPr lang="en-IN" sz="1600" dirty="0" smtClean="0"/>
              <a:t>source:</a:t>
            </a:r>
            <a:endParaRPr lang="en-US" sz="1600" dirty="0"/>
          </a:p>
          <a:p>
            <a:pPr lvl="1">
              <a:spcBef>
                <a:spcPts val="0"/>
              </a:spcBef>
            </a:pPr>
            <a:r>
              <a:rPr lang="en-IN" dirty="0">
                <a:hlinkClick r:id="rId2"/>
              </a:rPr>
              <a:t>Stack Overflow’s annual survey data and results</a:t>
            </a:r>
            <a:r>
              <a:rPr lang="en-IN" dirty="0"/>
              <a:t> (https://rb.gy/4mfa5j)</a:t>
            </a:r>
            <a:endParaRPr lang="en-IN" dirty="0" smtClean="0"/>
          </a:p>
          <a:p>
            <a:pPr marL="457200" lvl="1" indent="0">
              <a:spcBef>
                <a:spcPts val="0"/>
              </a:spcBef>
              <a:buNone/>
            </a:pPr>
            <a:endParaRPr lang="en-US" dirty="0"/>
          </a:p>
          <a:p>
            <a:pPr marL="0" indent="0">
              <a:spcBef>
                <a:spcPts val="0"/>
              </a:spcBef>
              <a:buNone/>
            </a:pPr>
            <a:r>
              <a:rPr lang="en-IN" sz="1600" dirty="0"/>
              <a:t>Data Wrangling: A subset of the dataset (supplied by IBM) was loaded and cleaned using SQL and Python’s pandas module.</a:t>
            </a:r>
            <a:endParaRPr lang="en-US" sz="1600" dirty="0"/>
          </a:p>
          <a:p>
            <a:pPr lvl="1">
              <a:spcBef>
                <a:spcPts val="0"/>
              </a:spcBef>
            </a:pPr>
            <a:r>
              <a:rPr lang="en-US" dirty="0" smtClean="0"/>
              <a:t>Steps: </a:t>
            </a:r>
          </a:p>
          <a:p>
            <a:pPr lvl="2">
              <a:spcBef>
                <a:spcPts val="0"/>
              </a:spcBef>
            </a:pPr>
            <a:r>
              <a:rPr lang="en-US" sz="1600" dirty="0" smtClean="0"/>
              <a:t>Removing Duplicates</a:t>
            </a:r>
          </a:p>
          <a:p>
            <a:pPr lvl="2">
              <a:spcBef>
                <a:spcPts val="0"/>
              </a:spcBef>
            </a:pPr>
            <a:r>
              <a:rPr lang="en-US" sz="1600" dirty="0" smtClean="0"/>
              <a:t>Imputing Data</a:t>
            </a:r>
          </a:p>
          <a:p>
            <a:pPr lvl="2">
              <a:spcBef>
                <a:spcPts val="0"/>
              </a:spcBef>
            </a:pPr>
            <a:r>
              <a:rPr lang="en-US" sz="1600" dirty="0" smtClean="0"/>
              <a:t>Normalizing Data</a:t>
            </a:r>
          </a:p>
          <a:p>
            <a:pPr lvl="1">
              <a:spcBef>
                <a:spcPts val="0"/>
              </a:spcBef>
            </a:pPr>
            <a:r>
              <a:rPr lang="en-US" dirty="0">
                <a:hlinkClick r:id="rId3"/>
              </a:rPr>
              <a:t>Data-set provided by IBM</a:t>
            </a:r>
            <a:r>
              <a:rPr lang="en-US" dirty="0"/>
              <a:t> (https://</a:t>
            </a:r>
            <a:r>
              <a:rPr lang="en-US" dirty="0" smtClean="0"/>
              <a:t>rb.gy/cahwoo)</a:t>
            </a:r>
          </a:p>
          <a:p>
            <a:pPr marL="457200" lvl="1" indent="0">
              <a:spcBef>
                <a:spcPts val="0"/>
              </a:spcBef>
              <a:buNone/>
            </a:pPr>
            <a:endParaRPr lang="en-US" dirty="0"/>
          </a:p>
          <a:p>
            <a:pPr marL="0" indent="0">
              <a:spcBef>
                <a:spcPts val="0"/>
              </a:spcBef>
              <a:buNone/>
            </a:pPr>
            <a:r>
              <a:rPr lang="en-IN" sz="1600" dirty="0"/>
              <a:t>Analysis &amp; Visualization: </a:t>
            </a:r>
            <a:r>
              <a:rPr lang="en-IN" sz="1600" dirty="0" smtClean="0"/>
              <a:t>IBM </a:t>
            </a:r>
            <a:r>
              <a:rPr lang="en-IN" sz="1600" dirty="0" err="1" smtClean="0"/>
              <a:t>Cognos</a:t>
            </a:r>
            <a:r>
              <a:rPr lang="en-IN" sz="1600" dirty="0" smtClean="0"/>
              <a:t> </a:t>
            </a:r>
            <a:r>
              <a:rPr lang="en-IN" sz="1600" dirty="0"/>
              <a:t>and various Python libraries were used for EDA and data visualization. The following metrics were specifically looked at:</a:t>
            </a:r>
            <a:endParaRPr lang="en-US" sz="1600" dirty="0" smtClean="0"/>
          </a:p>
          <a:p>
            <a:pPr lvl="1">
              <a:spcBef>
                <a:spcPts val="0"/>
              </a:spcBef>
            </a:pPr>
            <a:r>
              <a:rPr lang="en-IN" dirty="0" smtClean="0"/>
              <a:t>Technologies </a:t>
            </a:r>
            <a:r>
              <a:rPr lang="en-IN" dirty="0"/>
              <a:t>used in 2019</a:t>
            </a:r>
            <a:r>
              <a:rPr lang="en-IN" dirty="0" smtClean="0"/>
              <a:t> </a:t>
            </a:r>
            <a:r>
              <a:rPr lang="en-IN" dirty="0"/>
              <a:t>(i.e., languages, databases, platforms, and web frames</a:t>
            </a:r>
            <a:r>
              <a:rPr lang="en-IN" dirty="0" smtClean="0"/>
              <a:t>)</a:t>
            </a:r>
          </a:p>
          <a:p>
            <a:pPr lvl="1">
              <a:spcBef>
                <a:spcPts val="0"/>
              </a:spcBef>
            </a:pPr>
            <a:r>
              <a:rPr lang="en-IN" dirty="0" smtClean="0"/>
              <a:t>The </a:t>
            </a:r>
            <a:r>
              <a:rPr lang="en-IN" dirty="0"/>
              <a:t>most desired technologies for the upcoming </a:t>
            </a:r>
            <a:r>
              <a:rPr lang="en-IN" dirty="0" smtClean="0"/>
              <a:t>year</a:t>
            </a:r>
          </a:p>
          <a:p>
            <a:pPr lvl="1">
              <a:spcBef>
                <a:spcPts val="0"/>
              </a:spcBef>
            </a:pPr>
            <a:r>
              <a:rPr lang="en-IN" dirty="0" smtClean="0"/>
              <a:t>Statistics </a:t>
            </a:r>
            <a:r>
              <a:rPr lang="en-IN" dirty="0"/>
              <a:t>(i.e., gender, country, age, and education)</a:t>
            </a:r>
            <a:endParaRPr lang="en-US"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4"/>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RESULTS</a:t>
            </a:r>
          </a:p>
        </p:txBody>
      </p:sp>
      <p:pic>
        <p:nvPicPr>
          <p:cNvPr id="11" name="Content Placeholder 10"/>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7863" y="1930400"/>
            <a:ext cx="4183062" cy="3753290"/>
          </a:xfrm>
        </p:spPr>
      </p:pic>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5089969" y="1930401"/>
            <a:ext cx="5186145" cy="3753289"/>
          </a:xfrm>
        </p:spPr>
        <p:txBody>
          <a:bodyPr>
            <a:normAutofit fontScale="92500" lnSpcReduction="20000"/>
          </a:bodyPr>
          <a:lstStyle/>
          <a:p>
            <a:pPr marL="0" indent="0">
              <a:buNone/>
            </a:pPr>
            <a:r>
              <a:rPr lang="en-IN" sz="1800" dirty="0" smtClean="0"/>
              <a:t>Descriptive </a:t>
            </a:r>
            <a:r>
              <a:rPr lang="en-IN" sz="1800" dirty="0"/>
              <a:t>statistics regarding demographics and total annual compensation were </a:t>
            </a:r>
            <a:r>
              <a:rPr lang="en-IN" sz="1800" dirty="0" smtClean="0"/>
              <a:t>generated</a:t>
            </a:r>
          </a:p>
          <a:p>
            <a:r>
              <a:rPr lang="en-IN" sz="1800" dirty="0" smtClean="0"/>
              <a:t>Sample </a:t>
            </a:r>
            <a:r>
              <a:rPr lang="en-IN" sz="1800" dirty="0"/>
              <a:t>size after removing compensatory outliers</a:t>
            </a:r>
            <a:r>
              <a:rPr lang="en-IN" sz="1800" dirty="0" smtClean="0"/>
              <a:t>: N </a:t>
            </a:r>
            <a:r>
              <a:rPr lang="en-IN" sz="1800" dirty="0"/>
              <a:t>= 10,519 (vs. N = 11,398 before </a:t>
            </a:r>
            <a:r>
              <a:rPr lang="en-IN" sz="1800" dirty="0" smtClean="0"/>
              <a:t>removal)</a:t>
            </a:r>
          </a:p>
          <a:p>
            <a:r>
              <a:rPr lang="en-IN" sz="1800" dirty="0" smtClean="0"/>
              <a:t>The </a:t>
            </a:r>
            <a:r>
              <a:rPr lang="en-IN" sz="1800" dirty="0"/>
              <a:t>respondents' median age was 29, and 93.5% of them were men compared to 6.5% of </a:t>
            </a:r>
            <a:r>
              <a:rPr lang="en-IN" sz="1800" dirty="0" smtClean="0"/>
              <a:t>women</a:t>
            </a:r>
          </a:p>
          <a:p>
            <a:r>
              <a:rPr lang="en-IN" sz="1800" dirty="0" smtClean="0"/>
              <a:t>Median compensation was found to be </a:t>
            </a:r>
            <a:r>
              <a:rPr lang="en-IN" sz="1800" dirty="0"/>
              <a:t>$52,704 USD per </a:t>
            </a:r>
            <a:r>
              <a:rPr lang="en-IN" sz="1800" dirty="0" smtClean="0"/>
              <a:t>year</a:t>
            </a:r>
          </a:p>
          <a:p>
            <a:r>
              <a:rPr lang="en-IN" sz="1800" dirty="0" smtClean="0"/>
              <a:t>Compensation </a:t>
            </a:r>
            <a:r>
              <a:rPr lang="en-IN" sz="1800" dirty="0"/>
              <a:t>and Age were positively </a:t>
            </a:r>
            <a:r>
              <a:rPr lang="en-IN" sz="1800" dirty="0" smtClean="0"/>
              <a:t>correlated with </a:t>
            </a:r>
            <a:r>
              <a:rPr lang="en-IN" sz="1800" dirty="0"/>
              <a:t>r = .</a:t>
            </a:r>
            <a:r>
              <a:rPr lang="en-IN" sz="1800" dirty="0" smtClean="0"/>
              <a:t>40</a:t>
            </a:r>
          </a:p>
          <a:p>
            <a:r>
              <a:rPr lang="en-IN" sz="1800" dirty="0" smtClean="0"/>
              <a:t>Women </a:t>
            </a:r>
            <a:r>
              <a:rPr lang="en-IN" sz="1800" dirty="0"/>
              <a:t>received a higher median salary ($54,956) than men ($52,339</a:t>
            </a:r>
            <a:r>
              <a:rPr lang="en-IN" sz="1800" dirty="0" smtClean="0"/>
              <a:t>)</a:t>
            </a:r>
            <a:endParaRPr lang="en-US" sz="1800" dirty="0"/>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normAutofit/>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normAutofit/>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5" name="Picture 4"/>
          <p:cNvPicPr>
            <a:picLocks noChangeAspect="1"/>
          </p:cNvPicPr>
          <p:nvPr/>
        </p:nvPicPr>
        <p:blipFill>
          <a:blip r:embed="rId2"/>
          <a:stretch>
            <a:fillRect/>
          </a:stretch>
        </p:blipFill>
        <p:spPr>
          <a:xfrm>
            <a:off x="551587" y="1690688"/>
            <a:ext cx="4901562" cy="4715333"/>
          </a:xfrm>
          <a:prstGeom prst="rect">
            <a:avLst/>
          </a:prstGeom>
        </p:spPr>
      </p:pic>
      <p:pic>
        <p:nvPicPr>
          <p:cNvPr id="7" name="Picture 6"/>
          <p:cNvPicPr>
            <a:picLocks noChangeAspect="1"/>
          </p:cNvPicPr>
          <p:nvPr/>
        </p:nvPicPr>
        <p:blipFill>
          <a:blip r:embed="rId3"/>
          <a:stretch>
            <a:fillRect/>
          </a:stretch>
        </p:blipFill>
        <p:spPr>
          <a:xfrm>
            <a:off x="6172200" y="1825626"/>
            <a:ext cx="4465498" cy="4582288"/>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7" y="1825625"/>
            <a:ext cx="4728876" cy="3985549"/>
          </a:xfrm>
        </p:spPr>
        <p:txBody>
          <a:bodyPr>
            <a:normAutofit lnSpcReduction="10000"/>
          </a:bodyPr>
          <a:lstStyle/>
          <a:p>
            <a:pPr marL="0" indent="0">
              <a:buNone/>
            </a:pPr>
            <a:r>
              <a:rPr lang="en-US" dirty="0"/>
              <a:t>Findings</a:t>
            </a:r>
          </a:p>
          <a:p>
            <a:pPr marL="0" indent="0">
              <a:buNone/>
            </a:pPr>
            <a:endParaRPr lang="en-US" dirty="0"/>
          </a:p>
          <a:p>
            <a:r>
              <a:rPr lang="en-IN" dirty="0"/>
              <a:t>The most popular languages in 2019 were </a:t>
            </a:r>
            <a:r>
              <a:rPr lang="en-IN" dirty="0" smtClean="0"/>
              <a:t>JavaScript </a:t>
            </a:r>
            <a:r>
              <a:rPr lang="en-IN" dirty="0"/>
              <a:t>and HTML/CSS, and they will probably continue to be so in 2020.</a:t>
            </a:r>
          </a:p>
          <a:p>
            <a:r>
              <a:rPr lang="en-IN" dirty="0"/>
              <a:t>SQL was well-liked in 2019 and probably will be in 2020.</a:t>
            </a:r>
          </a:p>
          <a:p>
            <a:r>
              <a:rPr lang="en-IN" dirty="0"/>
              <a:t>Python and </a:t>
            </a:r>
            <a:r>
              <a:rPr lang="en-IN" dirty="0" err="1"/>
              <a:t>TypeScript</a:t>
            </a:r>
            <a:r>
              <a:rPr lang="en-IN" dirty="0"/>
              <a:t> are becoming more popular.</a:t>
            </a:r>
          </a:p>
          <a:p>
            <a:r>
              <a:rPr lang="en-IN" dirty="0"/>
              <a:t>Declining enthusiasm for Bash, Shell, and PowerShell.</a:t>
            </a: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5542691" y="1825626"/>
            <a:ext cx="4472165" cy="3985548"/>
          </a:xfrm>
        </p:spPr>
        <p:txBody>
          <a:bodyPr>
            <a:normAutofit lnSpcReduction="10000"/>
          </a:bodyPr>
          <a:lstStyle/>
          <a:p>
            <a:pPr marL="0" indent="0">
              <a:buNone/>
            </a:pPr>
            <a:r>
              <a:rPr lang="en-US" dirty="0"/>
              <a:t>Implications</a:t>
            </a:r>
          </a:p>
          <a:p>
            <a:pPr marL="0" indent="0">
              <a:buNone/>
            </a:pPr>
            <a:endParaRPr lang="en-US" dirty="0"/>
          </a:p>
          <a:p>
            <a:r>
              <a:rPr lang="en-IN" dirty="0" smtClean="0"/>
              <a:t>JavaScript </a:t>
            </a:r>
            <a:r>
              <a:rPr lang="en-IN" dirty="0"/>
              <a:t>and HTML/CSS continue to be the most popular languages for web development, however </a:t>
            </a:r>
            <a:r>
              <a:rPr lang="en-IN" dirty="0" err="1"/>
              <a:t>TypeScript</a:t>
            </a:r>
            <a:r>
              <a:rPr lang="en-IN" dirty="0"/>
              <a:t> might swiftly catch-up with them in the future.</a:t>
            </a:r>
          </a:p>
          <a:p>
            <a:r>
              <a:rPr lang="en-IN" dirty="0"/>
              <a:t>SQL is still the go-to language for storing and querying big-data, and it isn't going anywhere anytime soon.</a:t>
            </a:r>
          </a:p>
          <a:p>
            <a:r>
              <a:rPr lang="en-IN" dirty="0"/>
              <a:t>Python's increased popularity is most likely a result of the expansion of AI and ML research.</a:t>
            </a:r>
            <a:endParaRPr lang="en-US" dirty="0"/>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normAutofit/>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normAutofit/>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databases for the current year goes here &gt;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databases for the next year goes here.&gt;</a:t>
            </a:r>
          </a:p>
        </p:txBody>
      </p:sp>
      <p:pic>
        <p:nvPicPr>
          <p:cNvPr id="6" name="Picture 5"/>
          <p:cNvPicPr>
            <a:picLocks noChangeAspect="1"/>
          </p:cNvPicPr>
          <p:nvPr/>
        </p:nvPicPr>
        <p:blipFill rotWithShape="1">
          <a:blip r:embed="rId2"/>
          <a:srcRect t="770"/>
          <a:stretch/>
        </p:blipFill>
        <p:spPr>
          <a:xfrm>
            <a:off x="862583" y="1754332"/>
            <a:ext cx="4888859" cy="4422630"/>
          </a:xfrm>
          <a:prstGeom prst="rect">
            <a:avLst/>
          </a:prstGeom>
        </p:spPr>
      </p:pic>
      <p:pic>
        <p:nvPicPr>
          <p:cNvPr id="9" name="Picture 8"/>
          <p:cNvPicPr>
            <a:picLocks noChangeAspect="1"/>
          </p:cNvPicPr>
          <p:nvPr/>
        </p:nvPicPr>
        <p:blipFill>
          <a:blip r:embed="rId3"/>
          <a:stretch>
            <a:fillRect/>
          </a:stretch>
        </p:blipFill>
        <p:spPr>
          <a:xfrm>
            <a:off x="6172200" y="1754331"/>
            <a:ext cx="4614949" cy="4422631"/>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purl.org/dc/dcmitype/"/>
    <ds:schemaRef ds:uri="http://purl.org/dc/elements/1.1/"/>
    <ds:schemaRef ds:uri="http://schemas.openxmlformats.org/package/2006/metadata/core-properties"/>
    <ds:schemaRef ds:uri="http://schemas.microsoft.com/office/2006/documentManagement/types"/>
    <ds:schemaRef ds:uri="http://purl.org/dc/terms/"/>
    <ds:schemaRef ds:uri="http://schemas.microsoft.com/office/infopath/2007/PartnerControls"/>
    <ds:schemaRef ds:uri="f80a141d-92ca-4d3d-9308-f7e7b1d44ce8"/>
    <ds:schemaRef ds:uri="155be751-a274-42e8-93fb-f39d3b9bccc8"/>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684</TotalTime>
  <Words>1172</Words>
  <Application>Microsoft Office PowerPoint</Application>
  <PresentationFormat>Widescreen</PresentationFormat>
  <Paragraphs>127</Paragraphs>
  <Slides>20</Slides>
  <Notes>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IBM Plex Mono Text</vt:lpstr>
      <vt:lpstr>Trebuchet MS</vt:lpstr>
      <vt:lpstr>Wingdings 3</vt:lpstr>
      <vt:lpstr>Facet</vt:lpstr>
      <vt:lpstr>Developer Survey 2019 from Stack Overflow  Salient Findings</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APPENDIX: JOB POSTINGS</vt:lpstr>
      <vt:lpstr> APPENDIX: 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Solanki, Akshat (Mumbai - IN)</cp:lastModifiedBy>
  <cp:revision>36</cp:revision>
  <dcterms:created xsi:type="dcterms:W3CDTF">2020-10-28T18:29:43Z</dcterms:created>
  <dcterms:modified xsi:type="dcterms:W3CDTF">2022-09-12T09:29:42Z</dcterms:modified>
</cp:coreProperties>
</file>