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FA28C90-0B01-468B-9C54-3406BC45B9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463040" y="274320"/>
            <a:ext cx="3840480" cy="4937760"/>
          </a:xfrm>
          <a:custGeom>
            <a:avLst/>
            <a:gdLst/>
            <a:ahLst/>
            <a:rect l="0" t="0" r="r" b="b"/>
            <a:pathLst>
              <a:path w="10670" h="13717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13081"/>
                </a:lnTo>
                <a:cubicBezTo>
                  <a:pt x="0" y="13398"/>
                  <a:pt x="317" y="13716"/>
                  <a:pt x="635" y="13716"/>
                </a:cubicBezTo>
                <a:lnTo>
                  <a:pt x="10033" y="13716"/>
                </a:lnTo>
                <a:cubicBezTo>
                  <a:pt x="10351" y="13716"/>
                  <a:pt x="10669" y="13398"/>
                  <a:pt x="10669" y="13081"/>
                </a:cubicBezTo>
                <a:lnTo>
                  <a:pt x="10669" y="635"/>
                </a:lnTo>
                <a:cubicBezTo>
                  <a:pt x="10669" y="317"/>
                  <a:pt x="10351" y="0"/>
                  <a:pt x="10033" y="0"/>
                </a:cubicBezTo>
                <a:lnTo>
                  <a:pt x="635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(A) Common Model of Cognition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16680" y="365760"/>
            <a:ext cx="3749040" cy="1500840"/>
          </a:xfrm>
          <a:custGeom>
            <a:avLst/>
            <a:gdLst/>
            <a:ahLst/>
            <a:rect l="0" t="0" r="r" b="b"/>
            <a:pathLst>
              <a:path w="10416" h="4171">
                <a:moveTo>
                  <a:pt x="248" y="0"/>
                </a:moveTo>
                <a:cubicBezTo>
                  <a:pt x="124" y="0"/>
                  <a:pt x="0" y="124"/>
                  <a:pt x="0" y="248"/>
                </a:cubicBezTo>
                <a:lnTo>
                  <a:pt x="0" y="3921"/>
                </a:lnTo>
                <a:cubicBezTo>
                  <a:pt x="0" y="4045"/>
                  <a:pt x="124" y="4170"/>
                  <a:pt x="248" y="4170"/>
                </a:cubicBezTo>
                <a:lnTo>
                  <a:pt x="10166" y="4170"/>
                </a:lnTo>
                <a:cubicBezTo>
                  <a:pt x="10290" y="4170"/>
                  <a:pt x="10415" y="4045"/>
                  <a:pt x="10415" y="3921"/>
                </a:cubicBezTo>
                <a:lnTo>
                  <a:pt x="10415" y="248"/>
                </a:lnTo>
                <a:cubicBezTo>
                  <a:pt x="10415" y="124"/>
                  <a:pt x="10290" y="0"/>
                  <a:pt x="10166" y="0"/>
                </a:cubicBezTo>
                <a:lnTo>
                  <a:pt x="248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(A) Common Model of Cognition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>
            <a:lum bright="8000" contrast="-15000"/>
          </a:blip>
          <a:srcRect l="23431" t="18734" r="20313" b="20842"/>
          <a:stretch/>
        </p:blipFill>
        <p:spPr>
          <a:xfrm>
            <a:off x="2620080" y="576360"/>
            <a:ext cx="1613520" cy="126180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3474720" y="1950840"/>
            <a:ext cx="1791000" cy="3169800"/>
          </a:xfrm>
          <a:custGeom>
            <a:avLst/>
            <a:gdLst/>
            <a:ahLst/>
            <a:rect l="0" t="0" r="r" b="b"/>
            <a:pathLst>
              <a:path w="4977" h="8807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8509"/>
                </a:lnTo>
                <a:cubicBezTo>
                  <a:pt x="0" y="8657"/>
                  <a:pt x="148" y="8806"/>
                  <a:pt x="296" y="8806"/>
                </a:cubicBezTo>
                <a:lnTo>
                  <a:pt x="4679" y="8806"/>
                </a:lnTo>
                <a:cubicBezTo>
                  <a:pt x="4827" y="8806"/>
                  <a:pt x="4976" y="8657"/>
                  <a:pt x="4976" y="8509"/>
                </a:cubicBezTo>
                <a:lnTo>
                  <a:pt x="4976" y="296"/>
                </a:lnTo>
                <a:cubicBezTo>
                  <a:pt x="4976" y="148"/>
                  <a:pt x="4827" y="0"/>
                  <a:pt x="4679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(B) Hub-and-Spoke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Architectures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45" name="Group 4"/>
          <p:cNvGrpSpPr/>
          <p:nvPr/>
        </p:nvGrpSpPr>
        <p:grpSpPr>
          <a:xfrm>
            <a:off x="3563280" y="2331720"/>
            <a:ext cx="1613520" cy="1394280"/>
            <a:chOff x="3563280" y="2331720"/>
            <a:chExt cx="1613520" cy="1394280"/>
          </a:xfrm>
        </p:grpSpPr>
        <p:grpSp>
          <p:nvGrpSpPr>
            <p:cNvPr id="46" name="Group 5"/>
            <p:cNvGrpSpPr/>
            <p:nvPr/>
          </p:nvGrpSpPr>
          <p:grpSpPr>
            <a:xfrm>
              <a:off x="3563280" y="2331720"/>
              <a:ext cx="1613520" cy="1261800"/>
              <a:chOff x="3563280" y="2331720"/>
              <a:chExt cx="1613520" cy="1261800"/>
            </a:xfrm>
          </p:grpSpPr>
          <p:pic>
            <p:nvPicPr>
              <p:cNvPr id="47" name="" descr=""/>
              <p:cNvPicPr/>
              <p:nvPr/>
            </p:nvPicPr>
            <p:blipFill>
              <a:blip r:embed="rId2">
                <a:lum bright="8000" contrast="-15000"/>
              </a:blip>
              <a:srcRect l="23431" t="18734" r="20313" b="20842"/>
              <a:stretch/>
            </p:blipFill>
            <p:spPr>
              <a:xfrm>
                <a:off x="3563280" y="2331720"/>
                <a:ext cx="1613520" cy="1261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" name="CustomShape 6"/>
              <p:cNvSpPr/>
              <p:nvPr/>
            </p:nvSpPr>
            <p:spPr>
              <a:xfrm>
                <a:off x="4871520" y="3009600"/>
                <a:ext cx="232920" cy="22644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P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49" name="CustomShape 7"/>
              <p:cNvSpPr/>
              <p:nvPr/>
            </p:nvSpPr>
            <p:spPr>
              <a:xfrm>
                <a:off x="4226760" y="2374920"/>
                <a:ext cx="233280" cy="22644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A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0" name="CustomShape 8"/>
              <p:cNvSpPr/>
              <p:nvPr/>
            </p:nvSpPr>
            <p:spPr>
              <a:xfrm>
                <a:off x="3850560" y="2601000"/>
                <a:ext cx="233280" cy="22680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WM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1" name="CustomShape 9"/>
              <p:cNvSpPr/>
              <p:nvPr/>
            </p:nvSpPr>
            <p:spPr>
              <a:xfrm>
                <a:off x="4316400" y="3106440"/>
                <a:ext cx="233280" cy="22608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LTM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52" name="CustomShape 10"/>
              <p:cNvSpPr/>
              <p:nvPr/>
            </p:nvSpPr>
            <p:spPr>
              <a:xfrm>
                <a:off x="4199040" y="2810880"/>
                <a:ext cx="233280" cy="22680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PM</a:t>
                </a:r>
                <a:endParaRPr b="0" lang="en-US" sz="1000" spc="-1" strike="noStrike">
                  <a:latin typeface="Arial"/>
                </a:endParaRPr>
              </a:p>
            </p:txBody>
          </p:sp>
          <p:cxnSp>
            <p:nvCxnSpPr>
              <p:cNvPr id="53" name="Line 11"/>
              <p:cNvCxnSpPr>
                <a:stCxn id="48" idx="0"/>
                <a:endCxn id="50" idx="6"/>
              </p:cNvCxnSpPr>
              <p:nvPr/>
            </p:nvCxnSpPr>
            <p:spPr>
              <a:xfrm flipH="1" flipV="1">
                <a:off x="4083840" y="2714400"/>
                <a:ext cx="904680" cy="295560"/>
              </a:xfrm>
              <a:prstGeom prst="curvedConnector3">
                <a:avLst/>
              </a:prstGeom>
              <a:ln w="126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54" name="Line 12"/>
              <p:cNvCxnSpPr>
                <a:stCxn id="51" idx="2"/>
                <a:endCxn id="50" idx="3"/>
              </p:cNvCxnSpPr>
              <p:nvPr/>
            </p:nvCxnSpPr>
            <p:spPr>
              <a:xfrm flipH="1" flipV="1">
                <a:off x="3884760" y="2794680"/>
                <a:ext cx="432000" cy="425160"/>
              </a:xfrm>
              <a:prstGeom prst="curvedConnector3">
                <a:avLst/>
              </a:prstGeom>
              <a:ln w="126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55" name="Line 13"/>
              <p:cNvCxnSpPr>
                <a:stCxn id="52" idx="2"/>
                <a:endCxn id="50" idx="4"/>
              </p:cNvCxnSpPr>
              <p:nvPr/>
            </p:nvCxnSpPr>
            <p:spPr>
              <a:xfrm flipH="1" flipV="1">
                <a:off x="3967200" y="2827800"/>
                <a:ext cx="232200" cy="96840"/>
              </a:xfrm>
              <a:prstGeom prst="curvedConnector3">
                <a:avLst/>
              </a:prstGeom>
              <a:ln w="126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56" name="Line 14"/>
              <p:cNvCxnSpPr>
                <a:stCxn id="49" idx="2"/>
                <a:endCxn id="50" idx="0"/>
              </p:cNvCxnSpPr>
              <p:nvPr/>
            </p:nvCxnSpPr>
            <p:spPr>
              <a:xfrm flipH="1">
                <a:off x="3967200" y="2488320"/>
                <a:ext cx="259920" cy="113040"/>
              </a:xfrm>
              <a:prstGeom prst="curvedConnector3">
                <a:avLst/>
              </a:prstGeom>
              <a:ln w="12600">
                <a:solidFill>
                  <a:srgbClr val="ff3333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57" name="Line 15"/>
              <p:cNvCxnSpPr>
                <a:stCxn id="48" idx="7"/>
                <a:endCxn id="49" idx="6"/>
              </p:cNvCxnSpPr>
              <p:nvPr/>
            </p:nvCxnSpPr>
            <p:spPr>
              <a:xfrm flipH="1" flipV="1">
                <a:off x="4460040" y="2488320"/>
                <a:ext cx="610920" cy="554760"/>
              </a:xfrm>
              <a:prstGeom prst="curvedConnector3">
                <a:avLst/>
              </a:prstGeom>
              <a:ln w="12600">
                <a:solidFill>
                  <a:srgbClr val="333333"/>
                </a:solidFill>
                <a:custDash>
                  <a:ds d="100000" sp="100000"/>
                  <a:ds d="100000" sp="100000"/>
                </a:custDash>
                <a:round/>
                <a:headEnd len="med" type="triangle" w="med"/>
                <a:tailEnd len="med" type="triangle" w="med"/>
              </a:ln>
            </p:spPr>
          </p:cxnSp>
        </p:grpSp>
        <p:sp>
          <p:nvSpPr>
            <p:cNvPr id="58" name="TextShape 16"/>
            <p:cNvSpPr txBox="1"/>
            <p:nvPr/>
          </p:nvSpPr>
          <p:spPr>
            <a:xfrm>
              <a:off x="3675240" y="3493800"/>
              <a:ext cx="1389960" cy="232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pPr algn="ctr"/>
              <a:r>
                <a:rPr b="0" lang="en-US" sz="1000" spc="-1" strike="noStrike">
                  <a:latin typeface="Arial"/>
                </a:rPr>
                <a:t>Hub and Spoke, PFC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59" name="Group 17"/>
          <p:cNvGrpSpPr/>
          <p:nvPr/>
        </p:nvGrpSpPr>
        <p:grpSpPr>
          <a:xfrm>
            <a:off x="3563280" y="3741120"/>
            <a:ext cx="1613520" cy="1379160"/>
            <a:chOff x="3563280" y="3741120"/>
            <a:chExt cx="1613520" cy="1379160"/>
          </a:xfrm>
        </p:grpSpPr>
        <p:grpSp>
          <p:nvGrpSpPr>
            <p:cNvPr id="60" name="Group 18"/>
            <p:cNvGrpSpPr/>
            <p:nvPr/>
          </p:nvGrpSpPr>
          <p:grpSpPr>
            <a:xfrm>
              <a:off x="3563280" y="3741120"/>
              <a:ext cx="1613520" cy="1261800"/>
              <a:chOff x="3563280" y="3741120"/>
              <a:chExt cx="1613520" cy="1261800"/>
            </a:xfrm>
          </p:grpSpPr>
          <p:pic>
            <p:nvPicPr>
              <p:cNvPr id="61" name="" descr=""/>
              <p:cNvPicPr/>
              <p:nvPr/>
            </p:nvPicPr>
            <p:blipFill>
              <a:blip r:embed="rId3">
                <a:lum bright="8000" contrast="-15000"/>
              </a:blip>
              <a:srcRect l="23431" t="18734" r="20313" b="20842"/>
              <a:stretch/>
            </p:blipFill>
            <p:spPr>
              <a:xfrm>
                <a:off x="3563280" y="3741120"/>
                <a:ext cx="1613520" cy="12618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2" name="CustomShape 19"/>
              <p:cNvSpPr/>
              <p:nvPr/>
            </p:nvSpPr>
            <p:spPr>
              <a:xfrm>
                <a:off x="4871520" y="4419000"/>
                <a:ext cx="232920" cy="22644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P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63" name="CustomShape 20"/>
              <p:cNvSpPr/>
              <p:nvPr/>
            </p:nvSpPr>
            <p:spPr>
              <a:xfrm>
                <a:off x="4226760" y="3784320"/>
                <a:ext cx="233280" cy="22644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A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64" name="CustomShape 21"/>
              <p:cNvSpPr/>
              <p:nvPr/>
            </p:nvSpPr>
            <p:spPr>
              <a:xfrm>
                <a:off x="3850560" y="4010400"/>
                <a:ext cx="233280" cy="22680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WM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65" name="CustomShape 22"/>
              <p:cNvSpPr/>
              <p:nvPr/>
            </p:nvSpPr>
            <p:spPr>
              <a:xfrm>
                <a:off x="4316400" y="4515840"/>
                <a:ext cx="233280" cy="22608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LM</a:t>
                </a:r>
                <a:endParaRPr b="0" lang="en-US" sz="1000" spc="-1" strike="noStrike">
                  <a:latin typeface="Arial"/>
                </a:endParaRPr>
              </a:p>
            </p:txBody>
          </p:sp>
          <p:sp>
            <p:nvSpPr>
              <p:cNvPr id="66" name="CustomShape 23"/>
              <p:cNvSpPr/>
              <p:nvPr/>
            </p:nvSpPr>
            <p:spPr>
              <a:xfrm>
                <a:off x="4199040" y="4220280"/>
                <a:ext cx="233280" cy="226800"/>
              </a:xfrm>
              <a:prstGeom prst="ellipse">
                <a:avLst/>
              </a:prstGeom>
              <a:solidFill>
                <a:srgbClr val="000000"/>
              </a:solidFill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9360" rIns="99360" tIns="54360" bIns="54360" anchor="ctr"/>
              <a:p>
                <a:pPr algn="ctr"/>
                <a:r>
                  <a:rPr b="1" lang="en-US" sz="1000" spc="-1" strike="noStrike">
                    <a:latin typeface="Arial"/>
                  </a:rPr>
                  <a:t>PM</a:t>
                </a:r>
                <a:endParaRPr b="0" lang="en-US" sz="1000" spc="-1" strike="noStrike">
                  <a:latin typeface="Arial"/>
                </a:endParaRPr>
              </a:p>
            </p:txBody>
          </p:sp>
          <p:cxnSp>
            <p:nvCxnSpPr>
              <p:cNvPr id="67" name="Line 24"/>
              <p:cNvCxnSpPr>
                <a:stCxn id="62" idx="0"/>
                <a:endCxn id="64" idx="6"/>
              </p:cNvCxnSpPr>
              <p:nvPr/>
            </p:nvCxnSpPr>
            <p:spPr>
              <a:xfrm flipH="1" flipV="1">
                <a:off x="4083840" y="4123800"/>
                <a:ext cx="904680" cy="295560"/>
              </a:xfrm>
              <a:prstGeom prst="curvedConnector3">
                <a:avLst/>
              </a:prstGeom>
              <a:ln w="12600">
                <a:solidFill>
                  <a:srgbClr val="333333"/>
                </a:solidFill>
                <a:custDash>
                  <a:ds d="100000" sp="100000"/>
                  <a:ds d="100000" sp="100000"/>
                </a:custDash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68" name="Line 25"/>
              <p:cNvCxnSpPr>
                <a:stCxn id="65" idx="2"/>
                <a:endCxn id="64" idx="3"/>
              </p:cNvCxnSpPr>
              <p:nvPr/>
            </p:nvCxnSpPr>
            <p:spPr>
              <a:xfrm flipH="1" flipV="1">
                <a:off x="3884760" y="4204080"/>
                <a:ext cx="432000" cy="425160"/>
              </a:xfrm>
              <a:prstGeom prst="curvedConnector3">
                <a:avLst/>
              </a:prstGeom>
              <a:ln w="12600">
                <a:solidFill>
                  <a:srgbClr val="333333"/>
                </a:solidFill>
                <a:custDash>
                  <a:ds d="100000" sp="100000"/>
                  <a:ds d="100000" sp="100000"/>
                </a:custDash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69" name="Line 26"/>
              <p:cNvCxnSpPr>
                <a:stCxn id="66" idx="2"/>
                <a:endCxn id="64" idx="4"/>
              </p:cNvCxnSpPr>
              <p:nvPr/>
            </p:nvCxnSpPr>
            <p:spPr>
              <a:xfrm flipH="1" flipV="1">
                <a:off x="3967200" y="4237200"/>
                <a:ext cx="232200" cy="96840"/>
              </a:xfrm>
              <a:prstGeom prst="curvedConnector3">
                <a:avLst/>
              </a:prstGeom>
              <a:ln w="12600">
                <a:solidFill>
                  <a:srgbClr val="000000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70" name="Line 27"/>
              <p:cNvCxnSpPr>
                <a:stCxn id="63" idx="2"/>
                <a:endCxn id="64" idx="0"/>
              </p:cNvCxnSpPr>
              <p:nvPr/>
            </p:nvCxnSpPr>
            <p:spPr>
              <a:xfrm flipH="1">
                <a:off x="3967200" y="3897720"/>
                <a:ext cx="259920" cy="113040"/>
              </a:xfrm>
              <a:prstGeom prst="curvedConnector3">
                <a:avLst/>
              </a:prstGeom>
              <a:ln w="12600">
                <a:solidFill>
                  <a:srgbClr val="333333"/>
                </a:solidFill>
                <a:custDash>
                  <a:ds d="100000" sp="100000"/>
                  <a:ds d="100000" sp="100000"/>
                </a:custDash>
                <a:round/>
                <a:headEnd len="med" type="triangle" w="med"/>
              </a:ln>
            </p:spPr>
          </p:cxnSp>
          <p:cxnSp>
            <p:nvCxnSpPr>
              <p:cNvPr id="71" name="Line 28"/>
              <p:cNvCxnSpPr>
                <a:stCxn id="62" idx="7"/>
                <a:endCxn id="63" idx="6"/>
              </p:cNvCxnSpPr>
              <p:nvPr/>
            </p:nvCxnSpPr>
            <p:spPr>
              <a:xfrm flipH="1" flipV="1">
                <a:off x="4460040" y="3897720"/>
                <a:ext cx="610920" cy="554760"/>
              </a:xfrm>
              <a:prstGeom prst="curvedConnector3">
                <a:avLst/>
              </a:prstGeom>
              <a:ln w="12600">
                <a:solidFill>
                  <a:srgbClr val="333333"/>
                </a:solidFill>
                <a:custDash>
                  <a:ds d="100000" sp="100000"/>
                  <a:ds d="100000" sp="100000"/>
                </a:custDash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72" name="Line 29"/>
              <p:cNvCxnSpPr>
                <a:stCxn id="62" idx="1"/>
                <a:endCxn id="66" idx="7"/>
              </p:cNvCxnSpPr>
              <p:nvPr/>
            </p:nvCxnSpPr>
            <p:spPr>
              <a:xfrm flipH="1" flipV="1">
                <a:off x="4398120" y="4253400"/>
                <a:ext cx="507600" cy="199080"/>
              </a:xfrm>
              <a:prstGeom prst="curvedConnector3">
                <a:avLst/>
              </a:prstGeom>
              <a:ln w="12600">
                <a:solidFill>
                  <a:srgbClr val="ff3333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73" name="Line 30"/>
              <p:cNvCxnSpPr>
                <a:stCxn id="66" idx="1"/>
                <a:endCxn id="63" idx="4"/>
              </p:cNvCxnSpPr>
              <p:nvPr/>
            </p:nvCxnSpPr>
            <p:spPr>
              <a:xfrm flipV="1">
                <a:off x="4233240" y="4010760"/>
                <a:ext cx="110520" cy="243000"/>
              </a:xfrm>
              <a:prstGeom prst="curvedConnector3">
                <a:avLst/>
              </a:prstGeom>
              <a:ln w="12600">
                <a:solidFill>
                  <a:srgbClr val="ff3333"/>
                </a:solidFill>
                <a:round/>
                <a:headEnd len="med" type="triangle" w="med"/>
                <a:tailEnd len="med" type="triangle" w="med"/>
              </a:ln>
            </p:spPr>
          </p:cxnSp>
          <p:cxnSp>
            <p:nvCxnSpPr>
              <p:cNvPr id="74" name="Line 31"/>
              <p:cNvCxnSpPr>
                <a:stCxn id="65" idx="6"/>
                <a:endCxn id="66" idx="6"/>
              </p:cNvCxnSpPr>
              <p:nvPr/>
            </p:nvCxnSpPr>
            <p:spPr>
              <a:xfrm flipH="1" flipV="1">
                <a:off x="4432320" y="4333680"/>
                <a:ext cx="117720" cy="295560"/>
              </a:xfrm>
              <a:prstGeom prst="curvedConnector3">
                <a:avLst/>
              </a:prstGeom>
              <a:ln w="12600">
                <a:solidFill>
                  <a:srgbClr val="ff3333"/>
                </a:solidFill>
                <a:round/>
                <a:headEnd len="med" type="triangle" w="med"/>
                <a:tailEnd len="med" type="triangle" w="med"/>
              </a:ln>
            </p:spPr>
          </p:cxnSp>
        </p:grpSp>
        <p:sp>
          <p:nvSpPr>
            <p:cNvPr id="75" name="TextShape 32"/>
            <p:cNvSpPr txBox="1"/>
            <p:nvPr/>
          </p:nvSpPr>
          <p:spPr>
            <a:xfrm>
              <a:off x="3711600" y="4888080"/>
              <a:ext cx="1316880" cy="2322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 anchor="ctr"/>
            <a:p>
              <a:pPr algn="ctr"/>
              <a:r>
                <a:rPr b="0" lang="en-US" sz="1000" spc="-1" strike="noStrike">
                  <a:latin typeface="Arial"/>
                </a:rPr>
                <a:t>Hub and Spoke, BG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76" name="CustomShape 33"/>
          <p:cNvSpPr/>
          <p:nvPr/>
        </p:nvSpPr>
        <p:spPr>
          <a:xfrm>
            <a:off x="1500840" y="1951200"/>
            <a:ext cx="1791000" cy="3169440"/>
          </a:xfrm>
          <a:custGeom>
            <a:avLst/>
            <a:gdLst/>
            <a:ahLst/>
            <a:rect l="0" t="0" r="r" b="b"/>
            <a:pathLst>
              <a:path w="4977" h="8806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8508"/>
                </a:lnTo>
                <a:cubicBezTo>
                  <a:pt x="0" y="8656"/>
                  <a:pt x="148" y="8805"/>
                  <a:pt x="296" y="8805"/>
                </a:cubicBezTo>
                <a:lnTo>
                  <a:pt x="4679" y="8805"/>
                </a:lnTo>
                <a:cubicBezTo>
                  <a:pt x="4827" y="8805"/>
                  <a:pt x="4976" y="8656"/>
                  <a:pt x="4976" y="8508"/>
                </a:cubicBezTo>
                <a:lnTo>
                  <a:pt x="4976" y="296"/>
                </a:lnTo>
                <a:cubicBezTo>
                  <a:pt x="4976" y="148"/>
                  <a:pt x="4827" y="0"/>
                  <a:pt x="4679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(B) Hierarchical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Architectures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4">
            <a:lum bright="8000" contrast="-15000"/>
          </a:blip>
          <a:srcRect l="23431" t="18734" r="20313" b="20842"/>
          <a:stretch/>
        </p:blipFill>
        <p:spPr>
          <a:xfrm>
            <a:off x="1589400" y="3741480"/>
            <a:ext cx="1613520" cy="1261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5">
            <a:lum bright="8000" contrast="-15000"/>
          </a:blip>
          <a:srcRect l="23431" t="18734" r="20313" b="20842"/>
          <a:stretch/>
        </p:blipFill>
        <p:spPr>
          <a:xfrm>
            <a:off x="1589400" y="2332080"/>
            <a:ext cx="1613520" cy="1261800"/>
          </a:xfrm>
          <a:prstGeom prst="rect">
            <a:avLst/>
          </a:prstGeom>
          <a:ln>
            <a:noFill/>
          </a:ln>
        </p:spPr>
      </p:pic>
      <p:sp>
        <p:nvSpPr>
          <p:cNvPr id="79" name="CustomShape 34"/>
          <p:cNvSpPr/>
          <p:nvPr/>
        </p:nvSpPr>
        <p:spPr>
          <a:xfrm>
            <a:off x="3474720" y="1950840"/>
            <a:ext cx="1791000" cy="3169800"/>
          </a:xfrm>
          <a:custGeom>
            <a:avLst/>
            <a:gdLst/>
            <a:ahLst/>
            <a:rect l="0" t="0" r="r" b="b"/>
            <a:pathLst>
              <a:path w="4977" h="8807">
                <a:moveTo>
                  <a:pt x="296" y="0"/>
                </a:moveTo>
                <a:cubicBezTo>
                  <a:pt x="148" y="0"/>
                  <a:pt x="0" y="148"/>
                  <a:pt x="0" y="296"/>
                </a:cubicBezTo>
                <a:lnTo>
                  <a:pt x="0" y="8509"/>
                </a:lnTo>
                <a:cubicBezTo>
                  <a:pt x="0" y="8657"/>
                  <a:pt x="148" y="8806"/>
                  <a:pt x="296" y="8806"/>
                </a:cubicBezTo>
                <a:lnTo>
                  <a:pt x="4679" y="8806"/>
                </a:lnTo>
                <a:cubicBezTo>
                  <a:pt x="4827" y="8806"/>
                  <a:pt x="4976" y="8657"/>
                  <a:pt x="4976" y="8509"/>
                </a:cubicBezTo>
                <a:lnTo>
                  <a:pt x="4976" y="296"/>
                </a:lnTo>
                <a:cubicBezTo>
                  <a:pt x="4976" y="148"/>
                  <a:pt x="4827" y="0"/>
                  <a:pt x="4679" y="0"/>
                </a:cubicBezTo>
                <a:lnTo>
                  <a:pt x="296" y="0"/>
                </a:lnTo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(C) Hub-and-Spoke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Architectures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6">
            <a:lum bright="8000" contrast="-15000"/>
          </a:blip>
          <a:srcRect l="23431" t="18734" r="20313" b="20842"/>
          <a:stretch/>
        </p:blipFill>
        <p:spPr>
          <a:xfrm>
            <a:off x="3563280" y="2331720"/>
            <a:ext cx="1613520" cy="1261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7">
            <a:lum bright="8000" contrast="-15000"/>
          </a:blip>
          <a:srcRect l="23431" t="18734" r="20313" b="20842"/>
          <a:stretch/>
        </p:blipFill>
        <p:spPr>
          <a:xfrm>
            <a:off x="3563280" y="3741120"/>
            <a:ext cx="1613520" cy="1261800"/>
          </a:xfrm>
          <a:prstGeom prst="rect">
            <a:avLst/>
          </a:prstGeom>
          <a:ln>
            <a:noFill/>
          </a:ln>
        </p:spPr>
      </p:pic>
      <p:sp>
        <p:nvSpPr>
          <p:cNvPr id="82" name="Freeform 35"/>
          <p:cNvSpPr/>
          <p:nvPr/>
        </p:nvSpPr>
        <p:spPr>
          <a:xfrm>
            <a:off x="1448640" y="238464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ffcc00">
              <a:alpha val="14000"/>
            </a:srgbClr>
          </a:solidFill>
          <a:ln>
            <a:noFill/>
          </a:ln>
        </p:spPr>
      </p:sp>
      <p:sp>
        <p:nvSpPr>
          <p:cNvPr id="83" name="Freeform 36"/>
          <p:cNvSpPr/>
          <p:nvPr/>
        </p:nvSpPr>
        <p:spPr>
          <a:xfrm>
            <a:off x="3440880" y="239292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3399ff">
              <a:alpha val="14000"/>
            </a:srgbClr>
          </a:solidFill>
          <a:ln>
            <a:noFill/>
          </a:ln>
        </p:spPr>
      </p:sp>
      <p:sp>
        <p:nvSpPr>
          <p:cNvPr id="84" name="Freeform 37"/>
          <p:cNvSpPr/>
          <p:nvPr/>
        </p:nvSpPr>
        <p:spPr>
          <a:xfrm>
            <a:off x="1448640" y="378900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00cc33">
              <a:alpha val="14000"/>
            </a:srgbClr>
          </a:solidFill>
          <a:ln>
            <a:noFill/>
          </a:ln>
        </p:spPr>
      </p:sp>
      <p:sp>
        <p:nvSpPr>
          <p:cNvPr id="85" name="Freeform 38"/>
          <p:cNvSpPr/>
          <p:nvPr/>
        </p:nvSpPr>
        <p:spPr>
          <a:xfrm>
            <a:off x="3440880" y="379728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9900ff">
              <a:alpha val="14000"/>
            </a:srgbClr>
          </a:solidFill>
          <a:ln>
            <a:noFill/>
          </a:ln>
        </p:spPr>
      </p:sp>
      <p:sp>
        <p:nvSpPr>
          <p:cNvPr id="86" name="Freeform 39"/>
          <p:cNvSpPr/>
          <p:nvPr/>
        </p:nvSpPr>
        <p:spPr>
          <a:xfrm>
            <a:off x="2496960" y="63000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ff3333">
              <a:alpha val="35000"/>
            </a:srgbClr>
          </a:solidFill>
          <a:ln>
            <a:noFill/>
          </a:ln>
        </p:spPr>
      </p:sp>
      <p:sp>
        <p:nvSpPr>
          <p:cNvPr id="87" name="CustomShape 40"/>
          <p:cNvSpPr/>
          <p:nvPr/>
        </p:nvSpPr>
        <p:spPr>
          <a:xfrm>
            <a:off x="2897640" y="441936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41"/>
          <p:cNvSpPr/>
          <p:nvPr/>
        </p:nvSpPr>
        <p:spPr>
          <a:xfrm>
            <a:off x="2252880" y="378468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9" name="CustomShape 42"/>
          <p:cNvSpPr/>
          <p:nvPr/>
        </p:nvSpPr>
        <p:spPr>
          <a:xfrm>
            <a:off x="1876680" y="401076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0" name="CustomShape 43"/>
          <p:cNvSpPr/>
          <p:nvPr/>
        </p:nvSpPr>
        <p:spPr>
          <a:xfrm>
            <a:off x="2342520" y="451620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" name="CustomShape 44"/>
          <p:cNvSpPr/>
          <p:nvPr/>
        </p:nvSpPr>
        <p:spPr>
          <a:xfrm>
            <a:off x="2225160" y="422064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92" name="Line 45"/>
          <p:cNvCxnSpPr>
            <a:stCxn id="90" idx="2"/>
            <a:endCxn id="89" idx="3"/>
          </p:cNvCxnSpPr>
          <p:nvPr/>
        </p:nvCxnSpPr>
        <p:spPr>
          <a:xfrm flipH="1" flipV="1">
            <a:off x="1910880" y="4204440"/>
            <a:ext cx="432000" cy="4251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93" name="Line 46"/>
          <p:cNvCxnSpPr>
            <a:stCxn id="91" idx="2"/>
            <a:endCxn id="89" idx="4"/>
          </p:cNvCxnSpPr>
          <p:nvPr/>
        </p:nvCxnSpPr>
        <p:spPr>
          <a:xfrm flipH="1" flipV="1">
            <a:off x="1993320" y="423756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94" name="Line 47"/>
          <p:cNvCxnSpPr>
            <a:stCxn id="88" idx="2"/>
            <a:endCxn id="89" idx="0"/>
          </p:cNvCxnSpPr>
          <p:nvPr/>
        </p:nvCxnSpPr>
        <p:spPr>
          <a:xfrm flipH="1">
            <a:off x="1993320" y="3898080"/>
            <a:ext cx="259920" cy="1130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</p:cxnSp>
      <p:cxnSp>
        <p:nvCxnSpPr>
          <p:cNvPr id="95" name="Line 48"/>
          <p:cNvCxnSpPr>
            <a:stCxn id="87" idx="7"/>
            <a:endCxn id="88" idx="6"/>
          </p:cNvCxnSpPr>
          <p:nvPr/>
        </p:nvCxnSpPr>
        <p:spPr>
          <a:xfrm flipH="1" flipV="1">
            <a:off x="2486160" y="3898080"/>
            <a:ext cx="610920" cy="5547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96" name="Line 49"/>
          <p:cNvCxnSpPr>
            <a:stCxn id="87" idx="3"/>
            <a:endCxn id="90" idx="5"/>
          </p:cNvCxnSpPr>
          <p:nvPr/>
        </p:nvCxnSpPr>
        <p:spPr>
          <a:xfrm flipH="1">
            <a:off x="2541600" y="4612680"/>
            <a:ext cx="390240" cy="9684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97" name="TextShape 50"/>
          <p:cNvSpPr txBox="1"/>
          <p:nvPr/>
        </p:nvSpPr>
        <p:spPr>
          <a:xfrm>
            <a:off x="1756080" y="4888440"/>
            <a:ext cx="12801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Hierarchical,Closed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CustomShape 51"/>
          <p:cNvSpPr/>
          <p:nvPr/>
        </p:nvSpPr>
        <p:spPr>
          <a:xfrm>
            <a:off x="2897640" y="300996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9" name="CustomShape 52"/>
          <p:cNvSpPr/>
          <p:nvPr/>
        </p:nvSpPr>
        <p:spPr>
          <a:xfrm>
            <a:off x="2252880" y="237528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" name="CustomShape 53"/>
          <p:cNvSpPr/>
          <p:nvPr/>
        </p:nvSpPr>
        <p:spPr>
          <a:xfrm>
            <a:off x="1876680" y="260136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" name="CustomShape 54"/>
          <p:cNvSpPr/>
          <p:nvPr/>
        </p:nvSpPr>
        <p:spPr>
          <a:xfrm>
            <a:off x="2342520" y="310680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" name="CustomShape 55"/>
          <p:cNvSpPr/>
          <p:nvPr/>
        </p:nvSpPr>
        <p:spPr>
          <a:xfrm>
            <a:off x="2225160" y="281124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03" name="Line 56"/>
          <p:cNvCxnSpPr>
            <a:stCxn id="101" idx="2"/>
            <a:endCxn id="100" idx="3"/>
          </p:cNvCxnSpPr>
          <p:nvPr/>
        </p:nvCxnSpPr>
        <p:spPr>
          <a:xfrm flipH="1" flipV="1">
            <a:off x="1910880" y="2795040"/>
            <a:ext cx="432000" cy="4251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04" name="Line 57"/>
          <p:cNvCxnSpPr>
            <a:stCxn id="102" idx="2"/>
            <a:endCxn id="100" idx="4"/>
          </p:cNvCxnSpPr>
          <p:nvPr/>
        </p:nvCxnSpPr>
        <p:spPr>
          <a:xfrm flipH="1" flipV="1">
            <a:off x="1993320" y="282816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05" name="Line 58"/>
          <p:cNvCxnSpPr>
            <a:stCxn id="99" idx="2"/>
            <a:endCxn id="100" idx="0"/>
          </p:cNvCxnSpPr>
          <p:nvPr/>
        </p:nvCxnSpPr>
        <p:spPr>
          <a:xfrm flipH="1">
            <a:off x="1993320" y="2488680"/>
            <a:ext cx="259920" cy="1130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</p:cxnSp>
      <p:cxnSp>
        <p:nvCxnSpPr>
          <p:cNvPr id="106" name="Line 59"/>
          <p:cNvCxnSpPr>
            <a:stCxn id="98" idx="7"/>
            <a:endCxn id="99" idx="6"/>
          </p:cNvCxnSpPr>
          <p:nvPr/>
        </p:nvCxnSpPr>
        <p:spPr>
          <a:xfrm flipH="1" flipV="1">
            <a:off x="2486160" y="2488680"/>
            <a:ext cx="610920" cy="5547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07" name="Line 60"/>
          <p:cNvCxnSpPr>
            <a:stCxn id="98" idx="3"/>
            <a:endCxn id="101" idx="5"/>
          </p:cNvCxnSpPr>
          <p:nvPr/>
        </p:nvCxnSpPr>
        <p:spPr>
          <a:xfrm flipH="1">
            <a:off x="2541600" y="3203280"/>
            <a:ext cx="390240" cy="9684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08" name="TextShape 61"/>
          <p:cNvSpPr txBox="1"/>
          <p:nvPr/>
        </p:nvSpPr>
        <p:spPr>
          <a:xfrm>
            <a:off x="1774440" y="3494160"/>
            <a:ext cx="12434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latin typeface="Arial"/>
              </a:rPr>
              <a:t>Hierarchical, Open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62"/>
          <p:cNvSpPr/>
          <p:nvPr/>
        </p:nvSpPr>
        <p:spPr>
          <a:xfrm>
            <a:off x="4871520" y="300960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0" name="CustomShape 63"/>
          <p:cNvSpPr/>
          <p:nvPr/>
        </p:nvSpPr>
        <p:spPr>
          <a:xfrm>
            <a:off x="4226760" y="237492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1" name="CustomShape 64"/>
          <p:cNvSpPr/>
          <p:nvPr/>
        </p:nvSpPr>
        <p:spPr>
          <a:xfrm>
            <a:off x="3850560" y="260100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2" name="CustomShape 65"/>
          <p:cNvSpPr/>
          <p:nvPr/>
        </p:nvSpPr>
        <p:spPr>
          <a:xfrm>
            <a:off x="4316400" y="310644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3" name="CustomShape 66"/>
          <p:cNvSpPr/>
          <p:nvPr/>
        </p:nvSpPr>
        <p:spPr>
          <a:xfrm>
            <a:off x="4199040" y="281088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14" name="Line 67"/>
          <p:cNvCxnSpPr>
            <a:stCxn id="109" idx="0"/>
            <a:endCxn id="111" idx="6"/>
          </p:cNvCxnSpPr>
          <p:nvPr/>
        </p:nvCxnSpPr>
        <p:spPr>
          <a:xfrm flipH="1" flipV="1">
            <a:off x="4083840" y="2714400"/>
            <a:ext cx="904680" cy="2955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15" name="Line 68"/>
          <p:cNvCxnSpPr>
            <a:stCxn id="112" idx="2"/>
            <a:endCxn id="111" idx="3"/>
          </p:cNvCxnSpPr>
          <p:nvPr/>
        </p:nvCxnSpPr>
        <p:spPr>
          <a:xfrm flipH="1" flipV="1">
            <a:off x="3884760" y="2794680"/>
            <a:ext cx="432000" cy="4251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16" name="Line 69"/>
          <p:cNvCxnSpPr>
            <a:stCxn id="113" idx="2"/>
            <a:endCxn id="111" idx="4"/>
          </p:cNvCxnSpPr>
          <p:nvPr/>
        </p:nvCxnSpPr>
        <p:spPr>
          <a:xfrm flipH="1" flipV="1">
            <a:off x="3967200" y="282780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17" name="Line 70"/>
          <p:cNvCxnSpPr>
            <a:stCxn id="109" idx="7"/>
            <a:endCxn id="110" idx="6"/>
          </p:cNvCxnSpPr>
          <p:nvPr/>
        </p:nvCxnSpPr>
        <p:spPr>
          <a:xfrm flipH="1" flipV="1">
            <a:off x="4460040" y="2488320"/>
            <a:ext cx="610920" cy="5547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sp>
        <p:nvSpPr>
          <p:cNvPr id="118" name="TextShape 71"/>
          <p:cNvSpPr txBox="1"/>
          <p:nvPr/>
        </p:nvSpPr>
        <p:spPr>
          <a:xfrm>
            <a:off x="3675240" y="3493800"/>
            <a:ext cx="1389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Hub and Spoke, PFC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9" name="CustomShape 72"/>
          <p:cNvSpPr/>
          <p:nvPr/>
        </p:nvSpPr>
        <p:spPr>
          <a:xfrm>
            <a:off x="4871520" y="441900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0" name="CustomShape 73"/>
          <p:cNvSpPr/>
          <p:nvPr/>
        </p:nvSpPr>
        <p:spPr>
          <a:xfrm>
            <a:off x="4226760" y="378432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1" name="CustomShape 74"/>
          <p:cNvSpPr/>
          <p:nvPr/>
        </p:nvSpPr>
        <p:spPr>
          <a:xfrm>
            <a:off x="3850560" y="401040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2" name="CustomShape 75"/>
          <p:cNvSpPr/>
          <p:nvPr/>
        </p:nvSpPr>
        <p:spPr>
          <a:xfrm>
            <a:off x="4316400" y="451584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3" name="CustomShape 76"/>
          <p:cNvSpPr/>
          <p:nvPr/>
        </p:nvSpPr>
        <p:spPr>
          <a:xfrm>
            <a:off x="4199040" y="422028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24" name="Line 77"/>
          <p:cNvCxnSpPr>
            <a:stCxn id="119" idx="0"/>
            <a:endCxn id="121" idx="6"/>
          </p:cNvCxnSpPr>
          <p:nvPr/>
        </p:nvCxnSpPr>
        <p:spPr>
          <a:xfrm flipH="1" flipV="1">
            <a:off x="4083840" y="4123800"/>
            <a:ext cx="904680" cy="2955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25" name="Line 78"/>
          <p:cNvCxnSpPr>
            <a:stCxn id="122" idx="2"/>
            <a:endCxn id="121" idx="3"/>
          </p:cNvCxnSpPr>
          <p:nvPr/>
        </p:nvCxnSpPr>
        <p:spPr>
          <a:xfrm flipH="1" flipV="1">
            <a:off x="3884760" y="4204080"/>
            <a:ext cx="432000" cy="4251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26" name="Line 79"/>
          <p:cNvCxnSpPr>
            <a:stCxn id="123" idx="2"/>
            <a:endCxn id="121" idx="4"/>
          </p:cNvCxnSpPr>
          <p:nvPr/>
        </p:nvCxnSpPr>
        <p:spPr>
          <a:xfrm flipH="1" flipV="1">
            <a:off x="3967200" y="423720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27" name="Line 80"/>
          <p:cNvCxnSpPr>
            <a:stCxn id="120" idx="2"/>
            <a:endCxn id="121" idx="0"/>
          </p:cNvCxnSpPr>
          <p:nvPr/>
        </p:nvCxnSpPr>
        <p:spPr>
          <a:xfrm flipH="1">
            <a:off x="3967200" y="3897720"/>
            <a:ext cx="259920" cy="11304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</a:ln>
        </p:spPr>
      </p:cxnSp>
      <p:cxnSp>
        <p:nvCxnSpPr>
          <p:cNvPr id="128" name="Line 81"/>
          <p:cNvCxnSpPr>
            <a:stCxn id="119" idx="7"/>
            <a:endCxn id="120" idx="6"/>
          </p:cNvCxnSpPr>
          <p:nvPr/>
        </p:nvCxnSpPr>
        <p:spPr>
          <a:xfrm flipH="1" flipV="1">
            <a:off x="4460040" y="3897720"/>
            <a:ext cx="610920" cy="5547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29" name="Line 82"/>
          <p:cNvCxnSpPr>
            <a:stCxn id="119" idx="1"/>
            <a:endCxn id="123" idx="7"/>
          </p:cNvCxnSpPr>
          <p:nvPr/>
        </p:nvCxnSpPr>
        <p:spPr>
          <a:xfrm flipH="1" flipV="1">
            <a:off x="4398120" y="4253400"/>
            <a:ext cx="507600" cy="19908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0" name="Line 83"/>
          <p:cNvCxnSpPr>
            <a:stCxn id="123" idx="1"/>
            <a:endCxn id="120" idx="4"/>
          </p:cNvCxnSpPr>
          <p:nvPr/>
        </p:nvCxnSpPr>
        <p:spPr>
          <a:xfrm flipV="1">
            <a:off x="4233240" y="4010760"/>
            <a:ext cx="110520" cy="24300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1" name="Line 84"/>
          <p:cNvCxnSpPr>
            <a:stCxn id="122" idx="6"/>
            <a:endCxn id="123" idx="6"/>
          </p:cNvCxnSpPr>
          <p:nvPr/>
        </p:nvCxnSpPr>
        <p:spPr>
          <a:xfrm flipH="1" flipV="1">
            <a:off x="4432320" y="4333680"/>
            <a:ext cx="117720" cy="29556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32" name="TextShape 85"/>
          <p:cNvSpPr txBox="1"/>
          <p:nvPr/>
        </p:nvSpPr>
        <p:spPr>
          <a:xfrm>
            <a:off x="3711600" y="4888080"/>
            <a:ext cx="13168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Hub and Spoke, BG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3" name="CustomShape 86"/>
          <p:cNvSpPr/>
          <p:nvPr/>
        </p:nvSpPr>
        <p:spPr>
          <a:xfrm>
            <a:off x="3928320" y="125424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4" name="CustomShape 87"/>
          <p:cNvSpPr/>
          <p:nvPr/>
        </p:nvSpPr>
        <p:spPr>
          <a:xfrm>
            <a:off x="3283560" y="61956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5" name="CustomShape 88"/>
          <p:cNvSpPr/>
          <p:nvPr/>
        </p:nvSpPr>
        <p:spPr>
          <a:xfrm>
            <a:off x="2907360" y="84564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" name="CustomShape 89"/>
          <p:cNvSpPr/>
          <p:nvPr/>
        </p:nvSpPr>
        <p:spPr>
          <a:xfrm>
            <a:off x="3373200" y="135108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7" name="CustomShape 90"/>
          <p:cNvSpPr/>
          <p:nvPr/>
        </p:nvSpPr>
        <p:spPr>
          <a:xfrm>
            <a:off x="3255840" y="105552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38" name="Line 91"/>
          <p:cNvCxnSpPr>
            <a:stCxn id="133" idx="0"/>
            <a:endCxn id="135" idx="6"/>
          </p:cNvCxnSpPr>
          <p:nvPr/>
        </p:nvCxnSpPr>
        <p:spPr>
          <a:xfrm flipH="1" flipV="1">
            <a:off x="3140640" y="959040"/>
            <a:ext cx="904680" cy="2955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9" name="Line 92"/>
          <p:cNvCxnSpPr>
            <a:stCxn id="136" idx="2"/>
            <a:endCxn id="135" idx="3"/>
          </p:cNvCxnSpPr>
          <p:nvPr/>
        </p:nvCxnSpPr>
        <p:spPr>
          <a:xfrm flipH="1" flipV="1">
            <a:off x="2941560" y="1039320"/>
            <a:ext cx="432000" cy="4251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40" name="Line 93"/>
          <p:cNvCxnSpPr>
            <a:stCxn id="137" idx="2"/>
            <a:endCxn id="135" idx="4"/>
          </p:cNvCxnSpPr>
          <p:nvPr/>
        </p:nvCxnSpPr>
        <p:spPr>
          <a:xfrm flipH="1" flipV="1">
            <a:off x="3024000" y="107244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41" name="Line 94"/>
          <p:cNvCxnSpPr>
            <a:stCxn id="134" idx="2"/>
            <a:endCxn id="135" idx="0"/>
          </p:cNvCxnSpPr>
          <p:nvPr/>
        </p:nvCxnSpPr>
        <p:spPr>
          <a:xfrm flipH="1">
            <a:off x="3024000" y="732960"/>
            <a:ext cx="259920" cy="1130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</p:cxnSp>
      <p:cxnSp>
        <p:nvCxnSpPr>
          <p:cNvPr id="142" name="Line 95"/>
          <p:cNvCxnSpPr>
            <a:stCxn id="133" idx="7"/>
            <a:endCxn id="134" idx="6"/>
          </p:cNvCxnSpPr>
          <p:nvPr/>
        </p:nvCxnSpPr>
        <p:spPr>
          <a:xfrm flipH="1" flipV="1">
            <a:off x="3516840" y="732960"/>
            <a:ext cx="610920" cy="5547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43" name="TextShape 96"/>
          <p:cNvSpPr txBox="1"/>
          <p:nvPr/>
        </p:nvSpPr>
        <p:spPr>
          <a:xfrm>
            <a:off x="3592440" y="542880"/>
            <a:ext cx="600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Action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4" name="TextShape 97"/>
          <p:cNvSpPr txBox="1"/>
          <p:nvPr/>
        </p:nvSpPr>
        <p:spPr>
          <a:xfrm>
            <a:off x="1802160" y="842760"/>
            <a:ext cx="1221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Working Memory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TextShape 98"/>
          <p:cNvSpPr txBox="1"/>
          <p:nvPr/>
        </p:nvSpPr>
        <p:spPr>
          <a:xfrm>
            <a:off x="4109400" y="1252080"/>
            <a:ext cx="870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Perception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TextShape 99"/>
          <p:cNvSpPr txBox="1"/>
          <p:nvPr/>
        </p:nvSpPr>
        <p:spPr>
          <a:xfrm>
            <a:off x="3432600" y="954000"/>
            <a:ext cx="13870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Procedural Memory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TextShape 100"/>
          <p:cNvSpPr txBox="1"/>
          <p:nvPr/>
        </p:nvSpPr>
        <p:spPr>
          <a:xfrm>
            <a:off x="2001600" y="1395720"/>
            <a:ext cx="13276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000" spc="-1" strike="noStrike">
                <a:latin typeface="Arial"/>
              </a:rPr>
              <a:t>Long-Term Memory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8">
            <a:lum bright="8000" contrast="-15000"/>
          </a:blip>
          <a:srcRect l="23431" t="18734" r="20313" b="20842"/>
          <a:stretch/>
        </p:blipFill>
        <p:spPr>
          <a:xfrm>
            <a:off x="5793120" y="914400"/>
            <a:ext cx="1613520" cy="1261800"/>
          </a:xfrm>
          <a:prstGeom prst="rect">
            <a:avLst/>
          </a:prstGeom>
          <a:ln>
            <a:noFill/>
          </a:ln>
        </p:spPr>
      </p:pic>
      <p:sp>
        <p:nvSpPr>
          <p:cNvPr id="149" name="Freeform 101"/>
          <p:cNvSpPr/>
          <p:nvPr/>
        </p:nvSpPr>
        <p:spPr>
          <a:xfrm>
            <a:off x="5669280" y="979200"/>
            <a:ext cx="1669680" cy="1198080"/>
          </a:xfrm>
          <a:custGeom>
            <a:avLst/>
            <a:gdLst/>
            <a:ahLst/>
            <a:rect l="0" t="0" r="r" b="b"/>
            <a:pathLst>
              <a:path w="4638" h="3328">
                <a:moveTo>
                  <a:pt x="762" y="1090"/>
                </a:moveTo>
                <a:cubicBezTo>
                  <a:pt x="895" y="891"/>
                  <a:pt x="1070" y="714"/>
                  <a:pt x="1270" y="582"/>
                </a:cubicBezTo>
                <a:cubicBezTo>
                  <a:pt x="1651" y="331"/>
                  <a:pt x="2092" y="160"/>
                  <a:pt x="2540" y="74"/>
                </a:cubicBezTo>
                <a:cubicBezTo>
                  <a:pt x="2789" y="26"/>
                  <a:pt x="3059" y="0"/>
                  <a:pt x="3302" y="74"/>
                </a:cubicBezTo>
                <a:cubicBezTo>
                  <a:pt x="3594" y="162"/>
                  <a:pt x="3862" y="353"/>
                  <a:pt x="4064" y="582"/>
                </a:cubicBezTo>
                <a:cubicBezTo>
                  <a:pt x="4315" y="866"/>
                  <a:pt x="4485" y="1229"/>
                  <a:pt x="4572" y="1598"/>
                </a:cubicBezTo>
                <a:cubicBezTo>
                  <a:pt x="4611" y="1763"/>
                  <a:pt x="4637" y="1950"/>
                  <a:pt x="4572" y="2106"/>
                </a:cubicBezTo>
                <a:cubicBezTo>
                  <a:pt x="4526" y="2217"/>
                  <a:pt x="4420" y="2297"/>
                  <a:pt x="4318" y="2360"/>
                </a:cubicBezTo>
                <a:cubicBezTo>
                  <a:pt x="4090" y="2501"/>
                  <a:pt x="3556" y="2614"/>
                  <a:pt x="3556" y="2614"/>
                </a:cubicBezTo>
                <a:cubicBezTo>
                  <a:pt x="3556" y="2614"/>
                  <a:pt x="2527" y="3327"/>
                  <a:pt x="2032" y="3122"/>
                </a:cubicBezTo>
                <a:cubicBezTo>
                  <a:pt x="1778" y="2614"/>
                  <a:pt x="1434" y="2656"/>
                  <a:pt x="1270" y="2614"/>
                </a:cubicBezTo>
                <a:cubicBezTo>
                  <a:pt x="929" y="2527"/>
                  <a:pt x="0" y="2360"/>
                  <a:pt x="762" y="1090"/>
                </a:cubicBezTo>
              </a:path>
            </a:pathLst>
          </a:custGeom>
          <a:solidFill>
            <a:srgbClr val="729fcf">
              <a:alpha val="35000"/>
            </a:srgbClr>
          </a:solidFill>
          <a:ln>
            <a:solidFill>
              <a:srgbClr val="3465a4"/>
            </a:solidFill>
          </a:ln>
        </p:spPr>
      </p:sp>
      <p:cxnSp>
        <p:nvCxnSpPr>
          <p:cNvPr id="150" name="Line 102"/>
          <p:cNvCxnSpPr>
            <a:stCxn id="98" idx="0"/>
            <a:endCxn id="100" idx="6"/>
          </p:cNvCxnSpPr>
          <p:nvPr/>
        </p:nvCxnSpPr>
        <p:spPr>
          <a:xfrm flipH="1" flipV="1">
            <a:off x="2109960" y="2714760"/>
            <a:ext cx="904680" cy="2955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51" name="Line 103"/>
          <p:cNvCxnSpPr>
            <a:stCxn id="98" idx="1"/>
            <a:endCxn id="102" idx="7"/>
          </p:cNvCxnSpPr>
          <p:nvPr/>
        </p:nvCxnSpPr>
        <p:spPr>
          <a:xfrm flipH="1" flipV="1">
            <a:off x="2424240" y="2844360"/>
            <a:ext cx="507600" cy="19908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52" name="Line 104"/>
          <p:cNvCxnSpPr>
            <a:stCxn id="87" idx="0"/>
            <a:endCxn id="89" idx="6"/>
          </p:cNvCxnSpPr>
          <p:nvPr/>
        </p:nvCxnSpPr>
        <p:spPr>
          <a:xfrm flipH="1" flipV="1">
            <a:off x="2109960" y="4124160"/>
            <a:ext cx="904680" cy="295560"/>
          </a:xfrm>
          <a:prstGeom prst="curvedConnector3">
            <a:avLst/>
          </a:prstGeom>
          <a:ln w="12600">
            <a:solidFill>
              <a:srgbClr val="333333"/>
            </a:solidFill>
            <a:custDash>
              <a:ds d="100000" sp="100000"/>
              <a:ds d="100000" sp="100000"/>
            </a:custDash>
            <a:round/>
            <a:headEnd len="med" type="triangle" w="med"/>
            <a:tailEnd len="med" type="triangle" w="med"/>
          </a:ln>
        </p:spPr>
      </p:cxnSp>
      <p:cxnSp>
        <p:nvCxnSpPr>
          <p:cNvPr id="153" name="Line 105"/>
          <p:cNvCxnSpPr>
            <a:stCxn id="87" idx="1"/>
            <a:endCxn id="91" idx="7"/>
          </p:cNvCxnSpPr>
          <p:nvPr/>
        </p:nvCxnSpPr>
        <p:spPr>
          <a:xfrm flipH="1" flipV="1">
            <a:off x="2424240" y="4253760"/>
            <a:ext cx="507600" cy="199080"/>
          </a:xfrm>
          <a:prstGeom prst="curvedConnector3">
            <a:avLst/>
          </a:prstGeom>
          <a:ln w="12600">
            <a:solidFill>
              <a:srgbClr val="ff3333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54" name="Line 106"/>
          <p:cNvCxnSpPr>
            <a:stCxn id="111" idx="0"/>
            <a:endCxn id="110" idx="2"/>
          </p:cNvCxnSpPr>
          <p:nvPr/>
        </p:nvCxnSpPr>
        <p:spPr>
          <a:xfrm flipV="1">
            <a:off x="3967200" y="2488320"/>
            <a:ext cx="259920" cy="113040"/>
          </a:xfrm>
          <a:prstGeom prst="curved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5" name="Line 107"/>
          <p:cNvCxnSpPr>
            <a:stCxn id="110" idx="2"/>
            <a:endCxn id="111" idx="0"/>
          </p:cNvCxnSpPr>
          <p:nvPr/>
        </p:nvCxnSpPr>
        <p:spPr>
          <a:xfrm flipH="1">
            <a:off x="3967200" y="2488320"/>
            <a:ext cx="259920" cy="113040"/>
          </a:xfrm>
          <a:prstGeom prst="curvedConnector3">
            <a:avLst/>
          </a:prstGeom>
          <a:ln w="12600">
            <a:solidFill>
              <a:srgbClr val="ff3333"/>
            </a:solidFill>
            <a:round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3893040" y="2021040"/>
            <a:ext cx="1591200" cy="1389960"/>
            <a:chOff x="3893040" y="2021040"/>
            <a:chExt cx="1591200" cy="1389960"/>
          </a:xfrm>
        </p:grpSpPr>
        <p:pic>
          <p:nvPicPr>
            <p:cNvPr id="157" name="" descr=""/>
            <p:cNvPicPr/>
            <p:nvPr/>
          </p:nvPicPr>
          <p:blipFill>
            <a:blip r:embed="rId1"/>
            <a:stretch/>
          </p:blipFill>
          <p:spPr>
            <a:xfrm>
              <a:off x="3893040" y="2021040"/>
              <a:ext cx="1591200" cy="1389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Freeform 2"/>
            <p:cNvSpPr/>
            <p:nvPr/>
          </p:nvSpPr>
          <p:spPr>
            <a:xfrm>
              <a:off x="4667400" y="2088360"/>
              <a:ext cx="263160" cy="485640"/>
            </a:xfrm>
            <a:custGeom>
              <a:avLst/>
              <a:gdLst/>
              <a:ahLst/>
              <a:rect l="0" t="0" r="r" b="b"/>
              <a:pathLst>
                <a:path w="731" h="1349">
                  <a:moveTo>
                    <a:pt x="632" y="0"/>
                  </a:moveTo>
                  <a:cubicBezTo>
                    <a:pt x="383" y="824"/>
                    <a:pt x="1" y="840"/>
                    <a:pt x="0" y="1094"/>
                  </a:cubicBezTo>
                  <a:cubicBezTo>
                    <a:pt x="254" y="1348"/>
                    <a:pt x="568" y="949"/>
                    <a:pt x="632" y="894"/>
                  </a:cubicBezTo>
                  <a:cubicBezTo>
                    <a:pt x="697" y="838"/>
                    <a:pt x="659" y="613"/>
                    <a:pt x="666" y="528"/>
                  </a:cubicBezTo>
                  <a:cubicBezTo>
                    <a:pt x="673" y="444"/>
                    <a:pt x="666" y="359"/>
                    <a:pt x="666" y="274"/>
                  </a:cubicBezTo>
                  <a:cubicBezTo>
                    <a:pt x="666" y="189"/>
                    <a:pt x="724" y="82"/>
                    <a:pt x="666" y="20"/>
                  </a:cubicBezTo>
                  <a:cubicBezTo>
                    <a:pt x="607" y="20"/>
                    <a:pt x="730" y="7"/>
                    <a:pt x="632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59" name="Freeform 3"/>
            <p:cNvSpPr/>
            <p:nvPr/>
          </p:nvSpPr>
          <p:spPr>
            <a:xfrm>
              <a:off x="4428720" y="2088360"/>
              <a:ext cx="448560" cy="543600"/>
            </a:xfrm>
            <a:custGeom>
              <a:avLst/>
              <a:gdLst/>
              <a:ahLst/>
              <a:rect l="0" t="0" r="r" b="b"/>
              <a:pathLst>
                <a:path w="1246" h="1510">
                  <a:moveTo>
                    <a:pt x="1245" y="24"/>
                  </a:moveTo>
                  <a:cubicBezTo>
                    <a:pt x="1046" y="570"/>
                    <a:pt x="637" y="840"/>
                    <a:pt x="638" y="1094"/>
                  </a:cubicBezTo>
                  <a:cubicBezTo>
                    <a:pt x="891" y="1348"/>
                    <a:pt x="697" y="1144"/>
                    <a:pt x="508" y="1344"/>
                  </a:cubicBezTo>
                  <a:cubicBezTo>
                    <a:pt x="508" y="1344"/>
                    <a:pt x="215" y="1509"/>
                    <a:pt x="254" y="1344"/>
                  </a:cubicBezTo>
                  <a:cubicBezTo>
                    <a:pt x="297" y="1160"/>
                    <a:pt x="460" y="1019"/>
                    <a:pt x="508" y="836"/>
                  </a:cubicBezTo>
                  <a:cubicBezTo>
                    <a:pt x="530" y="754"/>
                    <a:pt x="0" y="836"/>
                    <a:pt x="254" y="328"/>
                  </a:cubicBezTo>
                  <a:cubicBezTo>
                    <a:pt x="508" y="74"/>
                    <a:pt x="842" y="0"/>
                    <a:pt x="1245" y="24"/>
                  </a:cubicBezTo>
                </a:path>
              </a:pathLst>
            </a:custGeom>
            <a:noFill/>
            <a:ln w="19080">
              <a:solidFill>
                <a:srgbClr val="9933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0" name="Freeform 4"/>
            <p:cNvSpPr/>
            <p:nvPr/>
          </p:nvSpPr>
          <p:spPr>
            <a:xfrm>
              <a:off x="4028760" y="2206440"/>
              <a:ext cx="583200" cy="529560"/>
            </a:xfrm>
            <a:custGeom>
              <a:avLst/>
              <a:gdLst/>
              <a:ahLst/>
              <a:rect l="0" t="0" r="r" b="b"/>
              <a:pathLst>
                <a:path w="1620" h="1471">
                  <a:moveTo>
                    <a:pt x="1619" y="508"/>
                  </a:moveTo>
                  <a:cubicBezTo>
                    <a:pt x="1529" y="677"/>
                    <a:pt x="1349" y="1016"/>
                    <a:pt x="1349" y="1016"/>
                  </a:cubicBezTo>
                  <a:cubicBezTo>
                    <a:pt x="1349" y="1016"/>
                    <a:pt x="1619" y="1270"/>
                    <a:pt x="1004" y="1470"/>
                  </a:cubicBezTo>
                  <a:cubicBezTo>
                    <a:pt x="508" y="1470"/>
                    <a:pt x="341" y="1353"/>
                    <a:pt x="242" y="1216"/>
                  </a:cubicBezTo>
                  <a:cubicBezTo>
                    <a:pt x="0" y="708"/>
                    <a:pt x="496" y="454"/>
                    <a:pt x="496" y="454"/>
                  </a:cubicBezTo>
                  <a:cubicBezTo>
                    <a:pt x="496" y="454"/>
                    <a:pt x="1242" y="1"/>
                    <a:pt x="1349" y="0"/>
                  </a:cubicBezTo>
                  <a:cubicBezTo>
                    <a:pt x="1111" y="254"/>
                    <a:pt x="1365" y="508"/>
                    <a:pt x="1619" y="508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1" name="Freeform 5"/>
            <p:cNvSpPr/>
            <p:nvPr/>
          </p:nvSpPr>
          <p:spPr>
            <a:xfrm>
              <a:off x="4908240" y="2116800"/>
              <a:ext cx="480240" cy="475560"/>
            </a:xfrm>
            <a:custGeom>
              <a:avLst/>
              <a:gdLst/>
              <a:ahLst/>
              <a:rect l="0" t="0" r="r" b="b"/>
              <a:pathLst>
                <a:path w="1334" h="1321">
                  <a:moveTo>
                    <a:pt x="97" y="0"/>
                  </a:moveTo>
                  <a:cubicBezTo>
                    <a:pt x="23" y="215"/>
                    <a:pt x="0" y="697"/>
                    <a:pt x="56" y="762"/>
                  </a:cubicBezTo>
                  <a:cubicBezTo>
                    <a:pt x="571" y="1066"/>
                    <a:pt x="526" y="215"/>
                    <a:pt x="1333" y="1320"/>
                  </a:cubicBezTo>
                  <a:cubicBezTo>
                    <a:pt x="1079" y="554"/>
                    <a:pt x="571" y="50"/>
                    <a:pt x="97" y="0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2" name="Freeform 6"/>
            <p:cNvSpPr/>
            <p:nvPr/>
          </p:nvSpPr>
          <p:spPr>
            <a:xfrm>
              <a:off x="4611600" y="2439720"/>
              <a:ext cx="420120" cy="402840"/>
            </a:xfrm>
            <a:custGeom>
              <a:avLst/>
              <a:gdLst/>
              <a:ahLst/>
              <a:rect l="0" t="0" r="r" b="b"/>
              <a:pathLst>
                <a:path w="1167" h="1119">
                  <a:moveTo>
                    <a:pt x="284" y="568"/>
                  </a:moveTo>
                  <a:cubicBezTo>
                    <a:pt x="219" y="724"/>
                    <a:pt x="0" y="610"/>
                    <a:pt x="284" y="1118"/>
                  </a:cubicBezTo>
                  <a:cubicBezTo>
                    <a:pt x="453" y="1033"/>
                    <a:pt x="638" y="933"/>
                    <a:pt x="792" y="822"/>
                  </a:cubicBezTo>
                  <a:cubicBezTo>
                    <a:pt x="889" y="752"/>
                    <a:pt x="1000" y="679"/>
                    <a:pt x="1046" y="568"/>
                  </a:cubicBezTo>
                  <a:cubicBezTo>
                    <a:pt x="1111" y="412"/>
                    <a:pt x="1166" y="180"/>
                    <a:pt x="1046" y="60"/>
                  </a:cubicBezTo>
                  <a:cubicBezTo>
                    <a:pt x="986" y="0"/>
                    <a:pt x="792" y="60"/>
                    <a:pt x="792" y="60"/>
                  </a:cubicBezTo>
                  <a:cubicBezTo>
                    <a:pt x="792" y="60"/>
                    <a:pt x="376" y="347"/>
                    <a:pt x="284" y="568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3" name="Freeform 7"/>
            <p:cNvSpPr/>
            <p:nvPr/>
          </p:nvSpPr>
          <p:spPr>
            <a:xfrm>
              <a:off x="5079600" y="2480760"/>
              <a:ext cx="366120" cy="544680"/>
            </a:xfrm>
            <a:custGeom>
              <a:avLst/>
              <a:gdLst/>
              <a:ahLst/>
              <a:rect l="0" t="0" r="r" b="b"/>
              <a:pathLst>
                <a:path w="1017" h="1513">
                  <a:moveTo>
                    <a:pt x="558" y="0"/>
                  </a:moveTo>
                  <a:cubicBezTo>
                    <a:pt x="807" y="254"/>
                    <a:pt x="757" y="296"/>
                    <a:pt x="1016" y="750"/>
                  </a:cubicBezTo>
                  <a:cubicBezTo>
                    <a:pt x="762" y="1512"/>
                    <a:pt x="508" y="1004"/>
                    <a:pt x="0" y="1258"/>
                  </a:cubicBezTo>
                  <a:cubicBezTo>
                    <a:pt x="186" y="1159"/>
                    <a:pt x="50" y="1216"/>
                    <a:pt x="558" y="962"/>
                  </a:cubicBezTo>
                  <a:cubicBezTo>
                    <a:pt x="558" y="962"/>
                    <a:pt x="265" y="873"/>
                    <a:pt x="304" y="708"/>
                  </a:cubicBezTo>
                  <a:cubicBezTo>
                    <a:pt x="347" y="524"/>
                    <a:pt x="558" y="508"/>
                    <a:pt x="558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4" name="Freeform 8"/>
            <p:cNvSpPr/>
            <p:nvPr/>
          </p:nvSpPr>
          <p:spPr>
            <a:xfrm>
              <a:off x="4256640" y="2369880"/>
              <a:ext cx="1024200" cy="929880"/>
            </a:xfrm>
            <a:custGeom>
              <a:avLst/>
              <a:gdLst/>
              <a:ahLst/>
              <a:rect l="0" t="0" r="r" b="b"/>
              <a:pathLst>
                <a:path w="2845" h="2583">
                  <a:moveTo>
                    <a:pt x="2844" y="508"/>
                  </a:moveTo>
                  <a:cubicBezTo>
                    <a:pt x="2844" y="87"/>
                    <a:pt x="2336" y="0"/>
                    <a:pt x="2082" y="254"/>
                  </a:cubicBezTo>
                  <a:cubicBezTo>
                    <a:pt x="2153" y="254"/>
                    <a:pt x="2147" y="606"/>
                    <a:pt x="2082" y="762"/>
                  </a:cubicBezTo>
                  <a:cubicBezTo>
                    <a:pt x="2036" y="873"/>
                    <a:pt x="1828" y="1016"/>
                    <a:pt x="1828" y="1016"/>
                  </a:cubicBezTo>
                  <a:lnTo>
                    <a:pt x="1320" y="1270"/>
                  </a:lnTo>
                  <a:cubicBezTo>
                    <a:pt x="1016" y="804"/>
                    <a:pt x="508" y="804"/>
                    <a:pt x="203" y="1566"/>
                  </a:cubicBezTo>
                  <a:cubicBezTo>
                    <a:pt x="0" y="2074"/>
                    <a:pt x="762" y="2582"/>
                    <a:pt x="1524" y="1820"/>
                  </a:cubicBezTo>
                  <a:cubicBezTo>
                    <a:pt x="1778" y="1651"/>
                    <a:pt x="2336" y="1524"/>
                    <a:pt x="2844" y="1270"/>
                  </a:cubicBezTo>
                  <a:cubicBezTo>
                    <a:pt x="2759" y="1185"/>
                    <a:pt x="2549" y="1191"/>
                    <a:pt x="2590" y="1016"/>
                  </a:cubicBezTo>
                  <a:cubicBezTo>
                    <a:pt x="2631" y="841"/>
                    <a:pt x="2844" y="929"/>
                    <a:pt x="2844" y="508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65" name="Freeform 9"/>
            <p:cNvSpPr/>
            <p:nvPr/>
          </p:nvSpPr>
          <p:spPr>
            <a:xfrm>
              <a:off x="4248720" y="2410920"/>
              <a:ext cx="845640" cy="651600"/>
            </a:xfrm>
            <a:custGeom>
              <a:avLst/>
              <a:gdLst/>
              <a:ahLst/>
              <a:rect l="0" t="0" r="r" b="b"/>
              <a:pathLst>
                <a:path w="2349" h="1810">
                  <a:moveTo>
                    <a:pt x="286" y="1301"/>
                  </a:moveTo>
                  <a:cubicBezTo>
                    <a:pt x="175" y="1255"/>
                    <a:pt x="78" y="1158"/>
                    <a:pt x="32" y="1047"/>
                  </a:cubicBezTo>
                  <a:cubicBezTo>
                    <a:pt x="0" y="969"/>
                    <a:pt x="0" y="871"/>
                    <a:pt x="32" y="793"/>
                  </a:cubicBezTo>
                  <a:cubicBezTo>
                    <a:pt x="124" y="572"/>
                    <a:pt x="336" y="411"/>
                    <a:pt x="540" y="285"/>
                  </a:cubicBezTo>
                  <a:cubicBezTo>
                    <a:pt x="768" y="144"/>
                    <a:pt x="1677" y="0"/>
                    <a:pt x="2064" y="285"/>
                  </a:cubicBezTo>
                  <a:cubicBezTo>
                    <a:pt x="2216" y="397"/>
                    <a:pt x="2348" y="606"/>
                    <a:pt x="2318" y="793"/>
                  </a:cubicBezTo>
                  <a:cubicBezTo>
                    <a:pt x="2299" y="911"/>
                    <a:pt x="2181" y="1019"/>
                    <a:pt x="2064" y="1047"/>
                  </a:cubicBezTo>
                  <a:cubicBezTo>
                    <a:pt x="1803" y="1109"/>
                    <a:pt x="1910" y="793"/>
                    <a:pt x="1302" y="793"/>
                  </a:cubicBezTo>
                  <a:cubicBezTo>
                    <a:pt x="640" y="793"/>
                    <a:pt x="1148" y="1809"/>
                    <a:pt x="286" y="1301"/>
                  </a:cubicBezTo>
                </a:path>
              </a:pathLst>
            </a:custGeom>
            <a:noFill/>
            <a:ln w="19080">
              <a:solidFill>
                <a:srgbClr val="00cc33"/>
              </a:solidFill>
              <a:custDash>
                <a:ds d="0" sp="0"/>
                <a:ds d="0" sp="0"/>
              </a:custDash>
              <a:round/>
            </a:ln>
          </p:spPr>
        </p:sp>
      </p:grpSp>
      <p:grpSp>
        <p:nvGrpSpPr>
          <p:cNvPr id="166" name="Group 10"/>
          <p:cNvGrpSpPr/>
          <p:nvPr/>
        </p:nvGrpSpPr>
        <p:grpSpPr>
          <a:xfrm>
            <a:off x="2062080" y="2021040"/>
            <a:ext cx="1591200" cy="1371600"/>
            <a:chOff x="2062080" y="2021040"/>
            <a:chExt cx="1591200" cy="1371600"/>
          </a:xfrm>
        </p:grpSpPr>
        <p:pic>
          <p:nvPicPr>
            <p:cNvPr id="167" name="" descr=""/>
            <p:cNvPicPr/>
            <p:nvPr/>
          </p:nvPicPr>
          <p:blipFill>
            <a:blip r:embed="rId2"/>
            <a:stretch/>
          </p:blipFill>
          <p:spPr>
            <a:xfrm>
              <a:off x="2062080" y="2021040"/>
              <a:ext cx="1591200" cy="13716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8" name="Group 11"/>
            <p:cNvGrpSpPr/>
            <p:nvPr/>
          </p:nvGrpSpPr>
          <p:grpSpPr>
            <a:xfrm>
              <a:off x="2241360" y="2075760"/>
              <a:ext cx="1353600" cy="1076760"/>
              <a:chOff x="2241360" y="2075760"/>
              <a:chExt cx="1353600" cy="1076760"/>
            </a:xfrm>
          </p:grpSpPr>
          <p:sp>
            <p:nvSpPr>
              <p:cNvPr id="169" name="Freeform 12"/>
              <p:cNvSpPr/>
              <p:nvPr/>
            </p:nvSpPr>
            <p:spPr>
              <a:xfrm>
                <a:off x="2817000" y="2075760"/>
                <a:ext cx="263160" cy="485640"/>
              </a:xfrm>
              <a:custGeom>
                <a:avLst/>
                <a:gdLst/>
                <a:ahLst/>
                <a:rect l="0" t="0" r="r" b="b"/>
                <a:pathLst>
                  <a:path w="731" h="1349">
                    <a:moveTo>
                      <a:pt x="632" y="0"/>
                    </a:moveTo>
                    <a:cubicBezTo>
                      <a:pt x="383" y="824"/>
                      <a:pt x="1" y="840"/>
                      <a:pt x="0" y="1094"/>
                    </a:cubicBezTo>
                    <a:cubicBezTo>
                      <a:pt x="254" y="1348"/>
                      <a:pt x="568" y="949"/>
                      <a:pt x="632" y="894"/>
                    </a:cubicBezTo>
                    <a:cubicBezTo>
                      <a:pt x="697" y="838"/>
                      <a:pt x="659" y="613"/>
                      <a:pt x="666" y="528"/>
                    </a:cubicBezTo>
                    <a:cubicBezTo>
                      <a:pt x="673" y="444"/>
                      <a:pt x="666" y="359"/>
                      <a:pt x="666" y="274"/>
                    </a:cubicBezTo>
                    <a:cubicBezTo>
                      <a:pt x="666" y="189"/>
                      <a:pt x="724" y="82"/>
                      <a:pt x="666" y="20"/>
                    </a:cubicBezTo>
                    <a:cubicBezTo>
                      <a:pt x="607" y="20"/>
                      <a:pt x="730" y="7"/>
                      <a:pt x="632" y="0"/>
                    </a:cubicBezTo>
                  </a:path>
                </a:pathLst>
              </a:custGeom>
              <a:solidFill>
                <a:srgbClr val="ff3333">
                  <a:alpha val="50000"/>
                </a:srgbClr>
              </a:solidFill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0" name="Freeform 13"/>
              <p:cNvSpPr/>
              <p:nvPr/>
            </p:nvSpPr>
            <p:spPr>
              <a:xfrm>
                <a:off x="2578320" y="2075760"/>
                <a:ext cx="448560" cy="543600"/>
              </a:xfrm>
              <a:custGeom>
                <a:avLst/>
                <a:gdLst/>
                <a:ahLst/>
                <a:rect l="0" t="0" r="r" b="b"/>
                <a:pathLst>
                  <a:path w="1246" h="1510">
                    <a:moveTo>
                      <a:pt x="1245" y="24"/>
                    </a:moveTo>
                    <a:cubicBezTo>
                      <a:pt x="1046" y="570"/>
                      <a:pt x="637" y="840"/>
                      <a:pt x="638" y="1094"/>
                    </a:cubicBezTo>
                    <a:cubicBezTo>
                      <a:pt x="891" y="1348"/>
                      <a:pt x="697" y="1144"/>
                      <a:pt x="508" y="1344"/>
                    </a:cubicBezTo>
                    <a:cubicBezTo>
                      <a:pt x="508" y="1344"/>
                      <a:pt x="215" y="1509"/>
                      <a:pt x="254" y="1344"/>
                    </a:cubicBezTo>
                    <a:cubicBezTo>
                      <a:pt x="297" y="1160"/>
                      <a:pt x="460" y="1019"/>
                      <a:pt x="508" y="836"/>
                    </a:cubicBezTo>
                    <a:cubicBezTo>
                      <a:pt x="530" y="754"/>
                      <a:pt x="0" y="836"/>
                      <a:pt x="254" y="328"/>
                    </a:cubicBezTo>
                    <a:cubicBezTo>
                      <a:pt x="508" y="74"/>
                      <a:pt x="842" y="0"/>
                      <a:pt x="1245" y="24"/>
                    </a:cubicBezTo>
                  </a:path>
                </a:pathLst>
              </a:custGeom>
              <a:solidFill>
                <a:srgbClr val="cc00cc">
                  <a:alpha val="50000"/>
                </a:srgbClr>
              </a:solidFill>
              <a:ln w="19080">
                <a:solidFill>
                  <a:srgbClr val="9933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1" name="Freeform 14"/>
              <p:cNvSpPr/>
              <p:nvPr/>
            </p:nvSpPr>
            <p:spPr>
              <a:xfrm>
                <a:off x="2178360" y="2193840"/>
                <a:ext cx="583200" cy="529560"/>
              </a:xfrm>
              <a:custGeom>
                <a:avLst/>
                <a:gdLst/>
                <a:ahLst/>
                <a:rect l="0" t="0" r="r" b="b"/>
                <a:pathLst>
                  <a:path w="1620" h="1471">
                    <a:moveTo>
                      <a:pt x="1619" y="508"/>
                    </a:moveTo>
                    <a:cubicBezTo>
                      <a:pt x="1529" y="677"/>
                      <a:pt x="1349" y="1016"/>
                      <a:pt x="1349" y="1016"/>
                    </a:cubicBezTo>
                    <a:cubicBezTo>
                      <a:pt x="1349" y="1016"/>
                      <a:pt x="1619" y="1270"/>
                      <a:pt x="1004" y="1470"/>
                    </a:cubicBezTo>
                    <a:cubicBezTo>
                      <a:pt x="508" y="1470"/>
                      <a:pt x="341" y="1353"/>
                      <a:pt x="242" y="1216"/>
                    </a:cubicBezTo>
                    <a:cubicBezTo>
                      <a:pt x="0" y="708"/>
                      <a:pt x="496" y="454"/>
                      <a:pt x="496" y="454"/>
                    </a:cubicBezTo>
                    <a:cubicBezTo>
                      <a:pt x="496" y="454"/>
                      <a:pt x="1242" y="1"/>
                      <a:pt x="1349" y="0"/>
                    </a:cubicBezTo>
                    <a:cubicBezTo>
                      <a:pt x="1111" y="254"/>
                      <a:pt x="1365" y="508"/>
                      <a:pt x="1619" y="508"/>
                    </a:cubicBezTo>
                  </a:path>
                </a:pathLst>
              </a:custGeom>
              <a:solidFill>
                <a:srgbClr val="3399ff">
                  <a:alpha val="50000"/>
                </a:srgbClr>
              </a:solidFill>
              <a:ln w="19080">
                <a:solidFill>
                  <a:srgbClr val="3399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2" name="Freeform 15"/>
              <p:cNvSpPr/>
              <p:nvPr/>
            </p:nvSpPr>
            <p:spPr>
              <a:xfrm>
                <a:off x="3057840" y="2104200"/>
                <a:ext cx="480240" cy="475560"/>
              </a:xfrm>
              <a:custGeom>
                <a:avLst/>
                <a:gdLst/>
                <a:ahLst/>
                <a:rect l="0" t="0" r="r" b="b"/>
                <a:pathLst>
                  <a:path w="1334" h="1321">
                    <a:moveTo>
                      <a:pt x="97" y="0"/>
                    </a:moveTo>
                    <a:cubicBezTo>
                      <a:pt x="23" y="215"/>
                      <a:pt x="0" y="697"/>
                      <a:pt x="56" y="762"/>
                    </a:cubicBezTo>
                    <a:cubicBezTo>
                      <a:pt x="571" y="1066"/>
                      <a:pt x="526" y="215"/>
                      <a:pt x="1333" y="1320"/>
                    </a:cubicBezTo>
                    <a:cubicBezTo>
                      <a:pt x="1079" y="554"/>
                      <a:pt x="571" y="50"/>
                      <a:pt x="97" y="0"/>
                    </a:cubicBezTo>
                  </a:path>
                </a:pathLst>
              </a:custGeom>
              <a:solidFill>
                <a:srgbClr val="3399ff">
                  <a:alpha val="50000"/>
                </a:srgbClr>
              </a:solidFill>
              <a:ln w="19080">
                <a:solidFill>
                  <a:srgbClr val="3399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3" name="Freeform 16"/>
              <p:cNvSpPr/>
              <p:nvPr/>
            </p:nvSpPr>
            <p:spPr>
              <a:xfrm>
                <a:off x="2761200" y="2427120"/>
                <a:ext cx="420120" cy="402840"/>
              </a:xfrm>
              <a:custGeom>
                <a:avLst/>
                <a:gdLst/>
                <a:ahLst/>
                <a:rect l="0" t="0" r="r" b="b"/>
                <a:pathLst>
                  <a:path w="1167" h="1119">
                    <a:moveTo>
                      <a:pt x="284" y="568"/>
                    </a:moveTo>
                    <a:cubicBezTo>
                      <a:pt x="219" y="724"/>
                      <a:pt x="0" y="610"/>
                      <a:pt x="284" y="1118"/>
                    </a:cubicBezTo>
                    <a:cubicBezTo>
                      <a:pt x="453" y="1033"/>
                      <a:pt x="638" y="933"/>
                      <a:pt x="792" y="822"/>
                    </a:cubicBezTo>
                    <a:cubicBezTo>
                      <a:pt x="889" y="752"/>
                      <a:pt x="1000" y="679"/>
                      <a:pt x="1046" y="568"/>
                    </a:cubicBezTo>
                    <a:cubicBezTo>
                      <a:pt x="1111" y="412"/>
                      <a:pt x="1166" y="180"/>
                      <a:pt x="1046" y="60"/>
                    </a:cubicBezTo>
                    <a:cubicBezTo>
                      <a:pt x="986" y="0"/>
                      <a:pt x="792" y="60"/>
                      <a:pt x="792" y="60"/>
                    </a:cubicBezTo>
                    <a:cubicBezTo>
                      <a:pt x="792" y="60"/>
                      <a:pt x="376" y="347"/>
                      <a:pt x="284" y="568"/>
                    </a:cubicBezTo>
                  </a:path>
                </a:pathLst>
              </a:custGeom>
              <a:solidFill>
                <a:srgbClr val="ff3333">
                  <a:alpha val="50000"/>
                </a:srgbClr>
              </a:solidFill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4" name="Freeform 17"/>
              <p:cNvSpPr/>
              <p:nvPr/>
            </p:nvSpPr>
            <p:spPr>
              <a:xfrm>
                <a:off x="3229200" y="2468160"/>
                <a:ext cx="366120" cy="544680"/>
              </a:xfrm>
              <a:custGeom>
                <a:avLst/>
                <a:gdLst/>
                <a:ahLst/>
                <a:rect l="0" t="0" r="r" b="b"/>
                <a:pathLst>
                  <a:path w="1017" h="1513">
                    <a:moveTo>
                      <a:pt x="558" y="0"/>
                    </a:moveTo>
                    <a:cubicBezTo>
                      <a:pt x="807" y="254"/>
                      <a:pt x="757" y="296"/>
                      <a:pt x="1016" y="750"/>
                    </a:cubicBezTo>
                    <a:cubicBezTo>
                      <a:pt x="762" y="1512"/>
                      <a:pt x="508" y="1004"/>
                      <a:pt x="0" y="1258"/>
                    </a:cubicBezTo>
                    <a:cubicBezTo>
                      <a:pt x="186" y="1159"/>
                      <a:pt x="50" y="1216"/>
                      <a:pt x="558" y="962"/>
                    </a:cubicBezTo>
                    <a:cubicBezTo>
                      <a:pt x="558" y="962"/>
                      <a:pt x="265" y="873"/>
                      <a:pt x="304" y="708"/>
                    </a:cubicBezTo>
                    <a:cubicBezTo>
                      <a:pt x="347" y="524"/>
                      <a:pt x="558" y="508"/>
                      <a:pt x="558" y="0"/>
                    </a:cubicBezTo>
                  </a:path>
                </a:pathLst>
              </a:custGeom>
              <a:solidFill>
                <a:srgbClr val="ff3333">
                  <a:alpha val="50000"/>
                </a:srgbClr>
              </a:solidFill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5" name="Freeform 18"/>
              <p:cNvSpPr/>
              <p:nvPr/>
            </p:nvSpPr>
            <p:spPr>
              <a:xfrm>
                <a:off x="2406240" y="2357280"/>
                <a:ext cx="1024200" cy="929880"/>
              </a:xfrm>
              <a:custGeom>
                <a:avLst/>
                <a:gdLst/>
                <a:ahLst/>
                <a:rect l="0" t="0" r="r" b="b"/>
                <a:pathLst>
                  <a:path w="2845" h="2583">
                    <a:moveTo>
                      <a:pt x="2844" y="508"/>
                    </a:moveTo>
                    <a:cubicBezTo>
                      <a:pt x="2844" y="87"/>
                      <a:pt x="2336" y="0"/>
                      <a:pt x="2082" y="254"/>
                    </a:cubicBezTo>
                    <a:cubicBezTo>
                      <a:pt x="2153" y="254"/>
                      <a:pt x="2147" y="606"/>
                      <a:pt x="2082" y="762"/>
                    </a:cubicBezTo>
                    <a:cubicBezTo>
                      <a:pt x="2036" y="873"/>
                      <a:pt x="1828" y="1016"/>
                      <a:pt x="1828" y="1016"/>
                    </a:cubicBezTo>
                    <a:lnTo>
                      <a:pt x="1320" y="1270"/>
                    </a:lnTo>
                    <a:cubicBezTo>
                      <a:pt x="1016" y="804"/>
                      <a:pt x="508" y="804"/>
                      <a:pt x="203" y="1566"/>
                    </a:cubicBezTo>
                    <a:cubicBezTo>
                      <a:pt x="0" y="2074"/>
                      <a:pt x="762" y="2582"/>
                      <a:pt x="1524" y="1820"/>
                    </a:cubicBezTo>
                    <a:cubicBezTo>
                      <a:pt x="1778" y="1651"/>
                      <a:pt x="2336" y="1524"/>
                      <a:pt x="2844" y="1270"/>
                    </a:cubicBezTo>
                    <a:cubicBezTo>
                      <a:pt x="2759" y="1185"/>
                      <a:pt x="2549" y="1191"/>
                      <a:pt x="2590" y="1016"/>
                    </a:cubicBezTo>
                    <a:cubicBezTo>
                      <a:pt x="2631" y="841"/>
                      <a:pt x="2844" y="929"/>
                      <a:pt x="2844" y="508"/>
                    </a:cubicBezTo>
                  </a:path>
                </a:pathLst>
              </a:custGeom>
              <a:solidFill>
                <a:srgbClr val="ff9900">
                  <a:alpha val="50000"/>
                </a:srgbClr>
              </a:solidFill>
              <a:ln w="19080">
                <a:solidFill>
                  <a:srgbClr val="ff9900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176" name="Freeform 19"/>
              <p:cNvSpPr/>
              <p:nvPr/>
            </p:nvSpPr>
            <p:spPr>
              <a:xfrm>
                <a:off x="2398320" y="2398320"/>
                <a:ext cx="845640" cy="651600"/>
              </a:xfrm>
              <a:custGeom>
                <a:avLst/>
                <a:gdLst/>
                <a:ahLst/>
                <a:rect l="0" t="0" r="r" b="b"/>
                <a:pathLst>
                  <a:path w="2349" h="1810">
                    <a:moveTo>
                      <a:pt x="286" y="1301"/>
                    </a:moveTo>
                    <a:cubicBezTo>
                      <a:pt x="175" y="1255"/>
                      <a:pt x="78" y="1158"/>
                      <a:pt x="32" y="1047"/>
                    </a:cubicBezTo>
                    <a:cubicBezTo>
                      <a:pt x="0" y="969"/>
                      <a:pt x="0" y="871"/>
                      <a:pt x="32" y="793"/>
                    </a:cubicBezTo>
                    <a:cubicBezTo>
                      <a:pt x="124" y="572"/>
                      <a:pt x="336" y="411"/>
                      <a:pt x="540" y="285"/>
                    </a:cubicBezTo>
                    <a:cubicBezTo>
                      <a:pt x="768" y="144"/>
                      <a:pt x="1677" y="0"/>
                      <a:pt x="2064" y="285"/>
                    </a:cubicBezTo>
                    <a:cubicBezTo>
                      <a:pt x="2216" y="397"/>
                      <a:pt x="2348" y="606"/>
                      <a:pt x="2318" y="793"/>
                    </a:cubicBezTo>
                    <a:cubicBezTo>
                      <a:pt x="2299" y="911"/>
                      <a:pt x="2181" y="1019"/>
                      <a:pt x="2064" y="1047"/>
                    </a:cubicBezTo>
                    <a:cubicBezTo>
                      <a:pt x="1803" y="1109"/>
                      <a:pt x="1910" y="793"/>
                      <a:pt x="1302" y="793"/>
                    </a:cubicBezTo>
                    <a:cubicBezTo>
                      <a:pt x="640" y="793"/>
                      <a:pt x="1148" y="1809"/>
                      <a:pt x="286" y="1301"/>
                    </a:cubicBezTo>
                  </a:path>
                </a:pathLst>
              </a:custGeom>
              <a:noFill/>
              <a:ln w="19080">
                <a:solidFill>
                  <a:srgbClr val="00cc33"/>
                </a:solidFill>
                <a:custDash>
                  <a:ds d="0" sp="0"/>
                  <a:ds d="0" sp="0"/>
                </a:custDash>
                <a:round/>
              </a:ln>
            </p:spPr>
          </p:sp>
        </p:grpSp>
      </p:grpSp>
      <p:grpSp>
        <p:nvGrpSpPr>
          <p:cNvPr id="177" name="Group 20"/>
          <p:cNvGrpSpPr/>
          <p:nvPr/>
        </p:nvGrpSpPr>
        <p:grpSpPr>
          <a:xfrm>
            <a:off x="4020480" y="340560"/>
            <a:ext cx="1613520" cy="1261800"/>
            <a:chOff x="4020480" y="340560"/>
            <a:chExt cx="1613520" cy="1261800"/>
          </a:xfrm>
        </p:grpSpPr>
        <p:pic>
          <p:nvPicPr>
            <p:cNvPr id="178" name="" descr=""/>
            <p:cNvPicPr/>
            <p:nvPr/>
          </p:nvPicPr>
          <p:blipFill>
            <a:blip r:embed="rId3">
              <a:lum bright="8000" contrast="-15000"/>
            </a:blip>
            <a:srcRect l="23431" t="18734" r="20313" b="20842"/>
            <a:stretch/>
          </p:blipFill>
          <p:spPr>
            <a:xfrm>
              <a:off x="4020480" y="340560"/>
              <a:ext cx="1613520" cy="1261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9" name="Freeform 21"/>
            <p:cNvSpPr/>
            <p:nvPr/>
          </p:nvSpPr>
          <p:spPr>
            <a:xfrm>
              <a:off x="4374720" y="756360"/>
              <a:ext cx="845640" cy="651600"/>
            </a:xfrm>
            <a:custGeom>
              <a:avLst/>
              <a:gdLst/>
              <a:ahLst/>
              <a:rect l="0" t="0" r="r" b="b"/>
              <a:pathLst>
                <a:path w="2349" h="1810">
                  <a:moveTo>
                    <a:pt x="286" y="1301"/>
                  </a:moveTo>
                  <a:cubicBezTo>
                    <a:pt x="175" y="1255"/>
                    <a:pt x="78" y="1158"/>
                    <a:pt x="32" y="1047"/>
                  </a:cubicBezTo>
                  <a:cubicBezTo>
                    <a:pt x="0" y="969"/>
                    <a:pt x="0" y="871"/>
                    <a:pt x="32" y="793"/>
                  </a:cubicBezTo>
                  <a:cubicBezTo>
                    <a:pt x="124" y="572"/>
                    <a:pt x="336" y="411"/>
                    <a:pt x="540" y="285"/>
                  </a:cubicBezTo>
                  <a:cubicBezTo>
                    <a:pt x="768" y="144"/>
                    <a:pt x="1677" y="0"/>
                    <a:pt x="2064" y="285"/>
                  </a:cubicBezTo>
                  <a:cubicBezTo>
                    <a:pt x="2216" y="397"/>
                    <a:pt x="2348" y="606"/>
                    <a:pt x="2318" y="793"/>
                  </a:cubicBezTo>
                  <a:cubicBezTo>
                    <a:pt x="2299" y="911"/>
                    <a:pt x="2181" y="1019"/>
                    <a:pt x="2064" y="1047"/>
                  </a:cubicBezTo>
                  <a:cubicBezTo>
                    <a:pt x="1803" y="1109"/>
                    <a:pt x="1910" y="793"/>
                    <a:pt x="1302" y="793"/>
                  </a:cubicBezTo>
                  <a:cubicBezTo>
                    <a:pt x="640" y="793"/>
                    <a:pt x="1148" y="1809"/>
                    <a:pt x="286" y="1301"/>
                  </a:cubicBezTo>
                </a:path>
              </a:pathLst>
            </a:custGeom>
            <a:noFill/>
            <a:ln w="19080">
              <a:solidFill>
                <a:srgbClr val="00cc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80" name="Freeform 22"/>
            <p:cNvSpPr/>
            <p:nvPr/>
          </p:nvSpPr>
          <p:spPr>
            <a:xfrm>
              <a:off x="4801320" y="406080"/>
              <a:ext cx="263160" cy="485640"/>
            </a:xfrm>
            <a:custGeom>
              <a:avLst/>
              <a:gdLst/>
              <a:ahLst/>
              <a:rect l="0" t="0" r="r" b="b"/>
              <a:pathLst>
                <a:path w="731" h="1349">
                  <a:moveTo>
                    <a:pt x="632" y="0"/>
                  </a:moveTo>
                  <a:cubicBezTo>
                    <a:pt x="136" y="782"/>
                    <a:pt x="1" y="840"/>
                    <a:pt x="0" y="1094"/>
                  </a:cubicBezTo>
                  <a:cubicBezTo>
                    <a:pt x="254" y="1348"/>
                    <a:pt x="568" y="949"/>
                    <a:pt x="632" y="894"/>
                  </a:cubicBezTo>
                  <a:cubicBezTo>
                    <a:pt x="697" y="838"/>
                    <a:pt x="659" y="613"/>
                    <a:pt x="666" y="528"/>
                  </a:cubicBezTo>
                  <a:cubicBezTo>
                    <a:pt x="673" y="444"/>
                    <a:pt x="666" y="359"/>
                    <a:pt x="666" y="274"/>
                  </a:cubicBezTo>
                  <a:cubicBezTo>
                    <a:pt x="666" y="189"/>
                    <a:pt x="724" y="82"/>
                    <a:pt x="666" y="20"/>
                  </a:cubicBezTo>
                  <a:cubicBezTo>
                    <a:pt x="607" y="20"/>
                    <a:pt x="730" y="7"/>
                    <a:pt x="632" y="0"/>
                  </a:cubicBezTo>
                </a:path>
              </a:pathLst>
            </a:custGeom>
            <a:solidFill>
              <a:srgbClr val="ff3333">
                <a:alpha val="50000"/>
              </a:srgbClr>
            </a:solidFill>
            <a:ln>
              <a:noFill/>
            </a:ln>
          </p:spPr>
        </p:sp>
        <p:sp>
          <p:nvSpPr>
            <p:cNvPr id="181" name="Freeform 23"/>
            <p:cNvSpPr/>
            <p:nvPr/>
          </p:nvSpPr>
          <p:spPr>
            <a:xfrm>
              <a:off x="4571640" y="410760"/>
              <a:ext cx="448560" cy="538920"/>
            </a:xfrm>
            <a:custGeom>
              <a:avLst/>
              <a:gdLst/>
              <a:ahLst/>
              <a:rect l="0" t="0" r="r" b="b"/>
              <a:pathLst>
                <a:path w="1246" h="1497">
                  <a:moveTo>
                    <a:pt x="1245" y="11"/>
                  </a:moveTo>
                  <a:cubicBezTo>
                    <a:pt x="749" y="793"/>
                    <a:pt x="637" y="827"/>
                    <a:pt x="638" y="1081"/>
                  </a:cubicBezTo>
                  <a:cubicBezTo>
                    <a:pt x="891" y="1335"/>
                    <a:pt x="697" y="1131"/>
                    <a:pt x="508" y="1331"/>
                  </a:cubicBezTo>
                  <a:cubicBezTo>
                    <a:pt x="508" y="1331"/>
                    <a:pt x="215" y="1496"/>
                    <a:pt x="254" y="1331"/>
                  </a:cubicBezTo>
                  <a:cubicBezTo>
                    <a:pt x="297" y="1147"/>
                    <a:pt x="460" y="1006"/>
                    <a:pt x="508" y="823"/>
                  </a:cubicBezTo>
                  <a:cubicBezTo>
                    <a:pt x="530" y="741"/>
                    <a:pt x="0" y="823"/>
                    <a:pt x="254" y="315"/>
                  </a:cubicBezTo>
                  <a:cubicBezTo>
                    <a:pt x="508" y="61"/>
                    <a:pt x="237" y="261"/>
                    <a:pt x="733" y="7"/>
                  </a:cubicBezTo>
                  <a:cubicBezTo>
                    <a:pt x="818" y="0"/>
                    <a:pt x="1160" y="18"/>
                    <a:pt x="1245" y="11"/>
                  </a:cubicBezTo>
                </a:path>
              </a:pathLst>
            </a:custGeom>
            <a:solidFill>
              <a:srgbClr val="cc00cc">
                <a:alpha val="50000"/>
              </a:srgbClr>
            </a:solidFill>
            <a:ln>
              <a:noFill/>
            </a:ln>
          </p:spPr>
        </p:sp>
        <p:sp>
          <p:nvSpPr>
            <p:cNvPr id="182" name="Freeform 24"/>
            <p:cNvSpPr/>
            <p:nvPr/>
          </p:nvSpPr>
          <p:spPr>
            <a:xfrm>
              <a:off x="4171680" y="524160"/>
              <a:ext cx="583200" cy="529560"/>
            </a:xfrm>
            <a:custGeom>
              <a:avLst/>
              <a:gdLst/>
              <a:ahLst/>
              <a:rect l="0" t="0" r="r" b="b"/>
              <a:pathLst>
                <a:path w="1620" h="1471">
                  <a:moveTo>
                    <a:pt x="1619" y="508"/>
                  </a:moveTo>
                  <a:cubicBezTo>
                    <a:pt x="1529" y="677"/>
                    <a:pt x="1349" y="1016"/>
                    <a:pt x="1349" y="1016"/>
                  </a:cubicBezTo>
                  <a:cubicBezTo>
                    <a:pt x="1349" y="1016"/>
                    <a:pt x="1619" y="1270"/>
                    <a:pt x="1004" y="1470"/>
                  </a:cubicBezTo>
                  <a:cubicBezTo>
                    <a:pt x="508" y="1470"/>
                    <a:pt x="341" y="1353"/>
                    <a:pt x="242" y="1216"/>
                  </a:cubicBezTo>
                  <a:cubicBezTo>
                    <a:pt x="0" y="708"/>
                    <a:pt x="496" y="454"/>
                    <a:pt x="496" y="454"/>
                  </a:cubicBezTo>
                  <a:cubicBezTo>
                    <a:pt x="496" y="454"/>
                    <a:pt x="1242" y="1"/>
                    <a:pt x="1349" y="0"/>
                  </a:cubicBezTo>
                  <a:cubicBezTo>
                    <a:pt x="1111" y="254"/>
                    <a:pt x="1365" y="508"/>
                    <a:pt x="1619" y="508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noFill/>
            </a:ln>
          </p:spPr>
        </p:sp>
        <p:sp>
          <p:nvSpPr>
            <p:cNvPr id="183" name="Freeform 25"/>
            <p:cNvSpPr/>
            <p:nvPr/>
          </p:nvSpPr>
          <p:spPr>
            <a:xfrm>
              <a:off x="5006160" y="414720"/>
              <a:ext cx="480240" cy="475560"/>
            </a:xfrm>
            <a:custGeom>
              <a:avLst/>
              <a:gdLst/>
              <a:ahLst/>
              <a:rect l="0" t="0" r="r" b="b"/>
              <a:pathLst>
                <a:path w="1334" h="1321">
                  <a:moveTo>
                    <a:pt x="97" y="0"/>
                  </a:moveTo>
                  <a:cubicBezTo>
                    <a:pt x="123" y="254"/>
                    <a:pt x="111" y="339"/>
                    <a:pt x="97" y="508"/>
                  </a:cubicBezTo>
                  <a:cubicBezTo>
                    <a:pt x="90" y="593"/>
                    <a:pt x="0" y="697"/>
                    <a:pt x="56" y="762"/>
                  </a:cubicBezTo>
                  <a:cubicBezTo>
                    <a:pt x="571" y="1066"/>
                    <a:pt x="571" y="558"/>
                    <a:pt x="1333" y="1320"/>
                  </a:cubicBezTo>
                  <a:cubicBezTo>
                    <a:pt x="1079" y="554"/>
                    <a:pt x="571" y="50"/>
                    <a:pt x="97" y="0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noFill/>
            </a:ln>
          </p:spPr>
        </p:sp>
        <p:sp>
          <p:nvSpPr>
            <p:cNvPr id="184" name="Freeform 26"/>
            <p:cNvSpPr/>
            <p:nvPr/>
          </p:nvSpPr>
          <p:spPr>
            <a:xfrm>
              <a:off x="4756320" y="757440"/>
              <a:ext cx="409320" cy="387720"/>
            </a:xfrm>
            <a:custGeom>
              <a:avLst/>
              <a:gdLst/>
              <a:ahLst/>
              <a:rect l="0" t="0" r="r" b="b"/>
              <a:pathLst>
                <a:path w="1137" h="1077">
                  <a:moveTo>
                    <a:pt x="254" y="568"/>
                  </a:moveTo>
                  <a:cubicBezTo>
                    <a:pt x="189" y="724"/>
                    <a:pt x="0" y="822"/>
                    <a:pt x="254" y="1076"/>
                  </a:cubicBezTo>
                  <a:cubicBezTo>
                    <a:pt x="423" y="991"/>
                    <a:pt x="608" y="933"/>
                    <a:pt x="762" y="822"/>
                  </a:cubicBezTo>
                  <a:cubicBezTo>
                    <a:pt x="859" y="752"/>
                    <a:pt x="970" y="679"/>
                    <a:pt x="1016" y="568"/>
                  </a:cubicBezTo>
                  <a:cubicBezTo>
                    <a:pt x="1081" y="412"/>
                    <a:pt x="1136" y="180"/>
                    <a:pt x="1016" y="60"/>
                  </a:cubicBezTo>
                  <a:cubicBezTo>
                    <a:pt x="956" y="0"/>
                    <a:pt x="762" y="60"/>
                    <a:pt x="762" y="60"/>
                  </a:cubicBezTo>
                  <a:cubicBezTo>
                    <a:pt x="762" y="60"/>
                    <a:pt x="346" y="347"/>
                    <a:pt x="254" y="568"/>
                  </a:cubicBezTo>
                </a:path>
              </a:pathLst>
            </a:custGeom>
            <a:solidFill>
              <a:srgbClr val="ff3333">
                <a:alpha val="50000"/>
              </a:srgbClr>
            </a:solidFill>
            <a:ln>
              <a:noFill/>
            </a:ln>
          </p:spPr>
        </p:sp>
        <p:sp>
          <p:nvSpPr>
            <p:cNvPr id="185" name="Freeform 27"/>
            <p:cNvSpPr/>
            <p:nvPr/>
          </p:nvSpPr>
          <p:spPr>
            <a:xfrm>
              <a:off x="5030640" y="798480"/>
              <a:ext cx="603720" cy="621000"/>
            </a:xfrm>
            <a:custGeom>
              <a:avLst/>
              <a:gdLst/>
              <a:ahLst/>
              <a:rect l="0" t="0" r="r" b="b"/>
              <a:pathLst>
                <a:path w="1677" h="1725">
                  <a:moveTo>
                    <a:pt x="1016" y="0"/>
                  </a:moveTo>
                  <a:cubicBezTo>
                    <a:pt x="1265" y="254"/>
                    <a:pt x="1265" y="254"/>
                    <a:pt x="1524" y="708"/>
                  </a:cubicBezTo>
                  <a:cubicBezTo>
                    <a:pt x="1676" y="1216"/>
                    <a:pt x="1524" y="1216"/>
                    <a:pt x="762" y="1470"/>
                  </a:cubicBezTo>
                  <a:cubicBezTo>
                    <a:pt x="508" y="1555"/>
                    <a:pt x="0" y="1724"/>
                    <a:pt x="0" y="1724"/>
                  </a:cubicBezTo>
                  <a:cubicBezTo>
                    <a:pt x="0" y="1724"/>
                    <a:pt x="828" y="1527"/>
                    <a:pt x="1016" y="962"/>
                  </a:cubicBezTo>
                  <a:cubicBezTo>
                    <a:pt x="1016" y="962"/>
                    <a:pt x="723" y="873"/>
                    <a:pt x="762" y="708"/>
                  </a:cubicBezTo>
                  <a:cubicBezTo>
                    <a:pt x="805" y="524"/>
                    <a:pt x="1016" y="508"/>
                    <a:pt x="1016" y="0"/>
                  </a:cubicBezTo>
                </a:path>
              </a:pathLst>
            </a:custGeom>
            <a:solidFill>
              <a:srgbClr val="ff3333">
                <a:alpha val="50000"/>
              </a:srgbClr>
            </a:solidFill>
            <a:ln>
              <a:noFill/>
            </a:ln>
          </p:spPr>
        </p:sp>
        <p:sp>
          <p:nvSpPr>
            <p:cNvPr id="186" name="Freeform 28"/>
            <p:cNvSpPr/>
            <p:nvPr/>
          </p:nvSpPr>
          <p:spPr>
            <a:xfrm>
              <a:off x="4573440" y="687600"/>
              <a:ext cx="823320" cy="865080"/>
            </a:xfrm>
            <a:custGeom>
              <a:avLst/>
              <a:gdLst/>
              <a:ahLst/>
              <a:rect l="0" t="0" r="r" b="b"/>
              <a:pathLst>
                <a:path w="2287" h="2403">
                  <a:moveTo>
                    <a:pt x="2286" y="508"/>
                  </a:moveTo>
                  <a:cubicBezTo>
                    <a:pt x="2286" y="87"/>
                    <a:pt x="1778" y="0"/>
                    <a:pt x="1524" y="254"/>
                  </a:cubicBezTo>
                  <a:cubicBezTo>
                    <a:pt x="1595" y="254"/>
                    <a:pt x="1589" y="606"/>
                    <a:pt x="1524" y="762"/>
                  </a:cubicBezTo>
                  <a:cubicBezTo>
                    <a:pt x="1478" y="873"/>
                    <a:pt x="1270" y="1016"/>
                    <a:pt x="1270" y="1016"/>
                  </a:cubicBezTo>
                  <a:lnTo>
                    <a:pt x="762" y="1270"/>
                  </a:lnTo>
                  <a:cubicBezTo>
                    <a:pt x="254" y="1270"/>
                    <a:pt x="0" y="1912"/>
                    <a:pt x="0" y="2032"/>
                  </a:cubicBezTo>
                  <a:cubicBezTo>
                    <a:pt x="0" y="2152"/>
                    <a:pt x="139" y="2277"/>
                    <a:pt x="254" y="2309"/>
                  </a:cubicBezTo>
                  <a:cubicBezTo>
                    <a:pt x="590" y="2402"/>
                    <a:pt x="931" y="2124"/>
                    <a:pt x="1270" y="2032"/>
                  </a:cubicBezTo>
                  <a:cubicBezTo>
                    <a:pt x="1524" y="1863"/>
                    <a:pt x="2098" y="1835"/>
                    <a:pt x="2286" y="1270"/>
                  </a:cubicBezTo>
                  <a:cubicBezTo>
                    <a:pt x="2201" y="1185"/>
                    <a:pt x="1991" y="1191"/>
                    <a:pt x="2032" y="1016"/>
                  </a:cubicBezTo>
                  <a:cubicBezTo>
                    <a:pt x="2073" y="841"/>
                    <a:pt x="2286" y="929"/>
                    <a:pt x="2286" y="508"/>
                  </a:cubicBezTo>
                </a:path>
              </a:pathLst>
            </a:custGeom>
            <a:solidFill>
              <a:srgbClr val="ff9900">
                <a:alpha val="50000"/>
              </a:srgbClr>
            </a:solidFill>
            <a:ln>
              <a:noFill/>
            </a:ln>
          </p:spPr>
        </p:sp>
        <p:sp>
          <p:nvSpPr>
            <p:cNvPr id="187" name="Freeform 29"/>
            <p:cNvSpPr/>
            <p:nvPr/>
          </p:nvSpPr>
          <p:spPr>
            <a:xfrm>
              <a:off x="4782960" y="410400"/>
              <a:ext cx="263160" cy="485640"/>
            </a:xfrm>
            <a:custGeom>
              <a:avLst/>
              <a:gdLst/>
              <a:ahLst/>
              <a:rect l="0" t="0" r="r" b="b"/>
              <a:pathLst>
                <a:path w="731" h="1349">
                  <a:moveTo>
                    <a:pt x="632" y="0"/>
                  </a:moveTo>
                  <a:cubicBezTo>
                    <a:pt x="136" y="782"/>
                    <a:pt x="1" y="840"/>
                    <a:pt x="0" y="1094"/>
                  </a:cubicBezTo>
                  <a:cubicBezTo>
                    <a:pt x="254" y="1348"/>
                    <a:pt x="568" y="949"/>
                    <a:pt x="632" y="894"/>
                  </a:cubicBezTo>
                  <a:cubicBezTo>
                    <a:pt x="697" y="838"/>
                    <a:pt x="659" y="613"/>
                    <a:pt x="666" y="528"/>
                  </a:cubicBezTo>
                  <a:cubicBezTo>
                    <a:pt x="673" y="444"/>
                    <a:pt x="666" y="359"/>
                    <a:pt x="666" y="274"/>
                  </a:cubicBezTo>
                  <a:cubicBezTo>
                    <a:pt x="666" y="189"/>
                    <a:pt x="724" y="82"/>
                    <a:pt x="666" y="20"/>
                  </a:cubicBezTo>
                  <a:cubicBezTo>
                    <a:pt x="607" y="20"/>
                    <a:pt x="730" y="7"/>
                    <a:pt x="632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88" name="Freeform 30"/>
            <p:cNvSpPr/>
            <p:nvPr/>
          </p:nvSpPr>
          <p:spPr>
            <a:xfrm>
              <a:off x="4544280" y="410400"/>
              <a:ext cx="448560" cy="543600"/>
            </a:xfrm>
            <a:custGeom>
              <a:avLst/>
              <a:gdLst/>
              <a:ahLst/>
              <a:rect l="0" t="0" r="r" b="b"/>
              <a:pathLst>
                <a:path w="1246" h="1510">
                  <a:moveTo>
                    <a:pt x="1245" y="24"/>
                  </a:moveTo>
                  <a:cubicBezTo>
                    <a:pt x="1043" y="380"/>
                    <a:pt x="637" y="840"/>
                    <a:pt x="638" y="1094"/>
                  </a:cubicBezTo>
                  <a:cubicBezTo>
                    <a:pt x="891" y="1348"/>
                    <a:pt x="697" y="1144"/>
                    <a:pt x="508" y="1344"/>
                  </a:cubicBezTo>
                  <a:cubicBezTo>
                    <a:pt x="508" y="1344"/>
                    <a:pt x="215" y="1509"/>
                    <a:pt x="254" y="1344"/>
                  </a:cubicBezTo>
                  <a:cubicBezTo>
                    <a:pt x="297" y="1160"/>
                    <a:pt x="460" y="1019"/>
                    <a:pt x="508" y="836"/>
                  </a:cubicBezTo>
                  <a:cubicBezTo>
                    <a:pt x="530" y="754"/>
                    <a:pt x="0" y="836"/>
                    <a:pt x="254" y="328"/>
                  </a:cubicBezTo>
                  <a:cubicBezTo>
                    <a:pt x="508" y="74"/>
                    <a:pt x="842" y="0"/>
                    <a:pt x="1245" y="24"/>
                  </a:cubicBezTo>
                </a:path>
              </a:pathLst>
            </a:custGeom>
            <a:noFill/>
            <a:ln w="19080">
              <a:solidFill>
                <a:srgbClr val="9933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89" name="Freeform 31"/>
            <p:cNvSpPr/>
            <p:nvPr/>
          </p:nvSpPr>
          <p:spPr>
            <a:xfrm>
              <a:off x="4144320" y="528480"/>
              <a:ext cx="583200" cy="529560"/>
            </a:xfrm>
            <a:custGeom>
              <a:avLst/>
              <a:gdLst/>
              <a:ahLst/>
              <a:rect l="0" t="0" r="r" b="b"/>
              <a:pathLst>
                <a:path w="1620" h="1471">
                  <a:moveTo>
                    <a:pt x="1619" y="508"/>
                  </a:moveTo>
                  <a:cubicBezTo>
                    <a:pt x="1529" y="677"/>
                    <a:pt x="1349" y="1016"/>
                    <a:pt x="1349" y="1016"/>
                  </a:cubicBezTo>
                  <a:cubicBezTo>
                    <a:pt x="1349" y="1016"/>
                    <a:pt x="1619" y="1270"/>
                    <a:pt x="1004" y="1470"/>
                  </a:cubicBezTo>
                  <a:cubicBezTo>
                    <a:pt x="508" y="1470"/>
                    <a:pt x="341" y="1353"/>
                    <a:pt x="242" y="1216"/>
                  </a:cubicBezTo>
                  <a:cubicBezTo>
                    <a:pt x="0" y="708"/>
                    <a:pt x="496" y="454"/>
                    <a:pt x="496" y="454"/>
                  </a:cubicBezTo>
                  <a:cubicBezTo>
                    <a:pt x="496" y="454"/>
                    <a:pt x="1242" y="1"/>
                    <a:pt x="1349" y="0"/>
                  </a:cubicBezTo>
                  <a:cubicBezTo>
                    <a:pt x="1111" y="254"/>
                    <a:pt x="1365" y="508"/>
                    <a:pt x="1619" y="508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90" name="Freeform 32"/>
            <p:cNvSpPr/>
            <p:nvPr/>
          </p:nvSpPr>
          <p:spPr>
            <a:xfrm>
              <a:off x="5023800" y="438840"/>
              <a:ext cx="480240" cy="475560"/>
            </a:xfrm>
            <a:custGeom>
              <a:avLst/>
              <a:gdLst/>
              <a:ahLst/>
              <a:rect l="0" t="0" r="r" b="b"/>
              <a:pathLst>
                <a:path w="1334" h="1321">
                  <a:moveTo>
                    <a:pt x="97" y="0"/>
                  </a:moveTo>
                  <a:cubicBezTo>
                    <a:pt x="23" y="215"/>
                    <a:pt x="0" y="697"/>
                    <a:pt x="56" y="762"/>
                  </a:cubicBezTo>
                  <a:cubicBezTo>
                    <a:pt x="571" y="1066"/>
                    <a:pt x="526" y="215"/>
                    <a:pt x="1333" y="1320"/>
                  </a:cubicBezTo>
                  <a:cubicBezTo>
                    <a:pt x="1079" y="554"/>
                    <a:pt x="571" y="50"/>
                    <a:pt x="97" y="0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91" name="Freeform 33"/>
            <p:cNvSpPr/>
            <p:nvPr/>
          </p:nvSpPr>
          <p:spPr>
            <a:xfrm>
              <a:off x="4737960" y="761760"/>
              <a:ext cx="409320" cy="387720"/>
            </a:xfrm>
            <a:custGeom>
              <a:avLst/>
              <a:gdLst/>
              <a:ahLst/>
              <a:rect l="0" t="0" r="r" b="b"/>
              <a:pathLst>
                <a:path w="1137" h="1077">
                  <a:moveTo>
                    <a:pt x="254" y="568"/>
                  </a:moveTo>
                  <a:cubicBezTo>
                    <a:pt x="189" y="724"/>
                    <a:pt x="0" y="822"/>
                    <a:pt x="254" y="1076"/>
                  </a:cubicBezTo>
                  <a:cubicBezTo>
                    <a:pt x="423" y="991"/>
                    <a:pt x="608" y="933"/>
                    <a:pt x="762" y="822"/>
                  </a:cubicBezTo>
                  <a:cubicBezTo>
                    <a:pt x="859" y="752"/>
                    <a:pt x="970" y="679"/>
                    <a:pt x="1016" y="568"/>
                  </a:cubicBezTo>
                  <a:cubicBezTo>
                    <a:pt x="1081" y="412"/>
                    <a:pt x="1136" y="180"/>
                    <a:pt x="1016" y="60"/>
                  </a:cubicBezTo>
                  <a:cubicBezTo>
                    <a:pt x="956" y="0"/>
                    <a:pt x="762" y="60"/>
                    <a:pt x="762" y="60"/>
                  </a:cubicBezTo>
                  <a:cubicBezTo>
                    <a:pt x="762" y="60"/>
                    <a:pt x="346" y="347"/>
                    <a:pt x="254" y="568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92" name="Freeform 34"/>
            <p:cNvSpPr/>
            <p:nvPr/>
          </p:nvSpPr>
          <p:spPr>
            <a:xfrm>
              <a:off x="5030280" y="802800"/>
              <a:ext cx="603720" cy="621000"/>
            </a:xfrm>
            <a:custGeom>
              <a:avLst/>
              <a:gdLst/>
              <a:ahLst/>
              <a:rect l="0" t="0" r="r" b="b"/>
              <a:pathLst>
                <a:path w="1677" h="1725">
                  <a:moveTo>
                    <a:pt x="1016" y="0"/>
                  </a:moveTo>
                  <a:cubicBezTo>
                    <a:pt x="1265" y="254"/>
                    <a:pt x="1265" y="254"/>
                    <a:pt x="1524" y="708"/>
                  </a:cubicBezTo>
                  <a:cubicBezTo>
                    <a:pt x="1676" y="1216"/>
                    <a:pt x="1524" y="1216"/>
                    <a:pt x="762" y="1470"/>
                  </a:cubicBezTo>
                  <a:cubicBezTo>
                    <a:pt x="508" y="1555"/>
                    <a:pt x="0" y="1724"/>
                    <a:pt x="0" y="1724"/>
                  </a:cubicBezTo>
                  <a:cubicBezTo>
                    <a:pt x="0" y="1724"/>
                    <a:pt x="829" y="1515"/>
                    <a:pt x="1016" y="962"/>
                  </a:cubicBezTo>
                  <a:cubicBezTo>
                    <a:pt x="1016" y="962"/>
                    <a:pt x="723" y="873"/>
                    <a:pt x="762" y="708"/>
                  </a:cubicBezTo>
                  <a:cubicBezTo>
                    <a:pt x="805" y="524"/>
                    <a:pt x="1016" y="508"/>
                    <a:pt x="1016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193" name="Freeform 35"/>
            <p:cNvSpPr/>
            <p:nvPr/>
          </p:nvSpPr>
          <p:spPr>
            <a:xfrm>
              <a:off x="4573080" y="691920"/>
              <a:ext cx="823320" cy="865080"/>
            </a:xfrm>
            <a:custGeom>
              <a:avLst/>
              <a:gdLst/>
              <a:ahLst/>
              <a:rect l="0" t="0" r="r" b="b"/>
              <a:pathLst>
                <a:path w="2287" h="2403">
                  <a:moveTo>
                    <a:pt x="2286" y="508"/>
                  </a:moveTo>
                  <a:cubicBezTo>
                    <a:pt x="2286" y="87"/>
                    <a:pt x="1778" y="0"/>
                    <a:pt x="1524" y="254"/>
                  </a:cubicBezTo>
                  <a:cubicBezTo>
                    <a:pt x="1595" y="254"/>
                    <a:pt x="1589" y="606"/>
                    <a:pt x="1524" y="762"/>
                  </a:cubicBezTo>
                  <a:cubicBezTo>
                    <a:pt x="1478" y="873"/>
                    <a:pt x="1270" y="1016"/>
                    <a:pt x="1270" y="1016"/>
                  </a:cubicBezTo>
                  <a:lnTo>
                    <a:pt x="762" y="1270"/>
                  </a:lnTo>
                  <a:cubicBezTo>
                    <a:pt x="254" y="1270"/>
                    <a:pt x="0" y="1912"/>
                    <a:pt x="0" y="2032"/>
                  </a:cubicBezTo>
                  <a:cubicBezTo>
                    <a:pt x="0" y="2152"/>
                    <a:pt x="139" y="2277"/>
                    <a:pt x="254" y="2309"/>
                  </a:cubicBezTo>
                  <a:cubicBezTo>
                    <a:pt x="590" y="2402"/>
                    <a:pt x="931" y="2124"/>
                    <a:pt x="1270" y="2032"/>
                  </a:cubicBezTo>
                  <a:cubicBezTo>
                    <a:pt x="1524" y="1863"/>
                    <a:pt x="2099" y="1823"/>
                    <a:pt x="2286" y="1270"/>
                  </a:cubicBezTo>
                  <a:cubicBezTo>
                    <a:pt x="2201" y="1185"/>
                    <a:pt x="1991" y="1191"/>
                    <a:pt x="2032" y="1016"/>
                  </a:cubicBezTo>
                  <a:cubicBezTo>
                    <a:pt x="2073" y="841"/>
                    <a:pt x="2286" y="929"/>
                    <a:pt x="2286" y="508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custDash>
                <a:ds d="0" sp="0"/>
                <a:ds d="0" sp="0"/>
              </a:custDash>
              <a:round/>
            </a:ln>
          </p:spPr>
        </p:sp>
      </p:grpSp>
      <p:sp>
        <p:nvSpPr>
          <p:cNvPr id="194" name="TextShape 36"/>
          <p:cNvSpPr txBox="1"/>
          <p:nvPr/>
        </p:nvSpPr>
        <p:spPr>
          <a:xfrm>
            <a:off x="4425480" y="1597320"/>
            <a:ext cx="8784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Left Lateral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4"/>
          <a:srcRect l="21869" t="18742" r="20313" b="22917"/>
          <a:stretch/>
        </p:blipFill>
        <p:spPr>
          <a:xfrm>
            <a:off x="5632920" y="366480"/>
            <a:ext cx="1627560" cy="1225440"/>
          </a:xfrm>
          <a:prstGeom prst="rect">
            <a:avLst/>
          </a:prstGeom>
          <a:ln>
            <a:noFill/>
          </a:ln>
        </p:spPr>
      </p:pic>
      <p:cxnSp>
        <p:nvCxnSpPr>
          <p:cNvPr id="196" name="Line 37"/>
          <p:cNvCxnSpPr>
            <a:stCxn id="195" idx="3"/>
            <a:endCxn id="195" idx="3"/>
          </p:cNvCxnSpPr>
          <p:nvPr/>
        </p:nvCxnSpPr>
        <p:spPr>
          <a:xfrm>
            <a:off x="7260480" y="979200"/>
            <a:ext cx="360" cy="36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97" name="TextShape 38"/>
          <p:cNvSpPr txBox="1"/>
          <p:nvPr/>
        </p:nvSpPr>
        <p:spPr>
          <a:xfrm>
            <a:off x="6189840" y="1597680"/>
            <a:ext cx="8514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Left Medial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39"/>
          <p:cNvSpPr/>
          <p:nvPr/>
        </p:nvSpPr>
        <p:spPr>
          <a:xfrm>
            <a:off x="2856600" y="99360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00cc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Working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Memory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40"/>
          <p:cNvSpPr/>
          <p:nvPr/>
        </p:nvSpPr>
        <p:spPr>
          <a:xfrm>
            <a:off x="2382840" y="153000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ff3333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Perception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41"/>
          <p:cNvSpPr/>
          <p:nvPr/>
        </p:nvSpPr>
        <p:spPr>
          <a:xfrm>
            <a:off x="3319200" y="153036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9933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Action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1" name="CustomShape 42"/>
          <p:cNvSpPr/>
          <p:nvPr/>
        </p:nvSpPr>
        <p:spPr>
          <a:xfrm>
            <a:off x="1956960" y="99360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00cc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Procedural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Memory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43"/>
          <p:cNvSpPr/>
          <p:nvPr/>
        </p:nvSpPr>
        <p:spPr>
          <a:xfrm>
            <a:off x="2856960" y="455400"/>
            <a:ext cx="640080" cy="365760"/>
          </a:xfrm>
          <a:custGeom>
            <a:avLst/>
            <a:gdLst/>
            <a:ahLst/>
            <a:rect l="0" t="0" r="r" b="b"/>
            <a:pathLst>
              <a:path w="1779" h="1018">
                <a:moveTo>
                  <a:pt x="169" y="0"/>
                </a:moveTo>
                <a:cubicBezTo>
                  <a:pt x="84" y="0"/>
                  <a:pt x="0" y="84"/>
                  <a:pt x="0" y="169"/>
                </a:cubicBezTo>
                <a:lnTo>
                  <a:pt x="0" y="847"/>
                </a:lnTo>
                <a:cubicBezTo>
                  <a:pt x="0" y="932"/>
                  <a:pt x="84" y="1017"/>
                  <a:pt x="169" y="1017"/>
                </a:cubicBezTo>
                <a:lnTo>
                  <a:pt x="1609" y="1017"/>
                </a:lnTo>
                <a:cubicBezTo>
                  <a:pt x="1693" y="1017"/>
                  <a:pt x="1778" y="932"/>
                  <a:pt x="1778" y="847"/>
                </a:cubicBezTo>
                <a:lnTo>
                  <a:pt x="1778" y="169"/>
                </a:lnTo>
                <a:cubicBezTo>
                  <a:pt x="1778" y="84"/>
                  <a:pt x="1693" y="0"/>
                  <a:pt x="1609" y="0"/>
                </a:cubicBezTo>
                <a:lnTo>
                  <a:pt x="169" y="0"/>
                </a:lnTo>
              </a:path>
            </a:pathLst>
          </a:custGeom>
          <a:solidFill>
            <a:srgbClr val="ff99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latin typeface="Arial"/>
              </a:rPr>
              <a:t>Long-Term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Memory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203" name="Line 44"/>
          <p:cNvCxnSpPr>
            <a:stCxn id="200" idx="1"/>
            <a:endCxn id="199" idx="3"/>
          </p:cNvCxnSpPr>
          <p:nvPr/>
        </p:nvCxnSpPr>
        <p:spPr>
          <a:xfrm flipH="1" flipV="1">
            <a:off x="3022920" y="1712880"/>
            <a:ext cx="296640" cy="72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204" name="Line 45"/>
          <p:cNvCxnSpPr>
            <a:stCxn id="198" idx="1"/>
            <a:endCxn id="201" idx="3"/>
          </p:cNvCxnSpPr>
          <p:nvPr/>
        </p:nvCxnSpPr>
        <p:spPr>
          <a:xfrm flipH="1">
            <a:off x="2597040" y="1176480"/>
            <a:ext cx="259920" cy="3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205" name="Line 46"/>
          <p:cNvCxnSpPr>
            <a:stCxn id="198" idx="2"/>
            <a:endCxn id="199" idx="0"/>
          </p:cNvCxnSpPr>
          <p:nvPr/>
        </p:nvCxnSpPr>
        <p:spPr>
          <a:xfrm flipH="1">
            <a:off x="2702880" y="1359360"/>
            <a:ext cx="474120" cy="17100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206" name="Line 47"/>
          <p:cNvCxnSpPr>
            <a:stCxn id="198" idx="2"/>
            <a:endCxn id="200" idx="0"/>
          </p:cNvCxnSpPr>
          <p:nvPr/>
        </p:nvCxnSpPr>
        <p:spPr>
          <a:xfrm>
            <a:off x="3176640" y="1359360"/>
            <a:ext cx="462960" cy="171360"/>
          </a:xfrm>
          <a:prstGeom prst="curvedConnector3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7" name="Line 48"/>
          <p:cNvCxnSpPr>
            <a:stCxn id="202" idx="3"/>
            <a:endCxn id="198" idx="3"/>
          </p:cNvCxnSpPr>
          <p:nvPr/>
        </p:nvCxnSpPr>
        <p:spPr>
          <a:xfrm flipH="1">
            <a:off x="3496680" y="638280"/>
            <a:ext cx="720" cy="5385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08" name="TextShape 49"/>
          <p:cNvSpPr txBox="1"/>
          <p:nvPr/>
        </p:nvSpPr>
        <p:spPr>
          <a:xfrm>
            <a:off x="4115880" y="646920"/>
            <a:ext cx="567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Dorsal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PFC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TextShape 50"/>
          <p:cNvSpPr txBox="1"/>
          <p:nvPr/>
        </p:nvSpPr>
        <p:spPr>
          <a:xfrm>
            <a:off x="4476240" y="395280"/>
            <a:ext cx="567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Motor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TextShape 51"/>
          <p:cNvSpPr txBox="1"/>
          <p:nvPr/>
        </p:nvSpPr>
        <p:spPr>
          <a:xfrm>
            <a:off x="4620600" y="575640"/>
            <a:ext cx="7390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Sensory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TextShape 52"/>
          <p:cNvSpPr txBox="1"/>
          <p:nvPr/>
        </p:nvSpPr>
        <p:spPr>
          <a:xfrm>
            <a:off x="4656960" y="838080"/>
            <a:ext cx="6494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Auditory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TextShape 53"/>
          <p:cNvSpPr txBox="1"/>
          <p:nvPr/>
        </p:nvSpPr>
        <p:spPr>
          <a:xfrm>
            <a:off x="5233320" y="1008360"/>
            <a:ext cx="567000" cy="2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Visual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TextShape 54"/>
          <p:cNvSpPr txBox="1"/>
          <p:nvPr/>
        </p:nvSpPr>
        <p:spPr>
          <a:xfrm>
            <a:off x="4621680" y="1152720"/>
            <a:ext cx="75708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Temporal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4" name="TextShape 55"/>
          <p:cNvSpPr txBox="1"/>
          <p:nvPr/>
        </p:nvSpPr>
        <p:spPr>
          <a:xfrm>
            <a:off x="1909080" y="408600"/>
            <a:ext cx="420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(A)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TextShape 56"/>
          <p:cNvSpPr txBox="1"/>
          <p:nvPr/>
        </p:nvSpPr>
        <p:spPr>
          <a:xfrm>
            <a:off x="3853440" y="408960"/>
            <a:ext cx="4208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(B)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6" name="Freeform 57"/>
          <p:cNvSpPr/>
          <p:nvPr/>
        </p:nvSpPr>
        <p:spPr>
          <a:xfrm>
            <a:off x="6080040" y="776520"/>
            <a:ext cx="845640" cy="651600"/>
          </a:xfrm>
          <a:custGeom>
            <a:avLst/>
            <a:gdLst/>
            <a:ahLst/>
            <a:rect l="0" t="0" r="r" b="b"/>
            <a:pathLst>
              <a:path w="2349" h="1810">
                <a:moveTo>
                  <a:pt x="2062" y="1301"/>
                </a:moveTo>
                <a:cubicBezTo>
                  <a:pt x="2173" y="1255"/>
                  <a:pt x="2270" y="1158"/>
                  <a:pt x="2316" y="1047"/>
                </a:cubicBezTo>
                <a:cubicBezTo>
                  <a:pt x="2348" y="969"/>
                  <a:pt x="2348" y="871"/>
                  <a:pt x="2316" y="793"/>
                </a:cubicBezTo>
                <a:cubicBezTo>
                  <a:pt x="2224" y="572"/>
                  <a:pt x="2012" y="411"/>
                  <a:pt x="1808" y="285"/>
                </a:cubicBezTo>
                <a:cubicBezTo>
                  <a:pt x="1580" y="144"/>
                  <a:pt x="671" y="0"/>
                  <a:pt x="284" y="285"/>
                </a:cubicBezTo>
                <a:cubicBezTo>
                  <a:pt x="132" y="397"/>
                  <a:pt x="0" y="606"/>
                  <a:pt x="30" y="793"/>
                </a:cubicBezTo>
                <a:cubicBezTo>
                  <a:pt x="49" y="911"/>
                  <a:pt x="167" y="1019"/>
                  <a:pt x="284" y="1047"/>
                </a:cubicBezTo>
                <a:cubicBezTo>
                  <a:pt x="545" y="1109"/>
                  <a:pt x="438" y="793"/>
                  <a:pt x="1046" y="793"/>
                </a:cubicBezTo>
                <a:cubicBezTo>
                  <a:pt x="1708" y="793"/>
                  <a:pt x="1200" y="1809"/>
                  <a:pt x="2062" y="1301"/>
                </a:cubicBezTo>
              </a:path>
            </a:pathLst>
          </a:custGeom>
          <a:solidFill>
            <a:srgbClr val="00cc33">
              <a:alpha val="50000"/>
            </a:srgbClr>
          </a:solidFill>
          <a:ln>
            <a:noFill/>
          </a:ln>
        </p:spPr>
      </p:sp>
      <p:sp>
        <p:nvSpPr>
          <p:cNvPr id="217" name="TextShape 58"/>
          <p:cNvSpPr txBox="1"/>
          <p:nvPr/>
        </p:nvSpPr>
        <p:spPr>
          <a:xfrm>
            <a:off x="1909080" y="2129040"/>
            <a:ext cx="3574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Arial"/>
              </a:rPr>
              <a:t>(C)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8" name="TextShape 59"/>
          <p:cNvSpPr txBox="1"/>
          <p:nvPr/>
        </p:nvSpPr>
        <p:spPr>
          <a:xfrm>
            <a:off x="1943280" y="3313080"/>
            <a:ext cx="17290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Functional Anatomy Level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TextShape 60"/>
          <p:cNvSpPr txBox="1"/>
          <p:nvPr/>
        </p:nvSpPr>
        <p:spPr>
          <a:xfrm>
            <a:off x="3995640" y="3313080"/>
            <a:ext cx="14547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Group Level, By Task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20" name="Group 61"/>
          <p:cNvGrpSpPr/>
          <p:nvPr/>
        </p:nvGrpSpPr>
        <p:grpSpPr>
          <a:xfrm>
            <a:off x="5724000" y="2021040"/>
            <a:ext cx="1591200" cy="1389960"/>
            <a:chOff x="5724000" y="2021040"/>
            <a:chExt cx="1591200" cy="1389960"/>
          </a:xfrm>
        </p:grpSpPr>
        <p:pic>
          <p:nvPicPr>
            <p:cNvPr id="221" name="" descr=""/>
            <p:cNvPicPr/>
            <p:nvPr/>
          </p:nvPicPr>
          <p:blipFill>
            <a:blip r:embed="rId5"/>
            <a:stretch/>
          </p:blipFill>
          <p:spPr>
            <a:xfrm>
              <a:off x="5724000" y="2021040"/>
              <a:ext cx="1591200" cy="1389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2" name="Freeform 62"/>
            <p:cNvSpPr/>
            <p:nvPr/>
          </p:nvSpPr>
          <p:spPr>
            <a:xfrm>
              <a:off x="6498360" y="2088360"/>
              <a:ext cx="263160" cy="485640"/>
            </a:xfrm>
            <a:custGeom>
              <a:avLst/>
              <a:gdLst/>
              <a:ahLst/>
              <a:rect l="0" t="0" r="r" b="b"/>
              <a:pathLst>
                <a:path w="731" h="1349">
                  <a:moveTo>
                    <a:pt x="632" y="0"/>
                  </a:moveTo>
                  <a:cubicBezTo>
                    <a:pt x="383" y="824"/>
                    <a:pt x="1" y="840"/>
                    <a:pt x="0" y="1094"/>
                  </a:cubicBezTo>
                  <a:cubicBezTo>
                    <a:pt x="254" y="1348"/>
                    <a:pt x="568" y="949"/>
                    <a:pt x="632" y="894"/>
                  </a:cubicBezTo>
                  <a:cubicBezTo>
                    <a:pt x="697" y="838"/>
                    <a:pt x="659" y="613"/>
                    <a:pt x="666" y="528"/>
                  </a:cubicBezTo>
                  <a:cubicBezTo>
                    <a:pt x="673" y="444"/>
                    <a:pt x="666" y="359"/>
                    <a:pt x="666" y="274"/>
                  </a:cubicBezTo>
                  <a:cubicBezTo>
                    <a:pt x="666" y="189"/>
                    <a:pt x="724" y="82"/>
                    <a:pt x="666" y="20"/>
                  </a:cubicBezTo>
                  <a:cubicBezTo>
                    <a:pt x="607" y="20"/>
                    <a:pt x="730" y="7"/>
                    <a:pt x="632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3" name="Freeform 63"/>
            <p:cNvSpPr/>
            <p:nvPr/>
          </p:nvSpPr>
          <p:spPr>
            <a:xfrm>
              <a:off x="6259680" y="2088360"/>
              <a:ext cx="448560" cy="543600"/>
            </a:xfrm>
            <a:custGeom>
              <a:avLst/>
              <a:gdLst/>
              <a:ahLst/>
              <a:rect l="0" t="0" r="r" b="b"/>
              <a:pathLst>
                <a:path w="1246" h="1510">
                  <a:moveTo>
                    <a:pt x="1245" y="24"/>
                  </a:moveTo>
                  <a:cubicBezTo>
                    <a:pt x="1046" y="570"/>
                    <a:pt x="637" y="840"/>
                    <a:pt x="638" y="1094"/>
                  </a:cubicBezTo>
                  <a:cubicBezTo>
                    <a:pt x="891" y="1348"/>
                    <a:pt x="697" y="1144"/>
                    <a:pt x="508" y="1344"/>
                  </a:cubicBezTo>
                  <a:cubicBezTo>
                    <a:pt x="508" y="1344"/>
                    <a:pt x="215" y="1509"/>
                    <a:pt x="254" y="1344"/>
                  </a:cubicBezTo>
                  <a:cubicBezTo>
                    <a:pt x="297" y="1160"/>
                    <a:pt x="460" y="1019"/>
                    <a:pt x="508" y="836"/>
                  </a:cubicBezTo>
                  <a:cubicBezTo>
                    <a:pt x="530" y="754"/>
                    <a:pt x="0" y="836"/>
                    <a:pt x="254" y="328"/>
                  </a:cubicBezTo>
                  <a:cubicBezTo>
                    <a:pt x="508" y="74"/>
                    <a:pt x="842" y="0"/>
                    <a:pt x="1245" y="24"/>
                  </a:cubicBezTo>
                </a:path>
              </a:pathLst>
            </a:custGeom>
            <a:noFill/>
            <a:ln w="19080">
              <a:solidFill>
                <a:srgbClr val="9933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4" name="Freeform 64"/>
            <p:cNvSpPr/>
            <p:nvPr/>
          </p:nvSpPr>
          <p:spPr>
            <a:xfrm>
              <a:off x="5859720" y="2206440"/>
              <a:ext cx="583200" cy="529560"/>
            </a:xfrm>
            <a:custGeom>
              <a:avLst/>
              <a:gdLst/>
              <a:ahLst/>
              <a:rect l="0" t="0" r="r" b="b"/>
              <a:pathLst>
                <a:path w="1620" h="1471">
                  <a:moveTo>
                    <a:pt x="1619" y="508"/>
                  </a:moveTo>
                  <a:cubicBezTo>
                    <a:pt x="1529" y="677"/>
                    <a:pt x="1349" y="1016"/>
                    <a:pt x="1349" y="1016"/>
                  </a:cubicBezTo>
                  <a:cubicBezTo>
                    <a:pt x="1349" y="1016"/>
                    <a:pt x="1619" y="1270"/>
                    <a:pt x="1004" y="1470"/>
                  </a:cubicBezTo>
                  <a:cubicBezTo>
                    <a:pt x="508" y="1470"/>
                    <a:pt x="341" y="1353"/>
                    <a:pt x="242" y="1216"/>
                  </a:cubicBezTo>
                  <a:cubicBezTo>
                    <a:pt x="0" y="708"/>
                    <a:pt x="496" y="454"/>
                    <a:pt x="496" y="454"/>
                  </a:cubicBezTo>
                  <a:cubicBezTo>
                    <a:pt x="496" y="454"/>
                    <a:pt x="1242" y="1"/>
                    <a:pt x="1349" y="0"/>
                  </a:cubicBezTo>
                  <a:cubicBezTo>
                    <a:pt x="1111" y="254"/>
                    <a:pt x="1365" y="508"/>
                    <a:pt x="1619" y="508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5" name="Freeform 65"/>
            <p:cNvSpPr/>
            <p:nvPr/>
          </p:nvSpPr>
          <p:spPr>
            <a:xfrm>
              <a:off x="6739200" y="2116800"/>
              <a:ext cx="480240" cy="475560"/>
            </a:xfrm>
            <a:custGeom>
              <a:avLst/>
              <a:gdLst/>
              <a:ahLst/>
              <a:rect l="0" t="0" r="r" b="b"/>
              <a:pathLst>
                <a:path w="1334" h="1321">
                  <a:moveTo>
                    <a:pt x="97" y="0"/>
                  </a:moveTo>
                  <a:cubicBezTo>
                    <a:pt x="23" y="215"/>
                    <a:pt x="0" y="697"/>
                    <a:pt x="56" y="762"/>
                  </a:cubicBezTo>
                  <a:cubicBezTo>
                    <a:pt x="571" y="1066"/>
                    <a:pt x="526" y="215"/>
                    <a:pt x="1333" y="1320"/>
                  </a:cubicBezTo>
                  <a:cubicBezTo>
                    <a:pt x="1079" y="554"/>
                    <a:pt x="571" y="50"/>
                    <a:pt x="97" y="0"/>
                  </a:cubicBezTo>
                </a:path>
              </a:pathLst>
            </a:custGeom>
            <a:noFill/>
            <a:ln w="19080">
              <a:solidFill>
                <a:srgbClr val="3399ff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6" name="Freeform 66"/>
            <p:cNvSpPr/>
            <p:nvPr/>
          </p:nvSpPr>
          <p:spPr>
            <a:xfrm>
              <a:off x="6442560" y="2439720"/>
              <a:ext cx="420120" cy="402840"/>
            </a:xfrm>
            <a:custGeom>
              <a:avLst/>
              <a:gdLst/>
              <a:ahLst/>
              <a:rect l="0" t="0" r="r" b="b"/>
              <a:pathLst>
                <a:path w="1167" h="1119">
                  <a:moveTo>
                    <a:pt x="284" y="568"/>
                  </a:moveTo>
                  <a:cubicBezTo>
                    <a:pt x="219" y="724"/>
                    <a:pt x="0" y="610"/>
                    <a:pt x="284" y="1118"/>
                  </a:cubicBezTo>
                  <a:cubicBezTo>
                    <a:pt x="453" y="1033"/>
                    <a:pt x="638" y="933"/>
                    <a:pt x="792" y="822"/>
                  </a:cubicBezTo>
                  <a:cubicBezTo>
                    <a:pt x="889" y="752"/>
                    <a:pt x="1000" y="679"/>
                    <a:pt x="1046" y="568"/>
                  </a:cubicBezTo>
                  <a:cubicBezTo>
                    <a:pt x="1111" y="412"/>
                    <a:pt x="1166" y="180"/>
                    <a:pt x="1046" y="60"/>
                  </a:cubicBezTo>
                  <a:cubicBezTo>
                    <a:pt x="986" y="0"/>
                    <a:pt x="792" y="60"/>
                    <a:pt x="792" y="60"/>
                  </a:cubicBezTo>
                  <a:cubicBezTo>
                    <a:pt x="792" y="60"/>
                    <a:pt x="376" y="347"/>
                    <a:pt x="284" y="568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7" name="Freeform 67"/>
            <p:cNvSpPr/>
            <p:nvPr/>
          </p:nvSpPr>
          <p:spPr>
            <a:xfrm>
              <a:off x="6910560" y="2480760"/>
              <a:ext cx="366120" cy="544680"/>
            </a:xfrm>
            <a:custGeom>
              <a:avLst/>
              <a:gdLst/>
              <a:ahLst/>
              <a:rect l="0" t="0" r="r" b="b"/>
              <a:pathLst>
                <a:path w="1017" h="1513">
                  <a:moveTo>
                    <a:pt x="558" y="0"/>
                  </a:moveTo>
                  <a:cubicBezTo>
                    <a:pt x="807" y="254"/>
                    <a:pt x="757" y="296"/>
                    <a:pt x="1016" y="750"/>
                  </a:cubicBezTo>
                  <a:cubicBezTo>
                    <a:pt x="762" y="1512"/>
                    <a:pt x="508" y="1004"/>
                    <a:pt x="0" y="1258"/>
                  </a:cubicBezTo>
                  <a:cubicBezTo>
                    <a:pt x="186" y="1159"/>
                    <a:pt x="50" y="1216"/>
                    <a:pt x="558" y="962"/>
                  </a:cubicBezTo>
                  <a:cubicBezTo>
                    <a:pt x="558" y="962"/>
                    <a:pt x="265" y="873"/>
                    <a:pt x="304" y="708"/>
                  </a:cubicBezTo>
                  <a:cubicBezTo>
                    <a:pt x="347" y="524"/>
                    <a:pt x="558" y="508"/>
                    <a:pt x="558" y="0"/>
                  </a:cubicBezTo>
                </a:path>
              </a:pathLst>
            </a:custGeom>
            <a:noFill/>
            <a:ln w="19080">
              <a:solidFill>
                <a:srgbClr val="ff3333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8" name="Freeform 68"/>
            <p:cNvSpPr/>
            <p:nvPr/>
          </p:nvSpPr>
          <p:spPr>
            <a:xfrm>
              <a:off x="6087600" y="2369880"/>
              <a:ext cx="1024200" cy="929880"/>
            </a:xfrm>
            <a:custGeom>
              <a:avLst/>
              <a:gdLst/>
              <a:ahLst/>
              <a:rect l="0" t="0" r="r" b="b"/>
              <a:pathLst>
                <a:path w="2845" h="2583">
                  <a:moveTo>
                    <a:pt x="2844" y="508"/>
                  </a:moveTo>
                  <a:cubicBezTo>
                    <a:pt x="2844" y="87"/>
                    <a:pt x="2336" y="0"/>
                    <a:pt x="2082" y="254"/>
                  </a:cubicBezTo>
                  <a:cubicBezTo>
                    <a:pt x="2153" y="254"/>
                    <a:pt x="2147" y="606"/>
                    <a:pt x="2082" y="762"/>
                  </a:cubicBezTo>
                  <a:cubicBezTo>
                    <a:pt x="2036" y="873"/>
                    <a:pt x="1828" y="1016"/>
                    <a:pt x="1828" y="1016"/>
                  </a:cubicBezTo>
                  <a:lnTo>
                    <a:pt x="1320" y="1270"/>
                  </a:lnTo>
                  <a:cubicBezTo>
                    <a:pt x="1016" y="804"/>
                    <a:pt x="508" y="804"/>
                    <a:pt x="203" y="1566"/>
                  </a:cubicBezTo>
                  <a:cubicBezTo>
                    <a:pt x="0" y="2074"/>
                    <a:pt x="762" y="2582"/>
                    <a:pt x="1524" y="1820"/>
                  </a:cubicBezTo>
                  <a:cubicBezTo>
                    <a:pt x="1778" y="1651"/>
                    <a:pt x="2336" y="1524"/>
                    <a:pt x="2844" y="1270"/>
                  </a:cubicBezTo>
                  <a:cubicBezTo>
                    <a:pt x="2759" y="1185"/>
                    <a:pt x="2549" y="1191"/>
                    <a:pt x="2590" y="1016"/>
                  </a:cubicBezTo>
                  <a:cubicBezTo>
                    <a:pt x="2631" y="841"/>
                    <a:pt x="2844" y="929"/>
                    <a:pt x="2844" y="508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custDash>
                <a:ds d="0" sp="0"/>
                <a:ds d="0" sp="0"/>
              </a:custDash>
              <a:round/>
            </a:ln>
          </p:spPr>
        </p:sp>
        <p:sp>
          <p:nvSpPr>
            <p:cNvPr id="229" name="Freeform 69"/>
            <p:cNvSpPr/>
            <p:nvPr/>
          </p:nvSpPr>
          <p:spPr>
            <a:xfrm>
              <a:off x="6079680" y="2410920"/>
              <a:ext cx="845640" cy="651600"/>
            </a:xfrm>
            <a:custGeom>
              <a:avLst/>
              <a:gdLst/>
              <a:ahLst/>
              <a:rect l="0" t="0" r="r" b="b"/>
              <a:pathLst>
                <a:path w="2349" h="1810">
                  <a:moveTo>
                    <a:pt x="286" y="1301"/>
                  </a:moveTo>
                  <a:cubicBezTo>
                    <a:pt x="175" y="1255"/>
                    <a:pt x="78" y="1158"/>
                    <a:pt x="32" y="1047"/>
                  </a:cubicBezTo>
                  <a:cubicBezTo>
                    <a:pt x="0" y="969"/>
                    <a:pt x="0" y="871"/>
                    <a:pt x="32" y="793"/>
                  </a:cubicBezTo>
                  <a:cubicBezTo>
                    <a:pt x="124" y="572"/>
                    <a:pt x="336" y="411"/>
                    <a:pt x="540" y="285"/>
                  </a:cubicBezTo>
                  <a:cubicBezTo>
                    <a:pt x="768" y="144"/>
                    <a:pt x="1677" y="0"/>
                    <a:pt x="2064" y="285"/>
                  </a:cubicBezTo>
                  <a:cubicBezTo>
                    <a:pt x="2216" y="397"/>
                    <a:pt x="2348" y="606"/>
                    <a:pt x="2318" y="793"/>
                  </a:cubicBezTo>
                  <a:cubicBezTo>
                    <a:pt x="2299" y="911"/>
                    <a:pt x="2181" y="1019"/>
                    <a:pt x="2064" y="1047"/>
                  </a:cubicBezTo>
                  <a:cubicBezTo>
                    <a:pt x="1803" y="1109"/>
                    <a:pt x="1910" y="793"/>
                    <a:pt x="1302" y="793"/>
                  </a:cubicBezTo>
                  <a:cubicBezTo>
                    <a:pt x="640" y="793"/>
                    <a:pt x="1148" y="1809"/>
                    <a:pt x="286" y="1301"/>
                  </a:cubicBezTo>
                </a:path>
              </a:pathLst>
            </a:custGeom>
            <a:noFill/>
            <a:ln w="19080">
              <a:solidFill>
                <a:srgbClr val="00cc33"/>
              </a:solidFill>
              <a:custDash>
                <a:ds d="0" sp="0"/>
                <a:ds d="0" sp="0"/>
              </a:custDash>
              <a:round/>
            </a:ln>
          </p:spPr>
        </p:sp>
      </p:grpSp>
      <p:grpSp>
        <p:nvGrpSpPr>
          <p:cNvPr id="230" name="Group 70"/>
          <p:cNvGrpSpPr/>
          <p:nvPr/>
        </p:nvGrpSpPr>
        <p:grpSpPr>
          <a:xfrm>
            <a:off x="5705640" y="420480"/>
            <a:ext cx="1390680" cy="1119600"/>
            <a:chOff x="5705640" y="420480"/>
            <a:chExt cx="1390680" cy="1119600"/>
          </a:xfrm>
        </p:grpSpPr>
        <p:grpSp>
          <p:nvGrpSpPr>
            <p:cNvPr id="231" name="Group 71"/>
            <p:cNvGrpSpPr/>
            <p:nvPr/>
          </p:nvGrpSpPr>
          <p:grpSpPr>
            <a:xfrm>
              <a:off x="5705640" y="420480"/>
              <a:ext cx="1390680" cy="1013040"/>
              <a:chOff x="5705640" y="420480"/>
              <a:chExt cx="1390680" cy="1013040"/>
            </a:xfrm>
          </p:grpSpPr>
          <p:sp>
            <p:nvSpPr>
              <p:cNvPr id="232" name="Freeform 72"/>
              <p:cNvSpPr/>
              <p:nvPr/>
            </p:nvSpPr>
            <p:spPr>
              <a:xfrm>
                <a:off x="6083640" y="766440"/>
                <a:ext cx="845640" cy="651600"/>
              </a:xfrm>
              <a:custGeom>
                <a:avLst/>
                <a:gdLst/>
                <a:ahLst/>
                <a:rect l="0" t="0" r="r" b="b"/>
                <a:pathLst>
                  <a:path w="2349" h="1810">
                    <a:moveTo>
                      <a:pt x="2062" y="1301"/>
                    </a:moveTo>
                    <a:cubicBezTo>
                      <a:pt x="2173" y="1255"/>
                      <a:pt x="2270" y="1158"/>
                      <a:pt x="2316" y="1047"/>
                    </a:cubicBezTo>
                    <a:cubicBezTo>
                      <a:pt x="2348" y="969"/>
                      <a:pt x="2348" y="871"/>
                      <a:pt x="2316" y="793"/>
                    </a:cubicBezTo>
                    <a:cubicBezTo>
                      <a:pt x="2224" y="572"/>
                      <a:pt x="2012" y="411"/>
                      <a:pt x="1808" y="285"/>
                    </a:cubicBezTo>
                    <a:cubicBezTo>
                      <a:pt x="1580" y="144"/>
                      <a:pt x="671" y="0"/>
                      <a:pt x="284" y="285"/>
                    </a:cubicBezTo>
                    <a:cubicBezTo>
                      <a:pt x="132" y="397"/>
                      <a:pt x="0" y="606"/>
                      <a:pt x="30" y="793"/>
                    </a:cubicBezTo>
                    <a:cubicBezTo>
                      <a:pt x="49" y="911"/>
                      <a:pt x="167" y="1019"/>
                      <a:pt x="284" y="1047"/>
                    </a:cubicBezTo>
                    <a:cubicBezTo>
                      <a:pt x="545" y="1109"/>
                      <a:pt x="438" y="793"/>
                      <a:pt x="1046" y="793"/>
                    </a:cubicBezTo>
                    <a:cubicBezTo>
                      <a:pt x="1708" y="793"/>
                      <a:pt x="1200" y="1809"/>
                      <a:pt x="2062" y="1301"/>
                    </a:cubicBezTo>
                  </a:path>
                </a:pathLst>
              </a:custGeom>
              <a:noFill/>
              <a:ln w="19080">
                <a:solidFill>
                  <a:srgbClr val="00cc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3" name="Freeform 73"/>
              <p:cNvSpPr/>
              <p:nvPr/>
            </p:nvSpPr>
            <p:spPr>
              <a:xfrm>
                <a:off x="6257880" y="420480"/>
                <a:ext cx="263160" cy="485640"/>
              </a:xfrm>
              <a:custGeom>
                <a:avLst/>
                <a:gdLst/>
                <a:ahLst/>
                <a:rect l="0" t="0" r="r" b="b"/>
                <a:pathLst>
                  <a:path w="731" h="1349">
                    <a:moveTo>
                      <a:pt x="98" y="0"/>
                    </a:moveTo>
                    <a:cubicBezTo>
                      <a:pt x="594" y="782"/>
                      <a:pt x="729" y="840"/>
                      <a:pt x="730" y="1094"/>
                    </a:cubicBezTo>
                    <a:cubicBezTo>
                      <a:pt x="476" y="1348"/>
                      <a:pt x="162" y="949"/>
                      <a:pt x="98" y="894"/>
                    </a:cubicBezTo>
                    <a:cubicBezTo>
                      <a:pt x="33" y="838"/>
                      <a:pt x="71" y="613"/>
                      <a:pt x="64" y="528"/>
                    </a:cubicBezTo>
                    <a:cubicBezTo>
                      <a:pt x="57" y="444"/>
                      <a:pt x="64" y="359"/>
                      <a:pt x="64" y="274"/>
                    </a:cubicBezTo>
                    <a:cubicBezTo>
                      <a:pt x="64" y="189"/>
                      <a:pt x="6" y="82"/>
                      <a:pt x="64" y="20"/>
                    </a:cubicBezTo>
                    <a:cubicBezTo>
                      <a:pt x="123" y="20"/>
                      <a:pt x="0" y="7"/>
                      <a:pt x="98" y="0"/>
                    </a:cubicBezTo>
                  </a:path>
                </a:pathLst>
              </a:custGeom>
              <a:noFill/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4" name="Freeform 74"/>
              <p:cNvSpPr/>
              <p:nvPr/>
            </p:nvSpPr>
            <p:spPr>
              <a:xfrm>
                <a:off x="6311160" y="420480"/>
                <a:ext cx="448560" cy="543600"/>
              </a:xfrm>
              <a:custGeom>
                <a:avLst/>
                <a:gdLst/>
                <a:ahLst/>
                <a:rect l="0" t="0" r="r" b="b"/>
                <a:pathLst>
                  <a:path w="1246" h="1510">
                    <a:moveTo>
                      <a:pt x="0" y="24"/>
                    </a:moveTo>
                    <a:cubicBezTo>
                      <a:pt x="202" y="380"/>
                      <a:pt x="608" y="840"/>
                      <a:pt x="607" y="1094"/>
                    </a:cubicBezTo>
                    <a:cubicBezTo>
                      <a:pt x="354" y="1348"/>
                      <a:pt x="548" y="1144"/>
                      <a:pt x="737" y="1344"/>
                    </a:cubicBezTo>
                    <a:cubicBezTo>
                      <a:pt x="737" y="1344"/>
                      <a:pt x="1030" y="1509"/>
                      <a:pt x="991" y="1344"/>
                    </a:cubicBezTo>
                    <a:cubicBezTo>
                      <a:pt x="948" y="1160"/>
                      <a:pt x="785" y="1019"/>
                      <a:pt x="737" y="836"/>
                    </a:cubicBezTo>
                    <a:cubicBezTo>
                      <a:pt x="715" y="754"/>
                      <a:pt x="1245" y="836"/>
                      <a:pt x="991" y="328"/>
                    </a:cubicBezTo>
                    <a:cubicBezTo>
                      <a:pt x="737" y="74"/>
                      <a:pt x="403" y="0"/>
                      <a:pt x="0" y="24"/>
                    </a:cubicBezTo>
                  </a:path>
                </a:pathLst>
              </a:custGeom>
              <a:noFill/>
              <a:ln w="19080">
                <a:solidFill>
                  <a:srgbClr val="9933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5" name="Freeform 75"/>
              <p:cNvSpPr/>
              <p:nvPr/>
            </p:nvSpPr>
            <p:spPr>
              <a:xfrm>
                <a:off x="6576480" y="538560"/>
                <a:ext cx="583200" cy="529560"/>
              </a:xfrm>
              <a:custGeom>
                <a:avLst/>
                <a:gdLst/>
                <a:ahLst/>
                <a:rect l="0" t="0" r="r" b="b"/>
                <a:pathLst>
                  <a:path w="1620" h="1471">
                    <a:moveTo>
                      <a:pt x="0" y="508"/>
                    </a:moveTo>
                    <a:cubicBezTo>
                      <a:pt x="90" y="677"/>
                      <a:pt x="270" y="1016"/>
                      <a:pt x="270" y="1016"/>
                    </a:cubicBezTo>
                    <a:cubicBezTo>
                      <a:pt x="270" y="1016"/>
                      <a:pt x="0" y="1270"/>
                      <a:pt x="615" y="1470"/>
                    </a:cubicBezTo>
                    <a:cubicBezTo>
                      <a:pt x="1111" y="1470"/>
                      <a:pt x="1278" y="1353"/>
                      <a:pt x="1377" y="1216"/>
                    </a:cubicBezTo>
                    <a:cubicBezTo>
                      <a:pt x="1619" y="708"/>
                      <a:pt x="1123" y="454"/>
                      <a:pt x="1123" y="454"/>
                    </a:cubicBezTo>
                    <a:cubicBezTo>
                      <a:pt x="1123" y="454"/>
                      <a:pt x="377" y="1"/>
                      <a:pt x="270" y="0"/>
                    </a:cubicBezTo>
                    <a:cubicBezTo>
                      <a:pt x="508" y="254"/>
                      <a:pt x="254" y="508"/>
                      <a:pt x="0" y="508"/>
                    </a:cubicBezTo>
                  </a:path>
                </a:pathLst>
              </a:custGeom>
              <a:noFill/>
              <a:ln w="19080">
                <a:solidFill>
                  <a:srgbClr val="3399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6" name="Freeform 76"/>
              <p:cNvSpPr/>
              <p:nvPr/>
            </p:nvSpPr>
            <p:spPr>
              <a:xfrm>
                <a:off x="5799960" y="448920"/>
                <a:ext cx="480240" cy="475560"/>
              </a:xfrm>
              <a:custGeom>
                <a:avLst/>
                <a:gdLst/>
                <a:ahLst/>
                <a:rect l="0" t="0" r="r" b="b"/>
                <a:pathLst>
                  <a:path w="1334" h="1321">
                    <a:moveTo>
                      <a:pt x="1236" y="0"/>
                    </a:moveTo>
                    <a:cubicBezTo>
                      <a:pt x="1310" y="215"/>
                      <a:pt x="1333" y="697"/>
                      <a:pt x="1277" y="762"/>
                    </a:cubicBezTo>
                    <a:cubicBezTo>
                      <a:pt x="762" y="1066"/>
                      <a:pt x="807" y="215"/>
                      <a:pt x="0" y="1320"/>
                    </a:cubicBezTo>
                    <a:cubicBezTo>
                      <a:pt x="254" y="554"/>
                      <a:pt x="762" y="50"/>
                      <a:pt x="1236" y="0"/>
                    </a:cubicBezTo>
                  </a:path>
                </a:pathLst>
              </a:custGeom>
              <a:noFill/>
              <a:ln w="19080">
                <a:solidFill>
                  <a:srgbClr val="3399ff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7" name="Freeform 77"/>
              <p:cNvSpPr/>
              <p:nvPr/>
            </p:nvSpPr>
            <p:spPr>
              <a:xfrm>
                <a:off x="6156720" y="771840"/>
                <a:ext cx="409320" cy="387720"/>
              </a:xfrm>
              <a:custGeom>
                <a:avLst/>
                <a:gdLst/>
                <a:ahLst/>
                <a:rect l="0" t="0" r="r" b="b"/>
                <a:pathLst>
                  <a:path w="1137" h="1077">
                    <a:moveTo>
                      <a:pt x="882" y="568"/>
                    </a:moveTo>
                    <a:cubicBezTo>
                      <a:pt x="947" y="724"/>
                      <a:pt x="1136" y="822"/>
                      <a:pt x="882" y="1076"/>
                    </a:cubicBezTo>
                    <a:cubicBezTo>
                      <a:pt x="713" y="991"/>
                      <a:pt x="528" y="933"/>
                      <a:pt x="374" y="822"/>
                    </a:cubicBezTo>
                    <a:cubicBezTo>
                      <a:pt x="277" y="752"/>
                      <a:pt x="166" y="679"/>
                      <a:pt x="120" y="568"/>
                    </a:cubicBezTo>
                    <a:cubicBezTo>
                      <a:pt x="55" y="412"/>
                      <a:pt x="0" y="180"/>
                      <a:pt x="120" y="60"/>
                    </a:cubicBezTo>
                    <a:cubicBezTo>
                      <a:pt x="180" y="0"/>
                      <a:pt x="374" y="60"/>
                      <a:pt x="374" y="60"/>
                    </a:cubicBezTo>
                    <a:cubicBezTo>
                      <a:pt x="374" y="60"/>
                      <a:pt x="790" y="347"/>
                      <a:pt x="882" y="568"/>
                    </a:cubicBezTo>
                  </a:path>
                </a:pathLst>
              </a:custGeom>
              <a:noFill/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  <p:sp>
            <p:nvSpPr>
              <p:cNvPr id="238" name="Freeform 78"/>
              <p:cNvSpPr/>
              <p:nvPr/>
            </p:nvSpPr>
            <p:spPr>
              <a:xfrm>
                <a:off x="5670000" y="812880"/>
                <a:ext cx="603720" cy="621000"/>
              </a:xfrm>
              <a:custGeom>
                <a:avLst/>
                <a:gdLst/>
                <a:ahLst/>
                <a:rect l="0" t="0" r="r" b="b"/>
                <a:pathLst>
                  <a:path w="1677" h="1725">
                    <a:moveTo>
                      <a:pt x="660" y="0"/>
                    </a:moveTo>
                    <a:cubicBezTo>
                      <a:pt x="411" y="254"/>
                      <a:pt x="411" y="254"/>
                      <a:pt x="152" y="708"/>
                    </a:cubicBezTo>
                    <a:cubicBezTo>
                      <a:pt x="0" y="1216"/>
                      <a:pt x="152" y="1216"/>
                      <a:pt x="914" y="1470"/>
                    </a:cubicBezTo>
                    <a:cubicBezTo>
                      <a:pt x="1168" y="1555"/>
                      <a:pt x="1676" y="1724"/>
                      <a:pt x="1676" y="1724"/>
                    </a:cubicBezTo>
                    <a:cubicBezTo>
                      <a:pt x="1676" y="1724"/>
                      <a:pt x="847" y="1515"/>
                      <a:pt x="660" y="962"/>
                    </a:cubicBezTo>
                    <a:cubicBezTo>
                      <a:pt x="660" y="962"/>
                      <a:pt x="953" y="873"/>
                      <a:pt x="914" y="708"/>
                    </a:cubicBezTo>
                    <a:cubicBezTo>
                      <a:pt x="871" y="524"/>
                      <a:pt x="660" y="508"/>
                      <a:pt x="660" y="0"/>
                    </a:cubicBezTo>
                  </a:path>
                </a:pathLst>
              </a:custGeom>
              <a:noFill/>
              <a:ln w="19080">
                <a:solidFill>
                  <a:srgbClr val="ff3333"/>
                </a:solidFill>
                <a:custDash>
                  <a:ds d="0" sp="0"/>
                  <a:ds d="0" sp="0"/>
                </a:custDash>
                <a:round/>
              </a:ln>
            </p:spPr>
          </p:sp>
        </p:grpSp>
        <p:sp>
          <p:nvSpPr>
            <p:cNvPr id="239" name="Freeform 79"/>
            <p:cNvSpPr/>
            <p:nvPr/>
          </p:nvSpPr>
          <p:spPr>
            <a:xfrm>
              <a:off x="5907600" y="702000"/>
              <a:ext cx="823320" cy="865080"/>
            </a:xfrm>
            <a:custGeom>
              <a:avLst/>
              <a:gdLst/>
              <a:ahLst/>
              <a:rect l="0" t="0" r="r" b="b"/>
              <a:pathLst>
                <a:path w="2287" h="2403">
                  <a:moveTo>
                    <a:pt x="0" y="508"/>
                  </a:moveTo>
                  <a:cubicBezTo>
                    <a:pt x="0" y="87"/>
                    <a:pt x="508" y="0"/>
                    <a:pt x="762" y="254"/>
                  </a:cubicBezTo>
                  <a:cubicBezTo>
                    <a:pt x="691" y="254"/>
                    <a:pt x="697" y="606"/>
                    <a:pt x="762" y="762"/>
                  </a:cubicBezTo>
                  <a:cubicBezTo>
                    <a:pt x="808" y="873"/>
                    <a:pt x="1016" y="1016"/>
                    <a:pt x="1016" y="1016"/>
                  </a:cubicBezTo>
                  <a:lnTo>
                    <a:pt x="1524" y="1270"/>
                  </a:lnTo>
                  <a:cubicBezTo>
                    <a:pt x="2032" y="1270"/>
                    <a:pt x="2286" y="1912"/>
                    <a:pt x="2286" y="2032"/>
                  </a:cubicBezTo>
                  <a:cubicBezTo>
                    <a:pt x="2286" y="2152"/>
                    <a:pt x="2147" y="2277"/>
                    <a:pt x="2032" y="2309"/>
                  </a:cubicBezTo>
                  <a:cubicBezTo>
                    <a:pt x="1696" y="2402"/>
                    <a:pt x="1355" y="2124"/>
                    <a:pt x="1016" y="2032"/>
                  </a:cubicBezTo>
                  <a:cubicBezTo>
                    <a:pt x="762" y="1863"/>
                    <a:pt x="187" y="1823"/>
                    <a:pt x="0" y="1270"/>
                  </a:cubicBezTo>
                  <a:cubicBezTo>
                    <a:pt x="85" y="1185"/>
                    <a:pt x="295" y="1191"/>
                    <a:pt x="254" y="1016"/>
                  </a:cubicBezTo>
                  <a:cubicBezTo>
                    <a:pt x="213" y="841"/>
                    <a:pt x="0" y="929"/>
                    <a:pt x="0" y="508"/>
                  </a:cubicBezTo>
                </a:path>
              </a:pathLst>
            </a:custGeom>
            <a:noFill/>
            <a:ln w="19080">
              <a:solidFill>
                <a:srgbClr val="ff9900"/>
              </a:solidFill>
              <a:custDash>
                <a:ds d="0" sp="0"/>
                <a:ds d="0" sp="0"/>
              </a:custDash>
              <a:round/>
            </a:ln>
          </p:spPr>
        </p:sp>
      </p:grpSp>
      <p:sp>
        <p:nvSpPr>
          <p:cNvPr id="240" name="TextShape 80"/>
          <p:cNvSpPr txBox="1"/>
          <p:nvPr/>
        </p:nvSpPr>
        <p:spPr>
          <a:xfrm>
            <a:off x="5999400" y="865080"/>
            <a:ext cx="100296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Basal Ganglia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1" name="TextShape 81"/>
          <p:cNvSpPr txBox="1"/>
          <p:nvPr/>
        </p:nvSpPr>
        <p:spPr>
          <a:xfrm>
            <a:off x="4980240" y="431280"/>
            <a:ext cx="617760" cy="24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Parietal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2" name="TextShape 82"/>
          <p:cNvSpPr txBox="1"/>
          <p:nvPr/>
        </p:nvSpPr>
        <p:spPr>
          <a:xfrm>
            <a:off x="5724000" y="3313080"/>
            <a:ext cx="15912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Individual Level, By Task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83"/>
          <p:cNvSpPr/>
          <p:nvPr/>
        </p:nvSpPr>
        <p:spPr>
          <a:xfrm>
            <a:off x="3653280" y="2413440"/>
            <a:ext cx="239760" cy="548640"/>
          </a:xfrm>
          <a:custGeom>
            <a:avLst/>
            <a:gdLst/>
            <a:ahLst/>
            <a:rect l="0" t="0" r="r" b="b"/>
            <a:pathLst>
              <a:path w="668" h="1525">
                <a:moveTo>
                  <a:pt x="0" y="376"/>
                </a:moveTo>
                <a:lnTo>
                  <a:pt x="242" y="376"/>
                </a:lnTo>
                <a:lnTo>
                  <a:pt x="242" y="0"/>
                </a:lnTo>
                <a:lnTo>
                  <a:pt x="667" y="762"/>
                </a:lnTo>
                <a:lnTo>
                  <a:pt x="242" y="1524"/>
                </a:lnTo>
                <a:lnTo>
                  <a:pt x="242" y="1148"/>
                </a:lnTo>
                <a:lnTo>
                  <a:pt x="0" y="1148"/>
                </a:lnTo>
                <a:lnTo>
                  <a:pt x="0" y="376"/>
                </a:lnTo>
              </a:path>
            </a:pathLst>
          </a:custGeom>
          <a:solidFill>
            <a:srgbClr val="000000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4"/>
          <p:cNvSpPr/>
          <p:nvPr/>
        </p:nvSpPr>
        <p:spPr>
          <a:xfrm>
            <a:off x="5489640" y="2413800"/>
            <a:ext cx="239760" cy="548640"/>
          </a:xfrm>
          <a:custGeom>
            <a:avLst/>
            <a:gdLst/>
            <a:ahLst/>
            <a:rect l="0" t="0" r="r" b="b"/>
            <a:pathLst>
              <a:path w="668" h="1525">
                <a:moveTo>
                  <a:pt x="0" y="376"/>
                </a:moveTo>
                <a:lnTo>
                  <a:pt x="242" y="376"/>
                </a:lnTo>
                <a:lnTo>
                  <a:pt x="242" y="0"/>
                </a:lnTo>
                <a:lnTo>
                  <a:pt x="667" y="762"/>
                </a:lnTo>
                <a:lnTo>
                  <a:pt x="242" y="1524"/>
                </a:lnTo>
                <a:lnTo>
                  <a:pt x="242" y="1148"/>
                </a:lnTo>
                <a:lnTo>
                  <a:pt x="0" y="1148"/>
                </a:lnTo>
                <a:lnTo>
                  <a:pt x="0" y="376"/>
                </a:lnTo>
              </a:path>
            </a:pathLst>
          </a:custGeom>
          <a:solidFill>
            <a:srgbClr val="000000"/>
          </a:solidFill>
          <a:ln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920240" y="137160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1920240" y="137160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2194560" y="150876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1920240" y="164592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2194560" y="178308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"/>
          <p:cNvSpPr/>
          <p:nvPr/>
        </p:nvSpPr>
        <p:spPr>
          <a:xfrm>
            <a:off x="3538080" y="137160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"/>
          <p:cNvSpPr/>
          <p:nvPr/>
        </p:nvSpPr>
        <p:spPr>
          <a:xfrm>
            <a:off x="3538080" y="1371600"/>
            <a:ext cx="274320" cy="54864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"/>
          <p:cNvSpPr/>
          <p:nvPr/>
        </p:nvSpPr>
        <p:spPr>
          <a:xfrm>
            <a:off x="3812400" y="150876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9"/>
          <p:cNvSpPr/>
          <p:nvPr/>
        </p:nvSpPr>
        <p:spPr>
          <a:xfrm>
            <a:off x="3812400" y="178308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0"/>
          <p:cNvSpPr/>
          <p:nvPr/>
        </p:nvSpPr>
        <p:spPr>
          <a:xfrm>
            <a:off x="1920240" y="137160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1"/>
          <p:cNvSpPr/>
          <p:nvPr/>
        </p:nvSpPr>
        <p:spPr>
          <a:xfrm>
            <a:off x="1920240" y="137160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2"/>
          <p:cNvSpPr/>
          <p:nvPr/>
        </p:nvSpPr>
        <p:spPr>
          <a:xfrm>
            <a:off x="2194560" y="150876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3"/>
          <p:cNvSpPr/>
          <p:nvPr/>
        </p:nvSpPr>
        <p:spPr>
          <a:xfrm>
            <a:off x="1920240" y="164592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4"/>
          <p:cNvSpPr/>
          <p:nvPr/>
        </p:nvSpPr>
        <p:spPr>
          <a:xfrm>
            <a:off x="2194560" y="178308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5"/>
          <p:cNvSpPr/>
          <p:nvPr/>
        </p:nvSpPr>
        <p:spPr>
          <a:xfrm>
            <a:off x="3538080" y="137160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6"/>
          <p:cNvSpPr/>
          <p:nvPr/>
        </p:nvSpPr>
        <p:spPr>
          <a:xfrm>
            <a:off x="3538080" y="1371600"/>
            <a:ext cx="274320" cy="54864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7"/>
          <p:cNvSpPr/>
          <p:nvPr/>
        </p:nvSpPr>
        <p:spPr>
          <a:xfrm>
            <a:off x="3812400" y="150876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8"/>
          <p:cNvSpPr/>
          <p:nvPr/>
        </p:nvSpPr>
        <p:spPr>
          <a:xfrm>
            <a:off x="3812400" y="178308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19"/>
          <p:cNvSpPr txBox="1"/>
          <p:nvPr/>
        </p:nvSpPr>
        <p:spPr>
          <a:xfrm>
            <a:off x="1472760" y="64008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Co</a:t>
            </a:r>
            <a:r>
              <a:rPr b="0" lang="en-US" sz="1000" spc="-1" strike="noStrike">
                <a:latin typeface="Arial"/>
              </a:rPr>
              <a:t>ntr</a:t>
            </a:r>
            <a:r>
              <a:rPr b="0" lang="en-US" sz="1000" spc="-1" strike="noStrike">
                <a:latin typeface="Arial"/>
              </a:rPr>
              <a:t>ol </a:t>
            </a:r>
            <a:r>
              <a:rPr b="0" lang="en-US" sz="1000" spc="-1" strike="noStrike">
                <a:latin typeface="Arial"/>
              </a:rPr>
              <a:t>Co</a:t>
            </a:r>
            <a:r>
              <a:rPr b="0" lang="en-US" sz="1000" spc="-1" strike="noStrike">
                <a:latin typeface="Arial"/>
              </a:rPr>
              <a:t>ndi</a:t>
            </a:r>
            <a:r>
              <a:rPr b="0" lang="en-US" sz="1000" spc="-1" strike="noStrike">
                <a:latin typeface="Arial"/>
              </a:rPr>
              <a:t>tio</a:t>
            </a:r>
            <a:r>
              <a:rPr b="0" lang="en-US" sz="1000" spc="-1" strike="noStrike">
                <a:latin typeface="Arial"/>
              </a:rPr>
              <a:t>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(E</a:t>
            </a:r>
            <a:r>
              <a:rPr b="0" lang="en-US" sz="1000" spc="-1" strike="noStrike">
                <a:latin typeface="Arial"/>
              </a:rPr>
              <a:t>as</a:t>
            </a:r>
            <a:r>
              <a:rPr b="0" lang="en-US" sz="1000" spc="-1" strike="noStrike">
                <a:latin typeface="Arial"/>
              </a:rPr>
              <a:t>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4" name="TextShape 20"/>
          <p:cNvSpPr txBox="1"/>
          <p:nvPr/>
        </p:nvSpPr>
        <p:spPr>
          <a:xfrm>
            <a:off x="2157120" y="64044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Crit</a:t>
            </a:r>
            <a:r>
              <a:rPr b="0" lang="en-US" sz="1000" spc="-1" strike="noStrike">
                <a:latin typeface="Arial"/>
              </a:rPr>
              <a:t>ical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Co</a:t>
            </a:r>
            <a:r>
              <a:rPr b="0" lang="en-US" sz="1000" spc="-1" strike="noStrike">
                <a:latin typeface="Arial"/>
              </a:rPr>
              <a:t>ndit</a:t>
            </a:r>
            <a:r>
              <a:rPr b="0" lang="en-US" sz="1000" spc="-1" strike="noStrike">
                <a:latin typeface="Arial"/>
              </a:rPr>
              <a:t>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(Ha</a:t>
            </a:r>
            <a:r>
              <a:rPr b="0" lang="en-US" sz="1000" spc="-1" strike="noStrike">
                <a:latin typeface="Arial"/>
              </a:rPr>
              <a:t>rd)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" name="TextShape 21"/>
          <p:cNvSpPr txBox="1"/>
          <p:nvPr/>
        </p:nvSpPr>
        <p:spPr>
          <a:xfrm>
            <a:off x="3056760" y="64008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Co</a:t>
            </a:r>
            <a:r>
              <a:rPr b="0" lang="en-US" sz="1000" spc="-1" strike="noStrike">
                <a:latin typeface="Arial"/>
              </a:rPr>
              <a:t>ntr</a:t>
            </a:r>
            <a:r>
              <a:rPr b="0" lang="en-US" sz="1000" spc="-1" strike="noStrike">
                <a:latin typeface="Arial"/>
              </a:rPr>
              <a:t>ol </a:t>
            </a:r>
            <a:r>
              <a:rPr b="0" lang="en-US" sz="1000" spc="-1" strike="noStrike">
                <a:latin typeface="Arial"/>
              </a:rPr>
              <a:t>Co</a:t>
            </a:r>
            <a:r>
              <a:rPr b="0" lang="en-US" sz="1000" spc="-1" strike="noStrike">
                <a:latin typeface="Arial"/>
              </a:rPr>
              <a:t>ndit</a:t>
            </a:r>
            <a:r>
              <a:rPr b="0" lang="en-US" sz="1000" spc="-1" strike="noStrike">
                <a:latin typeface="Arial"/>
              </a:rPr>
              <a:t>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(Ea</a:t>
            </a:r>
            <a:r>
              <a:rPr b="0" lang="en-US" sz="1000" spc="-1" strike="noStrike">
                <a:latin typeface="Arial"/>
              </a:rPr>
              <a:t>sy)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6" name="TextShape 22"/>
          <p:cNvSpPr txBox="1"/>
          <p:nvPr/>
        </p:nvSpPr>
        <p:spPr>
          <a:xfrm>
            <a:off x="3741120" y="64044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ri</a:t>
            </a:r>
            <a:r>
              <a:rPr b="0" lang="en-US" sz="1000" spc="-1" strike="noStrike">
                <a:latin typeface="Arial"/>
              </a:rPr>
              <a:t>ti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d</a:t>
            </a:r>
            <a:r>
              <a:rPr b="0" lang="en-US" sz="1000" spc="-1" strike="noStrike">
                <a:latin typeface="Arial"/>
              </a:rPr>
              <a:t>it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latin typeface="Arial"/>
              </a:rPr>
              <a:t>(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d</a:t>
            </a:r>
            <a:r>
              <a:rPr b="0" lang="en-US" sz="1000" spc="-1" strike="noStrike"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267" name="Line 23"/>
          <p:cNvCxnSpPr>
            <a:stCxn id="263" idx="2"/>
            <a:endCxn id="255" idx="0"/>
          </p:cNvCxnSpPr>
          <p:nvPr/>
        </p:nvCxnSpPr>
        <p:spPr>
          <a:xfrm>
            <a:off x="1859760" y="1155960"/>
            <a:ext cx="198000" cy="216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8" name="Line 24"/>
          <p:cNvCxnSpPr>
            <a:stCxn id="265" idx="2"/>
            <a:endCxn id="260" idx="0"/>
          </p:cNvCxnSpPr>
          <p:nvPr/>
        </p:nvCxnSpPr>
        <p:spPr>
          <a:xfrm>
            <a:off x="3443760" y="1155960"/>
            <a:ext cx="231840" cy="216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69" name="Line 25"/>
          <p:cNvCxnSpPr>
            <a:stCxn id="264" idx="2"/>
          </p:cNvCxnSpPr>
          <p:nvPr/>
        </p:nvCxnSpPr>
        <p:spPr>
          <a:xfrm flipH="1">
            <a:off x="2332080" y="1156320"/>
            <a:ext cx="212400" cy="352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70" name="Line 26"/>
          <p:cNvCxnSpPr>
            <a:stCxn id="266" idx="2"/>
            <a:endCxn id="261" idx="0"/>
          </p:cNvCxnSpPr>
          <p:nvPr/>
        </p:nvCxnSpPr>
        <p:spPr>
          <a:xfrm flipH="1">
            <a:off x="3949560" y="1156320"/>
            <a:ext cx="178920" cy="352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71" name="TextShape 27"/>
          <p:cNvSpPr txBox="1"/>
          <p:nvPr/>
        </p:nvSpPr>
        <p:spPr>
          <a:xfrm>
            <a:off x="1581480" y="1972800"/>
            <a:ext cx="127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Ca</a:t>
            </a:r>
            <a:r>
              <a:rPr b="1" lang="en-US" sz="1000" spc="-1" strike="noStrike">
                <a:latin typeface="Arial"/>
              </a:rPr>
              <a:t>no</a:t>
            </a:r>
            <a:r>
              <a:rPr b="1" lang="en-US" sz="1000" spc="-1" strike="noStrike">
                <a:latin typeface="Arial"/>
              </a:rPr>
              <a:t>nic</a:t>
            </a:r>
            <a:r>
              <a:rPr b="1" lang="en-US" sz="1000" spc="-1" strike="noStrike">
                <a:latin typeface="Arial"/>
              </a:rPr>
              <a:t>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GL</a:t>
            </a:r>
            <a:r>
              <a:rPr b="1" lang="en-US" sz="1000" spc="-1" strike="noStrike">
                <a:latin typeface="Arial"/>
              </a:rPr>
              <a:t>M </a:t>
            </a:r>
            <a:r>
              <a:rPr b="1" lang="en-US" sz="1000" spc="-1" strike="noStrike">
                <a:latin typeface="Arial"/>
              </a:rPr>
              <a:t>ma</a:t>
            </a:r>
            <a:r>
              <a:rPr b="1" lang="en-US" sz="1000" spc="-1" strike="noStrike">
                <a:latin typeface="Arial"/>
              </a:rPr>
              <a:t>trix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2" name="TextShape 28"/>
          <p:cNvSpPr txBox="1"/>
          <p:nvPr/>
        </p:nvSpPr>
        <p:spPr>
          <a:xfrm>
            <a:off x="3201840" y="1973160"/>
            <a:ext cx="127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D</a:t>
            </a:r>
            <a:r>
              <a:rPr b="1" lang="en-US" sz="1000" spc="-1" strike="noStrike">
                <a:latin typeface="Arial"/>
              </a:rPr>
              <a:t>C</a:t>
            </a:r>
            <a:r>
              <a:rPr b="1" lang="en-US" sz="1000" spc="-1" strike="noStrike">
                <a:latin typeface="Arial"/>
              </a:rPr>
              <a:t>M</a:t>
            </a:r>
            <a:r>
              <a:rPr b="1" lang="en-US" sz="1000" spc="-1" strike="noStrike">
                <a:latin typeface="Arial"/>
              </a:rPr>
              <a:t>-</a:t>
            </a:r>
            <a:r>
              <a:rPr b="1" lang="en-US" sz="1000" spc="-1" strike="noStrike">
                <a:latin typeface="Arial"/>
              </a:rPr>
              <a:t>S</a:t>
            </a:r>
            <a:r>
              <a:rPr b="1" lang="en-US" sz="1000" spc="-1" strike="noStrike">
                <a:latin typeface="Arial"/>
              </a:rPr>
              <a:t>p</a:t>
            </a:r>
            <a:r>
              <a:rPr b="1" lang="en-US" sz="1000" spc="-1" strike="noStrike">
                <a:latin typeface="Arial"/>
              </a:rPr>
              <a:t>e</a:t>
            </a:r>
            <a:r>
              <a:rPr b="1" lang="en-US" sz="1000" spc="-1" strike="noStrike">
                <a:latin typeface="Arial"/>
              </a:rPr>
              <a:t>c</a:t>
            </a:r>
            <a:r>
              <a:rPr b="1" lang="en-US" sz="1000" spc="-1" strike="noStrike">
                <a:latin typeface="Arial"/>
              </a:rPr>
              <a:t>if</a:t>
            </a:r>
            <a:r>
              <a:rPr b="1" lang="en-US" sz="1000" spc="-1" strike="noStrike">
                <a:latin typeface="Arial"/>
              </a:rPr>
              <a:t>i</a:t>
            </a:r>
            <a:r>
              <a:rPr b="1" lang="en-US" sz="1000" spc="-1" strike="noStrike">
                <a:latin typeface="Arial"/>
              </a:rPr>
              <a:t>c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G</a:t>
            </a:r>
            <a:r>
              <a:rPr b="1" lang="en-US" sz="1000" spc="-1" strike="noStrike">
                <a:latin typeface="Arial"/>
              </a:rPr>
              <a:t>L</a:t>
            </a:r>
            <a:r>
              <a:rPr b="1" lang="en-US" sz="1000" spc="-1" strike="noStrike">
                <a:latin typeface="Arial"/>
              </a:rPr>
              <a:t>M</a:t>
            </a:r>
            <a:r>
              <a:rPr b="1" lang="en-US" sz="1000" spc="-1" strike="noStrike">
                <a:latin typeface="Arial"/>
              </a:rPr>
              <a:t> </a:t>
            </a:r>
            <a:r>
              <a:rPr b="1" lang="en-US" sz="1000" spc="-1" strike="noStrike">
                <a:latin typeface="Arial"/>
              </a:rPr>
              <a:t>m</a:t>
            </a:r>
            <a:r>
              <a:rPr b="1" lang="en-US" sz="1000" spc="-1" strike="noStrike">
                <a:latin typeface="Arial"/>
              </a:rPr>
              <a:t>a</a:t>
            </a:r>
            <a:r>
              <a:rPr b="1" lang="en-US" sz="1000" spc="-1" strike="noStrike">
                <a:latin typeface="Arial"/>
              </a:rPr>
              <a:t>tr</a:t>
            </a:r>
            <a:r>
              <a:rPr b="1" lang="en-US" sz="1000" spc="-1" strike="noStrike">
                <a:latin typeface="Arial"/>
              </a:rPr>
              <a:t>i</a:t>
            </a:r>
            <a:r>
              <a:rPr b="1" lang="en-US" sz="1000" spc="-1" strike="noStrike">
                <a:latin typeface="Arial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3" name="CustomShape 29"/>
          <p:cNvSpPr/>
          <p:nvPr/>
        </p:nvSpPr>
        <p:spPr>
          <a:xfrm>
            <a:off x="1904760" y="350496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0"/>
          <p:cNvSpPr/>
          <p:nvPr/>
        </p:nvSpPr>
        <p:spPr>
          <a:xfrm>
            <a:off x="1904760" y="350496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1"/>
          <p:cNvSpPr/>
          <p:nvPr/>
        </p:nvSpPr>
        <p:spPr>
          <a:xfrm>
            <a:off x="2179080" y="364212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2"/>
          <p:cNvSpPr/>
          <p:nvPr/>
        </p:nvSpPr>
        <p:spPr>
          <a:xfrm>
            <a:off x="1904760" y="377928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3"/>
          <p:cNvSpPr/>
          <p:nvPr/>
        </p:nvSpPr>
        <p:spPr>
          <a:xfrm>
            <a:off x="2179080" y="391644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4"/>
          <p:cNvSpPr/>
          <p:nvPr/>
        </p:nvSpPr>
        <p:spPr>
          <a:xfrm>
            <a:off x="3594600" y="350496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5"/>
          <p:cNvSpPr/>
          <p:nvPr/>
        </p:nvSpPr>
        <p:spPr>
          <a:xfrm>
            <a:off x="3594600" y="3504960"/>
            <a:ext cx="274320" cy="54864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6"/>
          <p:cNvSpPr/>
          <p:nvPr/>
        </p:nvSpPr>
        <p:spPr>
          <a:xfrm>
            <a:off x="3868920" y="364212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7"/>
          <p:cNvSpPr/>
          <p:nvPr/>
        </p:nvSpPr>
        <p:spPr>
          <a:xfrm>
            <a:off x="3868920" y="3916440"/>
            <a:ext cx="274320" cy="137160"/>
          </a:xfrm>
          <a:prstGeom prst="rect">
            <a:avLst/>
          </a:prstGeom>
          <a:solidFill>
            <a:srgbClr val="000000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8"/>
          <p:cNvSpPr/>
          <p:nvPr/>
        </p:nvSpPr>
        <p:spPr>
          <a:xfrm>
            <a:off x="1904760" y="350496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9"/>
          <p:cNvSpPr/>
          <p:nvPr/>
        </p:nvSpPr>
        <p:spPr>
          <a:xfrm>
            <a:off x="1904760" y="3504960"/>
            <a:ext cx="274320" cy="137160"/>
          </a:xfrm>
          <a:prstGeom prst="rect">
            <a:avLst/>
          </a:prstGeom>
          <a:solidFill>
            <a:srgbClr val="6600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0"/>
          <p:cNvSpPr/>
          <p:nvPr/>
        </p:nvSpPr>
        <p:spPr>
          <a:xfrm>
            <a:off x="2179080" y="3642120"/>
            <a:ext cx="274320" cy="137160"/>
          </a:xfrm>
          <a:prstGeom prst="rect">
            <a:avLst/>
          </a:prstGeom>
          <a:solidFill>
            <a:srgbClr val="ff66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1"/>
          <p:cNvSpPr/>
          <p:nvPr/>
        </p:nvSpPr>
        <p:spPr>
          <a:xfrm>
            <a:off x="1904760" y="3779280"/>
            <a:ext cx="274320" cy="137160"/>
          </a:xfrm>
          <a:prstGeom prst="rect">
            <a:avLst/>
          </a:prstGeom>
          <a:solidFill>
            <a:srgbClr val="6600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2"/>
          <p:cNvSpPr/>
          <p:nvPr/>
        </p:nvSpPr>
        <p:spPr>
          <a:xfrm>
            <a:off x="2179080" y="3916440"/>
            <a:ext cx="274320" cy="137160"/>
          </a:xfrm>
          <a:prstGeom prst="rect">
            <a:avLst/>
          </a:prstGeom>
          <a:solidFill>
            <a:srgbClr val="ff66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3"/>
          <p:cNvSpPr/>
          <p:nvPr/>
        </p:nvSpPr>
        <p:spPr>
          <a:xfrm>
            <a:off x="3594600" y="3504960"/>
            <a:ext cx="548640" cy="548640"/>
          </a:xfrm>
          <a:prstGeom prst="rect">
            <a:avLst/>
          </a:prstGeom>
          <a:solidFill>
            <a:srgbClr val="cccccc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4"/>
          <p:cNvSpPr/>
          <p:nvPr/>
        </p:nvSpPr>
        <p:spPr>
          <a:xfrm>
            <a:off x="3594600" y="3504960"/>
            <a:ext cx="274320" cy="548640"/>
          </a:xfrm>
          <a:prstGeom prst="rect">
            <a:avLst/>
          </a:prstGeom>
          <a:solidFill>
            <a:srgbClr val="6600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5"/>
          <p:cNvSpPr/>
          <p:nvPr/>
        </p:nvSpPr>
        <p:spPr>
          <a:xfrm>
            <a:off x="3868920" y="3642120"/>
            <a:ext cx="274320" cy="137160"/>
          </a:xfrm>
          <a:prstGeom prst="rect">
            <a:avLst/>
          </a:prstGeom>
          <a:solidFill>
            <a:srgbClr val="ff66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6"/>
          <p:cNvSpPr/>
          <p:nvPr/>
        </p:nvSpPr>
        <p:spPr>
          <a:xfrm>
            <a:off x="3868920" y="3916440"/>
            <a:ext cx="274320" cy="137160"/>
          </a:xfrm>
          <a:prstGeom prst="rect">
            <a:avLst/>
          </a:prstGeom>
          <a:solidFill>
            <a:srgbClr val="ff6666"/>
          </a:solidFill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47"/>
          <p:cNvSpPr txBox="1"/>
          <p:nvPr/>
        </p:nvSpPr>
        <p:spPr>
          <a:xfrm>
            <a:off x="1457280" y="277344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C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o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n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tr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o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l 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C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o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n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d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it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i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o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(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E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a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s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y</a:t>
            </a:r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2" name="TextShape 48"/>
          <p:cNvSpPr txBox="1"/>
          <p:nvPr/>
        </p:nvSpPr>
        <p:spPr>
          <a:xfrm>
            <a:off x="2141640" y="277380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Critical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Condition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(Hard)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3" name="TextShape 49"/>
          <p:cNvSpPr txBox="1"/>
          <p:nvPr/>
        </p:nvSpPr>
        <p:spPr>
          <a:xfrm>
            <a:off x="3113280" y="277344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Baseline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Condition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(All Trials)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4" name="TextShape 50"/>
          <p:cNvSpPr txBox="1"/>
          <p:nvPr/>
        </p:nvSpPr>
        <p:spPr>
          <a:xfrm>
            <a:off x="3797640" y="277380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Critical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Condition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(Hard)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295" name="Line 51"/>
          <p:cNvCxnSpPr>
            <a:stCxn id="291" idx="2"/>
            <a:endCxn id="283" idx="0"/>
          </p:cNvCxnSpPr>
          <p:nvPr/>
        </p:nvCxnSpPr>
        <p:spPr>
          <a:xfrm>
            <a:off x="1844280" y="3289320"/>
            <a:ext cx="198000" cy="21600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296" name="Line 52"/>
          <p:cNvCxnSpPr>
            <a:stCxn id="293" idx="2"/>
            <a:endCxn id="288" idx="0"/>
          </p:cNvCxnSpPr>
          <p:nvPr/>
        </p:nvCxnSpPr>
        <p:spPr>
          <a:xfrm>
            <a:off x="3500280" y="3289320"/>
            <a:ext cx="231840" cy="21600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297" name="Line 53"/>
          <p:cNvCxnSpPr/>
          <p:nvPr/>
        </p:nvCxnSpPr>
        <p:spPr>
          <a:xfrm flipH="1">
            <a:off x="2316600" y="3289680"/>
            <a:ext cx="212400" cy="35280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298" name="Line 54"/>
          <p:cNvCxnSpPr>
            <a:stCxn id="294" idx="2"/>
            <a:endCxn id="289" idx="0"/>
          </p:cNvCxnSpPr>
          <p:nvPr/>
        </p:nvCxnSpPr>
        <p:spPr>
          <a:xfrm flipH="1">
            <a:off x="4006080" y="3289680"/>
            <a:ext cx="178920" cy="35280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sp>
        <p:nvSpPr>
          <p:cNvPr id="299" name="TextShape 55"/>
          <p:cNvSpPr txBox="1"/>
          <p:nvPr/>
        </p:nvSpPr>
        <p:spPr>
          <a:xfrm>
            <a:off x="1566000" y="4106160"/>
            <a:ext cx="127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C</a:t>
            </a:r>
            <a:r>
              <a:rPr b="1" lang="en-US" sz="1000" spc="-1" strike="noStrike">
                <a:latin typeface="Arial"/>
              </a:rPr>
              <a:t>a</a:t>
            </a:r>
            <a:r>
              <a:rPr b="1" lang="en-US" sz="1000" spc="-1" strike="noStrike">
                <a:latin typeface="Arial"/>
              </a:rPr>
              <a:t>n</a:t>
            </a:r>
            <a:r>
              <a:rPr b="1" lang="en-US" sz="1000" spc="-1" strike="noStrike">
                <a:latin typeface="Arial"/>
              </a:rPr>
              <a:t>o</a:t>
            </a:r>
            <a:r>
              <a:rPr b="1" lang="en-US" sz="1000" spc="-1" strike="noStrike">
                <a:latin typeface="Arial"/>
              </a:rPr>
              <a:t>n</a:t>
            </a:r>
            <a:r>
              <a:rPr b="1" lang="en-US" sz="1000" spc="-1" strike="noStrike">
                <a:latin typeface="Arial"/>
              </a:rPr>
              <a:t>i</a:t>
            </a:r>
            <a:r>
              <a:rPr b="1" lang="en-US" sz="1000" spc="-1" strike="noStrike">
                <a:latin typeface="Arial"/>
              </a:rPr>
              <a:t>c</a:t>
            </a:r>
            <a:r>
              <a:rPr b="1" lang="en-US" sz="1000" spc="-1" strike="noStrike">
                <a:latin typeface="Arial"/>
              </a:rPr>
              <a:t>a</a:t>
            </a:r>
            <a:r>
              <a:rPr b="1" lang="en-US" sz="1000" spc="-1" strike="noStrike">
                <a:latin typeface="Arial"/>
              </a:rPr>
              <a:t>l </a:t>
            </a:r>
            <a:r>
              <a:rPr b="1" lang="en-US" sz="1000" spc="-1" strike="noStrike">
                <a:latin typeface="Arial"/>
              </a:rPr>
              <a:t>G</a:t>
            </a:r>
            <a:r>
              <a:rPr b="1" lang="en-US" sz="1000" spc="-1" strike="noStrike">
                <a:latin typeface="Arial"/>
              </a:rPr>
              <a:t>L</a:t>
            </a:r>
            <a:r>
              <a:rPr b="1" lang="en-US" sz="1000" spc="-1" strike="noStrike">
                <a:latin typeface="Arial"/>
              </a:rPr>
              <a:t>M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D</a:t>
            </a:r>
            <a:r>
              <a:rPr b="1" lang="en-US" sz="1000" spc="-1" strike="noStrike">
                <a:latin typeface="Arial"/>
              </a:rPr>
              <a:t>e</a:t>
            </a:r>
            <a:r>
              <a:rPr b="1" lang="en-US" sz="1000" spc="-1" strike="noStrike">
                <a:latin typeface="Arial"/>
              </a:rPr>
              <a:t>s</a:t>
            </a:r>
            <a:r>
              <a:rPr b="1" lang="en-US" sz="1000" spc="-1" strike="noStrike">
                <a:latin typeface="Arial"/>
              </a:rPr>
              <a:t>i</a:t>
            </a:r>
            <a:r>
              <a:rPr b="1" lang="en-US" sz="1000" spc="-1" strike="noStrike">
                <a:latin typeface="Arial"/>
              </a:rPr>
              <a:t>g</a:t>
            </a:r>
            <a:r>
              <a:rPr b="1" lang="en-US" sz="1000" spc="-1" strike="noStrike">
                <a:latin typeface="Arial"/>
              </a:rPr>
              <a:t>n </a:t>
            </a:r>
            <a:r>
              <a:rPr b="1" lang="en-US" sz="1000" spc="-1" strike="noStrike">
                <a:latin typeface="Arial"/>
              </a:rPr>
              <a:t>m</a:t>
            </a:r>
            <a:r>
              <a:rPr b="1" lang="en-US" sz="1000" spc="-1" strike="noStrike">
                <a:latin typeface="Arial"/>
              </a:rPr>
              <a:t>a</a:t>
            </a:r>
            <a:r>
              <a:rPr b="1" lang="en-US" sz="1000" spc="-1" strike="noStrike">
                <a:latin typeface="Arial"/>
              </a:rPr>
              <a:t>tr</a:t>
            </a:r>
            <a:r>
              <a:rPr b="1" lang="en-US" sz="1000" spc="-1" strike="noStrike">
                <a:latin typeface="Arial"/>
              </a:rPr>
              <a:t>i</a:t>
            </a:r>
            <a:r>
              <a:rPr b="1" lang="en-US" sz="1000" spc="-1" strike="noStrike">
                <a:latin typeface="Arial"/>
              </a:rPr>
              <a:t>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00" name="TextShape 56"/>
          <p:cNvSpPr txBox="1"/>
          <p:nvPr/>
        </p:nvSpPr>
        <p:spPr>
          <a:xfrm>
            <a:off x="3258360" y="4106520"/>
            <a:ext cx="12754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000" spc="-1" strike="noStrike">
                <a:latin typeface="Arial"/>
              </a:rPr>
              <a:t>DCM-Specific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1" lang="en-US" sz="1000" spc="-1" strike="noStrike">
                <a:latin typeface="Arial"/>
              </a:rPr>
              <a:t>Design matrix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>
            <a:lum bright="8000" contrast="-15000"/>
          </a:blip>
          <a:srcRect l="23431" t="18734" r="20313" b="20842"/>
          <a:stretch/>
        </p:blipFill>
        <p:spPr>
          <a:xfrm>
            <a:off x="4885920" y="2868120"/>
            <a:ext cx="1613520" cy="1261800"/>
          </a:xfrm>
          <a:prstGeom prst="rect">
            <a:avLst/>
          </a:prstGeom>
          <a:ln>
            <a:noFill/>
          </a:ln>
        </p:spPr>
      </p:pic>
      <p:sp>
        <p:nvSpPr>
          <p:cNvPr id="302" name="CustomShape 57"/>
          <p:cNvSpPr/>
          <p:nvPr/>
        </p:nvSpPr>
        <p:spPr>
          <a:xfrm>
            <a:off x="6194160" y="3546000"/>
            <a:ext cx="23292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3" name="CustomShape 58"/>
          <p:cNvSpPr/>
          <p:nvPr/>
        </p:nvSpPr>
        <p:spPr>
          <a:xfrm>
            <a:off x="5549400" y="2911320"/>
            <a:ext cx="233280" cy="22644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4" name="CustomShape 59"/>
          <p:cNvSpPr/>
          <p:nvPr/>
        </p:nvSpPr>
        <p:spPr>
          <a:xfrm>
            <a:off x="5173200" y="313740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WM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5" name="CustomShape 60"/>
          <p:cNvSpPr/>
          <p:nvPr/>
        </p:nvSpPr>
        <p:spPr>
          <a:xfrm>
            <a:off x="5639040" y="3642840"/>
            <a:ext cx="233280" cy="22608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800" spc="-1" strike="noStrike">
                <a:latin typeface="Arial"/>
              </a:rPr>
              <a:t>LTM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6" name="CustomShape 61"/>
          <p:cNvSpPr/>
          <p:nvPr/>
        </p:nvSpPr>
        <p:spPr>
          <a:xfrm>
            <a:off x="5521680" y="3347280"/>
            <a:ext cx="233280" cy="226800"/>
          </a:xfrm>
          <a:prstGeom prst="ellipse">
            <a:avLst/>
          </a:prstGeom>
          <a:solidFill>
            <a:srgbClr val="000000"/>
          </a:solidFill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360" rIns="99360" tIns="54360" bIns="54360" anchor="ctr"/>
          <a:p>
            <a:pPr algn="ctr"/>
            <a:r>
              <a:rPr b="1" lang="en-US" sz="900" spc="-1" strike="noStrike">
                <a:latin typeface="Arial"/>
              </a:rPr>
              <a:t>PM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307" name="Line 62"/>
          <p:cNvCxnSpPr>
            <a:stCxn id="302" idx="0"/>
            <a:endCxn id="304" idx="6"/>
          </p:cNvCxnSpPr>
          <p:nvPr/>
        </p:nvCxnSpPr>
        <p:spPr>
          <a:xfrm flipH="1" flipV="1">
            <a:off x="5406480" y="3250800"/>
            <a:ext cx="904680" cy="2955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308" name="Line 63"/>
          <p:cNvCxnSpPr>
            <a:stCxn id="305" idx="2"/>
            <a:endCxn id="304" idx="3"/>
          </p:cNvCxnSpPr>
          <p:nvPr/>
        </p:nvCxnSpPr>
        <p:spPr>
          <a:xfrm flipH="1" flipV="1">
            <a:off x="5207400" y="3331080"/>
            <a:ext cx="432000" cy="4251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309" name="Line 64"/>
          <p:cNvCxnSpPr>
            <a:stCxn id="306" idx="2"/>
            <a:endCxn id="304" idx="4"/>
          </p:cNvCxnSpPr>
          <p:nvPr/>
        </p:nvCxnSpPr>
        <p:spPr>
          <a:xfrm flipH="1" flipV="1">
            <a:off x="5289840" y="3364200"/>
            <a:ext cx="232200" cy="968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310" name="Line 65"/>
          <p:cNvCxnSpPr>
            <a:stCxn id="303" idx="2"/>
            <a:endCxn id="304" idx="0"/>
          </p:cNvCxnSpPr>
          <p:nvPr/>
        </p:nvCxnSpPr>
        <p:spPr>
          <a:xfrm flipH="1">
            <a:off x="5289840" y="3024720"/>
            <a:ext cx="259920" cy="11304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</p:cxnSp>
      <p:cxnSp>
        <p:nvCxnSpPr>
          <p:cNvPr id="311" name="Line 66"/>
          <p:cNvCxnSpPr>
            <a:stCxn id="302" idx="7"/>
            <a:endCxn id="303" idx="6"/>
          </p:cNvCxnSpPr>
          <p:nvPr/>
        </p:nvCxnSpPr>
        <p:spPr>
          <a:xfrm flipH="1" flipV="1">
            <a:off x="5782680" y="3024720"/>
            <a:ext cx="610920" cy="554760"/>
          </a:xfrm>
          <a:prstGeom prst="curvedConnector3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312" name="TextShape 67"/>
          <p:cNvSpPr txBox="1"/>
          <p:nvPr/>
        </p:nvSpPr>
        <p:spPr>
          <a:xfrm>
            <a:off x="6043680" y="400392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Baseline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Condition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660066"/>
                </a:solidFill>
                <a:latin typeface="Arial"/>
              </a:rPr>
              <a:t>(All Trials)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3" name="TextShape 68"/>
          <p:cNvSpPr txBox="1"/>
          <p:nvPr/>
        </p:nvSpPr>
        <p:spPr>
          <a:xfrm>
            <a:off x="4558320" y="4003920"/>
            <a:ext cx="77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Critical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Condition</a:t>
            </a:r>
            <a:endParaRPr b="0" lang="en-US" sz="1000" spc="-1" strike="noStrike">
              <a:latin typeface="Arial"/>
            </a:endParaRPr>
          </a:p>
          <a:p>
            <a:pPr algn="ctr"/>
            <a:r>
              <a:rPr b="0" lang="en-US" sz="1000" spc="-1" strike="noStrike">
                <a:solidFill>
                  <a:srgbClr val="ff6666"/>
                </a:solidFill>
                <a:latin typeface="Arial"/>
              </a:rPr>
              <a:t>(Hard)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314" name="Line 69"/>
          <p:cNvCxnSpPr>
            <a:stCxn id="313" idx="0"/>
            <a:endCxn id="304" idx="2"/>
          </p:cNvCxnSpPr>
          <p:nvPr/>
        </p:nvCxnSpPr>
        <p:spPr>
          <a:xfrm flipV="1">
            <a:off x="4945320" y="3250800"/>
            <a:ext cx="228240" cy="75348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315" name="Line 70"/>
          <p:cNvCxnSpPr>
            <a:stCxn id="312" idx="0"/>
            <a:endCxn id="302" idx="5"/>
          </p:cNvCxnSpPr>
          <p:nvPr/>
        </p:nvCxnSpPr>
        <p:spPr>
          <a:xfrm flipH="1" flipV="1">
            <a:off x="6393240" y="3739320"/>
            <a:ext cx="37800" cy="264960"/>
          </a:xfrm>
          <a:prstGeom prst="straightConnector1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sp>
        <p:nvSpPr>
          <p:cNvPr id="316" name="TextShape 71"/>
          <p:cNvSpPr txBox="1"/>
          <p:nvPr/>
        </p:nvSpPr>
        <p:spPr>
          <a:xfrm>
            <a:off x="1981440" y="2525040"/>
            <a:ext cx="3574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Arial"/>
              </a:rPr>
              <a:t>(A)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TextShape 72"/>
          <p:cNvSpPr txBox="1"/>
          <p:nvPr/>
        </p:nvSpPr>
        <p:spPr>
          <a:xfrm>
            <a:off x="3673800" y="2525040"/>
            <a:ext cx="3574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Arial"/>
              </a:rPr>
              <a:t>(B)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8" name="TextShape 73"/>
          <p:cNvSpPr txBox="1"/>
          <p:nvPr/>
        </p:nvSpPr>
        <p:spPr>
          <a:xfrm>
            <a:off x="5438160" y="2525040"/>
            <a:ext cx="35748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 strike="noStrike">
                <a:latin typeface="Arial"/>
              </a:rPr>
              <a:t>(C)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2019-02-09T11:58:15Z</dcterms:created>
  <dc:creator/>
  <dc:description/>
  <dc:language>en-US</dc:language>
  <cp:lastModifiedBy/>
  <dcterms:modified xsi:type="dcterms:W3CDTF">2019-05-26T14:20:57Z</dcterms:modified>
  <cp:revision>50</cp:revision>
  <dc:subject/>
  <dc:title/>
</cp:coreProperties>
</file>