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279DC-22CF-4852-844D-8F076942FA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AB87D3-4155-425F-9477-6E8312FDDD80}">
      <dgm:prSet/>
      <dgm:spPr/>
      <dgm:t>
        <a:bodyPr/>
        <a:lstStyle/>
        <a:p>
          <a:r>
            <a:rPr lang="en-DK"/>
            <a:t>Data was split 90/10 between training and test set.</a:t>
          </a:r>
          <a:endParaRPr lang="en-US"/>
        </a:p>
      </dgm:t>
    </dgm:pt>
    <dgm:pt modelId="{AD776691-F1C8-4D1E-BB6F-FC9B2B6ACE69}" type="parTrans" cxnId="{ED6047F2-C6F5-43D2-896D-BB7C404BD613}">
      <dgm:prSet/>
      <dgm:spPr/>
      <dgm:t>
        <a:bodyPr/>
        <a:lstStyle/>
        <a:p>
          <a:endParaRPr lang="en-US"/>
        </a:p>
      </dgm:t>
    </dgm:pt>
    <dgm:pt modelId="{6A10E389-4F76-44B2-8AAE-0F26DC053324}" type="sibTrans" cxnId="{ED6047F2-C6F5-43D2-896D-BB7C404BD613}">
      <dgm:prSet/>
      <dgm:spPr/>
      <dgm:t>
        <a:bodyPr/>
        <a:lstStyle/>
        <a:p>
          <a:endParaRPr lang="en-US"/>
        </a:p>
      </dgm:t>
    </dgm:pt>
    <dgm:pt modelId="{DED4F524-EF70-4433-9C30-5A2C0BADECF2}">
      <dgm:prSet/>
      <dgm:spPr/>
      <dgm:t>
        <a:bodyPr/>
        <a:lstStyle/>
        <a:p>
          <a:r>
            <a:rPr lang="en-DK"/>
            <a:t>Results compared using Macro F1 score and Mean Squared Error.</a:t>
          </a:r>
          <a:endParaRPr lang="en-US"/>
        </a:p>
      </dgm:t>
    </dgm:pt>
    <dgm:pt modelId="{6ED1AD29-0217-4321-A9BF-1B931D0BFB43}" type="parTrans" cxnId="{D1139B5A-ED79-4EEB-8574-BB113C28448A}">
      <dgm:prSet/>
      <dgm:spPr/>
      <dgm:t>
        <a:bodyPr/>
        <a:lstStyle/>
        <a:p>
          <a:endParaRPr lang="en-US"/>
        </a:p>
      </dgm:t>
    </dgm:pt>
    <dgm:pt modelId="{54BD20EE-03C2-4DCF-A2F7-C23407D024B7}" type="sibTrans" cxnId="{D1139B5A-ED79-4EEB-8574-BB113C28448A}">
      <dgm:prSet/>
      <dgm:spPr/>
      <dgm:t>
        <a:bodyPr/>
        <a:lstStyle/>
        <a:p>
          <a:endParaRPr lang="en-US"/>
        </a:p>
      </dgm:t>
    </dgm:pt>
    <dgm:pt modelId="{B1E53EE5-39DA-41B4-ACDD-20B6F68FCD9F}" type="pres">
      <dgm:prSet presAssocID="{445279DC-22CF-4852-844D-8F076942FAE3}" presName="root" presStyleCnt="0">
        <dgm:presLayoutVars>
          <dgm:dir/>
          <dgm:resizeHandles val="exact"/>
        </dgm:presLayoutVars>
      </dgm:prSet>
      <dgm:spPr/>
    </dgm:pt>
    <dgm:pt modelId="{5C62100A-33EC-4620-AD12-5CFCEC5A7779}" type="pres">
      <dgm:prSet presAssocID="{445279DC-22CF-4852-844D-8F076942FAE3}" presName="container" presStyleCnt="0">
        <dgm:presLayoutVars>
          <dgm:dir/>
          <dgm:resizeHandles val="exact"/>
        </dgm:presLayoutVars>
      </dgm:prSet>
      <dgm:spPr/>
    </dgm:pt>
    <dgm:pt modelId="{125A870D-1694-4998-803D-59EBF7522051}" type="pres">
      <dgm:prSet presAssocID="{BEAB87D3-4155-425F-9477-6E8312FDDD80}" presName="compNode" presStyleCnt="0"/>
      <dgm:spPr/>
    </dgm:pt>
    <dgm:pt modelId="{422CAC21-5901-458D-B863-CD8804181ECB}" type="pres">
      <dgm:prSet presAssocID="{BEAB87D3-4155-425F-9477-6E8312FDDD80}" presName="iconBgRect" presStyleLbl="bgShp" presStyleIdx="0" presStyleCnt="2"/>
      <dgm:spPr/>
    </dgm:pt>
    <dgm:pt modelId="{820FEA71-BFD6-45CF-B996-C92CAD2EBAB4}" type="pres">
      <dgm:prSet presAssocID="{BEAB87D3-4155-425F-9477-6E8312FDDD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9882831-11B7-4407-BF39-06510153B922}" type="pres">
      <dgm:prSet presAssocID="{BEAB87D3-4155-425F-9477-6E8312FDDD80}" presName="spaceRect" presStyleCnt="0"/>
      <dgm:spPr/>
    </dgm:pt>
    <dgm:pt modelId="{688488B9-3DBF-4047-8785-D791845D06BF}" type="pres">
      <dgm:prSet presAssocID="{BEAB87D3-4155-425F-9477-6E8312FDDD80}" presName="textRect" presStyleLbl="revTx" presStyleIdx="0" presStyleCnt="2">
        <dgm:presLayoutVars>
          <dgm:chMax val="1"/>
          <dgm:chPref val="1"/>
        </dgm:presLayoutVars>
      </dgm:prSet>
      <dgm:spPr/>
    </dgm:pt>
    <dgm:pt modelId="{0E21AA42-65E9-4F10-A5EF-59DBCFD6FEF7}" type="pres">
      <dgm:prSet presAssocID="{6A10E389-4F76-44B2-8AAE-0F26DC053324}" presName="sibTrans" presStyleLbl="sibTrans2D1" presStyleIdx="0" presStyleCnt="0"/>
      <dgm:spPr/>
    </dgm:pt>
    <dgm:pt modelId="{A3BC28F9-62BF-4C4F-A5B6-418CB9A1399A}" type="pres">
      <dgm:prSet presAssocID="{DED4F524-EF70-4433-9C30-5A2C0BADECF2}" presName="compNode" presStyleCnt="0"/>
      <dgm:spPr/>
    </dgm:pt>
    <dgm:pt modelId="{82A5A617-F2CC-473B-8129-D4ACF016BCF6}" type="pres">
      <dgm:prSet presAssocID="{DED4F524-EF70-4433-9C30-5A2C0BADECF2}" presName="iconBgRect" presStyleLbl="bgShp" presStyleIdx="1" presStyleCnt="2"/>
      <dgm:spPr/>
    </dgm:pt>
    <dgm:pt modelId="{8252E957-BB8C-4B35-8CCD-216473C501E9}" type="pres">
      <dgm:prSet presAssocID="{DED4F524-EF70-4433-9C30-5A2C0BADEC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9473185-CE22-4A96-A525-5B411FAF9FC8}" type="pres">
      <dgm:prSet presAssocID="{DED4F524-EF70-4433-9C30-5A2C0BADECF2}" presName="spaceRect" presStyleCnt="0"/>
      <dgm:spPr/>
    </dgm:pt>
    <dgm:pt modelId="{9C0B873F-84C0-4B90-A1DD-E8E470CCEDA0}" type="pres">
      <dgm:prSet presAssocID="{DED4F524-EF70-4433-9C30-5A2C0BADEC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139B5A-ED79-4EEB-8574-BB113C28448A}" srcId="{445279DC-22CF-4852-844D-8F076942FAE3}" destId="{DED4F524-EF70-4433-9C30-5A2C0BADECF2}" srcOrd="1" destOrd="0" parTransId="{6ED1AD29-0217-4321-A9BF-1B931D0BFB43}" sibTransId="{54BD20EE-03C2-4DCF-A2F7-C23407D024B7}"/>
    <dgm:cxn modelId="{D1C6CA71-E822-4E43-A537-A8380933B9EA}" type="presOf" srcId="{6A10E389-4F76-44B2-8AAE-0F26DC053324}" destId="{0E21AA42-65E9-4F10-A5EF-59DBCFD6FEF7}" srcOrd="0" destOrd="0" presId="urn:microsoft.com/office/officeart/2018/2/layout/IconCircleList"/>
    <dgm:cxn modelId="{5099F3AC-4414-4DB8-A875-E9D337D30EC3}" type="presOf" srcId="{BEAB87D3-4155-425F-9477-6E8312FDDD80}" destId="{688488B9-3DBF-4047-8785-D791845D06BF}" srcOrd="0" destOrd="0" presId="urn:microsoft.com/office/officeart/2018/2/layout/IconCircleList"/>
    <dgm:cxn modelId="{657B1AC4-9209-4E55-9B18-ED0F821BB27C}" type="presOf" srcId="{445279DC-22CF-4852-844D-8F076942FAE3}" destId="{B1E53EE5-39DA-41B4-ACDD-20B6F68FCD9F}" srcOrd="0" destOrd="0" presId="urn:microsoft.com/office/officeart/2018/2/layout/IconCircleList"/>
    <dgm:cxn modelId="{20C0CEF1-E3F8-4910-AA66-5E65BA1E0F6F}" type="presOf" srcId="{DED4F524-EF70-4433-9C30-5A2C0BADECF2}" destId="{9C0B873F-84C0-4B90-A1DD-E8E470CCEDA0}" srcOrd="0" destOrd="0" presId="urn:microsoft.com/office/officeart/2018/2/layout/IconCircleList"/>
    <dgm:cxn modelId="{ED6047F2-C6F5-43D2-896D-BB7C404BD613}" srcId="{445279DC-22CF-4852-844D-8F076942FAE3}" destId="{BEAB87D3-4155-425F-9477-6E8312FDDD80}" srcOrd="0" destOrd="0" parTransId="{AD776691-F1C8-4D1E-BB6F-FC9B2B6ACE69}" sibTransId="{6A10E389-4F76-44B2-8AAE-0F26DC053324}"/>
    <dgm:cxn modelId="{7C5C370E-87EA-4891-A117-218CF7E22919}" type="presParOf" srcId="{B1E53EE5-39DA-41B4-ACDD-20B6F68FCD9F}" destId="{5C62100A-33EC-4620-AD12-5CFCEC5A7779}" srcOrd="0" destOrd="0" presId="urn:microsoft.com/office/officeart/2018/2/layout/IconCircleList"/>
    <dgm:cxn modelId="{C15F5746-0412-480E-85B5-63AACC4F830C}" type="presParOf" srcId="{5C62100A-33EC-4620-AD12-5CFCEC5A7779}" destId="{125A870D-1694-4998-803D-59EBF7522051}" srcOrd="0" destOrd="0" presId="urn:microsoft.com/office/officeart/2018/2/layout/IconCircleList"/>
    <dgm:cxn modelId="{C8511A6F-7AD1-46C9-89E2-E8DD1BBBBF64}" type="presParOf" srcId="{125A870D-1694-4998-803D-59EBF7522051}" destId="{422CAC21-5901-458D-B863-CD8804181ECB}" srcOrd="0" destOrd="0" presId="urn:microsoft.com/office/officeart/2018/2/layout/IconCircleList"/>
    <dgm:cxn modelId="{AB38D10F-9F21-43F5-BC1D-622B5F172FE4}" type="presParOf" srcId="{125A870D-1694-4998-803D-59EBF7522051}" destId="{820FEA71-BFD6-45CF-B996-C92CAD2EBAB4}" srcOrd="1" destOrd="0" presId="urn:microsoft.com/office/officeart/2018/2/layout/IconCircleList"/>
    <dgm:cxn modelId="{085B3BA8-444A-4FBA-8CAC-036BD1BC1567}" type="presParOf" srcId="{125A870D-1694-4998-803D-59EBF7522051}" destId="{B9882831-11B7-4407-BF39-06510153B922}" srcOrd="2" destOrd="0" presId="urn:microsoft.com/office/officeart/2018/2/layout/IconCircleList"/>
    <dgm:cxn modelId="{5D25AC71-9DF3-4A32-8DA5-B8986D16B935}" type="presParOf" srcId="{125A870D-1694-4998-803D-59EBF7522051}" destId="{688488B9-3DBF-4047-8785-D791845D06BF}" srcOrd="3" destOrd="0" presId="urn:microsoft.com/office/officeart/2018/2/layout/IconCircleList"/>
    <dgm:cxn modelId="{ABA6D586-1105-49B0-AC90-79A9CE197328}" type="presParOf" srcId="{5C62100A-33EC-4620-AD12-5CFCEC5A7779}" destId="{0E21AA42-65E9-4F10-A5EF-59DBCFD6FEF7}" srcOrd="1" destOrd="0" presId="urn:microsoft.com/office/officeart/2018/2/layout/IconCircleList"/>
    <dgm:cxn modelId="{24098668-4748-449C-931C-9ED966750A96}" type="presParOf" srcId="{5C62100A-33EC-4620-AD12-5CFCEC5A7779}" destId="{A3BC28F9-62BF-4C4F-A5B6-418CB9A1399A}" srcOrd="2" destOrd="0" presId="urn:microsoft.com/office/officeart/2018/2/layout/IconCircleList"/>
    <dgm:cxn modelId="{6F818AF1-F42A-4D7B-9916-D744464E3542}" type="presParOf" srcId="{A3BC28F9-62BF-4C4F-A5B6-418CB9A1399A}" destId="{82A5A617-F2CC-473B-8129-D4ACF016BCF6}" srcOrd="0" destOrd="0" presId="urn:microsoft.com/office/officeart/2018/2/layout/IconCircleList"/>
    <dgm:cxn modelId="{B7355CAE-105F-47D2-97F8-DA779DD81172}" type="presParOf" srcId="{A3BC28F9-62BF-4C4F-A5B6-418CB9A1399A}" destId="{8252E957-BB8C-4B35-8CCD-216473C501E9}" srcOrd="1" destOrd="0" presId="urn:microsoft.com/office/officeart/2018/2/layout/IconCircleList"/>
    <dgm:cxn modelId="{B5C303E7-FF4A-40E2-8F25-A0441CEFED80}" type="presParOf" srcId="{A3BC28F9-62BF-4C4F-A5B6-418CB9A1399A}" destId="{19473185-CE22-4A96-A525-5B411FAF9FC8}" srcOrd="2" destOrd="0" presId="urn:microsoft.com/office/officeart/2018/2/layout/IconCircleList"/>
    <dgm:cxn modelId="{ED9BA739-CB72-4ECC-A606-CBD8FF217EEC}" type="presParOf" srcId="{A3BC28F9-62BF-4C4F-A5B6-418CB9A1399A}" destId="{9C0B873F-84C0-4B90-A1DD-E8E470CCED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CAC21-5901-458D-B863-CD8804181ECB}">
      <dsp:nvSpPr>
        <dsp:cNvPr id="0" name=""/>
        <dsp:cNvSpPr/>
      </dsp:nvSpPr>
      <dsp:spPr>
        <a:xfrm>
          <a:off x="212335" y="151080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FEA71-BFD6-45CF-B996-C92CAD2EBAB4}">
      <dsp:nvSpPr>
        <dsp:cNvPr id="0" name=""/>
        <dsp:cNvSpPr/>
      </dsp:nvSpPr>
      <dsp:spPr>
        <a:xfrm>
          <a:off x="492877" y="179134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88B9-3DBF-4047-8785-D791845D06BF}">
      <dsp:nvSpPr>
        <dsp:cNvPr id="0" name=""/>
        <dsp:cNvSpPr/>
      </dsp:nvSpPr>
      <dsp:spPr>
        <a:xfrm>
          <a:off x="1834517" y="15108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400" kern="1200"/>
            <a:t>Data was split 90/10 between training and test set.</a:t>
          </a:r>
          <a:endParaRPr lang="en-US" sz="2400" kern="1200"/>
        </a:p>
      </dsp:txBody>
      <dsp:txXfrm>
        <a:off x="1834517" y="1510804"/>
        <a:ext cx="3148942" cy="1335915"/>
      </dsp:txXfrm>
    </dsp:sp>
    <dsp:sp modelId="{82A5A617-F2CC-473B-8129-D4ACF016BCF6}">
      <dsp:nvSpPr>
        <dsp:cNvPr id="0" name=""/>
        <dsp:cNvSpPr/>
      </dsp:nvSpPr>
      <dsp:spPr>
        <a:xfrm>
          <a:off x="5532139" y="151080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2E957-BB8C-4B35-8CCD-216473C501E9}">
      <dsp:nvSpPr>
        <dsp:cNvPr id="0" name=""/>
        <dsp:cNvSpPr/>
      </dsp:nvSpPr>
      <dsp:spPr>
        <a:xfrm>
          <a:off x="5812681" y="179134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B873F-84C0-4B90-A1DD-E8E470CCEDA0}">
      <dsp:nvSpPr>
        <dsp:cNvPr id="0" name=""/>
        <dsp:cNvSpPr/>
      </dsp:nvSpPr>
      <dsp:spPr>
        <a:xfrm>
          <a:off x="7154322" y="15108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400" kern="1200"/>
            <a:t>Results compared using Macro F1 score and Mean Squared Error.</a:t>
          </a:r>
          <a:endParaRPr lang="en-US" sz="2400" kern="1200"/>
        </a:p>
      </dsp:txBody>
      <dsp:txXfrm>
        <a:off x="7154322" y="1510804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07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61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66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45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20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635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6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568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233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055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73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2332-820C-2A40-9220-5B7C15096B9E}" type="datetimeFigureOut">
              <a:rPr lang="en-DK" smtClean="0"/>
              <a:t>19/07/2023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93E6-655B-6A43-812C-49DE933A04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67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itree/wine-quality-sel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5778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9C97C-AE4F-F3F6-4921-B613C3F8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DK" sz="8000"/>
              <a:t>Wine Classification using Unsupervised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C877-64D1-E1C1-13C4-38DDDEF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DK" sz="2800"/>
              <a:t>A comparison of unsupervised machine learning versus supervised learning algorithms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9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3BC67-633C-4B44-D746-6A542BB4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DK" sz="6000"/>
              <a:t>The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49D3-2C09-8E76-C4FC-4141D275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200" b="0">
                <a:effectLst/>
                <a:latin typeface="Menlo" panose="020B0609030804020204" pitchFamily="49" charset="0"/>
                <a:hlinkClick r:id="rId2"/>
              </a:rPr>
              <a:t>https://www.kaggle.com/datasets/maitree/wine-quality-selection</a:t>
            </a:r>
            <a:endParaRPr lang="en-GB" sz="2200" b="0">
              <a:effectLst/>
              <a:latin typeface="Menlo" panose="020B0609030804020204" pitchFamily="49" charset="0"/>
            </a:endParaRPr>
          </a:p>
          <a:p>
            <a:r>
              <a:rPr lang="en-GB" sz="2200">
                <a:latin typeface="Menlo" panose="020B0609030804020204" pitchFamily="49" charset="0"/>
              </a:rPr>
              <a:t>Red wine and white wine data</a:t>
            </a:r>
            <a:endParaRPr lang="en-GB" sz="2200" b="0">
              <a:effectLst/>
              <a:latin typeface="Menlo" panose="020B0609030804020204" pitchFamily="49" charset="0"/>
            </a:endParaRPr>
          </a:p>
          <a:p>
            <a:r>
              <a:rPr lang="en-DK" sz="2200"/>
              <a:t>11 numerical features + numerical label</a:t>
            </a:r>
          </a:p>
          <a:p>
            <a:r>
              <a:rPr lang="en-DK" sz="2200"/>
              <a:t>1599 red wine samples in total</a:t>
            </a:r>
          </a:p>
          <a:p>
            <a:r>
              <a:rPr lang="en-GB" sz="2200"/>
              <a:t>F</a:t>
            </a:r>
            <a:r>
              <a:rPr lang="en-DK" sz="2200"/>
              <a:t>eatures scaled differently. Citric Acid scaled 0-1 but Total Sulphor Dioxide scaled from 6 to 289</a:t>
            </a:r>
          </a:p>
        </p:txBody>
      </p:sp>
    </p:spTree>
    <p:extLst>
      <p:ext uri="{BB962C8B-B14F-4D97-AF65-F5344CB8AC3E}">
        <p14:creationId xmlns:p14="http://schemas.microsoft.com/office/powerpoint/2010/main" val="303935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5855D-8B78-0A2C-22F5-56C53DBE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DK"/>
              <a:t>Mainly focusing on K-Means Clustering</a:t>
            </a:r>
            <a:endParaRPr lang="en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39DA3-A597-5FF8-572F-AB5B80585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816" y="2003686"/>
            <a:ext cx="3862761" cy="4078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EB511-C3AE-AAB4-D3FC-409AF8EBBEE0}"/>
              </a:ext>
            </a:extLst>
          </p:cNvPr>
          <p:cNvSpPr txBox="1"/>
          <p:nvPr/>
        </p:nvSpPr>
        <p:spPr>
          <a:xfrm>
            <a:off x="8071635" y="6081870"/>
            <a:ext cx="2913903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5196">
              <a:spcAft>
                <a:spcPts val="600"/>
              </a:spcAft>
            </a:pPr>
            <a:r>
              <a:rPr lang="en-DK" sz="7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source: </a:t>
            </a:r>
            <a:r>
              <a:rPr lang="en-GB" sz="7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74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devopedia.org</a:t>
            </a:r>
            <a:r>
              <a:rPr lang="en-GB" sz="7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/k-means-clustering</a:t>
            </a:r>
            <a:endParaRPr lang="en-DK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C08F3-19F4-94DD-6F1D-9987B96E91B0}"/>
              </a:ext>
            </a:extLst>
          </p:cNvPr>
          <p:cNvSpPr txBox="1"/>
          <p:nvPr/>
        </p:nvSpPr>
        <p:spPr>
          <a:xfrm>
            <a:off x="1105423" y="1926266"/>
            <a:ext cx="6018694" cy="403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5196">
              <a:spcAft>
                <a:spcPts val="600"/>
              </a:spcAft>
            </a:pPr>
            <a:r>
              <a:rPr lang="en-DK" sz="167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choose K-Means clustering?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algorithm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Easily explainable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implement (Scikit-learn)</a:t>
            </a:r>
          </a:p>
          <a:p>
            <a:pPr defTabSz="425196">
              <a:spcAft>
                <a:spcPts val="600"/>
              </a:spcAft>
            </a:pPr>
            <a:endParaRPr lang="en-DK" sz="16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25196">
              <a:spcAft>
                <a:spcPts val="600"/>
              </a:spcAft>
            </a:pPr>
            <a:endParaRPr lang="en-DK" sz="16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25196">
              <a:spcAft>
                <a:spcPts val="600"/>
              </a:spcAft>
            </a:pPr>
            <a:r>
              <a:rPr lang="en-DK" sz="167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K-Means clustering was compared against: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benchmarks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 clustering</a:t>
            </a:r>
          </a:p>
          <a:p>
            <a:pPr marL="265748" indent="-265748"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K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Supervised learning (Artificial neural networks)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23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BB755-D542-AF63-C956-A713A528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challenges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9B2960-21CD-D1AF-1829-05EEBB24A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05259"/>
            <a:ext cx="5140661" cy="3868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18AE9-FED5-231D-DB23-E700FA89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32" y="2399494"/>
            <a:ext cx="4688675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F2823-EA43-3148-D561-9C03291C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DK" dirty="0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6B00B4-787B-C6E2-65C0-A65B098EF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55698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75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4F3D-179D-9F3F-E1FB-C9CA923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DK" sz="6000"/>
              <a:t>Feature engineering and 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5F39-9594-B729-FAD0-6FDCAA71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DK" sz="2200"/>
              <a:t>Selection of most promising features</a:t>
            </a:r>
          </a:p>
          <a:p>
            <a:r>
              <a:rPr lang="en-DK" sz="2200"/>
              <a:t>Dimensionality reduction through Pricipal Component Analysis</a:t>
            </a:r>
          </a:p>
          <a:p>
            <a:r>
              <a:rPr lang="en-DK" sz="2200"/>
              <a:t>Min-Max scaling of features</a:t>
            </a:r>
          </a:p>
          <a:p>
            <a:r>
              <a:rPr lang="en-DK" sz="2200"/>
              <a:t>Class concatination</a:t>
            </a:r>
          </a:p>
          <a:p>
            <a:endParaRPr lang="en-DK" sz="2200"/>
          </a:p>
          <a:p>
            <a:endParaRPr lang="en-DK" sz="2200"/>
          </a:p>
        </p:txBody>
      </p:sp>
    </p:spTree>
    <p:extLst>
      <p:ext uri="{BB962C8B-B14F-4D97-AF65-F5344CB8AC3E}">
        <p14:creationId xmlns:p14="http://schemas.microsoft.com/office/powerpoint/2010/main" val="309225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4FBD8-8652-81F8-F863-0A987C04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n-DK" sz="3400"/>
              <a:t>Initial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B3BB1-9BCF-C449-CBBD-C04DD279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729421"/>
            <a:ext cx="6250063" cy="534380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764012-5CD8-416E-4CA8-3273511B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n-US" sz="1800"/>
              <a:t>Only 3 samples in test data from the two smallest classes</a:t>
            </a:r>
          </a:p>
          <a:p>
            <a:r>
              <a:rPr lang="en-US" sz="1800"/>
              <a:t>K-Means unable to differentiate between classes when used traditionally</a:t>
            </a:r>
          </a:p>
          <a:p>
            <a:r>
              <a:rPr lang="en-US" sz="1800"/>
              <a:t>Using a high number of clusters worked better</a:t>
            </a:r>
          </a:p>
        </p:txBody>
      </p:sp>
    </p:spTree>
    <p:extLst>
      <p:ext uri="{BB962C8B-B14F-4D97-AF65-F5344CB8AC3E}">
        <p14:creationId xmlns:p14="http://schemas.microsoft.com/office/powerpoint/2010/main" val="132675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gold medal with a red white and blue ribbon&#10;&#10;Description automatically generated">
            <a:extLst>
              <a:ext uri="{FF2B5EF4-FFF2-40B4-BE49-F238E27FC236}">
                <a16:creationId xmlns:a16="http://schemas.microsoft.com/office/drawing/2014/main" id="{D3E3CF19-8836-0B55-4202-F6C652FA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05740" y="1123527"/>
            <a:ext cx="2302400" cy="46048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516D9D-7A64-27DA-22B0-B72C1A72B7C3}"/>
              </a:ext>
            </a:extLst>
          </p:cNvPr>
          <p:cNvSpPr txBox="1"/>
          <p:nvPr/>
        </p:nvSpPr>
        <p:spPr>
          <a:xfrm>
            <a:off x="9872133" y="6657945"/>
            <a:ext cx="23198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DK" sz="700">
                <a:solidFill>
                  <a:srgbClr val="FFFFFF"/>
                </a:solidFill>
                <a:hlinkClick r:id="rId3" tooltip="https://pngimg.com/download/577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DK" sz="700">
                <a:solidFill>
                  <a:srgbClr val="FFFFFF"/>
                </a:solidFill>
              </a:rPr>
              <a:t> by Unknown Author is licensed under </a:t>
            </a:r>
            <a:r>
              <a:rPr lang="en-DK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DK" sz="7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5795-CB04-C3EF-6900-E200CC291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53" y="817776"/>
            <a:ext cx="7176053" cy="49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EF7AD-46C6-0D82-B67E-74B9DFC8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end..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22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205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Wine Classification using Unsupervised ML</vt:lpstr>
      <vt:lpstr>The data</vt:lpstr>
      <vt:lpstr>Mainly focusing on K-Means Clustering</vt:lpstr>
      <vt:lpstr>Data challenges</vt:lpstr>
      <vt:lpstr>Metrics</vt:lpstr>
      <vt:lpstr>Feature engineering and data wrangling</vt:lpstr>
      <vt:lpstr>Initial results</vt:lpstr>
      <vt:lpstr>PowerPoint Presentation</vt:lpstr>
      <vt:lpstr>In the end..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Classification using Unsupervised ML</dc:title>
  <dc:creator>Lars Søjberg Madsen</dc:creator>
  <cp:lastModifiedBy>Lars Søjberg Madsen</cp:lastModifiedBy>
  <cp:revision>7</cp:revision>
  <dcterms:created xsi:type="dcterms:W3CDTF">2023-07-18T13:37:20Z</dcterms:created>
  <dcterms:modified xsi:type="dcterms:W3CDTF">2023-07-19T11:02:26Z</dcterms:modified>
</cp:coreProperties>
</file>