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 id="2147483649" r:id="rId2"/>
  </p:sldMasterIdLst>
  <p:notesMasterIdLst>
    <p:notesMasterId r:id="rId97"/>
  </p:notesMasterIdLst>
  <p:handoutMasterIdLst>
    <p:handoutMasterId r:id="rId98"/>
  </p:handoutMasterIdLst>
  <p:sldIdLst>
    <p:sldId id="256" r:id="rId3"/>
    <p:sldId id="260" r:id="rId4"/>
    <p:sldId id="259" r:id="rId5"/>
    <p:sldId id="268" r:id="rId6"/>
    <p:sldId id="270" r:id="rId7"/>
    <p:sldId id="273" r:id="rId8"/>
    <p:sldId id="275" r:id="rId9"/>
    <p:sldId id="276" r:id="rId10"/>
    <p:sldId id="277" r:id="rId11"/>
    <p:sldId id="294"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6" r:id="rId26"/>
    <p:sldId id="297" r:id="rId27"/>
    <p:sldId id="305" r:id="rId28"/>
    <p:sldId id="298" r:id="rId29"/>
    <p:sldId id="299" r:id="rId30"/>
    <p:sldId id="300" r:id="rId31"/>
    <p:sldId id="301" r:id="rId32"/>
    <p:sldId id="302" r:id="rId33"/>
    <p:sldId id="303" r:id="rId34"/>
    <p:sldId id="311" r:id="rId35"/>
    <p:sldId id="312" r:id="rId36"/>
    <p:sldId id="313" r:id="rId37"/>
    <p:sldId id="314" r:id="rId38"/>
    <p:sldId id="315" r:id="rId39"/>
    <p:sldId id="316" r:id="rId40"/>
    <p:sldId id="317" r:id="rId41"/>
    <p:sldId id="318" r:id="rId42"/>
    <p:sldId id="319" r:id="rId43"/>
    <p:sldId id="320" r:id="rId44"/>
    <p:sldId id="322" r:id="rId45"/>
    <p:sldId id="321"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99" r:id="rId83"/>
    <p:sldId id="400" r:id="rId84"/>
    <p:sldId id="401" r:id="rId85"/>
    <p:sldId id="402" r:id="rId86"/>
    <p:sldId id="406" r:id="rId87"/>
    <p:sldId id="411" r:id="rId88"/>
    <p:sldId id="415" r:id="rId89"/>
    <p:sldId id="418" r:id="rId90"/>
    <p:sldId id="417" r:id="rId91"/>
    <p:sldId id="419" r:id="rId92"/>
    <p:sldId id="420" r:id="rId93"/>
    <p:sldId id="421" r:id="rId94"/>
    <p:sldId id="424" r:id="rId95"/>
    <p:sldId id="425" r:id="rId96"/>
  </p:sldIdLst>
  <p:sldSz cx="16256000" cy="9144000"/>
  <p:notesSz cx="6858000" cy="9144000"/>
  <p:defaultTextStyle>
    <a:defPPr>
      <a:defRPr lang="x-none"/>
    </a:defPPr>
    <a:lvl1pPr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1pPr>
    <a:lvl2pPr marL="457199"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2pPr>
    <a:lvl3pPr marL="914398"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3pPr>
    <a:lvl4pPr marL="1371597"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4pPr>
    <a:lvl5pPr marL="1828797"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5pPr>
    <a:lvl6pPr marL="2285996" algn="l" defTabSz="914398" rtl="0" eaLnBrk="1" latinLnBrk="0" hangingPunct="1">
      <a:defRPr sz="4199" kern="1200">
        <a:solidFill>
          <a:srgbClr val="1F497D"/>
        </a:solidFill>
        <a:latin typeface="Verdana" charset="0"/>
        <a:ea typeface="Verdana" charset="0"/>
        <a:cs typeface="Verdana" charset="0"/>
        <a:sym typeface="Verdana" charset="0"/>
      </a:defRPr>
    </a:lvl6pPr>
    <a:lvl7pPr marL="2743194" algn="l" defTabSz="914398" rtl="0" eaLnBrk="1" latinLnBrk="0" hangingPunct="1">
      <a:defRPr sz="4199" kern="1200">
        <a:solidFill>
          <a:srgbClr val="1F497D"/>
        </a:solidFill>
        <a:latin typeface="Verdana" charset="0"/>
        <a:ea typeface="Verdana" charset="0"/>
        <a:cs typeface="Verdana" charset="0"/>
        <a:sym typeface="Verdana" charset="0"/>
      </a:defRPr>
    </a:lvl7pPr>
    <a:lvl8pPr marL="3200394" algn="l" defTabSz="914398" rtl="0" eaLnBrk="1" latinLnBrk="0" hangingPunct="1">
      <a:defRPr sz="4199" kern="1200">
        <a:solidFill>
          <a:srgbClr val="1F497D"/>
        </a:solidFill>
        <a:latin typeface="Verdana" charset="0"/>
        <a:ea typeface="Verdana" charset="0"/>
        <a:cs typeface="Verdana" charset="0"/>
        <a:sym typeface="Verdana" charset="0"/>
      </a:defRPr>
    </a:lvl8pPr>
    <a:lvl9pPr marL="3657592" algn="l" defTabSz="914398" rtl="0" eaLnBrk="1" latinLnBrk="0" hangingPunct="1">
      <a:defRPr sz="4199" kern="1200">
        <a:solidFill>
          <a:srgbClr val="1F497D"/>
        </a:solidFill>
        <a:latin typeface="Verdana" charset="0"/>
        <a:ea typeface="Verdana" charset="0"/>
        <a:cs typeface="Verdana" charset="0"/>
        <a:sym typeface="Verdana" charset="0"/>
      </a:defRPr>
    </a:lvl9pPr>
  </p:defaultTextStyle>
  <p:extLst>
    <p:ext uri="{EFAFB233-063F-42B5-8137-9DF3F51BA10A}">
      <p15:sldGuideLst xmlns:p15="http://schemas.microsoft.com/office/powerpoint/2012/main">
        <p15:guide id="1" orient="horz" pos="1440" userDrawn="1">
          <p15:clr>
            <a:srgbClr val="A4A3A4"/>
          </p15:clr>
        </p15:guide>
        <p15:guide id="3" pos="13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6" autoAdjust="0"/>
    <p:restoredTop sz="75183" autoAdjust="0"/>
  </p:normalViewPr>
  <p:slideViewPr>
    <p:cSldViewPr>
      <p:cViewPr varScale="1">
        <p:scale>
          <a:sx n="93" d="100"/>
          <a:sy n="93" d="100"/>
        </p:scale>
        <p:origin x="1998" y="102"/>
      </p:cViewPr>
      <p:guideLst>
        <p:guide orient="horz" pos="1440"/>
        <p:guide pos="1376"/>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6FA9FC5A-2E09-C449-A54B-FD0E9DB48E02}" type="datetimeFigureOut">
              <a:rPr lang="en-US" altLang="x-none"/>
              <a:pPr/>
              <a:t>3/24/2019</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E6C1F333-12F7-6945-B971-BF8DA12D9A7E}" type="slidenum">
              <a:rPr lang="en-US" altLang="x-none"/>
              <a:pPr/>
              <a:t>‹#›</a:t>
            </a:fld>
            <a:endParaRPr lang="en-US" altLang="x-none"/>
          </a:p>
        </p:txBody>
      </p:sp>
    </p:spTree>
    <p:extLst>
      <p:ext uri="{BB962C8B-B14F-4D97-AF65-F5344CB8AC3E}">
        <p14:creationId xmlns:p14="http://schemas.microsoft.com/office/powerpoint/2010/main" val="2994953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p:cNvSpPr>
          <p:nvPr>
            <p:ph type="sldImg"/>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3074"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ltLang="x-none" noProof="0">
                <a:sym typeface="Verdana" charset="0"/>
              </a:rPr>
              <a:t>Click to edit Master text styles</a:t>
            </a:r>
          </a:p>
          <a:p>
            <a:pPr lvl="1"/>
            <a:r>
              <a:rPr lang="x-none" altLang="x-none" noProof="0">
                <a:sym typeface="Verdana" charset="0"/>
              </a:rPr>
              <a:t>Second level</a:t>
            </a:r>
          </a:p>
          <a:p>
            <a:pPr lvl="2"/>
            <a:r>
              <a:rPr lang="x-none" altLang="x-none" noProof="0">
                <a:sym typeface="Verdana" charset="0"/>
              </a:rPr>
              <a:t>Third level</a:t>
            </a:r>
          </a:p>
          <a:p>
            <a:pPr lvl="3"/>
            <a:r>
              <a:rPr lang="x-none" altLang="x-none" noProof="0">
                <a:sym typeface="Verdana" charset="0"/>
              </a:rPr>
              <a:t>Fourth level</a:t>
            </a:r>
          </a:p>
          <a:p>
            <a:pPr lvl="4"/>
            <a:r>
              <a:rPr lang="x-none" altLang="x-none" noProof="0">
                <a:sym typeface="Verdana" charset="0"/>
              </a:rPr>
              <a:t>Fifth level</a:t>
            </a:r>
          </a:p>
        </p:txBody>
      </p:sp>
    </p:spTree>
    <p:extLst>
      <p:ext uri="{BB962C8B-B14F-4D97-AF65-F5344CB8AC3E}">
        <p14:creationId xmlns:p14="http://schemas.microsoft.com/office/powerpoint/2010/main" val="3731760204"/>
      </p:ext>
    </p:extLst>
  </p:cSld>
  <p:clrMap bg1="lt1" tx1="dk1" bg2="lt2" tx2="dk2" accent1="accent1" accent2="accent2" accent3="accent3" accent4="accent4" accent5="accent5" accent6="accent6" hlink="hlink" folHlink="folHlink"/>
  <p:notesStyle>
    <a:lvl1pPr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1pPr>
    <a:lvl2pPr indent="228598"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2pPr>
    <a:lvl3pPr indent="457199"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3pPr>
    <a:lvl4pPr indent="685800"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4pPr>
    <a:lvl5pPr indent="914398"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5pPr>
    <a:lvl6pPr marL="2285996" algn="l" defTabSz="914398" rtl="0" eaLnBrk="1" latinLnBrk="0" hangingPunct="1">
      <a:defRPr sz="1199" kern="1200">
        <a:solidFill>
          <a:schemeClr val="tx1"/>
        </a:solidFill>
        <a:latin typeface="+mn-lt"/>
        <a:ea typeface="+mn-ea"/>
        <a:cs typeface="+mn-cs"/>
      </a:defRPr>
    </a:lvl6pPr>
    <a:lvl7pPr marL="2743194" algn="l" defTabSz="914398" rtl="0" eaLnBrk="1" latinLnBrk="0" hangingPunct="1">
      <a:defRPr sz="1199" kern="1200">
        <a:solidFill>
          <a:schemeClr val="tx1"/>
        </a:solidFill>
        <a:latin typeface="+mn-lt"/>
        <a:ea typeface="+mn-ea"/>
        <a:cs typeface="+mn-cs"/>
      </a:defRPr>
    </a:lvl7pPr>
    <a:lvl8pPr marL="3200394" algn="l" defTabSz="914398" rtl="0" eaLnBrk="1" latinLnBrk="0" hangingPunct="1">
      <a:defRPr sz="1199" kern="1200">
        <a:solidFill>
          <a:schemeClr val="tx1"/>
        </a:solidFill>
        <a:latin typeface="+mn-lt"/>
        <a:ea typeface="+mn-ea"/>
        <a:cs typeface="+mn-cs"/>
      </a:defRPr>
    </a:lvl8pPr>
    <a:lvl9pPr marL="3657592" algn="l" defTabSz="91439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there, thanks for downloading this talk! I’ve added notes to all of the slides that roughly</a:t>
            </a:r>
            <a:r>
              <a:rPr lang="en-US" baseline="0" dirty="0" smtClean="0"/>
              <a:t> match what I said during the actual presentation at GDC. So please read along with the notes if you want to get the full experience. </a:t>
            </a:r>
            <a:r>
              <a:rPr lang="en-US"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259092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a really simple example</a:t>
            </a:r>
            <a:r>
              <a:rPr lang="en-US" baseline="0" dirty="0" smtClean="0"/>
              <a:t> of a multi-core task dependency. On the first core we have a “Get Bread” task, where we need to grab some bread out of the cabinet and put it on a plate. Then on the second core where we have a “Spread Peanut Butter” task where we put peanut butter onto that break we just retrieved. The peanut butter task is naturally dependent on the output of the bread task, which is bad since the peanut butter task starts up before the bread task actually finishes! We would say that these two tasks overlap here, since they occupy the same time period when viewed on a timeline like we have here. </a:t>
            </a:r>
            <a:endParaRPr lang="en-US" dirty="0"/>
          </a:p>
        </p:txBody>
      </p:sp>
    </p:spTree>
    <p:extLst>
      <p:ext uri="{BB962C8B-B14F-4D97-AF65-F5344CB8AC3E}">
        <p14:creationId xmlns:p14="http://schemas.microsoft.com/office/powerpoint/2010/main" val="129704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sure that we get the correct results in this case, we have to stick in a thread barrier that will wait for the bread</a:t>
            </a:r>
            <a:r>
              <a:rPr lang="en-US" baseline="0" dirty="0" smtClean="0"/>
              <a:t> task to completely finish before allowing the peanut butter task to start. So if we do that, we see the peanut butter task slide over until it no longer overlaps with the bread task. Now we should actually spread the peanut butter on the bread, instead of spreading it onto an empty plate. </a:t>
            </a:r>
            <a:r>
              <a:rPr lang="en-US"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3183769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finally</a:t>
            </a:r>
            <a:r>
              <a:rPr lang="en-US" baseline="0" dirty="0" smtClean="0"/>
              <a:t> switch over to GPU land and talk about what goes on there. At some point or another you’ve probably heard that GPUs are parallel machines with lots of cores on them. Despite that, you may still think of it as a serial machine in terms of how it processes the work you give it. I mean we typically give it commands that look like what we have on the right, where we expect each Clear or Draw or </a:t>
            </a:r>
            <a:r>
              <a:rPr lang="en-US" baseline="0" dirty="0" err="1" smtClean="0"/>
              <a:t>SetRenderTarget</a:t>
            </a:r>
            <a:r>
              <a:rPr lang="en-US" baseline="0" dirty="0" smtClean="0"/>
              <a:t> to happen sequentially. In fact if you use a GPU debugger such as </a:t>
            </a:r>
            <a:r>
              <a:rPr lang="en-US" baseline="0" dirty="0" err="1" smtClean="0"/>
              <a:t>RenderDoc</a:t>
            </a:r>
            <a:r>
              <a:rPr lang="en-US" baseline="0" dirty="0" smtClean="0"/>
              <a:t> (pictured here), they will typically let you click on each command to show you the results of each command one after another. It’s important to know that this is *not* at all how a GPU typically works! There’s actually all kinds of parallelism going on under the hood despite the serial nature of rendering APIs, a lot of which is possible because the drivers and the HW itself has of “magic” in there to extract parallelism for you.</a:t>
            </a:r>
            <a:endParaRPr lang="en-US" dirty="0"/>
          </a:p>
        </p:txBody>
      </p:sp>
    </p:spTree>
    <p:extLst>
      <p:ext uri="{BB962C8B-B14F-4D97-AF65-F5344CB8AC3E}">
        <p14:creationId xmlns:p14="http://schemas.microsoft.com/office/powerpoint/2010/main" val="2453553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we have a screenshot from AMD’s Radeon</a:t>
            </a:r>
            <a:r>
              <a:rPr lang="en-US" baseline="0" dirty="0" smtClean="0"/>
              <a:t> Graphics profiler, which is an awesome tool for checking out the performance characteristics of your app when running on an AMD GPU. This is a “timeline” view, which is showing when each command actually starts executing on the GPU, as well as when it actually finishes. You can see here that these draw calls are definitely not executing sequentially, they’re actually overlapping all over the place (especially the small draws).</a:t>
            </a:r>
            <a:endParaRPr lang="en-US" dirty="0"/>
          </a:p>
        </p:txBody>
      </p:sp>
    </p:spTree>
    <p:extLst>
      <p:ext uri="{BB962C8B-B14F-4D97-AF65-F5344CB8AC3E}">
        <p14:creationId xmlns:p14="http://schemas.microsoft.com/office/powerpoint/2010/main" val="333060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a similar view from a capture taken with PIX for Windows, which is also showing when a bunch of draws begin and end. This one was taken on an even bigger GPU than the RGP capture from the previous slide, and so you can see there’s even more overlapping going on here.</a:t>
            </a:r>
            <a:endParaRPr lang="en-US" dirty="0"/>
          </a:p>
        </p:txBody>
      </p:sp>
    </p:spTree>
    <p:extLst>
      <p:ext uri="{BB962C8B-B14F-4D97-AF65-F5344CB8AC3E}">
        <p14:creationId xmlns:p14="http://schemas.microsoft.com/office/powerpoint/2010/main" val="223318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why we have all of this overlapping going on is because</a:t>
            </a:r>
            <a:r>
              <a:rPr lang="en-US" baseline="0" dirty="0" smtClean="0"/>
              <a:t> GPUs are big thread monsters! Take a look at this high-level diagram of </a:t>
            </a:r>
            <a:r>
              <a:rPr lang="en-US" baseline="0" dirty="0" err="1" smtClean="0"/>
              <a:t>Nvidia’s</a:t>
            </a:r>
            <a:r>
              <a:rPr lang="en-US" baseline="0" dirty="0" smtClean="0"/>
              <a:t> latest Turing architecture. Each one of these blocks labeled “SM” is what they call a “Streaming Multiprocessor”. If we zoom in on one of those you’ll see that each SM has 4 sets of 16-wide ALUs, with each ALU capable of running a single “thread” of a shader program. Basically this thing can run *tons* of shaders simultaneously.</a:t>
            </a:r>
            <a:endParaRPr lang="en-US" dirty="0"/>
          </a:p>
        </p:txBody>
      </p:sp>
    </p:spTree>
    <p:extLst>
      <p:ext uri="{BB962C8B-B14F-4D97-AF65-F5344CB8AC3E}">
        <p14:creationId xmlns:p14="http://schemas.microsoft.com/office/powerpoint/2010/main" val="1350801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got a big hungry parallel</a:t>
            </a:r>
            <a:r>
              <a:rPr lang="en-US" baseline="0" dirty="0" smtClean="0"/>
              <a:t> monster, then you need to keep it fed with as many threads as possible. And this means overlapping lots of different threads, potentially from completely different draw or dispatch calls. This overlapping of draws/dispatches can occur naturally when there’s no dependencies between them, and in the case of pixel shaders can actually happen because of special hardware on the GPU. The ROP units on typical desktop GPUs are responsible for actually writing to the memory of a render target texture, and these guys can actually take out-of-order output from pixel shaders and put them back into triangle/submission order. This allows the pixel shaders to run out-of-order and overlapped, while still producing the correct results according to the API. We want all of this overlapping to occur because it makes things faster, but we’re going to get into later on.</a:t>
            </a:r>
            <a:endParaRPr lang="en-US" dirty="0"/>
          </a:p>
        </p:txBody>
      </p:sp>
    </p:spTree>
    <p:extLst>
      <p:ext uri="{BB962C8B-B14F-4D97-AF65-F5344CB8AC3E}">
        <p14:creationId xmlns:p14="http://schemas.microsoft.com/office/powerpoint/2010/main" val="62416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GPU is a big parallel machine that can execute tasks with dependencies between them,</a:t>
            </a:r>
            <a:r>
              <a:rPr lang="en-US" baseline="0" dirty="0" smtClean="0"/>
              <a:t> then we need some kind of thread barrier in order to avoid overlapping those dependent tasks. GPU operations like Draw and </a:t>
            </a:r>
            <a:r>
              <a:rPr lang="en-US" baseline="0" dirty="0" err="1" smtClean="0"/>
              <a:t>Dispach</a:t>
            </a:r>
            <a:r>
              <a:rPr lang="en-US" baseline="0" dirty="0" smtClean="0"/>
              <a:t> will generally produce large batches of threads that each process a single work item, and so whenever there’s a dependency we need some sort of mechanism that can wait for the all threads of the previous batch to run to completion before allowing the next batch to start executing. If you’ve ever worked with a CPU-based task scheduler you probably have some sort of mechanism like this for resolving dependencies between tasks. On a GPU you typically have the same thing, just on a much large scale in terms of the number of threads and cores. On the GPU you might also see this kind of barrier called a “flush”, “drain”, or “</a:t>
            </a:r>
            <a:r>
              <a:rPr lang="en-US" baseline="0" dirty="0" err="1" smtClean="0"/>
              <a:t>WaitForIdle</a:t>
            </a:r>
            <a:r>
              <a:rPr lang="en-US" baseline="0" dirty="0" smtClean="0"/>
              <a:t>”, since they essentially wait for a while bunch of threads to make their way through the entire pipeline.</a:t>
            </a:r>
            <a:endParaRPr lang="en-US" dirty="0"/>
          </a:p>
        </p:txBody>
      </p:sp>
    </p:spTree>
    <p:extLst>
      <p:ext uri="{BB962C8B-B14F-4D97-AF65-F5344CB8AC3E}">
        <p14:creationId xmlns:p14="http://schemas.microsoft.com/office/powerpoint/2010/main" val="3224194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Historically, GPUs have lots of small,</a:t>
            </a:r>
            <a:r>
              <a:rPr lang="en-US" baseline="0" dirty="0" smtClean="0"/>
              <a:t> special purpose caches for various things. This is different from CPUs, which typically have a very straightforward hierarchy. In general GPUs are moving towards more unified cache structures, but there still are a lot of weird cache setups on video cards out in the wild. Another major difference from CPUs is that GPU caches are often not actually coherent with each other. If you look at the diagram on the right (which is from an older AMD presentation detailing a pre-Vega GCN GPU), you can see how there are special L1 caches for memory operations involving render targets and depth buffers. These guys don’t actually go through the big L2 cache, which is a problem if we want to read a color or depth buffer as a texture in a shader. This may require flushing the contents of the color/depth L1 caches to main memory in order to make sure that the writes are visible to shader units, and the L2 may need to be invalidated in case it contains stale data due to writes sitting in the color/depth L1. This is one of several reasons why people always tell you to batch your barriers: flushing a cache once is always going to be faster than flushing it multiple times in a row.</a:t>
            </a:r>
            <a:endParaRPr lang="en-US" dirty="0"/>
          </a:p>
        </p:txBody>
      </p:sp>
    </p:spTree>
    <p:extLst>
      <p:ext uri="{BB962C8B-B14F-4D97-AF65-F5344CB8AC3E}">
        <p14:creationId xmlns:p14="http://schemas.microsoft.com/office/powerpoint/2010/main" val="1458016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third type</a:t>
            </a:r>
            <a:r>
              <a:rPr lang="en-US" baseline="0" dirty="0" smtClean="0"/>
              <a:t> of barrier deals with compression and layout changes. GPUs typically have special hardware that allows them to enable lossless compression when writing to render targets or depth buffers, which is typically done to reduce the internal bandwidth required. </a:t>
            </a:r>
            <a:r>
              <a:rPr lang="en-US" baseline="0" dirty="0" err="1" smtClean="0"/>
              <a:t>Nvidia</a:t>
            </a:r>
            <a:r>
              <a:rPr lang="en-US" baseline="0" dirty="0" smtClean="0"/>
              <a:t> and AMD both employ forms of Delta Color Correction for render targets, which generally work by taking advantage of coherency within a block of pixels. In other cases there can also be special metadata buffers that can indicate if a tile of pixels is in a “clear” state, which saves having to write the actual clear value to the texture prior to rendering. In both cases it may be required to perform decompression operation to write the expanded values to all </a:t>
            </a:r>
            <a:r>
              <a:rPr lang="en-US" baseline="0" dirty="0" err="1" smtClean="0"/>
              <a:t>texels</a:t>
            </a:r>
            <a:r>
              <a:rPr lang="en-US" baseline="0" dirty="0" smtClean="0"/>
              <a:t> before the render target or depth buffer can be read as a texture, which is something that would happen when a barrier indicates that the resource is going to be read from. It’s also possible that the hardware may not be capable of reading or writing to a compressed resource as a UAV, would may require a mid-frame decompression. </a:t>
            </a:r>
            <a:endParaRPr lang="en-US" dirty="0"/>
          </a:p>
        </p:txBody>
      </p:sp>
    </p:spTree>
    <p:extLst>
      <p:ext uri="{BB962C8B-B14F-4D97-AF65-F5344CB8AC3E}">
        <p14:creationId xmlns:p14="http://schemas.microsoft.com/office/powerpoint/2010/main" val="302691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real quick, I just wanted to introduce myself and tell you a bit</a:t>
            </a:r>
            <a:r>
              <a:rPr lang="en-US" baseline="0" dirty="0" smtClean="0"/>
              <a:t> about what I do and why I’m here today. I’ve been an engine programmer at Ready At Dawn Studios for the past 9 years or so, which is an independent developer located in Irvine, California. I mostly work on graphics/rendering things, but also do quite a bit of general work on our in-house engine. I’ve been the lead of our engine team for the past 5 out of those 9 years.</a:t>
            </a:r>
            <a:br>
              <a:rPr lang="en-US" baseline="0" dirty="0" smtClean="0"/>
            </a:br>
            <a:r>
              <a:rPr lang="en-US" baseline="0" dirty="0" smtClean="0"/>
              <a:t/>
            </a:r>
            <a:br>
              <a:rPr lang="en-US" baseline="0" dirty="0" smtClean="0"/>
            </a:br>
            <a:r>
              <a:rPr lang="en-US" baseline="0" dirty="0" smtClean="0"/>
              <a:t>In case it wasn’t already obvious, I really like learning about and discussing GPUs, as well as the APIs that we use to talk to them. Over the years I’ve done a lot of blogging about GPUs and graphical </a:t>
            </a:r>
            <a:r>
              <a:rPr lang="en-US" baseline="0" dirty="0" err="1" smtClean="0"/>
              <a:t>techiniques</a:t>
            </a:r>
            <a:r>
              <a:rPr lang="en-US" baseline="0" dirty="0" smtClean="0"/>
              <a:t> on my personal blog called “The Danger Zone” (https://mynameismjp.wordpress.com), and I’m also pretty active on Twitter. I have a public repos on GitHub as well, which are mostly samples demonstrating graphical techniques using DX11 and DX12. If you do know me from the internet, then you probably know me as “MJP”.</a:t>
            </a:r>
            <a:br>
              <a:rPr lang="en-US" baseline="0" dirty="0" smtClean="0"/>
            </a:br>
            <a:endParaRPr lang="en-US" dirty="0"/>
          </a:p>
        </p:txBody>
      </p:sp>
    </p:spTree>
    <p:extLst>
      <p:ext uri="{BB962C8B-B14F-4D97-AF65-F5344CB8AC3E}">
        <p14:creationId xmlns:p14="http://schemas.microsoft.com/office/powerpoint/2010/main" val="132320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work with D3D12, we don’t actually work with low-level barriers.</a:t>
            </a:r>
            <a:r>
              <a:rPr lang="en-US" baseline="0" dirty="0" smtClean="0"/>
              <a:t> It’s not like you issue commands to flush caches, or decompress buffers. That wouldn’t really make sense for an API that’s meant to work with all kinds of hardware, since those low-level operations reflect hardware-specific details. Instead you work with a higher-level abstraction where the barriers reflect transitions from one state to another. These generally describe the visibility of a resource to a particular part of the logical D3D12 pipeline: for instance you may say that a texture is going to be read by a pixel shader as an SRV, or that buffer is going to be written to as a UAV. These transitions implicitly represent dependencies that the driver can infer, and then convert into the necessary low-level barriers.</a:t>
            </a:r>
            <a:endParaRPr lang="en-US" dirty="0"/>
          </a:p>
        </p:txBody>
      </p:sp>
    </p:spTree>
    <p:extLst>
      <p:ext uri="{BB962C8B-B14F-4D97-AF65-F5344CB8AC3E}">
        <p14:creationId xmlns:p14="http://schemas.microsoft.com/office/powerpoint/2010/main" val="738467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Vulkan works at a </a:t>
            </a:r>
            <a:r>
              <a:rPr lang="en-US" baseline="0" dirty="0" smtClean="0"/>
              <a:t>similar level with its pipeline barriers, which also abstract away the hardware-specific details. However they are a bit more verbose than D3D12, requiring you to explicitly specify the producing and consuming GPU stages, the read or write state, and the texture layout.</a:t>
            </a:r>
            <a:endParaRPr lang="en-US" dirty="0"/>
          </a:p>
        </p:txBody>
      </p:sp>
    </p:spTree>
    <p:extLst>
      <p:ext uri="{BB962C8B-B14F-4D97-AF65-F5344CB8AC3E}">
        <p14:creationId xmlns:p14="http://schemas.microsoft.com/office/powerpoint/2010/main" val="3032204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Either way, both</a:t>
            </a:r>
            <a:r>
              <a:rPr lang="en-US" baseline="0" dirty="0" smtClean="0"/>
              <a:t> D3D12 and Vulkan are abstracting things away from you. But with that said, the drivers are still going to be issuing their low-level barriers as a direct response to the manual barriers that your app is submitting. So you’re still firmly in the driver’s seat here. This means that you can absolutely issue too more barriers than necessary resulting in unnecessary syncing, flushing, or decompressing. The good news is that the Radeon Graphics Profiler will show you what’s going on in response to one of your barriers, as seen in the image on the right. It will show you what kind of thread synchronization operations are occurring, as well as which caches are being flushed and/or invalidated. It will even show you whether the barrier is happening in response to an API barrier, or if its something it had to do implicitly as the result of other API calls. If you’re interested in performance, you should also take a capture with PIX for Windows and look at the warnings tab. It will tell you whenever you’re failing to batch your barriers, and are instead calling </a:t>
            </a:r>
            <a:r>
              <a:rPr lang="en-US" baseline="0" dirty="0" err="1" smtClean="0"/>
              <a:t>ResourceBarrier</a:t>
            </a:r>
            <a:r>
              <a:rPr lang="en-US" baseline="0" dirty="0" smtClean="0"/>
              <a:t> multiple times in a row with no draw/dispatch/copy calls in between. </a:t>
            </a:r>
            <a:endParaRPr lang="en-US" dirty="0"/>
          </a:p>
        </p:txBody>
      </p:sp>
    </p:spTree>
    <p:extLst>
      <p:ext uri="{BB962C8B-B14F-4D97-AF65-F5344CB8AC3E}">
        <p14:creationId xmlns:p14="http://schemas.microsoft.com/office/powerpoint/2010/main" val="2322095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be wondering</a:t>
            </a:r>
            <a:r>
              <a:rPr lang="en-US" baseline="0" dirty="0" smtClean="0"/>
              <a:t> why we didn’t need to deal with any of this barrier stuff back in D3D11. The reason why is because the driver was actually putting them in for you. So there were still syncs and flushes behind the scenes, you just weren’t responsible for manually inserting them. To do this though the driver has to analyze your commands as you submit them to look for dependencies, and then insert in the appropriate barriers as necessary. In that way it was like a run-time compiler, analyzing an entire frame’s worth of commands on-the-fly. Basically it was easy mode, just like single-threaded CPU programming.</a:t>
            </a:r>
          </a:p>
          <a:p>
            <a:endParaRPr lang="en-US" baseline="0" dirty="0" smtClean="0"/>
          </a:p>
          <a:p>
            <a:r>
              <a:rPr lang="en-US" baseline="0" dirty="0" smtClean="0"/>
              <a:t>So why did we give this up if it was so nice to work with? For starters, it requires a ton of CPU work to figure out all of these dependencies automatically. Everyone wants their games to run fast, and doing this analysis can add significant overhead to rendering. On top of that, this kind of automatic analysis doesn’t play very well with multi-threaded command submission. This is because dependencies can span the chunks submitted different threads, which may require the driver to defer final command buffer generation until it receives and stiches together all of your commands from all threads. Finally, you really need to have all of your resource bindings be visible to the driver if its going to sort out the dependencies for you. The driver can’t know that a draw is going to depend on an earlier dispatch unless the driver can see all of the resources that the draw will read from, which essentially forces into you having some kind of CPU-based binding API like you had in D3D11. This means no GPU-side mechanisms for binding textures, and no </a:t>
            </a:r>
            <a:r>
              <a:rPr lang="en-US" baseline="0" dirty="0" err="1" smtClean="0"/>
              <a:t>bindless</a:t>
            </a:r>
            <a:r>
              <a:rPr lang="en-US" baseline="0" dirty="0" smtClean="0"/>
              <a:t>-style rendering where all resources are globally visible to a shader. These three things are fundamentally incompatible with the D3D12/</a:t>
            </a:r>
            <a:r>
              <a:rPr lang="en-US" baseline="0" dirty="0" err="1" smtClean="0"/>
              <a:t>Vulkan</a:t>
            </a:r>
            <a:r>
              <a:rPr lang="en-US" baseline="0" dirty="0" smtClean="0"/>
              <a:t> worldview, which are all about enabling the lowest-possible CPU overhead and supporting multi-threaded command buffer generation. </a:t>
            </a:r>
          </a:p>
          <a:p>
            <a:endParaRPr lang="en-US" baseline="0" dirty="0" smtClean="0"/>
          </a:p>
          <a:p>
            <a:r>
              <a:rPr lang="en-US" baseline="0" dirty="0" smtClean="0"/>
              <a:t>Side note not mentioned in the presentation: in some cases the barriers were actually implied by the way the D3D11 spec was written. In particular, the spec required that drivers always insert a barrier between draws or dispatches that used a UAV in order to ensure that writes were visible. This is relaxed in D3D12, since you can now manually issue UAV barriers as needed. </a:t>
            </a:r>
            <a:r>
              <a:rPr lang="en-US" baseline="0" dirty="0" err="1" smtClean="0"/>
              <a:t>Nvidia</a:t>
            </a:r>
            <a:r>
              <a:rPr lang="en-US" baseline="0" dirty="0" smtClean="0"/>
              <a:t> and AMD both actually have extension APIs that can let you disable the auto-barrier after a UAV write, which can let you get better performance.</a:t>
            </a:r>
            <a:endParaRPr lang="en-US" dirty="0"/>
          </a:p>
        </p:txBody>
      </p:sp>
    </p:spTree>
    <p:extLst>
      <p:ext uri="{BB962C8B-B14F-4D97-AF65-F5344CB8AC3E}">
        <p14:creationId xmlns:p14="http://schemas.microsoft.com/office/powerpoint/2010/main" val="1793217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of that intro material out of the way, I’d like to dive into some more specifics about thread synchronization on GPUs. To do that,</a:t>
            </a:r>
            <a:r>
              <a:rPr lang="en-US" baseline="0" dirty="0" smtClean="0"/>
              <a:t> I thought it would be more useful if we looked at a simplified example GPU instead of complex real-world example. That way it ill be easier to understand what’s going on, while also not being misleading about how an actual piece of hardware works. So on that note I would like to present to you: The MJP-3000! This beautiful modern marvel of engineering was designed by yours truly, so feel free to reach out after the talk if you think you’d like to license this at AMD or </a:t>
            </a:r>
            <a:r>
              <a:rPr lang="en-US" baseline="0" dirty="0" err="1" smtClean="0"/>
              <a:t>Nvidia</a:t>
            </a:r>
            <a:r>
              <a:rPr lang="en-US" baseline="0" dirty="0" smtClean="0"/>
              <a:t>. ;)</a:t>
            </a:r>
          </a:p>
          <a:p>
            <a:endParaRPr lang="en-US" baseline="0" dirty="0" smtClean="0"/>
          </a:p>
          <a:p>
            <a:r>
              <a:rPr lang="en-US" baseline="0" dirty="0" smtClean="0"/>
              <a:t>On the left side you’ll see a part labeled the command processor, which is a unit that process commands from a command buffer one at a time. These commands will result in batches of threads getting deposited in the thread queue immediately to its right. Waiting threads in the thread queue will get pulled out by the shader cores, which is where the shader programs will actually execute and do their work. These programs can then read and write to the memory on the far right side. On the top left there’s also a cycle counter, which will tell you how much time has elapsed when we go through some examples using this GPU.</a:t>
            </a:r>
          </a:p>
          <a:p>
            <a:endParaRPr lang="en-US" baseline="0" dirty="0" smtClean="0"/>
          </a:p>
          <a:p>
            <a:r>
              <a:rPr lang="en-US" baseline="0" dirty="0" smtClean="0"/>
              <a:t>Broadly-speaking, I would label the command processor as “The Brains”, since it executes the commands and decides which work will actually be done. Meanwhile I would call the shader cores “The Muscle”, since they’re dumb (they can’t tell themselves what to do) but they do all of the heavy-lifting.</a:t>
            </a:r>
            <a:br>
              <a:rPr lang="en-US" baseline="0" dirty="0" smtClean="0"/>
            </a:br>
            <a:r>
              <a:rPr lang="en-US" baseline="0" dirty="0" smtClean="0"/>
              <a:t/>
            </a:r>
            <a:br>
              <a:rPr lang="en-US" baseline="0" dirty="0" smtClean="0"/>
            </a:br>
            <a:r>
              <a:rPr lang="en-US" baseline="0" dirty="0" smtClean="0"/>
              <a:t>You may also see me refer to the command processor + thread queue as a “Front-End”, since this is the portion that feeds threads into the shader cores.</a:t>
            </a:r>
          </a:p>
        </p:txBody>
      </p:sp>
    </p:spTree>
    <p:extLst>
      <p:ext uri="{BB962C8B-B14F-4D97-AF65-F5344CB8AC3E}">
        <p14:creationId xmlns:p14="http://schemas.microsoft.com/office/powerpoint/2010/main" val="2576370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GPU I’ve designed</a:t>
            </a:r>
            <a:r>
              <a:rPr lang="en-US" baseline="0" dirty="0" smtClean="0"/>
              <a:t> is considerably simplified compared to a real-world GPU. For starters, this thing can only do compute operations (dispatches). Handling the full rasterization pipeline would add considerable complexity, and I’d like to avoid that. It’s also only got 16 shader cores, which is significantly fewer than your average desktop GPU. There’s also no SIMD for those shader cores, which is commonly used on GPUs to improve throughput. What this means for our examples is that each shader core is considered completely independent, and each can be running a totally separate shader program. On a related note there’s also no thread cycling, which is a technique used on GPUs to hide latency of long operations by switching to another waiting thread. So once a thread starts running on one of our shader cores, it will run to completion. Finally, there’s no caches on this thing. We’re not going to be looking at flushing incoherent caches or anything like that, I mainly just want to talk about thread synchronization.</a:t>
            </a:r>
            <a:endParaRPr lang="en-US" dirty="0"/>
          </a:p>
        </p:txBody>
      </p:sp>
    </p:spTree>
    <p:extLst>
      <p:ext uri="{BB962C8B-B14F-4D97-AF65-F5344CB8AC3E}">
        <p14:creationId xmlns:p14="http://schemas.microsoft.com/office/powerpoint/2010/main" val="2390470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let’s try going through a simple example on our GPU. Let’s say we want to dispatch 3D threads of a shader program that we’ll call Program A, and</a:t>
            </a:r>
            <a:r>
              <a:rPr lang="en-US" baseline="0" dirty="0" smtClean="0"/>
              <a:t> each thread of that program will write 1 element to memory. We’ll also say that this program takes 100 cycles to completely finish.</a:t>
            </a:r>
            <a:endParaRPr lang="en-US" dirty="0"/>
          </a:p>
        </p:txBody>
      </p:sp>
    </p:spTree>
    <p:extLst>
      <p:ext uri="{BB962C8B-B14F-4D97-AF65-F5344CB8AC3E}">
        <p14:creationId xmlns:p14="http://schemas.microsoft.com/office/powerpoint/2010/main" val="3009138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out at cycle 0 with a DISPATCH command ready to be executed by our command processor.</a:t>
            </a:r>
            <a:endParaRPr lang="en-US" dirty="0"/>
          </a:p>
        </p:txBody>
      </p:sp>
    </p:spTree>
    <p:extLst>
      <p:ext uri="{BB962C8B-B14F-4D97-AF65-F5344CB8AC3E}">
        <p14:creationId xmlns:p14="http://schemas.microsoft.com/office/powerpoint/2010/main" val="1672207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processor immediately deposits 32</a:t>
            </a:r>
            <a:r>
              <a:rPr lang="en-US" baseline="0" dirty="0" smtClean="0"/>
              <a:t> threads of program A in the thread queue</a:t>
            </a:r>
            <a:endParaRPr lang="en-US" dirty="0"/>
          </a:p>
        </p:txBody>
      </p:sp>
    </p:spTree>
    <p:extLst>
      <p:ext uri="{BB962C8B-B14F-4D97-AF65-F5344CB8AC3E}">
        <p14:creationId xmlns:p14="http://schemas.microsoft.com/office/powerpoint/2010/main" val="255825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threads in the thread queue then get pulled onto the shader cores, where</a:t>
            </a:r>
            <a:r>
              <a:rPr lang="en-US" baseline="0" dirty="0" smtClean="0"/>
              <a:t> they actually start executing.</a:t>
            </a:r>
            <a:endParaRPr lang="en-US" dirty="0"/>
          </a:p>
        </p:txBody>
      </p:sp>
    </p:spTree>
    <p:extLst>
      <p:ext uri="{BB962C8B-B14F-4D97-AF65-F5344CB8AC3E}">
        <p14:creationId xmlns:p14="http://schemas.microsoft.com/office/powerpoint/2010/main" val="73244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did I get you all in this room today? As you can probably guess from the title of this talk, I’m going to</a:t>
            </a:r>
            <a:r>
              <a:rPr lang="en-US" baseline="0" dirty="0" smtClean="0"/>
              <a:t> try to give you all an introduction to GPU synchronization using the most gentle and straightforward explanations that I can. Really this is intended for people that aren’t already experts on this subject, and is intended to understandable even if you’re relatively new to graphics programming. So I’m really going to try to start from the basics by explaining what the heck a barrier is, and then moving on to explaining why we even need them in the first place. Afterwards I’m going to also try to explain how they generally work on currently-available GPUs, in particular when it comes to thread synchronization. Finally I also want to help give you all a rough intuition on how (and why) barriers have an adverse effect on performance, which should help you structure things more optimally when using APIs that require manual barrier usage.</a:t>
            </a:r>
            <a:endParaRPr lang="en-US" dirty="0"/>
          </a:p>
        </p:txBody>
      </p:sp>
    </p:spTree>
    <p:extLst>
      <p:ext uri="{BB962C8B-B14F-4D97-AF65-F5344CB8AC3E}">
        <p14:creationId xmlns:p14="http://schemas.microsoft.com/office/powerpoint/2010/main" val="2896669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100 the first batch of threads have completed</a:t>
            </a:r>
            <a:r>
              <a:rPr lang="en-US" baseline="0" dirty="0" smtClean="0"/>
              <a:t> their program, and the results have been written to memory.</a:t>
            </a:r>
            <a:endParaRPr lang="en-US" dirty="0"/>
          </a:p>
        </p:txBody>
      </p:sp>
    </p:spTree>
    <p:extLst>
      <p:ext uri="{BB962C8B-B14F-4D97-AF65-F5344CB8AC3E}">
        <p14:creationId xmlns:p14="http://schemas.microsoft.com/office/powerpoint/2010/main" val="1105728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the remaining</a:t>
            </a:r>
            <a:r>
              <a:rPr lang="en-US" baseline="0" dirty="0" smtClean="0"/>
              <a:t> 16 threads in the thread queue can have their turn on the shader cores</a:t>
            </a:r>
            <a:endParaRPr lang="en-US" dirty="0"/>
          </a:p>
        </p:txBody>
      </p:sp>
    </p:spTree>
    <p:extLst>
      <p:ext uri="{BB962C8B-B14F-4D97-AF65-F5344CB8AC3E}">
        <p14:creationId xmlns:p14="http://schemas.microsoft.com/office/powerpoint/2010/main" val="4287901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batch takes another 100 cycles to finish, so we’re completely finished at cycle 200.</a:t>
            </a:r>
            <a:endParaRPr lang="en-US" dirty="0"/>
          </a:p>
        </p:txBody>
      </p:sp>
    </p:spTree>
    <p:extLst>
      <p:ext uri="{BB962C8B-B14F-4D97-AF65-F5344CB8AC3E}">
        <p14:creationId xmlns:p14="http://schemas.microsoft.com/office/powerpoint/2010/main" val="513360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see how things work, let’s try a more complicated example. Let’s say we now have two dispatches, which we’ll call A and B. Threads from dispatch A (colored red) will run first to produce some data, and that data will be read by the reads from dispatch B (colored green). This means there’s a dependency between these two dispatches, which also means that can’t overlap at all! To make sure that all of the data is visible to dispatch B, we need to introduce a new command called FLUSH. When the command processor hits this command, it will sit there and wait for the thread queue and shader cores to become completely empty before it moves on to the next command. This will let us avoid the overlap in this case.</a:t>
            </a:r>
            <a:endParaRPr lang="en-US" dirty="0"/>
          </a:p>
        </p:txBody>
      </p:sp>
    </p:spTree>
    <p:extLst>
      <p:ext uri="{BB962C8B-B14F-4D97-AF65-F5344CB8AC3E}">
        <p14:creationId xmlns:p14="http://schemas.microsoft.com/office/powerpoint/2010/main" val="3240953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how this actually plays out. We</a:t>
            </a:r>
            <a:r>
              <a:rPr lang="en-US" baseline="0" dirty="0" smtClean="0"/>
              <a:t> start again with the DISPATCH A command, this time with 24 threads.</a:t>
            </a:r>
            <a:endParaRPr lang="en-US" dirty="0"/>
          </a:p>
        </p:txBody>
      </p:sp>
    </p:spTree>
    <p:extLst>
      <p:ext uri="{BB962C8B-B14F-4D97-AF65-F5344CB8AC3E}">
        <p14:creationId xmlns:p14="http://schemas.microsoft.com/office/powerpoint/2010/main" val="1445709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leads to the</a:t>
            </a:r>
            <a:r>
              <a:rPr lang="en-US" baseline="0" dirty="0" smtClean="0"/>
              <a:t> first batch of 16 threads of program A to start running on the shader cores</a:t>
            </a:r>
            <a:endParaRPr lang="en-US" dirty="0"/>
          </a:p>
        </p:txBody>
      </p:sp>
    </p:spTree>
    <p:extLst>
      <p:ext uri="{BB962C8B-B14F-4D97-AF65-F5344CB8AC3E}">
        <p14:creationId xmlns:p14="http://schemas.microsoft.com/office/powerpoint/2010/main" val="740435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jump</a:t>
            </a:r>
            <a:r>
              <a:rPr lang="en-US" baseline="0" dirty="0" smtClean="0"/>
              <a:t> to 100 cycles later, we see that the first batch of threads has completed. We also see that the command processor is sitting on the FLUSH command. This means the command processor will wait until all of the threads from Dispatch A to finish before moving on, which is why there’s no overlap here between A and B. However this also means that 8 of our shader cores are sitting idle, since there’s not enough threads left from Dispatch A to fill them up.</a:t>
            </a:r>
            <a:endParaRPr lang="en-US" dirty="0"/>
          </a:p>
        </p:txBody>
      </p:sp>
    </p:spTree>
    <p:extLst>
      <p:ext uri="{BB962C8B-B14F-4D97-AF65-F5344CB8AC3E}">
        <p14:creationId xmlns:p14="http://schemas.microsoft.com/office/powerpoint/2010/main" val="983632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cycle 200 all of the threads from DISPATCH a have finished, so the command processor can finally move on to Dispatch B.</a:t>
            </a:r>
            <a:endParaRPr lang="en-US" dirty="0"/>
          </a:p>
        </p:txBody>
      </p:sp>
    </p:spTree>
    <p:extLst>
      <p:ext uri="{BB962C8B-B14F-4D97-AF65-F5344CB8AC3E}">
        <p14:creationId xmlns:p14="http://schemas.microsoft.com/office/powerpoint/2010/main" val="1739988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24 threads from Dispatch B get put in the thread</a:t>
            </a:r>
            <a:r>
              <a:rPr lang="en-US" baseline="0" dirty="0" smtClean="0"/>
              <a:t> queue…</a:t>
            </a:r>
            <a:endParaRPr lang="en-US" dirty="0"/>
          </a:p>
        </p:txBody>
      </p:sp>
    </p:spTree>
    <p:extLst>
      <p:ext uri="{BB962C8B-B14F-4D97-AF65-F5344CB8AC3E}">
        <p14:creationId xmlns:p14="http://schemas.microsoft.com/office/powerpoint/2010/main" val="1670521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the first batch of 16 threads start running on the shader</a:t>
            </a:r>
            <a:r>
              <a:rPr lang="en-US" baseline="0" dirty="0" smtClean="0"/>
              <a:t> cores.</a:t>
            </a:r>
            <a:endParaRPr lang="en-US" dirty="0"/>
          </a:p>
        </p:txBody>
      </p:sp>
    </p:spTree>
    <p:extLst>
      <p:ext uri="{BB962C8B-B14F-4D97-AF65-F5344CB8AC3E}">
        <p14:creationId xmlns:p14="http://schemas.microsoft.com/office/powerpoint/2010/main" val="166692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barriers are a thing that we have to deal with now. As</a:t>
            </a:r>
            <a:r>
              <a:rPr lang="en-US" baseline="0" dirty="0" smtClean="0"/>
              <a:t> far as graphics APIs are concerned they’re a (mostly) new concept that came along with the newer “explicit” APIs like D3D12 and Vulkan. If you’ve done any programming with either of those two APIs, you’ve probably realized that barriers can really annoying to deal with. I mean we didn’t have to deal with this at all in D3D11 or OpenGL, so it’s a bit head-scratching that we suddenly have to do all of this manual book-keeping just to get correct results on the screen. They’re also notoriously hard to get right: this is maybe the 4</a:t>
            </a:r>
            <a:r>
              <a:rPr lang="en-US" baseline="30000" dirty="0" smtClean="0"/>
              <a:t>th</a:t>
            </a:r>
            <a:r>
              <a:rPr lang="en-US" baseline="0" dirty="0" smtClean="0"/>
              <a:t> year that people have gotten up on this stage to talk about barriers and how to get them “right”, and the validation layers seem to always be yelling at us for messing them up. From previous presentations you’ve probably already heard that using barriers will have an affect on your GPU performance, meaning that even if you are getting correct results you still want to optimize them in order to get the best possible frame times. But it may not be obvious at all as to *why* these barriers hurt your performance, and what the exact impact will be. We’re going to go through that bit later on in this talk.</a:t>
            </a:r>
            <a:endParaRPr lang="en-US" dirty="0"/>
          </a:p>
        </p:txBody>
      </p:sp>
    </p:spTree>
    <p:extLst>
      <p:ext uri="{BB962C8B-B14F-4D97-AF65-F5344CB8AC3E}">
        <p14:creationId xmlns:p14="http://schemas.microsoft.com/office/powerpoint/2010/main" val="964364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cycles later the first patch of threads from Dispatch B have finished, and the second</a:t>
            </a:r>
            <a:r>
              <a:rPr lang="en-US" baseline="0" dirty="0" smtClean="0"/>
              <a:t> batch can start. Once again half of our cores are idle.</a:t>
            </a:r>
            <a:endParaRPr lang="en-US" dirty="0"/>
          </a:p>
        </p:txBody>
      </p:sp>
    </p:spTree>
    <p:extLst>
      <p:ext uri="{BB962C8B-B14F-4D97-AF65-F5344CB8AC3E}">
        <p14:creationId xmlns:p14="http://schemas.microsoft.com/office/powerpoint/2010/main" val="4174008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400 we’re totally</a:t>
            </a:r>
            <a:r>
              <a:rPr lang="en-US" baseline="0" dirty="0" smtClean="0"/>
              <a:t> finished and everything is written to memory.</a:t>
            </a:r>
            <a:endParaRPr lang="en-US" dirty="0"/>
          </a:p>
        </p:txBody>
      </p:sp>
    </p:spTree>
    <p:extLst>
      <p:ext uri="{BB962C8B-B14F-4D97-AF65-F5344CB8AC3E}">
        <p14:creationId xmlns:p14="http://schemas.microsoft.com/office/powerpoint/2010/main" val="3591709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did it go?</a:t>
            </a:r>
            <a:r>
              <a:rPr lang="en-US" baseline="0" dirty="0" smtClean="0"/>
              <a:t> The good news is that the FLUSH worked for preventing overlap, and we avoided any race conditions. But the bad news is that our shader cores were 50% idle for 200 cycles, leading to a 75% overall utilization rate for the full 400 cycle period. With peak utilization it would have only taken 300 cycles to execute all of those threads, so we basically have 100 cycles of overhead from the FLUSH.</a:t>
            </a:r>
            <a:endParaRPr lang="en-US" dirty="0"/>
          </a:p>
        </p:txBody>
      </p:sp>
    </p:spTree>
    <p:extLst>
      <p:ext uri="{BB962C8B-B14F-4D97-AF65-F5344CB8AC3E}">
        <p14:creationId xmlns:p14="http://schemas.microsoft.com/office/powerpoint/2010/main" val="3873706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This leads us</a:t>
            </a:r>
            <a:r>
              <a:rPr lang="en-US" sz="2000" baseline="0" dirty="0" smtClean="0"/>
              <a:t> to start to reason about how much it costs to insert a thread barrier like this on a GPU. One intuition we can glean from this is that the cost of a barrier is going to tied to the drop in utilization that’s caused by the barrier. We can also flip that around and realize that the potential game from </a:t>
            </a:r>
            <a:r>
              <a:rPr lang="en-US" sz="2000" i="1" baseline="0" dirty="0" smtClean="0"/>
              <a:t>removing</a:t>
            </a:r>
            <a:r>
              <a:rPr lang="en-US" sz="2000" i="0" baseline="0" dirty="0" smtClean="0"/>
              <a:t> a barrier is going to be relative to the percentage of shader cores that we were leaving idle. </a:t>
            </a:r>
          </a:p>
          <a:p>
            <a:endParaRPr lang="en-US" sz="2000" i="0" baseline="0" dirty="0" smtClean="0"/>
          </a:p>
          <a:p>
            <a:r>
              <a:rPr lang="en-US" sz="2000" i="0" baseline="0" dirty="0" smtClean="0"/>
              <a:t>From this we can also reason that dispatches with lots of threads are naturally going to lead to better overall utilization, since they’re going to be able to saturate all of the shader cores on their own with tons of overlapping threads. We can also reason that longer running threads are going to lead to a very high flush cost, since whatever cores they don’t fill up towards the end are going to remain idle for a long period of time.</a:t>
            </a:r>
            <a:endParaRPr lang="en-US" sz="2000" dirty="0"/>
          </a:p>
        </p:txBody>
      </p:sp>
    </p:spTree>
    <p:extLst>
      <p:ext uri="{BB962C8B-B14F-4D97-AF65-F5344CB8AC3E}">
        <p14:creationId xmlns:p14="http://schemas.microsoft.com/office/powerpoint/2010/main" val="3370240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you’re issuing a barrier between draws or dispatches in D3D12</a:t>
            </a:r>
            <a:r>
              <a:rPr lang="en-US" baseline="0" dirty="0" smtClean="0"/>
              <a:t> or Vulkan, you should fully expect something equivalent to a FLUSH to occur in order to resolve the dependency. The same goes for if you use a UAV barrier to force UAV writes to be visible to subsequent draws or dispatches. To improve utilization you should try to group together non-dependent draws and dispatches between your barriers so that the GPU has more to chew on before syncing.</a:t>
            </a:r>
            <a:br>
              <a:rPr lang="en-US" baseline="0" dirty="0" smtClean="0"/>
            </a:br>
            <a:r>
              <a:rPr lang="en-US" baseline="0" dirty="0" smtClean="0"/>
              <a:t/>
            </a:r>
            <a:br>
              <a:rPr lang="en-US" baseline="0" dirty="0" smtClean="0"/>
            </a:br>
            <a:r>
              <a:rPr lang="en-US" baseline="0" dirty="0" smtClean="0"/>
              <a:t>One thing to keep in mind though is that I’m really only talking about currently-available GPUs that are on the market right now. It’s totally possible that future hardware will do things differently, and won’t require the same kind of low-level barriers that we talked about earlier. </a:t>
            </a:r>
            <a:endParaRPr lang="en-US" dirty="0"/>
          </a:p>
        </p:txBody>
      </p:sp>
    </p:spTree>
    <p:extLst>
      <p:ext uri="{BB962C8B-B14F-4D97-AF65-F5344CB8AC3E}">
        <p14:creationId xmlns:p14="http://schemas.microsoft.com/office/powerpoint/2010/main" val="1898210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a:t>
            </a:r>
            <a:r>
              <a:rPr lang="en-US" baseline="0" dirty="0" smtClean="0"/>
              <a:t> if we can improve our utilization by overlapping the Dispatch A with some threads from another dispatch, which we’ll call Dispatch C (colored in blue). We can do this because Dispatch C isn’t dependent on either A or B, which means it’s safe to overlap with either of them.</a:t>
            </a:r>
            <a:endParaRPr lang="en-US" dirty="0"/>
          </a:p>
        </p:txBody>
      </p:sp>
    </p:spTree>
    <p:extLst>
      <p:ext uri="{BB962C8B-B14F-4D97-AF65-F5344CB8AC3E}">
        <p14:creationId xmlns:p14="http://schemas.microsoft.com/office/powerpoint/2010/main" val="30681126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 we start out with Dispatch A,</a:t>
            </a:r>
            <a:r>
              <a:rPr lang="en-US" baseline="0" dirty="0" smtClean="0"/>
              <a:t> which is followed immediately by Dispatch C in the command buffer.</a:t>
            </a:r>
            <a:endParaRPr lang="en-US" dirty="0"/>
          </a:p>
        </p:txBody>
      </p:sp>
    </p:spTree>
    <p:extLst>
      <p:ext uri="{BB962C8B-B14F-4D97-AF65-F5344CB8AC3E}">
        <p14:creationId xmlns:p14="http://schemas.microsoft.com/office/powerpoint/2010/main" val="1178645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causes all of the threads from A and C to get deposited in the thread queue. Dispatch A’s threads get on</a:t>
            </a:r>
            <a:r>
              <a:rPr lang="en-US" baseline="0" dirty="0" smtClean="0"/>
              <a:t> the shader core first, since that command was processed first by the command processor.</a:t>
            </a:r>
            <a:endParaRPr lang="en-US" dirty="0"/>
          </a:p>
        </p:txBody>
      </p:sp>
    </p:spTree>
    <p:extLst>
      <p:ext uri="{BB962C8B-B14F-4D97-AF65-F5344CB8AC3E}">
        <p14:creationId xmlns:p14="http://schemas.microsoft.com/office/powerpoint/2010/main" val="2811119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100</a:t>
            </a:r>
            <a:r>
              <a:rPr lang="en-US" baseline="0" dirty="0" smtClean="0"/>
              <a:t> we see that the command processor is once again sitting on the FLUSH, waiting for all of the threads to finish. But this time we have full utilization for this period, because the 8 threads from Dispatch C were able to take up the remaining cores that were idle last time around.</a:t>
            </a:r>
            <a:endParaRPr lang="en-US" dirty="0"/>
          </a:p>
        </p:txBody>
      </p:sp>
    </p:spTree>
    <p:extLst>
      <p:ext uri="{BB962C8B-B14F-4D97-AF65-F5344CB8AC3E}">
        <p14:creationId xmlns:p14="http://schemas.microsoft.com/office/powerpoint/2010/main" val="71094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200 both</a:t>
            </a:r>
            <a:r>
              <a:rPr lang="en-US" baseline="0" dirty="0" smtClean="0"/>
              <a:t> A and C have finished, so Dispatch B can start doing its thing.</a:t>
            </a:r>
            <a:endParaRPr lang="en-US" dirty="0"/>
          </a:p>
        </p:txBody>
      </p:sp>
    </p:spTree>
    <p:extLst>
      <p:ext uri="{BB962C8B-B14F-4D97-AF65-F5344CB8AC3E}">
        <p14:creationId xmlns:p14="http://schemas.microsoft.com/office/powerpoint/2010/main" val="51908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talk about the GPU side of things, I thought</a:t>
            </a:r>
            <a:r>
              <a:rPr lang="en-US" baseline="0" dirty="0" smtClean="0"/>
              <a:t> it might be helpful to talk about barriers as they apply to CPUs. That way those of you with experience in multicore CPU programming can see how the concepts carry over. </a:t>
            </a:r>
            <a:br>
              <a:rPr lang="en-US" baseline="0" dirty="0" smtClean="0"/>
            </a:br>
            <a:r>
              <a:rPr lang="en-US" baseline="0" dirty="0" smtClean="0"/>
              <a:t/>
            </a:r>
            <a:br>
              <a:rPr lang="en-US" baseline="0" dirty="0" smtClean="0"/>
            </a:br>
            <a:r>
              <a:rPr lang="en-US" baseline="0" dirty="0" smtClean="0"/>
              <a:t>One kind of barrier you use on the CPU is called a “Thread Barrier”. These are essentially a thread synchronization point, which you use to ensure that all threads have reached a certain point in your code. They’re generally implemented by having threads wait around until all other threads reach the same point, typically by spinning on shared variable or by using an OS-level primitive such as a semaphore. Some very simple code using a thread barrier might look something like this:</a:t>
            </a:r>
            <a:br>
              <a:rPr lang="en-US" baseline="0" dirty="0" smtClean="0"/>
            </a:br>
            <a:r>
              <a:rPr lang="en-US" baseline="0" dirty="0" smtClean="0"/>
              <a:t/>
            </a:r>
            <a:br>
              <a:rPr lang="en-US" baseline="0" dirty="0" smtClean="0"/>
            </a:br>
            <a:r>
              <a:rPr lang="en-US" sz="2000" dirty="0" smtClean="0">
                <a:solidFill>
                  <a:srgbClr val="000000"/>
                </a:solidFill>
                <a:latin typeface="Consolas" panose="020B0609020204030204" pitchFamily="49" charset="0"/>
              </a:rPr>
              <a:t>void </a:t>
            </a:r>
            <a:r>
              <a:rPr lang="en-US" sz="2000" dirty="0" err="1" smtClean="0">
                <a:solidFill>
                  <a:srgbClr val="000000"/>
                </a:solidFill>
                <a:latin typeface="Consolas" panose="020B0609020204030204" pitchFamily="49" charset="0"/>
              </a:rPr>
              <a:t>ThreadFunction</a:t>
            </a:r>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DoStuff</a:t>
            </a:r>
            <a:r>
              <a:rPr lang="en-US" sz="2000" dirty="0" smtClean="0">
                <a:solidFill>
                  <a:srgbClr val="000000"/>
                </a:solidFill>
                <a:latin typeface="Consolas" panose="020B0609020204030204" pitchFamily="49" charset="0"/>
              </a:rPr>
              <a:t>();</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 Wait for all threads to hit the barrier</a:t>
            </a: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barrier.Wait</a:t>
            </a:r>
            <a:r>
              <a:rPr lang="en-US" sz="2000" dirty="0" smtClean="0">
                <a:solidFill>
                  <a:srgbClr val="000000"/>
                </a:solidFill>
                <a:latin typeface="Consolas" panose="020B0609020204030204" pitchFamily="49" charset="0"/>
              </a:rPr>
              <a:t>();</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 We now know that all threads called </a:t>
            </a:r>
            <a:r>
              <a:rPr lang="en-US" sz="2000" dirty="0" err="1" smtClean="0">
                <a:solidFill>
                  <a:srgbClr val="000000"/>
                </a:solidFill>
                <a:latin typeface="Consolas" panose="020B0609020204030204" pitchFamily="49" charset="0"/>
              </a:rPr>
              <a:t>DoStuff</a:t>
            </a:r>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a:t>
            </a:r>
            <a:r>
              <a:rPr lang="en-US" baseline="0" dirty="0" smtClean="0"/>
              <a:t/>
            </a:r>
            <a:br>
              <a:rPr lang="en-US" baseline="0" dirty="0" smtClean="0"/>
            </a:br>
            <a:r>
              <a:rPr lang="en-US" baseline="0" dirty="0" smtClean="0"/>
              <a:t/>
            </a:r>
            <a:br>
              <a:rPr lang="en-US" baseline="0" dirty="0" smtClean="0"/>
            </a:br>
            <a:r>
              <a:rPr lang="en-US" baseline="0" dirty="0" smtClean="0"/>
              <a:t>The best metaphor I can come up with for this is a toll plaza, except one that’s very slow and causes all of the cars to stop instead of just passing right through.</a:t>
            </a:r>
            <a:endParaRPr lang="en-US" dirty="0"/>
          </a:p>
        </p:txBody>
      </p:sp>
    </p:spTree>
    <p:extLst>
      <p:ext uri="{BB962C8B-B14F-4D97-AF65-F5344CB8AC3E}">
        <p14:creationId xmlns:p14="http://schemas.microsoft.com/office/powerpoint/2010/main" val="18796991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jump 100 cycles later the first batch from Dispatch B has finished…</a:t>
            </a:r>
            <a:endParaRPr lang="en-US" dirty="0"/>
          </a:p>
        </p:txBody>
      </p:sp>
    </p:spTree>
    <p:extLst>
      <p:ext uri="{BB962C8B-B14F-4D97-AF65-F5344CB8AC3E}">
        <p14:creationId xmlns:p14="http://schemas.microsoft.com/office/powerpoint/2010/main" val="788235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at cycle</a:t>
            </a:r>
            <a:r>
              <a:rPr lang="en-US" baseline="0" dirty="0" smtClean="0"/>
              <a:t> 400 we’re completely finished.</a:t>
            </a:r>
            <a:endParaRPr lang="en-US" dirty="0"/>
          </a:p>
        </p:txBody>
      </p:sp>
    </p:spTree>
    <p:extLst>
      <p:ext uri="{BB962C8B-B14F-4D97-AF65-F5344CB8AC3E}">
        <p14:creationId xmlns:p14="http://schemas.microsoft.com/office/powerpoint/2010/main" val="27448522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did we do this time? You might notice that the whole sequence still</a:t>
            </a:r>
            <a:r>
              <a:rPr lang="en-US" baseline="0" dirty="0" smtClean="0"/>
              <a:t> took 400 cycles, which means we had the same end-to-end latency for Dispatch A + Dispatch B. However we were basically able to sneak in Dispatch C for free with no extra processing time. This means that our overall throughput has increased for the whole sequence. If we were to submit A + B + C sequentially with barriers in between each of them it would have taken 500 cycles to complete, so we saved 100 cycles with this approach. Our utilization also jumps up to 87.5%, which is great!</a:t>
            </a:r>
            <a:endParaRPr lang="en-US" dirty="0"/>
          </a:p>
        </p:txBody>
      </p:sp>
    </p:spTree>
    <p:extLst>
      <p:ext uri="{BB962C8B-B14F-4D97-AF65-F5344CB8AC3E}">
        <p14:creationId xmlns:p14="http://schemas.microsoft.com/office/powerpoint/2010/main" val="31884646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moving on, what if we were to take our glasses off and</a:t>
            </a:r>
            <a:r>
              <a:rPr lang="en-US" baseline="0" dirty="0" smtClean="0"/>
              <a:t> squint a bit while looking at these examples? If we do this, our GPU basically looks roughly like a CPU, where we process individual commands instead of instructions. From this point of view, overlapping our dispatches is basically like achieving Instruction Level Parallelism on a CPU. The catch is that this parallelism is explicit in our case, since we have to carefully order our commands in such a way that they overlap while also using barriers to synchronize. In that way it’s probably more like Very Long Instruction Word architectures, which require the compiler to explicitly identify and schedule parallel operations</a:t>
            </a:r>
            <a:endParaRPr lang="en-US" dirty="0"/>
          </a:p>
        </p:txBody>
      </p:sp>
    </p:spTree>
    <p:extLst>
      <p:ext uri="{BB962C8B-B14F-4D97-AF65-F5344CB8AC3E}">
        <p14:creationId xmlns:p14="http://schemas.microsoft.com/office/powerpoint/2010/main" val="10500433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the previous example things</a:t>
            </a:r>
            <a:r>
              <a:rPr lang="en-US" baseline="0" dirty="0" smtClean="0"/>
              <a:t> worked out great because Dispatch C was the perfect size and length to exactly fill in the idle cores during the FLUSH. This is obviously fairly contrived, and you can easily imagine scenarios where this wouldn’t work out so nicely. Let’s try the previous example again, except this time the program for Dispatch C takes 400 cycles to execute instead of 100. We’ll start out again with DISPATCH A…</a:t>
            </a:r>
            <a:endParaRPr lang="en-US" dirty="0"/>
          </a:p>
        </p:txBody>
      </p:sp>
    </p:spTree>
    <p:extLst>
      <p:ext uri="{BB962C8B-B14F-4D97-AF65-F5344CB8AC3E}">
        <p14:creationId xmlns:p14="http://schemas.microsoft.com/office/powerpoint/2010/main" val="31246681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again all</a:t>
            </a:r>
            <a:r>
              <a:rPr lang="en-US" baseline="0" dirty="0" smtClean="0"/>
              <a:t> of threads from A and B get queued up to run.</a:t>
            </a:r>
            <a:endParaRPr lang="en-US" dirty="0"/>
          </a:p>
        </p:txBody>
      </p:sp>
    </p:spTree>
    <p:extLst>
      <p:ext uri="{BB962C8B-B14F-4D97-AF65-F5344CB8AC3E}">
        <p14:creationId xmlns:p14="http://schemas.microsoft.com/office/powerpoint/2010/main" val="1298727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jump</a:t>
            </a:r>
            <a:r>
              <a:rPr lang="en-US" baseline="0" dirty="0" smtClean="0"/>
              <a:t> 200 cycles into the future we see that something unfortunate has happened: Dispatch A is finished, but the FLUSH is causing the command processor to just sit around and wait for Dispatch C to finish. This is pretty bad since Dispatch C still has another 300 cycles to go, and we’re only hitting 50% utilization.</a:t>
            </a:r>
            <a:endParaRPr lang="en-US" dirty="0"/>
          </a:p>
        </p:txBody>
      </p:sp>
    </p:spTree>
    <p:extLst>
      <p:ext uri="{BB962C8B-B14F-4D97-AF65-F5344CB8AC3E}">
        <p14:creationId xmlns:p14="http://schemas.microsoft.com/office/powerpoint/2010/main" val="1106912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to jump all the way to cycle 500 before Dispatch C is</a:t>
            </a:r>
            <a:r>
              <a:rPr lang="en-US" baseline="0" dirty="0" smtClean="0"/>
              <a:t> finally finished, and the command processor can move on to Dispatch B.</a:t>
            </a:r>
            <a:endParaRPr lang="en-US" dirty="0"/>
          </a:p>
        </p:txBody>
      </p:sp>
    </p:spTree>
    <p:extLst>
      <p:ext uri="{BB962C8B-B14F-4D97-AF65-F5344CB8AC3E}">
        <p14:creationId xmlns:p14="http://schemas.microsoft.com/office/powerpoint/2010/main" val="4169394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a:t>
            </a:r>
            <a:r>
              <a:rPr lang="en-US" baseline="0" dirty="0" smtClean="0"/>
              <a:t> cycles later the first batch of Dispatch B is finished, and we’re again at 50% utilization.</a:t>
            </a:r>
            <a:endParaRPr lang="en-US" dirty="0"/>
          </a:p>
        </p:txBody>
      </p:sp>
    </p:spTree>
    <p:extLst>
      <p:ext uri="{BB962C8B-B14F-4D97-AF65-F5344CB8AC3E}">
        <p14:creationId xmlns:p14="http://schemas.microsoft.com/office/powerpoint/2010/main" val="36350488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at cycle 700 we’re finally(!) finished.</a:t>
            </a:r>
            <a:endParaRPr lang="en-US" dirty="0"/>
          </a:p>
        </p:txBody>
      </p:sp>
    </p:spTree>
    <p:extLst>
      <p:ext uri="{BB962C8B-B14F-4D97-AF65-F5344CB8AC3E}">
        <p14:creationId xmlns:p14="http://schemas.microsoft.com/office/powerpoint/2010/main" val="374003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kind of barrier that you see a lot in CPU code is</a:t>
            </a:r>
            <a:r>
              <a:rPr lang="en-US" baseline="0" dirty="0" smtClean="0"/>
              <a:t> called a “Memory Barrier”. These are all about ensuring that low-level CPU memory operations (reads and writes) happen in the order that’s required for your code to work correctly across multiple cores. Probably the most common example is the “mailbox problem”, which is where one thread stuffs some data into one variable (the mailbox) and then sets another variable afterwards indicating to another thread that the mailbox is full:</a:t>
            </a:r>
          </a:p>
          <a:p>
            <a:endParaRPr lang="en-US" baseline="0" dirty="0" smtClean="0"/>
          </a:p>
          <a:p>
            <a:r>
              <a:rPr lang="en-US" sz="2000" dirty="0" smtClean="0">
                <a:solidFill>
                  <a:srgbClr val="000000"/>
                </a:solidFill>
                <a:latin typeface="Consolas" panose="020B0609020204030204" pitchFamily="49" charset="0"/>
              </a:rPr>
              <a:t>uint32_t </a:t>
            </a:r>
            <a:r>
              <a:rPr lang="en-US" sz="2000" dirty="0" err="1" smtClean="0">
                <a:solidFill>
                  <a:srgbClr val="000000"/>
                </a:solidFill>
                <a:latin typeface="Consolas" panose="020B0609020204030204" pitchFamily="49" charset="0"/>
              </a:rPr>
              <a:t>DataIsReady</a:t>
            </a:r>
            <a:r>
              <a:rPr lang="en-US" sz="2000" dirty="0" smtClean="0">
                <a:solidFill>
                  <a:srgbClr val="000000"/>
                </a:solidFill>
                <a:latin typeface="Consolas" panose="020B0609020204030204" pitchFamily="49" charset="0"/>
              </a:rPr>
              <a:t>;</a:t>
            </a:r>
          </a:p>
          <a:p>
            <a:r>
              <a:rPr lang="en-US" sz="2000" dirty="0" err="1" smtClean="0">
                <a:solidFill>
                  <a:srgbClr val="000000"/>
                </a:solidFill>
                <a:latin typeface="Consolas" panose="020B0609020204030204" pitchFamily="49" charset="0"/>
              </a:rPr>
              <a:t>SomeStruct</a:t>
            </a:r>
            <a:r>
              <a:rPr lang="en-US" sz="2000" dirty="0" smtClean="0">
                <a:solidFill>
                  <a:srgbClr val="000000"/>
                </a:solidFill>
                <a:latin typeface="Consolas" panose="020B0609020204030204" pitchFamily="49" charset="0"/>
              </a:rPr>
              <a:t> Data;</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void </a:t>
            </a:r>
            <a:r>
              <a:rPr lang="en-US" sz="2000" dirty="0" err="1" smtClean="0">
                <a:solidFill>
                  <a:srgbClr val="000000"/>
                </a:solidFill>
                <a:latin typeface="Consolas" panose="020B0609020204030204" pitchFamily="49" charset="0"/>
              </a:rPr>
              <a:t>ThreadFunc</a:t>
            </a:r>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WriteToData</a:t>
            </a:r>
            <a:r>
              <a:rPr lang="en-US" sz="2000" dirty="0" smtClean="0">
                <a:solidFill>
                  <a:srgbClr val="000000"/>
                </a:solidFill>
                <a:latin typeface="Consolas" panose="020B0609020204030204" pitchFamily="49" charset="0"/>
              </a:rPr>
              <a:t>(&amp;Data);</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 Make sure that all previous writes to Data are complete</a:t>
            </a:r>
          </a:p>
          <a:p>
            <a:r>
              <a:rPr lang="en-US" sz="2000" dirty="0" smtClean="0">
                <a:solidFill>
                  <a:srgbClr val="000000"/>
                </a:solidFill>
                <a:latin typeface="Consolas" panose="020B0609020204030204" pitchFamily="49" charset="0"/>
              </a:rPr>
              <a:t>    // before the write to </a:t>
            </a:r>
            <a:r>
              <a:rPr lang="en-US" sz="2000" dirty="0" err="1" smtClean="0">
                <a:solidFill>
                  <a:srgbClr val="000000"/>
                </a:solidFill>
                <a:latin typeface="Consolas" panose="020B0609020204030204" pitchFamily="49" charset="0"/>
              </a:rPr>
              <a:t>DataIsReady</a:t>
            </a:r>
            <a:r>
              <a:rPr lang="en-US" sz="2000" dirty="0" smtClean="0">
                <a:solidFill>
                  <a:srgbClr val="000000"/>
                </a:solidFill>
                <a:latin typeface="Consolas" panose="020B0609020204030204" pitchFamily="49" charset="0"/>
              </a:rPr>
              <a:t> is visible</a:t>
            </a:r>
          </a:p>
          <a:p>
            <a:r>
              <a:rPr lang="en-US" sz="2000" dirty="0" smtClean="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std</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atomic_thread_fence</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std</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memory_order_release</a:t>
            </a:r>
            <a:r>
              <a:rPr lang="en-US" sz="2000" b="1" dirty="0" smtClean="0">
                <a:solidFill>
                  <a:srgbClr val="000000"/>
                </a:solidFill>
                <a:latin typeface="Consolas" panose="020B0609020204030204" pitchFamily="49" charset="0"/>
              </a:rPr>
              <a:t>);</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DataIsReady</a:t>
            </a:r>
            <a:r>
              <a:rPr lang="en-US" sz="2000" dirty="0" smtClean="0">
                <a:solidFill>
                  <a:srgbClr val="000000"/>
                </a:solidFill>
                <a:latin typeface="Consolas" panose="020B0609020204030204" pitchFamily="49" charset="0"/>
              </a:rPr>
              <a:t> = 1;</a:t>
            </a:r>
          </a:p>
          <a:p>
            <a:r>
              <a:rPr lang="en-US" sz="2000" dirty="0" smtClean="0">
                <a:solidFill>
                  <a:srgbClr val="000000"/>
                </a:solidFill>
                <a:latin typeface="Consolas" panose="020B0609020204030204" pitchFamily="49" charset="0"/>
              </a:rPr>
              <a:t>}</a:t>
            </a:r>
          </a:p>
          <a:p>
            <a:endParaRPr lang="en-US" baseline="0" dirty="0" smtClean="0"/>
          </a:p>
          <a:p>
            <a:r>
              <a:rPr lang="en-US" baseline="0" dirty="0" smtClean="0"/>
              <a:t>For various hardware-specific reasons, processors with so-called “weak memory models” (such as ARM or PowerPC) won’t guarantee that the write to the “ready” flag will be seen *after* the write to the mailbox when viewed by code on another core. To make sure this happens, you need to put in a memory barrier. These barriers also inform the compiler that the order of writes is important should be preserved, since the compiler might re-order things if the results are being read by another thread. In this case the visual metaphor is a doggie gate, since a barrier effectively keeps memory operations on one side of the barrier so that they don’t cross over.</a:t>
            </a:r>
            <a:br>
              <a:rPr lang="en-US" baseline="0" dirty="0" smtClean="0"/>
            </a:br>
            <a:r>
              <a:rPr lang="en-US" baseline="0" dirty="0" smtClean="0"/>
              <a:t/>
            </a:r>
            <a:br>
              <a:rPr lang="en-US" baseline="0" dirty="0" smtClean="0"/>
            </a:br>
            <a:r>
              <a:rPr lang="en-US" baseline="0" dirty="0" smtClean="0"/>
              <a:t>Some links to look at if you want to learn about memory barriers:</a:t>
            </a:r>
          </a:p>
          <a:p>
            <a:r>
              <a:rPr lang="en-US" baseline="0" dirty="0" smtClean="0"/>
              <a:t>https://docs.microsoft.com/en-us/windows/desktop/DxTechArts/lockless-programming</a:t>
            </a:r>
            <a:br>
              <a:rPr lang="en-US" baseline="0" dirty="0" smtClean="0"/>
            </a:br>
            <a:r>
              <a:rPr lang="en-US" baseline="0" dirty="0" smtClean="0"/>
              <a:t>https://channel9.msdn.com/Shows/Going+Deep/Cpp-and-Beyond-2012-Herb-Sutter-atomic-Weapons-1-of-2</a:t>
            </a:r>
            <a:br>
              <a:rPr lang="en-US" baseline="0" dirty="0" smtClean="0"/>
            </a:br>
            <a:r>
              <a:rPr lang="en-US" baseline="0" dirty="0" smtClean="0"/>
              <a:t>https://preshing.com/20120612/an-introduction-to-lock-free-programming/</a:t>
            </a:r>
            <a:br>
              <a:rPr lang="en-US" baseline="0" dirty="0" smtClean="0"/>
            </a:br>
            <a:r>
              <a:rPr lang="en-US" baseline="0" dirty="0" smtClean="0"/>
              <a:t>https://mirrors.edge.kernel.org/pub/linux/kernel/people/paulmck/perfbook/perfbook.html (chapter 15)</a:t>
            </a:r>
          </a:p>
          <a:p>
            <a:endParaRPr lang="en-US" baseline="0" dirty="0" smtClean="0"/>
          </a:p>
          <a:p>
            <a:endParaRPr lang="en-US" dirty="0"/>
          </a:p>
        </p:txBody>
      </p:sp>
    </p:spTree>
    <p:extLst>
      <p:ext uri="{BB962C8B-B14F-4D97-AF65-F5344CB8AC3E}">
        <p14:creationId xmlns:p14="http://schemas.microsoft.com/office/powerpoint/2010/main" val="5897168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Yikes! That</a:t>
            </a:r>
            <a:r>
              <a:rPr lang="en-US" baseline="0" dirty="0" smtClean="0"/>
              <a:t> really did not work out for us this time. We had a total of 400 cycles where we were only using half the cores, which drops our overall utilization to 71.4%!</a:t>
            </a:r>
            <a:br>
              <a:rPr lang="en-US" baseline="0" dirty="0" smtClean="0"/>
            </a:br>
            <a:r>
              <a:rPr lang="en-US" baseline="0" dirty="0" smtClean="0"/>
              <a:t/>
            </a:r>
            <a:br>
              <a:rPr lang="en-US" baseline="0" dirty="0" smtClean="0"/>
            </a:br>
            <a:r>
              <a:rPr lang="en-US" baseline="0" dirty="0" smtClean="0"/>
              <a:t>The problem we had here was caused by the fact that we only have one front-end here: Dispatch B really just wanted to sync on Dispatch A, but it ended up syncing on Dispatch C as well. Basically a FLUSH is global sync operation, which turns it into a very blunt instrument. In some cases with a similarly long dispatch we could potentially improve things a bit by re-arranging our commands, but in general this is hard to do effectively because we typically don’t know exactly how long a thread will take on a real GPU.</a:t>
            </a:r>
            <a:endParaRPr lang="en-US" dirty="0"/>
          </a:p>
        </p:txBody>
      </p:sp>
    </p:spTree>
    <p:extLst>
      <p:ext uri="{BB962C8B-B14F-4D97-AF65-F5344CB8AC3E}">
        <p14:creationId xmlns:p14="http://schemas.microsoft.com/office/powerpoint/2010/main" val="944671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problem</a:t>
            </a:r>
            <a:r>
              <a:rPr lang="en-US" baseline="0" dirty="0" smtClean="0"/>
              <a:t> in that last example was caused by only having one command processor, you might be thinking to yourself “why not just stick another command processor on there?”</a:t>
            </a:r>
            <a:endParaRPr lang="en-US" dirty="0"/>
          </a:p>
        </p:txBody>
      </p:sp>
    </p:spTree>
    <p:extLst>
      <p:ext uri="{BB962C8B-B14F-4D97-AF65-F5344CB8AC3E}">
        <p14:creationId xmlns:p14="http://schemas.microsoft.com/office/powerpoint/2010/main" val="4141412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were thinking that, it turns out that the engineers at MJP Industries</a:t>
            </a:r>
            <a:r>
              <a:rPr lang="en-US" baseline="0" dirty="0" smtClean="0"/>
              <a:t> were way ahead of you. For the next revision of the MJP series they decided to go ahead and stick second front-end in there that feeds into the shader cores. Unfortunately this caused them to blow through their transistor budget, which left no room left on the die for additional shader cores. So we’re still stuck at 16 here.</a:t>
            </a:r>
            <a:endParaRPr lang="en-US" dirty="0"/>
          </a:p>
        </p:txBody>
      </p:sp>
    </p:spTree>
    <p:extLst>
      <p:ext uri="{BB962C8B-B14F-4D97-AF65-F5344CB8AC3E}">
        <p14:creationId xmlns:p14="http://schemas.microsoft.com/office/powerpoint/2010/main" val="403750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two front-ends we can effectively process to command streams at once. This is going to work out best if these two streams don’t depend on each other in anyway, so we really want two *independent* command streams to properly feed this thing. We also have to be careful since our max throughput hasn’t increased relative to the MJP-3000, since we still only have 16 shader cores. So we’re not going to do any better for the parts that were already running at 100% utilization. </a:t>
            </a:r>
            <a:endParaRPr lang="en-US" dirty="0"/>
          </a:p>
        </p:txBody>
      </p:sp>
    </p:spTree>
    <p:extLst>
      <p:ext uri="{BB962C8B-B14F-4D97-AF65-F5344CB8AC3E}">
        <p14:creationId xmlns:p14="http://schemas.microsoft.com/office/powerpoint/2010/main" val="15531884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go through an example that utilizes both</a:t>
            </a:r>
            <a:r>
              <a:rPr lang="en-US" baseline="0" dirty="0" smtClean="0"/>
              <a:t> front-ends. We’ll start out with Dispatch A, which this time has 68 threads that take 100 cycles to finish. We’ll follow that up with Dispatch B, which only has 8 thread that take 400 cycles to finish. We’ll say that B depends on A, which means we’ll have to have a FLUSH between them.</a:t>
            </a:r>
          </a:p>
          <a:p>
            <a:endParaRPr lang="en-US" baseline="0" dirty="0" smtClean="0"/>
          </a:p>
          <a:p>
            <a:r>
              <a:rPr lang="en-US" baseline="0" dirty="0" smtClean="0"/>
              <a:t>Meanwhile we’ll also have Dispatch C, which has 80 threads that take 100 cycles to complete. That will be followed by Dispatch D, which also has 80 threads that take 100 cycles to finish. Dispatch D depends on C, so this will also need a FLUSH.</a:t>
            </a:r>
          </a:p>
          <a:p>
            <a:endParaRPr lang="en-US" baseline="0" dirty="0" smtClean="0"/>
          </a:p>
          <a:p>
            <a:r>
              <a:rPr lang="en-US" baseline="0" dirty="0" smtClean="0"/>
              <a:t>We can see here that we have two independent command streams, which is exactly what we want </a:t>
            </a:r>
            <a:r>
              <a:rPr lang="en-US" baseline="0" smtClean="0"/>
              <a:t>for the MJP-4000.</a:t>
            </a:r>
            <a:endParaRPr lang="en-US" dirty="0"/>
          </a:p>
        </p:txBody>
      </p:sp>
    </p:spTree>
    <p:extLst>
      <p:ext uri="{BB962C8B-B14F-4D97-AF65-F5344CB8AC3E}">
        <p14:creationId xmlns:p14="http://schemas.microsoft.com/office/powerpoint/2010/main" val="5093393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out by submitting</a:t>
            </a:r>
            <a:r>
              <a:rPr lang="en-US" baseline="0" dirty="0" smtClean="0"/>
              <a:t> the first command stream to the top front-end. </a:t>
            </a:r>
            <a:endParaRPr lang="en-US" dirty="0"/>
          </a:p>
        </p:txBody>
      </p:sp>
    </p:spTree>
    <p:extLst>
      <p:ext uri="{BB962C8B-B14F-4D97-AF65-F5344CB8AC3E}">
        <p14:creationId xmlns:p14="http://schemas.microsoft.com/office/powerpoint/2010/main" val="38655222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50 cycles, the first batch of Dispatch A’s threads are running on the shader cores, and the remaining</a:t>
            </a:r>
            <a:r>
              <a:rPr lang="en-US" baseline="0" dirty="0" smtClean="0"/>
              <a:t> 52 threads are in the top thread queue. At this point we submit the second command stream to the bottom front-end. All 80 threads from Dispatch C end up in the thread queue, since the shader cores are all busy at the moment.</a:t>
            </a:r>
            <a:endParaRPr lang="en-US" dirty="0"/>
          </a:p>
        </p:txBody>
      </p:sp>
    </p:spTree>
    <p:extLst>
      <p:ext uri="{BB962C8B-B14F-4D97-AF65-F5344CB8AC3E}">
        <p14:creationId xmlns:p14="http://schemas.microsoft.com/office/powerpoint/2010/main" val="1367130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100 the first batch of</a:t>
            </a:r>
            <a:r>
              <a:rPr lang="en-US" baseline="0" dirty="0" smtClean="0"/>
              <a:t> Dispatch A’s threads have finished, so the shader cores can pull evenly from both thread queues.</a:t>
            </a:r>
            <a:endParaRPr lang="en-US" dirty="0"/>
          </a:p>
        </p:txBody>
      </p:sp>
    </p:spTree>
    <p:extLst>
      <p:ext uri="{BB962C8B-B14F-4D97-AF65-F5344CB8AC3E}">
        <p14:creationId xmlns:p14="http://schemas.microsoft.com/office/powerpoint/2010/main" val="29250944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Dispatch A now has 8 threads running, and Dispatch C uses the remaining</a:t>
            </a:r>
            <a:r>
              <a:rPr lang="en-US" baseline="0" dirty="0" smtClean="0"/>
              <a:t> 8 cores. Both command processors are also sitting on a flush, waiting for their respective dispatches to finish.</a:t>
            </a:r>
            <a:endParaRPr lang="en-US" dirty="0"/>
          </a:p>
        </p:txBody>
      </p:sp>
    </p:spTree>
    <p:extLst>
      <p:ext uri="{BB962C8B-B14F-4D97-AF65-F5344CB8AC3E}">
        <p14:creationId xmlns:p14="http://schemas.microsoft.com/office/powerpoint/2010/main" val="22108712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jump way ahead to cycle 600, where Dispatch A is winding</a:t>
            </a:r>
            <a:r>
              <a:rPr lang="en-US" baseline="0" dirty="0" smtClean="0"/>
              <a:t> down. At this point there are only 4 threads remaining from Dispatch A, which would normally mean that we would have 100 cycles with only 25% utilization. However we have plenty of threads left from Dispatch C to fill those remaining cores, which lets us stay at full utilization.</a:t>
            </a:r>
            <a:endParaRPr lang="en-US" dirty="0"/>
          </a:p>
        </p:txBody>
      </p:sp>
    </p:spTree>
    <p:extLst>
      <p:ext uri="{BB962C8B-B14F-4D97-AF65-F5344CB8AC3E}">
        <p14:creationId xmlns:p14="http://schemas.microsoft.com/office/powerpoint/2010/main" val="108343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what’s the common thread between these</a:t>
            </a:r>
            <a:r>
              <a:rPr lang="en-US" baseline="0" dirty="0" smtClean="0"/>
              <a:t> two kinds of barriers? The answer is that they’re both needed to correctly handle data dependencies. A dependency naturally occurs when one piece of code writes some data, and another piece of code reads from that data. In that case we would say that the second piece of code is dependent on the first bit. Whenever this kind of dependency occurs we need to make sure that the results are *visible* to the dependent code, which essentially means that the dependent code reads exactly the same data that was written.</a:t>
            </a:r>
            <a:endParaRPr lang="en-US" dirty="0"/>
          </a:p>
        </p:txBody>
      </p:sp>
    </p:spTree>
    <p:extLst>
      <p:ext uri="{BB962C8B-B14F-4D97-AF65-F5344CB8AC3E}">
        <p14:creationId xmlns:p14="http://schemas.microsoft.com/office/powerpoint/2010/main" val="30951415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 100 cycles Dispatch A is</a:t>
            </a:r>
            <a:r>
              <a:rPr lang="en-US" baseline="0" dirty="0" smtClean="0"/>
              <a:t> finally finished, so the top command processor can move on from the flush to Dispatch B. Those 8 threads will have to wait another 100 cycles to actually run though, since all of the shader cores are busy at the moment with threads from Dispatch C.</a:t>
            </a:r>
            <a:endParaRPr lang="en-US" dirty="0"/>
          </a:p>
        </p:txBody>
      </p:sp>
    </p:spTree>
    <p:extLst>
      <p:ext uri="{BB962C8B-B14F-4D97-AF65-F5344CB8AC3E}">
        <p14:creationId xmlns:p14="http://schemas.microsoft.com/office/powerpoint/2010/main" val="38554155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 100 cycles the</a:t>
            </a:r>
            <a:r>
              <a:rPr lang="en-US" baseline="0" dirty="0" smtClean="0"/>
              <a:t> current batch of Dispatch C threads complete, which means B and C can both split the cores. It’s worth noting that the 8 threads from Dispatch B can only fill half the cores, which again would be really bad if we didn’t have Dispatch C in the mix!</a:t>
            </a:r>
            <a:endParaRPr lang="en-US" dirty="0"/>
          </a:p>
        </p:txBody>
      </p:sp>
    </p:spTree>
    <p:extLst>
      <p:ext uri="{BB962C8B-B14F-4D97-AF65-F5344CB8AC3E}">
        <p14:creationId xmlns:p14="http://schemas.microsoft.com/office/powerpoint/2010/main" val="2293586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a:t>
            </a:r>
            <a:r>
              <a:rPr lang="en-US" baseline="0" dirty="0" smtClean="0"/>
              <a:t> 900 Dispatch C is winding down, giving us a brief period with only 75% utilization.</a:t>
            </a:r>
            <a:endParaRPr lang="en-US" dirty="0"/>
          </a:p>
        </p:txBody>
      </p:sp>
    </p:spTree>
    <p:extLst>
      <p:ext uri="{BB962C8B-B14F-4D97-AF65-F5344CB8AC3E}">
        <p14:creationId xmlns:p14="http://schemas.microsoft.com/office/powerpoint/2010/main" val="35447100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 100 cycles the flush on the bottom command processor can finally finish, allowing it to move on to Dispatch D. This</a:t>
            </a:r>
            <a:r>
              <a:rPr lang="en-US" baseline="0" dirty="0" smtClean="0"/>
              <a:t> lets the threads from Dispatch D fill up the remaining 8 cores that Dispatch B isn’t using, once again bringing us to 100% utilization.</a:t>
            </a:r>
            <a:endParaRPr lang="en-US" dirty="0"/>
          </a:p>
        </p:txBody>
      </p:sp>
    </p:spTree>
    <p:extLst>
      <p:ext uri="{BB962C8B-B14F-4D97-AF65-F5344CB8AC3E}">
        <p14:creationId xmlns:p14="http://schemas.microsoft.com/office/powerpoint/2010/main" val="13808334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a:t>
            </a:r>
            <a:r>
              <a:rPr lang="en-US" baseline="0" dirty="0" smtClean="0"/>
              <a:t> 200 cycles Dispatch B has finished, letting Dispatch D have all of the cores to itself.</a:t>
            </a:r>
            <a:endParaRPr lang="en-US" dirty="0"/>
          </a:p>
        </p:txBody>
      </p:sp>
    </p:spTree>
    <p:extLst>
      <p:ext uri="{BB962C8B-B14F-4D97-AF65-F5344CB8AC3E}">
        <p14:creationId xmlns:p14="http://schemas.microsoft.com/office/powerpoint/2010/main" val="977789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sequence finally finishes after about 1600 cycles. Whew!</a:t>
            </a:r>
            <a:endParaRPr lang="en-US" dirty="0"/>
          </a:p>
        </p:txBody>
      </p:sp>
    </p:spTree>
    <p:extLst>
      <p:ext uri="{BB962C8B-B14F-4D97-AF65-F5344CB8AC3E}">
        <p14:creationId xmlns:p14="http://schemas.microsoft.com/office/powerpoint/2010/main" val="29980602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did having two front-ends actually help us in this case? I would say that it absolutely did! We averaged 98% utilization for the whole 1600-cycle sequence, which is fantastic considering we had Dispatch B in there that only had 8 threads and took 400 cycles to finish. If we were to do the naïve version where we submitted all 4 dispatches sequentially on the same front-end with barriers in between, the whole sequence would have taken 1900 cycles to complete and would have achieved only 85% utilization. The one catch here is that the end-to-end latency actually *increased* vs. the sequential version if you were to look at A + B or C + D as individual sequences. This is because the two command streams were sharing the shader cores, causing the dispatches to take longer to fully execute. This can be a concern if you really want low latency for a dispatch, but if you only care about overall frame time then it’s definitely a win.</a:t>
            </a:r>
            <a:endParaRPr lang="en-US" dirty="0"/>
          </a:p>
        </p:txBody>
      </p:sp>
    </p:spTree>
    <p:extLst>
      <p:ext uri="{BB962C8B-B14F-4D97-AF65-F5344CB8AC3E}">
        <p14:creationId xmlns:p14="http://schemas.microsoft.com/office/powerpoint/2010/main" val="8352500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real-world</a:t>
            </a:r>
            <a:r>
              <a:rPr lang="en-US" baseline="0" dirty="0" smtClean="0"/>
              <a:t> GPUs this sort of “multi-command-stream” submission can potentially work out even better in some cases. Real shader workloads will often have long stalls where they wait hundreds or thousands of cycles for memory operations to complete, which GPUs like to hide by swapping out the running thread to a different waiting thread (I called this “thread cycling” earlier).  Submitting more work from a different front-end can potentially give the GPU more threads to switch to, giving it more ability to hide latency. If you recall the earlier slides, you’ll remember we also mentioned that cache actions like flushes and invalidations are typically a part of resolving dependencies. If one command processor is sitting around waiting for a cache flush, that’s a good opportunity for another command processor to take advantage of those idle cores by launching more threads. There’s also certain workloads that naturally lead to low shader core utilization just due to their very nature. The most common of these is depth-only rasterization, which tends to be bottlenecked by fixed-function rasterization and depth-buffer hardware while only launching very minimal amounts of vertex shader threads. Certain implementations of tessellation and geometry shaders also try to keep all of the work on the same group of shader cores in order to avoid spilling to memory, which can lead to choke points where other groups of shader cores go unused. Finally, GPUs also tend to have fixed-function DMA units that can handle memory transfer operations without using any of the shader cores. If a command processor is waiting for a DMA to finish, that’s another opportunity for some non-dependent work to sneak onto the idle cores and get some work done.</a:t>
            </a:r>
            <a:endParaRPr lang="en-US" dirty="0"/>
          </a:p>
        </p:txBody>
      </p:sp>
    </p:spTree>
    <p:extLst>
      <p:ext uri="{BB962C8B-B14F-4D97-AF65-F5344CB8AC3E}">
        <p14:creationId xmlns:p14="http://schemas.microsoft.com/office/powerpoint/2010/main" val="22492962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once again try to relate things back to the CPU world, it’s not too much of a stretch to think of multiple front-ends as being roughly analogous to Simultaneous Multithreading (SMT), commonly referred to as </a:t>
            </a:r>
            <a:r>
              <a:rPr lang="en-US" baseline="0" dirty="0" err="1" smtClean="0"/>
              <a:t>Hyperthreading</a:t>
            </a:r>
            <a:r>
              <a:rPr lang="en-US" baseline="0" dirty="0" smtClean="0"/>
              <a:t> on Intel CPUs. This is a hardware feature of certain CPUs that lets two different instruction streams (threads) share the same set of execution resources of a CPU core. Typically the CPU will try to interleave instructions from both streams in such a way that one thread can actually do some ALU work while the other is sitting around waiting for a cache miss. So really this has the same goal that we had in our examples with the MJP-4000: it’s trying to increase utilization by mixing in an independent command stream.</a:t>
            </a:r>
            <a:endParaRPr lang="en-US" dirty="0"/>
          </a:p>
        </p:txBody>
      </p:sp>
    </p:spTree>
    <p:extLst>
      <p:ext uri="{BB962C8B-B14F-4D97-AF65-F5344CB8AC3E}">
        <p14:creationId xmlns:p14="http://schemas.microsoft.com/office/powerpoint/2010/main" val="36849449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we’ve gone over hypothetical examples, let’s look at something you might actually see in a real game engine. This graph shows a fairly typical post-processing setup for a game. We start out with a main pass, which might forward rendered or use a deferred renderer to produce an HDR color buffer. This then gets fed into two different post-processing operations. On top, we have a standard bloom pass that works by downscaling, applying a separable blur, and then upscaling back to full res. Meanwhile we also have depth of field pass going on below that. This might work by first calculating circle of confusion values from a depth buffer, then downscaling to half res, then performing a fancy </a:t>
            </a:r>
            <a:r>
              <a:rPr lang="en-US" baseline="0" dirty="0" err="1" smtClean="0"/>
              <a:t>bokeh</a:t>
            </a:r>
            <a:r>
              <a:rPr lang="en-US" baseline="0" dirty="0" smtClean="0"/>
              <a:t>-shaped gather, and finally performing a flood fill to fill in gaps in the sampling pattern. Both the bloom and the depth of field both feed into the tone mapping pass, which combines those two effects with the results of the main pass and applies tone mapping to bring everything down to LDR ranges.</a:t>
            </a:r>
            <a:br>
              <a:rPr lang="en-US" baseline="0" dirty="0" smtClean="0"/>
            </a:br>
            <a:r>
              <a:rPr lang="en-US" baseline="0" dirty="0" smtClean="0"/>
              <a:t/>
            </a:r>
            <a:br>
              <a:rPr lang="en-US" baseline="0" dirty="0" smtClean="0"/>
            </a:br>
            <a:r>
              <a:rPr lang="en-US" baseline="0" dirty="0" smtClean="0"/>
              <a:t>These bloom and depth of field passes are an ideal case of having two independent command streams: they have dependencies within each stream, but no cross-dependencies between the two streams. This makes it a good fit for submitting them as parallel command streams to two front-ends.</a:t>
            </a:r>
            <a:endParaRPr lang="en-US" dirty="0"/>
          </a:p>
        </p:txBody>
      </p:sp>
    </p:spTree>
    <p:extLst>
      <p:ext uri="{BB962C8B-B14F-4D97-AF65-F5344CB8AC3E}">
        <p14:creationId xmlns:p14="http://schemas.microsoft.com/office/powerpoint/2010/main" val="3467032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you’re writing single-threaded</a:t>
            </a:r>
            <a:r>
              <a:rPr lang="en-US" baseline="0" dirty="0" smtClean="0"/>
              <a:t> code you’re naturally producing dependencies, but generally you don’t really have to think about them very much. For instance you might compute an offset into an array, then use that offset to look up some data from that array.  You don’t really need to think about this dependency most of the time since this single-threaded case can be handled by the compiler and CPU without manual intervention. The compiler is actually capable of identifying these sorts of dependencies automatically when its looking at a single thread, which means it can do whatever is necessary to make sure that you get the correct results. In terms of low-level memory operations even architectures with weak memory models will produce the correct ordering as long as everything is running on a single core, so you don’t need to worry about memory barriers. Basically this is what I would call “easy mode”, since everything just works without you needing to do anything special.</a:t>
            </a:r>
            <a:endParaRPr lang="en-US" dirty="0"/>
          </a:p>
        </p:txBody>
      </p:sp>
    </p:spTree>
    <p:extLst>
      <p:ext uri="{BB962C8B-B14F-4D97-AF65-F5344CB8AC3E}">
        <p14:creationId xmlns:p14="http://schemas.microsoft.com/office/powerpoint/2010/main" val="34625200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Mapping this post-processing setup to two different front-ends gives us something like this. We now</a:t>
            </a:r>
            <a:r>
              <a:rPr lang="en-US" baseline="0" dirty="0" smtClean="0"/>
              <a:t> have the bulk of the work scheduled on the top command processor, with a parallel submission on the second command processor for the depth of field. The small purple bars in here are “queue-local” barriers, meaning they only synchronize on the work submitted by that particular command processor. But we also need some heavier cross-queue barriers in order to make this work correctly, since we need to make sure that the depth of field submission doesn’t start processing until the main pass is finished.</a:t>
            </a:r>
            <a:endParaRPr lang="en-US" dirty="0"/>
          </a:p>
        </p:txBody>
      </p:sp>
    </p:spTree>
    <p:extLst>
      <p:ext uri="{BB962C8B-B14F-4D97-AF65-F5344CB8AC3E}">
        <p14:creationId xmlns:p14="http://schemas.microsoft.com/office/powerpoint/2010/main" val="2330999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we’re working with D3D12,</a:t>
            </a:r>
            <a:r>
              <a:rPr lang="en-US" baseline="0" dirty="0" smtClean="0"/>
              <a:t> then we have a rather explicit processor for building up command lists and submitting them to the GPU. Basically you’ll record your command list(s), call </a:t>
            </a:r>
            <a:r>
              <a:rPr lang="en-US" baseline="0" dirty="0" err="1" smtClean="0"/>
              <a:t>ExecuteCommandLists</a:t>
            </a:r>
            <a:r>
              <a:rPr lang="en-US" baseline="0" dirty="0" smtClean="0"/>
              <a:t> to have them run on a particular command queue, and use fences to synchronize your submissions (potentially across multiple queues). When you submit to a command queue, what happens under the hood is that Windows has a GPU scheduler that will manage all in-flight submissions and schedule them on what the Windows Display Driver Model (WDDM) calls an “engine”. In this context an engine is basically a queue that the GPU driver exposes to the scheduler, which typically corresponds to an front-end on the hardware. Each engine has to specify which subset of functionality it supports, which maps exactly the direct/compute/copy command queue types available in D3D12.</a:t>
            </a:r>
            <a:endParaRPr lang="en-US" dirty="0"/>
          </a:p>
        </p:txBody>
      </p:sp>
    </p:spTree>
    <p:extLst>
      <p:ext uri="{BB962C8B-B14F-4D97-AF65-F5344CB8AC3E}">
        <p14:creationId xmlns:p14="http://schemas.microsoft.com/office/powerpoint/2010/main" val="41228456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we take our bloom + depth of field example from earlier and map it to D3D12 submissions…</a:t>
            </a:r>
            <a:endParaRPr lang="en-US" dirty="0"/>
          </a:p>
        </p:txBody>
      </p:sp>
    </p:spTree>
    <p:extLst>
      <p:ext uri="{BB962C8B-B14F-4D97-AF65-F5344CB8AC3E}">
        <p14:creationId xmlns:p14="http://schemas.microsoft.com/office/powerpoint/2010/main" val="25062612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 something like this. We now have 3 command lists that will run on the direct queue, and possibly use full graphics functionality. Meanwhile we’ll put the depth</a:t>
            </a:r>
            <a:r>
              <a:rPr lang="en-US" baseline="0" dirty="0" smtClean="0"/>
              <a:t> of field on its own compute command list, and submit on the compute queue towards the bottom. This maps fairly well to existing hardware, where its common to have 1 graphics front-end and multiple compute front-ends. Our “queue-local barriers” now turn into normal transition or UAV barriers, and our cross-queue barriers turn into fences.</a:t>
            </a:r>
            <a:endParaRPr lang="en-US" dirty="0"/>
          </a:p>
        </p:txBody>
      </p:sp>
    </p:spTree>
    <p:extLst>
      <p:ext uri="{BB962C8B-B14F-4D97-AF65-F5344CB8AC3E}">
        <p14:creationId xmlns:p14="http://schemas.microsoft.com/office/powerpoint/2010/main" val="40917212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a:t>
            </a:r>
            <a:r>
              <a:rPr lang="en-US" baseline="0" dirty="0" smtClean="0"/>
              <a:t> to keep in mind though that submitting to multiple command queues doesn’t guarantee that your submissions will actually execute in parallel like our MJP-4000 example! It really depends on a whole bunch of factors that include the OS scheduler, the hardware resources of the GPU, how the driver exposes things, and what type of command list you’re submitting. It’s actually very similar to threads on a CPU: executing things on multiple threads doesn’t guarantee that they’ll actually execute at the same time on multiple cores, you can easily just have two threads sharing the same core that switches back and forth.</a:t>
            </a:r>
            <a:endParaRPr lang="en-US" dirty="0"/>
          </a:p>
        </p:txBody>
      </p:sp>
    </p:spTree>
    <p:extLst>
      <p:ext uri="{BB962C8B-B14F-4D97-AF65-F5344CB8AC3E}">
        <p14:creationId xmlns:p14="http://schemas.microsoft.com/office/powerpoint/2010/main" val="17475933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ambiguity regarding command list execution is possible because D3D12 and the</a:t>
            </a:r>
            <a:r>
              <a:rPr lang="en-US" baseline="0" dirty="0" smtClean="0"/>
              <a:t> OS actually virtualize the command queues. Each ID3D12CommandQueue that you create doesn’t correspond directly to some hardware queue or front-end: in fact you’re allowed to created as many command queues as you want. The scheduler is responsible for taking all of your submissions and making sure that they execute on *some* hardware queue, of which there might only be 1! The scheduler can do this by “flattening” your submissions if necessary, which basically amounts to serializing your multiple executions and running them sequentially. This sort of thing is possible because the API is setup in such a way that cross-queue synchronization is only possible in-between command list submissions, and not in the middle of them. It’s also made possible by the fact that the dependencies between submissions are made visible to the OS scheduler through your fences, which are actually quite heavyweight since they tie into the scheduler.</a:t>
            </a:r>
          </a:p>
          <a:p>
            <a:endParaRPr lang="en-US" baseline="0" dirty="0" smtClean="0"/>
          </a:p>
          <a:p>
            <a:r>
              <a:rPr lang="en-US" baseline="0" dirty="0" smtClean="0"/>
              <a:t>If you want to see what’s actually going on, you should definitely use your tools! </a:t>
            </a:r>
            <a:r>
              <a:rPr lang="en-US" baseline="0" dirty="0" err="1" smtClean="0"/>
              <a:t>GPUView</a:t>
            </a:r>
            <a:r>
              <a:rPr lang="en-US" baseline="0" dirty="0" smtClean="0"/>
              <a:t> is specifically designed to view command buffer submission activity on both GPU and CPU timelines, and can be utilized by taking an ETW capture (the easiest way to do this is to use Bruce Dawson’s </a:t>
            </a:r>
            <a:r>
              <a:rPr lang="en-US" baseline="0" dirty="0" err="1" smtClean="0"/>
              <a:t>UIforETW</a:t>
            </a:r>
            <a:r>
              <a:rPr lang="en-US" baseline="0" dirty="0" smtClean="0"/>
              <a:t> tool: https://github.com/google/UIforETW). PIX for Windows also has a cool timing capture feature (https://devblogs.microsoft.com/pix/timing-captures/) that can show you your submissions are executing, and can also show you how your fences are causing waits. The vendor specific tools from AMD and </a:t>
            </a:r>
            <a:r>
              <a:rPr lang="en-US" baseline="0" dirty="0" err="1" smtClean="0"/>
              <a:t>Nvidia</a:t>
            </a:r>
            <a:r>
              <a:rPr lang="en-US" baseline="0" dirty="0" smtClean="0"/>
              <a:t> also have their own timelines and trace views that can be really helpful for seeing how your command lists are stacking up.</a:t>
            </a:r>
            <a:endParaRPr lang="en-US" dirty="0"/>
          </a:p>
        </p:txBody>
      </p:sp>
    </p:spTree>
    <p:extLst>
      <p:ext uri="{BB962C8B-B14F-4D97-AF65-F5344CB8AC3E}">
        <p14:creationId xmlns:p14="http://schemas.microsoft.com/office/powerpoint/2010/main" val="8316558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of those using Vulkan (or considering using it), you should be aware that the way Vulkan handles queues</a:t>
            </a:r>
            <a:r>
              <a:rPr lang="en-US" baseline="0" dirty="0" smtClean="0"/>
              <a:t> is actually a bit different. In Vulkan you can’t simply create as many queues as you want:  you instead have to query the device to see how many queues of a particular “family” are supported by the device, and then you have to explicitly bind to one of those slots. This gives the driver an opportunity to roughly inform you of the resources available on the actual hardware, which lets you make some decisions based off of that. The downside is that your app needs to adapt on the fly and handle flattening itself for cases where there aren’t as many queues available as you might expect, whereas in D3D12 the OS will just figure things out for you. And of course there’s still no guarantee that the Vulkan queue slots explicitly map 1:1 with a hardware front-end, so there’s still some virtualization possible here.</a:t>
            </a:r>
            <a:endParaRPr lang="en-US" dirty="0"/>
          </a:p>
        </p:txBody>
      </p:sp>
    </p:spTree>
    <p:extLst>
      <p:ext uri="{BB962C8B-B14F-4D97-AF65-F5344CB8AC3E}">
        <p14:creationId xmlns:p14="http://schemas.microsoft.com/office/powerpoint/2010/main" val="31952804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kind of submission</a:t>
            </a:r>
            <a:r>
              <a:rPr lang="en-US" baseline="0" dirty="0" smtClean="0"/>
              <a:t> setup that I described earlier with the bloom + depth of field is commonly referred to as “</a:t>
            </a:r>
            <a:r>
              <a:rPr lang="en-US" baseline="0" dirty="0" err="1" smtClean="0"/>
              <a:t>async</a:t>
            </a:r>
            <a:r>
              <a:rPr lang="en-US" baseline="0" dirty="0" smtClean="0"/>
              <a:t> compute”, which you’ve probably heard of. This generally refers to having one main “graphics” submission, and one or more compute-only submissions to other queues. It was popularized by AMD, since their hardware tends to have 1 graphics front-end and lots of compute-only front-ends. However it also works on </a:t>
            </a:r>
            <a:r>
              <a:rPr lang="en-US" baseline="0" dirty="0" err="1" smtClean="0"/>
              <a:t>Nvidia</a:t>
            </a:r>
            <a:r>
              <a:rPr lang="en-US" baseline="0" dirty="0" smtClean="0"/>
              <a:t> hardware, which also has multiple compute-only queues (Intel so far only exposes a single graphics queue and no other queue types). The goal is exactly what we did earlier in our MJP-4000 example: to throw in some independent command streams that file in the idle cores whenever there’s bubbles. They key to using it effectively is to identify strings of commands that are non-dependent, and then separating them into their own command lists and submissions. Since it’s all about filling in idle cores, you’re generally going to get the most bang for your buck by targeting points in your frame that have low shader core utilization.</a:t>
            </a:r>
            <a:endParaRPr lang="en-US" dirty="0"/>
          </a:p>
        </p:txBody>
      </p:sp>
    </p:spTree>
    <p:extLst>
      <p:ext uri="{BB962C8B-B14F-4D97-AF65-F5344CB8AC3E}">
        <p14:creationId xmlns:p14="http://schemas.microsoft.com/office/powerpoint/2010/main" val="8434353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a:t>
            </a:r>
            <a:r>
              <a:rPr lang="en-US" baseline="0" dirty="0" smtClean="0"/>
              <a:t> we’re almost at the end! But first I want to give a quick recap to make sure that I emphasize the important points that I want you to take away from this talk.</a:t>
            </a:r>
            <a:endParaRPr lang="en-US" dirty="0"/>
          </a:p>
        </p:txBody>
      </p:sp>
    </p:spTree>
    <p:extLst>
      <p:ext uri="{BB962C8B-B14F-4D97-AF65-F5344CB8AC3E}">
        <p14:creationId xmlns:p14="http://schemas.microsoft.com/office/powerpoint/2010/main" val="37666375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major takeaway</a:t>
            </a:r>
            <a:r>
              <a:rPr lang="en-US" baseline="0" dirty="0" smtClean="0"/>
              <a:t> here is that GPU barriers are all about ensuring data visibility in the case of dependencies. On current GPUs this is generally going to involve some kind of GPU-wide thread synchronization operation, and could potentially involve some kind of cache action and/or data transformation (particularly in the case of decompression).</a:t>
            </a:r>
          </a:p>
          <a:p>
            <a:endParaRPr lang="en-US" baseline="0" dirty="0" smtClean="0"/>
          </a:p>
          <a:p>
            <a:r>
              <a:rPr lang="en-US" baseline="0" dirty="0" smtClean="0"/>
              <a:t>Since barriers are all about dependencies, it’s critical that you’re always thinking about your dependencies within a frame. Using a tool like DOT to visualize your dependencies can help you figure out where your choke points are, and also how you might re-arrange things to get better utilization. You can also consider using “frame graph” techniques to automatically discover your dependencies and submit your commands with optimal barriers </a:t>
            </a:r>
            <a:br>
              <a:rPr lang="en-US" baseline="0" dirty="0" smtClean="0"/>
            </a:br>
            <a:r>
              <a:rPr lang="en-US" baseline="0" dirty="0" smtClean="0"/>
              <a:t/>
            </a:r>
            <a:br>
              <a:rPr lang="en-US" baseline="0" dirty="0" smtClean="0"/>
            </a:br>
            <a:r>
              <a:rPr lang="en-US" baseline="0" dirty="0" smtClean="0"/>
              <a:t>https://www.ea.com/frostbite/news/framegraph-extensible-rendering-architecture-in-frostbite</a:t>
            </a:r>
            <a:br>
              <a:rPr lang="en-US" baseline="0" dirty="0" smtClean="0"/>
            </a:br>
            <a:r>
              <a:rPr lang="en-US" baseline="0" dirty="0" smtClean="0"/>
              <a:t>https://www.gdcvault.com/play/1024656/Advanced-Graphics-Tech-Moving-to</a:t>
            </a:r>
            <a:br>
              <a:rPr lang="en-US" baseline="0" dirty="0" smtClean="0"/>
            </a:br>
            <a:r>
              <a:rPr lang="en-US" baseline="0" dirty="0" smtClean="0"/>
              <a:t>https://ourmachinery.com/post/high-level-rendering-using-render-graphs/</a:t>
            </a:r>
            <a:br>
              <a:rPr lang="en-US" baseline="0" dirty="0" smtClean="0"/>
            </a:br>
            <a:r>
              <a:rPr lang="en-US" baseline="0" dirty="0" smtClean="0"/>
              <a:t/>
            </a:r>
            <a:br>
              <a:rPr lang="en-US" baseline="0" dirty="0" smtClean="0"/>
            </a:br>
            <a:r>
              <a:rPr lang="en-US" baseline="0" dirty="0" smtClean="0"/>
              <a:t/>
            </a:r>
            <a:br>
              <a:rPr lang="en-US" baseline="0" dirty="0" smtClean="0"/>
            </a:br>
            <a:endParaRPr lang="en-US" dirty="0"/>
          </a:p>
        </p:txBody>
      </p:sp>
    </p:spTree>
    <p:extLst>
      <p:ext uri="{BB962C8B-B14F-4D97-AF65-F5344CB8AC3E}">
        <p14:creationId xmlns:p14="http://schemas.microsoft.com/office/powerpoint/2010/main" val="203204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get to the multi-core world, suddenly</a:t>
            </a:r>
            <a:r>
              <a:rPr lang="en-US" baseline="0" dirty="0" smtClean="0"/>
              <a:t> everything is much harder. The main problem here is that once you start writing multiple threads, the dependencies between those threads are no longer visible to the compiler. In general threads are allowed to read and write whatever memory they want within a process’s virtual address space, so it’s not really practical to expect the compiler to magically be able to sort all of that out for you. Multi-core execution is also when CPU mechanisms for ensuring ordering start to break down, and so now you have the issues that come about on architectures with weak memory models. The specifics are a bit too complex to get into here, but some of the reasons for these ordering issues include HW-specific optimizations include per-core store buffers and other specialized caches. </a:t>
            </a:r>
            <a:br>
              <a:rPr lang="en-US" baseline="0" dirty="0" smtClean="0"/>
            </a:br>
            <a:r>
              <a:rPr lang="en-US" baseline="0" dirty="0" smtClean="0"/>
              <a:t/>
            </a:r>
            <a:br>
              <a:rPr lang="en-US" baseline="0" dirty="0" smtClean="0"/>
            </a:br>
            <a:r>
              <a:rPr lang="en-US" baseline="0" dirty="0" smtClean="0"/>
              <a:t>Basically what I’m trying to say here is that once you’re writing multiple threads everything else has completely failed you, and now it’s totally on you to start putting barriers and things in the right places if you want to get the results that you expect. In other words you’re Link starting out into a world of scary monsters, and all you’ve got to defend yourself is the atomic library from the standard library.</a:t>
            </a:r>
            <a:endParaRPr lang="en-US" dirty="0"/>
          </a:p>
        </p:txBody>
      </p:sp>
    </p:spTree>
    <p:extLst>
      <p:ext uri="{BB962C8B-B14F-4D97-AF65-F5344CB8AC3E}">
        <p14:creationId xmlns:p14="http://schemas.microsoft.com/office/powerpoint/2010/main" val="187065532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major takeaway</a:t>
            </a:r>
            <a:r>
              <a:rPr lang="en-US" baseline="0" dirty="0" smtClean="0"/>
              <a:t> here is that GPUs aren’t really *that* different from multi-core CPUs. They have their own quirks, but at least in terms of thread synchronization you have to deal with a lot of the same issues. It’s not too far off to think of your command processor as a hardware task scheduler, with the shader cores being the work cores/threads that a task scheduler will throw work at. </a:t>
            </a:r>
            <a:endParaRPr lang="en-US" dirty="0"/>
          </a:p>
        </p:txBody>
      </p:sp>
    </p:spTree>
    <p:extLst>
      <p:ext uri="{BB962C8B-B14F-4D97-AF65-F5344CB8AC3E}">
        <p14:creationId xmlns:p14="http://schemas.microsoft.com/office/powerpoint/2010/main" val="39251201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barriers, they’re almost always going to cause some kind of bubble where there’s no</a:t>
            </a:r>
            <a:r>
              <a:rPr lang="en-US" baseline="0" dirty="0" smtClean="0"/>
              <a:t> work happening on your shader cores. The thread monster is always hungry, and you should do your best to minimize the periods where no threads are running. You can achieve this by being very careful about your barrier usage, and also trying to avoid scenarios where you’re syncing on a draw or dispatch wither small numbers of very long-running threads. And of course you should always </a:t>
            </a:r>
            <a:r>
              <a:rPr lang="en-US" baseline="0" dirty="0" err="1" smtClean="0"/>
              <a:t>always</a:t>
            </a:r>
            <a:r>
              <a:rPr lang="en-US" baseline="0" dirty="0" smtClean="0"/>
              <a:t> </a:t>
            </a:r>
            <a:r>
              <a:rPr lang="en-US" baseline="0" dirty="0" err="1" smtClean="0"/>
              <a:t>always</a:t>
            </a:r>
            <a:r>
              <a:rPr lang="en-US" baseline="0" dirty="0" smtClean="0"/>
              <a:t> batch your barriers, since flushing or syncing once is always going to be faster than doing it multiple times in a row.</a:t>
            </a:r>
            <a:endParaRPr lang="en-US" dirty="0"/>
          </a:p>
        </p:txBody>
      </p:sp>
    </p:spTree>
    <p:extLst>
      <p:ext uri="{BB962C8B-B14F-4D97-AF65-F5344CB8AC3E}">
        <p14:creationId xmlns:p14="http://schemas.microsoft.com/office/powerpoint/2010/main" val="23160209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if you’re going to try to use multiple queue</a:t>
            </a:r>
            <a:r>
              <a:rPr lang="en-US" baseline="0" dirty="0" smtClean="0"/>
              <a:t> submissions</a:t>
            </a:r>
            <a:r>
              <a:rPr lang="en-US" dirty="0" smtClean="0"/>
              <a:t> to improve</a:t>
            </a:r>
            <a:r>
              <a:rPr lang="en-US" baseline="0" dirty="0" smtClean="0"/>
              <a:t> your utilization, then you should actually make sure that you’re getting the desired result! With D3D12 in particular there’s no guarantee that your submissions will actually run in parallel, and the hardware may have some quirks to prevent things from overlapping properly. Your GPU tools are definitely going to be your friends if you’re attempting to do this. </a:t>
            </a:r>
            <a:br>
              <a:rPr lang="en-US" baseline="0" dirty="0" smtClean="0"/>
            </a:br>
            <a:r>
              <a:rPr lang="en-US" baseline="0" dirty="0" smtClean="0"/>
              <a:t/>
            </a:r>
            <a:br>
              <a:rPr lang="en-US" baseline="0" dirty="0" smtClean="0"/>
            </a:br>
            <a:r>
              <a:rPr lang="en-US" baseline="0" dirty="0" smtClean="0"/>
              <a:t>Also, keep in mind that using multiple queue submissions isn’t going to magically increase the number of shader cores on the GPU. If you’re already saturating all of the cores, then you’re not going to be able to meaningfully increase the throughput. In fact you might actually just make things worse in that case by increasing cache contention, or even making it more difficult to properly time different passes since they’ll be sharing the GPU.</a:t>
            </a:r>
            <a:br>
              <a:rPr lang="en-US" baseline="0" dirty="0" smtClean="0"/>
            </a:br>
            <a:r>
              <a:rPr lang="en-US" baseline="0" dirty="0" smtClean="0"/>
              <a:t/>
            </a:r>
            <a:br>
              <a:rPr lang="en-US" baseline="0" dirty="0" smtClean="0"/>
            </a:br>
            <a:r>
              <a:rPr lang="en-US" baseline="0" dirty="0" smtClean="0"/>
              <a:t>If you are going to try to use multiple queues, you’ll want to look for sequences of commands that are independent from other sequences of commands within your frame. Just be careful not to go crazy with the number of submissions and fences! Both can have a lot of overhead for both the CPU and GPU, and you so you’ll generally want to stay away from lots of submissions that only do a small amount of work.</a:t>
            </a:r>
            <a:endParaRPr lang="en-US" dirty="0"/>
          </a:p>
        </p:txBody>
      </p:sp>
    </p:spTree>
    <p:extLst>
      <p:ext uri="{BB962C8B-B14F-4D97-AF65-F5344CB8AC3E}">
        <p14:creationId xmlns:p14="http://schemas.microsoft.com/office/powerpoint/2010/main" val="363698955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a:t>
            </a:r>
            <a:r>
              <a:rPr lang="en-US" baseline="0" dirty="0" smtClean="0"/>
              <a:t> that’s the end of the talk! I wanted to give a quick shout-out to the people from AMD and </a:t>
            </a:r>
            <a:r>
              <a:rPr lang="en-US" baseline="0" dirty="0" err="1" smtClean="0"/>
              <a:t>Nvidia</a:t>
            </a:r>
            <a:r>
              <a:rPr lang="en-US" baseline="0" dirty="0" smtClean="0"/>
              <a:t> that helped me get this talk into the conference, and also provided me with a lot of helpful advice and feedback. I also wanted to thank everyone at Ready at Dawn, especially those that came to my dry-run and gave me feedback.</a:t>
            </a:r>
            <a:endParaRPr lang="en-US" dirty="0"/>
          </a:p>
        </p:txBody>
      </p:sp>
    </p:spTree>
    <p:extLst>
      <p:ext uri="{BB962C8B-B14F-4D97-AF65-F5344CB8AC3E}">
        <p14:creationId xmlns:p14="http://schemas.microsoft.com/office/powerpoint/2010/main" val="11704574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any questions,</a:t>
            </a:r>
            <a:r>
              <a:rPr lang="en-US" baseline="0" dirty="0" smtClean="0"/>
              <a:t> comments, or feedback, please don’t hesitate to reach out! I put both my work and personal email up here, along with my twitter handle, blog, </a:t>
            </a:r>
            <a:r>
              <a:rPr lang="en-US" baseline="0" smtClean="0"/>
              <a:t>and GitHub </a:t>
            </a:r>
            <a:r>
              <a:rPr lang="en-US" baseline="0" dirty="0" smtClean="0"/>
              <a:t>page.</a:t>
            </a:r>
            <a:br>
              <a:rPr lang="en-US" baseline="0" dirty="0" smtClean="0"/>
            </a:br>
            <a:r>
              <a:rPr lang="en-US" baseline="0" dirty="0" smtClean="0"/>
              <a:t/>
            </a:r>
            <a:br>
              <a:rPr lang="en-US" baseline="0" dirty="0" smtClean="0"/>
            </a:br>
            <a:r>
              <a:rPr lang="en-US" baseline="0" dirty="0" smtClean="0"/>
              <a:t>If you’re interested in a long-form in-depth version of the material that I presented here, feel free to head over to my blog where I have a 6-part series on this subject: https://mynameismjp.wordpress.com/2018/03/06/breaking-down-barriers-part-1-whats-a-barrier/</a:t>
            </a:r>
            <a:br>
              <a:rPr lang="en-US" baseline="0" dirty="0" smtClean="0"/>
            </a:br>
            <a:r>
              <a:rPr lang="en-US" baseline="0" dirty="0" smtClean="0"/>
              <a:t/>
            </a:r>
            <a:br>
              <a:rPr lang="en-US" baseline="0" dirty="0" smtClean="0"/>
            </a:br>
            <a:r>
              <a:rPr lang="en-US" baseline="0" dirty="0" smtClean="0"/>
              <a:t>Thanks again for downloading and reading this!</a:t>
            </a:r>
            <a:endParaRPr lang="en-US" dirty="0"/>
          </a:p>
        </p:txBody>
      </p:sp>
    </p:spTree>
    <p:extLst>
      <p:ext uri="{BB962C8B-B14F-4D97-AF65-F5344CB8AC3E}">
        <p14:creationId xmlns:p14="http://schemas.microsoft.com/office/powerpoint/2010/main" val="16059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1048" y="362712"/>
            <a:ext cx="15389353" cy="1389888"/>
          </a:xfrm>
        </p:spPr>
        <p:txBody>
          <a:bodyPr/>
          <a:lstStyle/>
          <a:p>
            <a:r>
              <a:rPr lang="en-US" dirty="0"/>
              <a:t>Click to edit Master title style</a:t>
            </a:r>
          </a:p>
        </p:txBody>
      </p:sp>
      <p:sp>
        <p:nvSpPr>
          <p:cNvPr id="3" name="Content Placeholder 2"/>
          <p:cNvSpPr>
            <a:spLocks noGrp="1"/>
          </p:cNvSpPr>
          <p:nvPr>
            <p:ph idx="1"/>
          </p:nvPr>
        </p:nvSpPr>
        <p:spPr>
          <a:xfrm>
            <a:off x="511048" y="1828800"/>
            <a:ext cx="15389353" cy="5791200"/>
          </a:xfrm>
        </p:spPr>
        <p:txBody>
          <a:bodyPr/>
          <a:lstStyle>
            <a:lvl2pPr>
              <a:defRPr sz="4200"/>
            </a:lvl2pPr>
            <a:lvl3pPr marL="1258888" indent="-344488">
              <a:defRPr/>
            </a:lvl3pPr>
            <a:lvl4pPr marL="1711325" indent="-339725">
              <a:defRPr/>
            </a:lvl4pPr>
            <a:lvl5pPr marL="2173288" indent="-3444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26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487365"/>
            <a:ext cx="14020800" cy="1766887"/>
          </a:xfrm>
          <a:prstGeom prst="rect">
            <a:avLst/>
          </a:prstGeom>
        </p:spPr>
        <p:txBody>
          <a:bodyPr/>
          <a:lstStyle>
            <a:lvl1pPr>
              <a:defRPr sz="6000" b="1"/>
            </a:lvl1pPr>
          </a:lstStyle>
          <a:p>
            <a:r>
              <a:rPr lang="en-US" dirty="0"/>
              <a:t>Click to edit Master title style</a:t>
            </a:r>
          </a:p>
        </p:txBody>
      </p:sp>
      <p:sp>
        <p:nvSpPr>
          <p:cNvPr id="3" name="Content Placeholder 2"/>
          <p:cNvSpPr>
            <a:spLocks noGrp="1"/>
          </p:cNvSpPr>
          <p:nvPr>
            <p:ph idx="1"/>
          </p:nvPr>
        </p:nvSpPr>
        <p:spPr>
          <a:xfrm>
            <a:off x="1117600" y="2433639"/>
            <a:ext cx="14020800" cy="580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p:cNvSpPr>
          <p:nvPr>
            <p:ph type="sldNum" sz="quarter" idx="10"/>
          </p:nvPr>
        </p:nvSpPr>
        <p:spPr>
          <a:ln/>
        </p:spPr>
        <p:txBody>
          <a:bodyPr/>
          <a:lstStyle>
            <a:lvl1pPr>
              <a:defRPr/>
            </a:lvl1pPr>
          </a:lstStyle>
          <a:p>
            <a:fld id="{58920D3A-45A4-0343-812F-C7D8A5C183CD}" type="slidenum">
              <a:rPr lang="x-none" altLang="x-none"/>
              <a:pPr/>
              <a:t>‹#›</a:t>
            </a:fld>
            <a:endParaRPr lang="x-none" altLang="x-none"/>
          </a:p>
        </p:txBody>
      </p:sp>
    </p:spTree>
    <p:extLst>
      <p:ext uri="{BB962C8B-B14F-4D97-AF65-F5344CB8AC3E}">
        <p14:creationId xmlns:p14="http://schemas.microsoft.com/office/powerpoint/2010/main" val="915173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50" y="1588"/>
            <a:ext cx="16249650" cy="914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6" name="Rectangle 2"/>
          <p:cNvSpPr>
            <a:spLocks noGrp="1"/>
          </p:cNvSpPr>
          <p:nvPr>
            <p:ph type="title"/>
          </p:nvPr>
        </p:nvSpPr>
        <p:spPr bwMode="auto">
          <a:xfrm>
            <a:off x="430149" y="228600"/>
            <a:ext cx="15389353" cy="138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81279" tIns="81279" rIns="81279" bIns="81279" numCol="1" anchor="ctr" anchorCtr="0" compatLnSpc="1">
            <a:prstTxWarp prst="textNoShape">
              <a:avLst/>
            </a:prstTxWarp>
          </a:bodyPr>
          <a:lstStyle/>
          <a:p>
            <a:pPr lvl="0"/>
            <a:r>
              <a:rPr lang="x-none" altLang="x-none" dirty="0">
                <a:sym typeface="Verdana" charset="0"/>
              </a:rPr>
              <a:t>Click to edit Master title style</a:t>
            </a:r>
          </a:p>
        </p:txBody>
      </p:sp>
      <p:sp>
        <p:nvSpPr>
          <p:cNvPr id="1027" name="Rectangle 3"/>
          <p:cNvSpPr>
            <a:spLocks noGrp="1"/>
          </p:cNvSpPr>
          <p:nvPr>
            <p:ph type="body" idx="1"/>
          </p:nvPr>
        </p:nvSpPr>
        <p:spPr bwMode="auto">
          <a:xfrm>
            <a:off x="430149" y="1752600"/>
            <a:ext cx="15389353"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81279" tIns="81279" rIns="81279" bIns="81279" numCol="1" anchor="t" anchorCtr="0" compatLnSpc="1">
            <a:prstTxWarp prst="textNoShape">
              <a:avLst/>
            </a:prstTxWarp>
          </a:bodyPr>
          <a:lstStyle/>
          <a:p>
            <a:pPr lvl="0"/>
            <a:r>
              <a:rPr lang="x-none" altLang="x-none" dirty="0">
                <a:sym typeface="Verdana" charset="0"/>
              </a:rPr>
              <a:t>Click to edit Master text styles</a:t>
            </a:r>
          </a:p>
          <a:p>
            <a:pPr lvl="1"/>
            <a:r>
              <a:rPr lang="x-none" altLang="x-none" dirty="0">
                <a:sym typeface="Verdana" charset="0"/>
              </a:rPr>
              <a:t>Second level</a:t>
            </a:r>
          </a:p>
          <a:p>
            <a:pPr lvl="2"/>
            <a:r>
              <a:rPr lang="en-US" altLang="x-none" dirty="0">
                <a:sym typeface="Verdana" charset="0"/>
              </a:rPr>
              <a:t> </a:t>
            </a:r>
            <a:r>
              <a:rPr lang="x-none" altLang="x-none" dirty="0">
                <a:sym typeface="Verdana" charset="0"/>
              </a:rPr>
              <a:t>Third level</a:t>
            </a:r>
          </a:p>
          <a:p>
            <a:pPr lvl="3"/>
            <a:r>
              <a:rPr lang="en-US" altLang="x-none" dirty="0">
                <a:sym typeface="Verdana" charset="0"/>
              </a:rPr>
              <a:t> </a:t>
            </a:r>
            <a:r>
              <a:rPr lang="x-none" altLang="x-none" dirty="0">
                <a:sym typeface="Verdana" charset="0"/>
              </a:rPr>
              <a:t>Fourth level</a:t>
            </a:r>
          </a:p>
          <a:p>
            <a:pPr lvl="4"/>
            <a:r>
              <a:rPr lang="en-US" altLang="x-none" dirty="0">
                <a:sym typeface="Verdana" charset="0"/>
              </a:rPr>
              <a:t> </a:t>
            </a:r>
            <a:r>
              <a:rPr lang="x-none" altLang="x-none" dirty="0">
                <a:sym typeface="Verdana" charset="0"/>
              </a:rPr>
              <a:t>Fifth level</a:t>
            </a:r>
          </a:p>
        </p:txBody>
      </p:sp>
    </p:spTree>
  </p:cSld>
  <p:clrMap bg1="lt1" tx1="dk1" bg2="lt2" tx2="dk2" accent1="accent1" accent2="accent2" accent3="accent3" accent4="accent4" accent5="accent5" accent6="accent6" hlink="hlink" folHlink="folHlink"/>
  <p:sldLayoutIdLst>
    <p:sldLayoutId id="2147483650" r:id="rId1"/>
  </p:sldLayoutIdLst>
  <p:txStyles>
    <p:titleStyle>
      <a:lvl1pPr algn="l" defTabSz="1625600" rtl="0" eaLnBrk="0" fontAlgn="base" hangingPunct="0">
        <a:spcBef>
          <a:spcPct val="0"/>
        </a:spcBef>
        <a:spcAft>
          <a:spcPct val="0"/>
        </a:spcAft>
        <a:defRPr sz="6400" kern="1200">
          <a:solidFill>
            <a:srgbClr val="000000"/>
          </a:solidFill>
          <a:latin typeface="+mj-lt"/>
          <a:ea typeface="+mj-ea"/>
          <a:cs typeface="+mj-cs"/>
          <a:sym typeface="Verdana" charset="0"/>
        </a:defRPr>
      </a:lvl1pPr>
      <a:lvl2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2pPr>
      <a:lvl3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3pPr>
      <a:lvl4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4pPr>
      <a:lvl5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5pPr>
      <a:lvl6pPr marL="4572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6pPr>
      <a:lvl7pPr marL="9144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7pPr>
      <a:lvl8pPr marL="13716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8pPr>
      <a:lvl9pPr marL="18288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9pPr>
    </p:titleStyle>
    <p:bodyStyle>
      <a:lvl1pPr marL="587375" indent="-587375"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1pPr>
      <a:lvl2pPr marL="1028700" indent="-571500" algn="l" defTabSz="1625600" rtl="0" eaLnBrk="0" fontAlgn="base" hangingPunct="0">
        <a:spcBef>
          <a:spcPts val="1100"/>
        </a:spcBef>
        <a:spcAft>
          <a:spcPct val="0"/>
        </a:spcAft>
        <a:buClr>
          <a:srgbClr val="000000"/>
        </a:buClr>
        <a:buSzPct val="75000"/>
        <a:buFont typeface="Verdana" charset="0"/>
        <a:buChar char="●"/>
        <a:defRPr sz="4600" kern="1200">
          <a:solidFill>
            <a:srgbClr val="000000"/>
          </a:solidFill>
          <a:latin typeface="+mn-lt"/>
          <a:ea typeface="+mn-ea"/>
          <a:cs typeface="+mn-cs"/>
          <a:sym typeface="Verdana" charset="0"/>
        </a:defRPr>
      </a:lvl2pPr>
      <a:lvl3pPr marL="914400" algn="l" defTabSz="1625600" rtl="0" eaLnBrk="0" fontAlgn="base" hangingPunct="0">
        <a:spcBef>
          <a:spcPts val="1100"/>
        </a:spcBef>
        <a:spcAft>
          <a:spcPct val="0"/>
        </a:spcAft>
        <a:buClr>
          <a:srgbClr val="000000"/>
        </a:buClr>
        <a:buSzPct val="75000"/>
        <a:buFont typeface="Verdana" charset="0"/>
        <a:buChar char="●"/>
        <a:defRPr sz="3400" kern="1200">
          <a:solidFill>
            <a:srgbClr val="000000"/>
          </a:solidFill>
          <a:latin typeface="+mn-lt"/>
          <a:ea typeface="+mn-ea"/>
          <a:cs typeface="+mn-cs"/>
          <a:sym typeface="Verdana" charset="0"/>
        </a:defRPr>
      </a:lvl3pPr>
      <a:lvl4pPr marL="1371600" algn="l" defTabSz="1625600" rtl="0" eaLnBrk="0" fontAlgn="base" hangingPunct="0">
        <a:spcBef>
          <a:spcPts val="1100"/>
        </a:spcBef>
        <a:spcAft>
          <a:spcPct val="0"/>
        </a:spcAft>
        <a:buClr>
          <a:srgbClr val="000000"/>
        </a:buClr>
        <a:buSzPct val="70000"/>
        <a:buFont typeface="Verdana" charset="0"/>
        <a:buChar char="●"/>
        <a:defRPr sz="3200" kern="1200">
          <a:solidFill>
            <a:srgbClr val="000000"/>
          </a:solidFill>
          <a:latin typeface="+mn-lt"/>
          <a:ea typeface="+mn-ea"/>
          <a:cs typeface="+mn-cs"/>
          <a:sym typeface="Verdana" charset="0"/>
        </a:defRPr>
      </a:lvl4pPr>
      <a:lvl5pPr marL="1828800" algn="l" defTabSz="1625600" rtl="0" eaLnBrk="0" fontAlgn="base" hangingPunct="0">
        <a:spcBef>
          <a:spcPts val="1100"/>
        </a:spcBef>
        <a:spcAft>
          <a:spcPct val="0"/>
        </a:spcAft>
        <a:buClr>
          <a:srgbClr val="000000"/>
        </a:buClr>
        <a:buSzPct val="75000"/>
        <a:buFont typeface="Verdana" charset="0"/>
        <a:buChar char="●"/>
        <a:defRPr sz="3200" kern="1200">
          <a:solidFill>
            <a:srgbClr val="000000"/>
          </a:solidFill>
          <a:latin typeface="+mn-lt"/>
          <a:ea typeface="+mn-ea"/>
          <a:cs typeface="+mn-cs"/>
          <a:sym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0"/>
            <a:ext cx="16249650" cy="914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50" name="Rectangle 2"/>
          <p:cNvSpPr>
            <a:spLocks noGrp="1"/>
          </p:cNvSpPr>
          <p:nvPr>
            <p:ph type="sldNum" sz="quarter" idx="2"/>
          </p:nvPr>
        </p:nvSpPr>
        <p:spPr bwMode="auto">
          <a:xfrm>
            <a:off x="7856539" y="8231190"/>
            <a:ext cx="3792536"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none" lIns="81279" tIns="81279" rIns="81279" bIns="81279" numCol="1" anchor="ctr" anchorCtr="0" compatLnSpc="1">
            <a:prstTxWarp prst="textNoShape">
              <a:avLst/>
            </a:prstTxWarp>
          </a:bodyPr>
          <a:lstStyle>
            <a:lvl1pPr algn="r" eaLnBrk="1">
              <a:defRPr sz="2000">
                <a:solidFill>
                  <a:srgbClr val="FFFFFF"/>
                </a:solidFill>
              </a:defRPr>
            </a:lvl1pPr>
          </a:lstStyle>
          <a:p>
            <a:fld id="{A2AF107C-0DF3-ED48-B072-BBB2824DBDE4}" type="slidenum">
              <a:rPr lang="x-none" altLang="x-none"/>
              <a:pPr/>
              <a:t>‹#›</a:t>
            </a:fld>
            <a:endParaRPr lang="x-none" altLang="x-none"/>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1625600" rtl="0" eaLnBrk="0" fontAlgn="base" hangingPunct="0">
        <a:spcBef>
          <a:spcPct val="0"/>
        </a:spcBef>
        <a:spcAft>
          <a:spcPct val="0"/>
        </a:spcAft>
        <a:defRPr sz="6400" kern="1200">
          <a:solidFill>
            <a:srgbClr val="000000"/>
          </a:solidFill>
          <a:latin typeface="+mj-lt"/>
          <a:ea typeface="+mj-ea"/>
          <a:cs typeface="+mj-cs"/>
          <a:sym typeface="Verdana" charset="0"/>
        </a:defRPr>
      </a:lvl1pPr>
      <a:lvl2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2pPr>
      <a:lvl3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3pPr>
      <a:lvl4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4pPr>
      <a:lvl5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5pPr>
      <a:lvl6pPr marL="4572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6pPr>
      <a:lvl7pPr marL="9144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7pPr>
      <a:lvl8pPr marL="13716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8pPr>
      <a:lvl9pPr marL="18288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9pPr>
    </p:titleStyle>
    <p:bodyStyle>
      <a:lvl1pPr marL="587375" indent="-587375"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1pPr>
      <a:lvl2pPr marL="1028700" indent="-571500"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2pPr>
      <a:lvl3pPr marL="914400"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3pPr>
      <a:lvl4pPr marL="1371600" algn="l" defTabSz="1625600" rtl="0" eaLnBrk="0" fontAlgn="base" hangingPunct="0">
        <a:spcBef>
          <a:spcPts val="1100"/>
        </a:spcBef>
        <a:spcAft>
          <a:spcPct val="0"/>
        </a:spcAft>
        <a:buClr>
          <a:srgbClr val="000000"/>
        </a:buClr>
        <a:buSzPct val="70000"/>
        <a:buFont typeface="Verdana" charset="0"/>
        <a:buChar char="●"/>
        <a:defRPr sz="4800" kern="1200">
          <a:solidFill>
            <a:srgbClr val="000000"/>
          </a:solidFill>
          <a:latin typeface="+mn-lt"/>
          <a:ea typeface="+mn-ea"/>
          <a:cs typeface="+mn-cs"/>
          <a:sym typeface="Verdana" charset="0"/>
        </a:defRPr>
      </a:lvl4pPr>
      <a:lvl5pPr marL="1828800"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hyperlink" Target="mailto:matt@readyatdawn.com" TargetMode="External"/><Relationship Id="rId2" Type="http://schemas.openxmlformats.org/officeDocument/2006/relationships/notesSlide" Target="../notesSlides/notesSlide94.xml"/><Relationship Id="rId1" Type="http://schemas.openxmlformats.org/officeDocument/2006/relationships/slideLayout" Target="../slideLayouts/slideLayout1.xml"/><Relationship Id="rId6" Type="http://schemas.openxmlformats.org/officeDocument/2006/relationships/hyperlink" Target="https://github.com/TheRealMJP/GDC2019_Public" TargetMode="External"/><Relationship Id="rId5" Type="http://schemas.openxmlformats.org/officeDocument/2006/relationships/hyperlink" Target="https://mynameismjp.wordpress.com/" TargetMode="External"/><Relationship Id="rId4" Type="http://schemas.openxmlformats.org/officeDocument/2006/relationships/hyperlink" Target="mailto:mpettineo@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p:cNvSpPr>
          <p:nvPr>
            <p:ph type="title" idx="4294967295"/>
          </p:nvPr>
        </p:nvSpPr>
        <p:spPr bwMode="auto">
          <a:xfrm>
            <a:off x="584200" y="3238500"/>
            <a:ext cx="15087600" cy="2667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81279" tIns="81279" rIns="81279" bIns="81279"/>
          <a:lstStyle/>
          <a:p>
            <a:pPr algn="r" eaLnBrk="1"/>
            <a:r>
              <a:rPr lang="en-US" altLang="x-none" sz="5400" b="1" dirty="0">
                <a:solidFill>
                  <a:srgbClr val="F2F2F2"/>
                </a:solidFill>
                <a:ea typeface="Arial" charset="0"/>
                <a:cs typeface="Arial" charset="0"/>
                <a:sym typeface="Arial" charset="0"/>
              </a:rPr>
              <a:t>Breaking Down Barriers: </a:t>
            </a:r>
            <a:br>
              <a:rPr lang="en-US" altLang="x-none" sz="5400" b="1" dirty="0">
                <a:solidFill>
                  <a:srgbClr val="F2F2F2"/>
                </a:solidFill>
                <a:ea typeface="Arial" charset="0"/>
                <a:cs typeface="Arial" charset="0"/>
                <a:sym typeface="Arial" charset="0"/>
              </a:rPr>
            </a:br>
            <a:r>
              <a:rPr lang="en-US" altLang="x-none" sz="5400" b="1" dirty="0">
                <a:solidFill>
                  <a:srgbClr val="F2F2F2"/>
                </a:solidFill>
                <a:ea typeface="Arial" charset="0"/>
                <a:cs typeface="Arial" charset="0"/>
                <a:sym typeface="Arial" charset="0"/>
              </a:rPr>
              <a:t>An Intro to GPU Synchronization</a:t>
            </a:r>
            <a:r>
              <a:rPr lang="en-US" altLang="x-none" sz="5400" dirty="0">
                <a:solidFill>
                  <a:srgbClr val="F2F2F2"/>
                </a:solidFill>
              </a:rPr>
              <a:t/>
            </a:r>
            <a:br>
              <a:rPr lang="en-US" altLang="x-none" sz="5400" dirty="0">
                <a:solidFill>
                  <a:srgbClr val="F2F2F2"/>
                </a:solidFill>
              </a:rPr>
            </a:br>
            <a:r>
              <a:rPr lang="en-US" altLang="x-none" sz="5400" dirty="0">
                <a:solidFill>
                  <a:srgbClr val="F2F2F2"/>
                </a:solidFill>
              </a:rPr>
              <a:t/>
            </a:r>
            <a:br>
              <a:rPr lang="en-US" altLang="x-none" sz="5400" dirty="0">
                <a:solidFill>
                  <a:srgbClr val="F2F2F2"/>
                </a:solidFill>
              </a:rPr>
            </a:br>
            <a:r>
              <a:rPr lang="en-US" altLang="x-none" sz="3200" dirty="0">
                <a:solidFill>
                  <a:srgbClr val="F2F2F2"/>
                </a:solidFill>
                <a:latin typeface="+mn-lt"/>
                <a:ea typeface="Arial" charset="0"/>
                <a:cs typeface="Arial" charset="0"/>
                <a:sym typeface="Arial" charset="0"/>
              </a:rPr>
              <a:t>Matt </a:t>
            </a:r>
            <a:r>
              <a:rPr lang="en-US" altLang="x-none" sz="3200" dirty="0" err="1">
                <a:solidFill>
                  <a:srgbClr val="F2F2F2"/>
                </a:solidFill>
                <a:latin typeface="+mn-lt"/>
                <a:ea typeface="Arial" charset="0"/>
                <a:cs typeface="Arial" charset="0"/>
                <a:sym typeface="Arial" charset="0"/>
              </a:rPr>
              <a:t>Pettineo</a:t>
            </a:r>
            <a:r>
              <a:rPr lang="x-none" altLang="x-none" sz="3200" dirty="0">
                <a:solidFill>
                  <a:srgbClr val="F2F2F2"/>
                </a:solidFill>
                <a:latin typeface="+mn-lt"/>
                <a:ea typeface="Arial" charset="0"/>
                <a:cs typeface="Arial" charset="0"/>
                <a:sym typeface="Arial" charset="0"/>
              </a:rPr>
              <a:t/>
            </a:r>
            <a:br>
              <a:rPr lang="x-none" altLang="x-none" sz="3200" dirty="0">
                <a:solidFill>
                  <a:srgbClr val="F2F2F2"/>
                </a:solidFill>
                <a:latin typeface="+mn-lt"/>
                <a:ea typeface="Arial" charset="0"/>
                <a:cs typeface="Arial" charset="0"/>
                <a:sym typeface="Arial" charset="0"/>
              </a:rPr>
            </a:br>
            <a:r>
              <a:rPr lang="en-US" altLang="x-none" sz="3200" dirty="0">
                <a:solidFill>
                  <a:srgbClr val="F2F2F2"/>
                </a:solidFill>
                <a:latin typeface="+mn-lt"/>
                <a:ea typeface="Arial" charset="0"/>
                <a:cs typeface="Arial" charset="0"/>
                <a:sym typeface="Arial" charset="0"/>
              </a:rPr>
              <a:t>Lead Engine Programmer </a:t>
            </a:r>
            <a:br>
              <a:rPr lang="en-US" altLang="x-none" sz="3200" dirty="0">
                <a:solidFill>
                  <a:srgbClr val="F2F2F2"/>
                </a:solidFill>
                <a:latin typeface="+mn-lt"/>
                <a:ea typeface="Arial" charset="0"/>
                <a:cs typeface="Arial" charset="0"/>
                <a:sym typeface="Arial" charset="0"/>
              </a:rPr>
            </a:br>
            <a:r>
              <a:rPr lang="en-US" altLang="x-none" sz="3200" dirty="0">
                <a:solidFill>
                  <a:srgbClr val="F2F2F2"/>
                </a:solidFill>
                <a:latin typeface="+mn-lt"/>
                <a:ea typeface="Arial" charset="0"/>
                <a:cs typeface="Arial" charset="0"/>
                <a:sym typeface="Arial" charset="0"/>
              </a:rPr>
              <a:t>Ready At Dawn Studios</a:t>
            </a:r>
            <a:endParaRPr lang="x-none" altLang="x-none" sz="3200" dirty="0">
              <a:solidFill>
                <a:srgbClr val="F2F2F2"/>
              </a:solidFill>
              <a:latin typeface="+mn-l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Dependencies</a:t>
            </a:r>
          </a:p>
        </p:txBody>
      </p:sp>
      <p:sp>
        <p:nvSpPr>
          <p:cNvPr id="17" name="Rectangle 16"/>
          <p:cNvSpPr/>
          <p:nvPr/>
        </p:nvSpPr>
        <p:spPr>
          <a:xfrm>
            <a:off x="2641603" y="2209803"/>
            <a:ext cx="9446575" cy="443207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ectangle 17"/>
          <p:cNvSpPr/>
          <p:nvPr/>
        </p:nvSpPr>
        <p:spPr>
          <a:xfrm>
            <a:off x="3098803" y="278974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ectangle 18"/>
          <p:cNvSpPr/>
          <p:nvPr/>
        </p:nvSpPr>
        <p:spPr>
          <a:xfrm>
            <a:off x="3592495" y="328629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ectangle 19"/>
          <p:cNvSpPr/>
          <p:nvPr/>
        </p:nvSpPr>
        <p:spPr>
          <a:xfrm>
            <a:off x="3098803" y="483886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ectangle 20"/>
          <p:cNvSpPr/>
          <p:nvPr/>
        </p:nvSpPr>
        <p:spPr>
          <a:xfrm>
            <a:off x="3592495" y="537351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TextBox 21"/>
          <p:cNvSpPr txBox="1"/>
          <p:nvPr/>
        </p:nvSpPr>
        <p:spPr>
          <a:xfrm>
            <a:off x="3145522" y="2791760"/>
            <a:ext cx="867678"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0</a:t>
            </a:r>
          </a:p>
        </p:txBody>
      </p:sp>
      <p:sp>
        <p:nvSpPr>
          <p:cNvPr id="23" name="TextBox 22"/>
          <p:cNvSpPr txBox="1"/>
          <p:nvPr/>
        </p:nvSpPr>
        <p:spPr>
          <a:xfrm>
            <a:off x="3145522" y="4838867"/>
            <a:ext cx="1208354"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1</a:t>
            </a:r>
          </a:p>
        </p:txBody>
      </p:sp>
      <p:sp>
        <p:nvSpPr>
          <p:cNvPr id="24" name="Rectangle 23"/>
          <p:cNvSpPr/>
          <p:nvPr/>
        </p:nvSpPr>
        <p:spPr>
          <a:xfrm>
            <a:off x="3979309" y="3285772"/>
            <a:ext cx="2214749" cy="45178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Get Bread</a:t>
            </a:r>
          </a:p>
        </p:txBody>
      </p:sp>
      <p:sp>
        <p:nvSpPr>
          <p:cNvPr id="25" name="TextBox 24"/>
          <p:cNvSpPr txBox="1"/>
          <p:nvPr/>
        </p:nvSpPr>
        <p:spPr>
          <a:xfrm>
            <a:off x="2681908" y="2209801"/>
            <a:ext cx="833786"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CPU</a:t>
            </a:r>
          </a:p>
        </p:txBody>
      </p:sp>
      <p:sp>
        <p:nvSpPr>
          <p:cNvPr id="26" name="Rectangle 25"/>
          <p:cNvSpPr/>
          <p:nvPr/>
        </p:nvSpPr>
        <p:spPr>
          <a:xfrm>
            <a:off x="5156200" y="5373512"/>
            <a:ext cx="2188924" cy="45074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Spread Peanut Butter</a:t>
            </a:r>
          </a:p>
        </p:txBody>
      </p:sp>
      <p:sp>
        <p:nvSpPr>
          <p:cNvPr id="27" name="Rectangle 26"/>
          <p:cNvSpPr/>
          <p:nvPr/>
        </p:nvSpPr>
        <p:spPr>
          <a:xfrm>
            <a:off x="5156200" y="3737552"/>
            <a:ext cx="1037856" cy="1635441"/>
          </a:xfrm>
          <a:prstGeom prst="rect">
            <a:avLst/>
          </a:prstGeom>
          <a:solidFill>
            <a:srgbClr val="FF0000">
              <a:alpha val="49000"/>
            </a:srgbClr>
          </a:solidFill>
          <a:ln w="12700" cap="flat" cmpd="sng" algn="ctr">
            <a:solidFill>
              <a:srgbClr val="FF0000"/>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TextBox 27"/>
          <p:cNvSpPr txBox="1"/>
          <p:nvPr/>
        </p:nvSpPr>
        <p:spPr>
          <a:xfrm>
            <a:off x="6973320" y="4224635"/>
            <a:ext cx="2069080" cy="461665"/>
          </a:xfrm>
          <a:prstGeom prst="rect">
            <a:avLst/>
          </a:prstGeom>
          <a:noFill/>
        </p:spPr>
        <p:txBody>
          <a:bodyPr wrap="square" rtlCol="0">
            <a:spAutoFit/>
          </a:bodyPr>
          <a:lstStyle/>
          <a:p>
            <a:pPr defTabSz="914378" eaLnBrk="1" fontAlgn="auto" hangingPunct="1">
              <a:spcBef>
                <a:spcPts val="0"/>
              </a:spcBef>
              <a:spcAft>
                <a:spcPts val="0"/>
              </a:spcAft>
            </a:pPr>
            <a:r>
              <a:rPr lang="en-US" sz="2400" dirty="0">
                <a:solidFill>
                  <a:prstClr val="black"/>
                </a:solidFill>
                <a:latin typeface="Calibri" panose="020F0502020204030204"/>
                <a:ea typeface="+mn-ea"/>
                <a:cs typeface="+mn-cs"/>
              </a:rPr>
              <a:t>Tasks Overlap!</a:t>
            </a:r>
          </a:p>
        </p:txBody>
      </p:sp>
      <p:cxnSp>
        <p:nvCxnSpPr>
          <p:cNvPr id="29" name="Straight Arrow Connector 28"/>
          <p:cNvCxnSpPr/>
          <p:nvPr/>
        </p:nvCxnSpPr>
        <p:spPr>
          <a:xfrm flipH="1">
            <a:off x="5842000" y="4457700"/>
            <a:ext cx="1121309" cy="0"/>
          </a:xfrm>
          <a:prstGeom prst="straightConnector1">
            <a:avLst/>
          </a:prstGeom>
          <a:noFill/>
          <a:ln w="5080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8421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Dependencies</a:t>
            </a:r>
          </a:p>
        </p:txBody>
      </p:sp>
      <p:sp>
        <p:nvSpPr>
          <p:cNvPr id="18" name="Rectangle 17"/>
          <p:cNvSpPr/>
          <p:nvPr/>
        </p:nvSpPr>
        <p:spPr>
          <a:xfrm>
            <a:off x="2641603" y="2209803"/>
            <a:ext cx="9446575" cy="443207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ectangle 18"/>
          <p:cNvSpPr/>
          <p:nvPr/>
        </p:nvSpPr>
        <p:spPr>
          <a:xfrm>
            <a:off x="3098803" y="278974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ectangle 19"/>
          <p:cNvSpPr/>
          <p:nvPr/>
        </p:nvSpPr>
        <p:spPr>
          <a:xfrm>
            <a:off x="3592495" y="328629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ectangle 20"/>
          <p:cNvSpPr/>
          <p:nvPr/>
        </p:nvSpPr>
        <p:spPr>
          <a:xfrm>
            <a:off x="3098803" y="483886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ectangle 21"/>
          <p:cNvSpPr/>
          <p:nvPr/>
        </p:nvSpPr>
        <p:spPr>
          <a:xfrm>
            <a:off x="3592495" y="537351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TextBox 22"/>
          <p:cNvSpPr txBox="1"/>
          <p:nvPr/>
        </p:nvSpPr>
        <p:spPr>
          <a:xfrm>
            <a:off x="3145522" y="2791760"/>
            <a:ext cx="867678"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0</a:t>
            </a:r>
          </a:p>
        </p:txBody>
      </p:sp>
      <p:sp>
        <p:nvSpPr>
          <p:cNvPr id="24" name="TextBox 23"/>
          <p:cNvSpPr txBox="1"/>
          <p:nvPr/>
        </p:nvSpPr>
        <p:spPr>
          <a:xfrm>
            <a:off x="3145522" y="4838867"/>
            <a:ext cx="1208354"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1</a:t>
            </a:r>
          </a:p>
        </p:txBody>
      </p:sp>
      <p:sp>
        <p:nvSpPr>
          <p:cNvPr id="25" name="Rectangle 24"/>
          <p:cNvSpPr/>
          <p:nvPr/>
        </p:nvSpPr>
        <p:spPr>
          <a:xfrm>
            <a:off x="3979309" y="3285772"/>
            <a:ext cx="2214749" cy="45178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Get Bread</a:t>
            </a:r>
          </a:p>
        </p:txBody>
      </p:sp>
      <p:sp>
        <p:nvSpPr>
          <p:cNvPr id="26" name="TextBox 25"/>
          <p:cNvSpPr txBox="1"/>
          <p:nvPr/>
        </p:nvSpPr>
        <p:spPr>
          <a:xfrm>
            <a:off x="2681908" y="2209801"/>
            <a:ext cx="833786"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CPU</a:t>
            </a:r>
          </a:p>
        </p:txBody>
      </p:sp>
      <p:sp>
        <p:nvSpPr>
          <p:cNvPr id="27" name="Rectangle 26"/>
          <p:cNvSpPr/>
          <p:nvPr/>
        </p:nvSpPr>
        <p:spPr>
          <a:xfrm>
            <a:off x="5156200" y="5373512"/>
            <a:ext cx="2188924" cy="45074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Spread Peanut Butter</a:t>
            </a:r>
          </a:p>
        </p:txBody>
      </p:sp>
      <p:sp>
        <p:nvSpPr>
          <p:cNvPr id="28" name="TextBox 27"/>
          <p:cNvSpPr txBox="1"/>
          <p:nvPr/>
        </p:nvSpPr>
        <p:spPr>
          <a:xfrm>
            <a:off x="6339726" y="4284610"/>
            <a:ext cx="2069080" cy="461665"/>
          </a:xfrm>
          <a:prstGeom prst="rect">
            <a:avLst/>
          </a:prstGeom>
          <a:noFill/>
        </p:spPr>
        <p:txBody>
          <a:bodyPr wrap="square" rtlCol="0">
            <a:spAutoFit/>
          </a:bodyPr>
          <a:lstStyle/>
          <a:p>
            <a:pPr defTabSz="914378" eaLnBrk="1" fontAlgn="auto" hangingPunct="1">
              <a:spcBef>
                <a:spcPts val="0"/>
              </a:spcBef>
              <a:spcAft>
                <a:spcPts val="0"/>
              </a:spcAft>
            </a:pPr>
            <a:r>
              <a:rPr lang="en-US" sz="2400" dirty="0">
                <a:solidFill>
                  <a:prstClr val="black"/>
                </a:solidFill>
                <a:latin typeface="Calibri" panose="020F0502020204030204"/>
                <a:ea typeface="+mn-ea"/>
                <a:cs typeface="+mn-cs"/>
              </a:rPr>
              <a:t>No Overlap!</a:t>
            </a:r>
          </a:p>
        </p:txBody>
      </p:sp>
      <p:cxnSp>
        <p:nvCxnSpPr>
          <p:cNvPr id="29" name="Straight Arrow Connector 28"/>
          <p:cNvCxnSpPr/>
          <p:nvPr/>
        </p:nvCxnSpPr>
        <p:spPr>
          <a:xfrm flipH="1">
            <a:off x="6194058" y="3737551"/>
            <a:ext cx="1" cy="1635440"/>
          </a:xfrm>
          <a:prstGeom prst="straightConnector1">
            <a:avLst/>
          </a:prstGeom>
          <a:noFill/>
          <a:ln w="5080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30" name="Rectangle 29"/>
          <p:cNvSpPr/>
          <p:nvPr/>
        </p:nvSpPr>
        <p:spPr>
          <a:xfrm>
            <a:off x="5156200" y="5373512"/>
            <a:ext cx="979454" cy="45074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Barrier</a:t>
            </a:r>
          </a:p>
        </p:txBody>
      </p:sp>
    </p:spTree>
    <p:extLst>
      <p:ext uri="{BB962C8B-B14F-4D97-AF65-F5344CB8AC3E}">
        <p14:creationId xmlns:p14="http://schemas.microsoft.com/office/powerpoint/2010/main" val="36536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2.65625E-6 3.61111E-6 L 0.0627 0.00017 " pathEditMode="relative" rAng="0" ptsTypes="AA">
                                      <p:cBhvr>
                                        <p:cTn id="11" dur="1000" fill="hold"/>
                                        <p:tgtEl>
                                          <p:spTgt spid="27"/>
                                        </p:tgtEl>
                                        <p:attrNameLst>
                                          <p:attrName>ppt_x</p:attrName>
                                          <p:attrName>ppt_y</p:attrName>
                                        </p:attrNameLst>
                                      </p:cBhvr>
                                      <p:rCtr x="3135"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Parallelism</a:t>
            </a:r>
          </a:p>
        </p:txBody>
      </p:sp>
      <p:sp>
        <p:nvSpPr>
          <p:cNvPr id="3" name="Content Placeholder 2"/>
          <p:cNvSpPr>
            <a:spLocks noGrp="1"/>
          </p:cNvSpPr>
          <p:nvPr>
            <p:ph idx="1"/>
          </p:nvPr>
        </p:nvSpPr>
        <p:spPr/>
        <p:txBody>
          <a:bodyPr/>
          <a:lstStyle/>
          <a:p>
            <a:r>
              <a:rPr lang="en-US" dirty="0"/>
              <a:t>GPU is </a:t>
            </a:r>
            <a:r>
              <a:rPr lang="en-US" b="1" u="sng" dirty="0"/>
              <a:t>not</a:t>
            </a:r>
            <a:r>
              <a:rPr lang="en-US" dirty="0"/>
              <a:t> a serial machine!</a:t>
            </a:r>
          </a:p>
          <a:p>
            <a:pPr lvl="1"/>
            <a:r>
              <a:rPr lang="en-US" dirty="0"/>
              <a:t>Looks are deceiving</a:t>
            </a:r>
          </a:p>
          <a:p>
            <a:pPr lvl="1"/>
            <a:r>
              <a:rPr lang="en-US" dirty="0"/>
              <a:t>HW and drivers help you out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0" y="1600202"/>
            <a:ext cx="4953000" cy="5893939"/>
          </a:xfrm>
          <a:prstGeom prst="rect">
            <a:avLst/>
          </a:prstGeom>
        </p:spPr>
      </p:pic>
    </p:spTree>
    <p:extLst>
      <p:ext uri="{BB962C8B-B14F-4D97-AF65-F5344CB8AC3E}">
        <p14:creationId xmlns:p14="http://schemas.microsoft.com/office/powerpoint/2010/main" val="275127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41582"/>
          <a:stretch/>
        </p:blipFill>
        <p:spPr>
          <a:xfrm>
            <a:off x="492760" y="609600"/>
            <a:ext cx="15948660" cy="6934200"/>
          </a:xfrm>
        </p:spPr>
      </p:pic>
    </p:spTree>
    <p:extLst>
      <p:ext uri="{BB962C8B-B14F-4D97-AF65-F5344CB8AC3E}">
        <p14:creationId xmlns:p14="http://schemas.microsoft.com/office/powerpoint/2010/main" val="988782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2" y="1295400"/>
            <a:ext cx="15078027" cy="6096000"/>
          </a:xfrm>
          <a:prstGeom prst="rect">
            <a:avLst/>
          </a:prstGeom>
        </p:spPr>
      </p:pic>
    </p:spTree>
    <p:extLst>
      <p:ext uri="{BB962C8B-B14F-4D97-AF65-F5344CB8AC3E}">
        <p14:creationId xmlns:p14="http://schemas.microsoft.com/office/powerpoint/2010/main" val="193688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GPUs </a:t>
            </a:r>
            <a:r>
              <a:rPr lang="en-US" dirty="0"/>
              <a:t>are Thread Monsters!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48721"/>
          <a:stretch/>
        </p:blipFill>
        <p:spPr>
          <a:xfrm>
            <a:off x="736600" y="2362200"/>
            <a:ext cx="11421720" cy="4800600"/>
          </a:xfrm>
          <a:prstGeom prst="rect">
            <a:avLst/>
          </a:prstGeom>
        </p:spPr>
      </p:pic>
      <p:cxnSp>
        <p:nvCxnSpPr>
          <p:cNvPr id="7" name="Straight Connector 6"/>
          <p:cNvCxnSpPr/>
          <p:nvPr/>
        </p:nvCxnSpPr>
        <p:spPr bwMode="auto">
          <a:xfrm flipV="1">
            <a:off x="4775200" y="1676400"/>
            <a:ext cx="5867400" cy="1904999"/>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cxnSp>
        <p:nvCxnSpPr>
          <p:cNvPr id="11" name="Straight Connector 10"/>
          <p:cNvCxnSpPr/>
          <p:nvPr/>
        </p:nvCxnSpPr>
        <p:spPr bwMode="auto">
          <a:xfrm>
            <a:off x="5232403" y="4648200"/>
            <a:ext cx="9244289" cy="3581400"/>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cxnSp>
        <p:nvCxnSpPr>
          <p:cNvPr id="13" name="Straight Connector 12"/>
          <p:cNvCxnSpPr/>
          <p:nvPr/>
        </p:nvCxnSpPr>
        <p:spPr bwMode="auto">
          <a:xfrm flipV="1">
            <a:off x="5232403" y="1676400"/>
            <a:ext cx="9244289" cy="1905000"/>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cxnSp>
        <p:nvCxnSpPr>
          <p:cNvPr id="9" name="Straight Connector 8"/>
          <p:cNvCxnSpPr/>
          <p:nvPr/>
        </p:nvCxnSpPr>
        <p:spPr bwMode="auto">
          <a:xfrm>
            <a:off x="4775200" y="4648199"/>
            <a:ext cx="5867400" cy="3581401"/>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2603" y="1676400"/>
            <a:ext cx="3834089" cy="6553200"/>
          </a:xfrm>
          <a:prstGeom prst="rect">
            <a:avLst/>
          </a:prstGeom>
          <a:effectLst>
            <a:outerShdw blurRad="50800" dist="38100" dir="2700000" algn="tl" rotWithShape="0">
              <a:prstClr val="black">
                <a:alpha val="40000"/>
              </a:prstClr>
            </a:outerShdw>
          </a:effectLst>
        </p:spPr>
      </p:pic>
      <p:sp>
        <p:nvSpPr>
          <p:cNvPr id="14" name="Rectangle 13"/>
          <p:cNvSpPr/>
          <p:nvPr/>
        </p:nvSpPr>
        <p:spPr bwMode="auto">
          <a:xfrm>
            <a:off x="4775200" y="3581400"/>
            <a:ext cx="495300" cy="1066799"/>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Tree>
    <p:extLst>
      <p:ext uri="{BB962C8B-B14F-4D97-AF65-F5344CB8AC3E}">
        <p14:creationId xmlns:p14="http://schemas.microsoft.com/office/powerpoint/2010/main" val="18922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GPUs </a:t>
            </a:r>
            <a:r>
              <a:rPr lang="en-US" dirty="0"/>
              <a:t>are Thread Monsters!</a:t>
            </a:r>
          </a:p>
        </p:txBody>
      </p:sp>
      <p:sp>
        <p:nvSpPr>
          <p:cNvPr id="3" name="Content Placeholder 2"/>
          <p:cNvSpPr>
            <a:spLocks noGrp="1"/>
          </p:cNvSpPr>
          <p:nvPr>
            <p:ph idx="1"/>
          </p:nvPr>
        </p:nvSpPr>
        <p:spPr/>
        <p:txBody>
          <a:bodyPr/>
          <a:lstStyle/>
          <a:p>
            <a:r>
              <a:rPr lang="en-US" dirty="0"/>
              <a:t>Lots of overlapping when possible</a:t>
            </a:r>
          </a:p>
          <a:p>
            <a:pPr lvl="1"/>
            <a:r>
              <a:rPr lang="en-US" dirty="0"/>
              <a:t>No dependencies</a:t>
            </a:r>
          </a:p>
          <a:p>
            <a:pPr lvl="1"/>
            <a:r>
              <a:rPr lang="en-US" dirty="0" smtClean="0"/>
              <a:t>Re-ordering for render target writes (ROPs)</a:t>
            </a:r>
            <a:endParaRPr lang="en-US" dirty="0"/>
          </a:p>
          <a:p>
            <a:r>
              <a:rPr lang="en-US" dirty="0"/>
              <a:t>Overlap improves performance!</a:t>
            </a:r>
          </a:p>
          <a:p>
            <a:pPr lvl="1"/>
            <a:r>
              <a:rPr lang="en-US" dirty="0"/>
              <a:t>More on this later</a:t>
            </a:r>
          </a:p>
        </p:txBody>
      </p:sp>
    </p:spTree>
    <p:extLst>
      <p:ext uri="{BB962C8B-B14F-4D97-AF65-F5344CB8AC3E}">
        <p14:creationId xmlns:p14="http://schemas.microsoft.com/office/powerpoint/2010/main" val="44058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Thread Barriers</a:t>
            </a:r>
          </a:p>
        </p:txBody>
      </p:sp>
      <p:sp>
        <p:nvSpPr>
          <p:cNvPr id="3" name="Content Placeholder 2"/>
          <p:cNvSpPr>
            <a:spLocks noGrp="1"/>
          </p:cNvSpPr>
          <p:nvPr>
            <p:ph idx="1"/>
          </p:nvPr>
        </p:nvSpPr>
        <p:spPr/>
        <p:txBody>
          <a:bodyPr/>
          <a:lstStyle/>
          <a:p>
            <a:r>
              <a:rPr lang="en-US" dirty="0"/>
              <a:t>Dependencies between draw/dispatch/copy</a:t>
            </a:r>
          </a:p>
          <a:p>
            <a:r>
              <a:rPr lang="en-US" dirty="0"/>
              <a:t>Wait for batch of threads to finish</a:t>
            </a:r>
          </a:p>
          <a:p>
            <a:pPr lvl="1"/>
            <a:r>
              <a:rPr lang="en-US" dirty="0"/>
              <a:t>Same as CPU task scheduler</a:t>
            </a:r>
          </a:p>
          <a:p>
            <a:r>
              <a:rPr lang="en-US" dirty="0"/>
              <a:t>Often called “flush”, “drain”, “</a:t>
            </a:r>
            <a:r>
              <a:rPr lang="en-US" dirty="0" err="1"/>
              <a:t>WaitForIdle</a:t>
            </a:r>
            <a:r>
              <a:rPr lang="en-US" dirty="0"/>
              <a:t>”</a:t>
            </a:r>
          </a:p>
        </p:txBody>
      </p:sp>
    </p:spTree>
    <p:extLst>
      <p:ext uri="{BB962C8B-B14F-4D97-AF65-F5344CB8AC3E}">
        <p14:creationId xmlns:p14="http://schemas.microsoft.com/office/powerpoint/2010/main" val="31884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Cache Barriers</a:t>
            </a:r>
          </a:p>
        </p:txBody>
      </p:sp>
      <p:sp>
        <p:nvSpPr>
          <p:cNvPr id="3" name="Content Placeholder 2"/>
          <p:cNvSpPr>
            <a:spLocks noGrp="1"/>
          </p:cNvSpPr>
          <p:nvPr>
            <p:ph idx="1"/>
          </p:nvPr>
        </p:nvSpPr>
        <p:spPr/>
        <p:txBody>
          <a:bodyPr/>
          <a:lstStyle/>
          <a:p>
            <a:r>
              <a:rPr lang="en-US" dirty="0"/>
              <a:t>Lots of caches!</a:t>
            </a:r>
          </a:p>
          <a:p>
            <a:r>
              <a:rPr lang="en-US" dirty="0"/>
              <a:t>Not always coherent!</a:t>
            </a:r>
          </a:p>
          <a:p>
            <a:pPr lvl="1"/>
            <a:r>
              <a:rPr lang="en-US" dirty="0"/>
              <a:t>Different from CPU’s</a:t>
            </a:r>
          </a:p>
          <a:p>
            <a:r>
              <a:rPr lang="en-US" dirty="0"/>
              <a:t>Flush and/or invalidate</a:t>
            </a:r>
            <a:br>
              <a:rPr lang="en-US" dirty="0"/>
            </a:br>
            <a:r>
              <a:rPr lang="en-US" dirty="0"/>
              <a:t>to ensure </a:t>
            </a:r>
            <a:r>
              <a:rPr lang="en-US" b="1" dirty="0"/>
              <a:t>visibility</a:t>
            </a:r>
            <a:endParaRPr lang="en-US" dirty="0"/>
          </a:p>
          <a:p>
            <a:r>
              <a:rPr lang="en-US" b="1" dirty="0"/>
              <a:t>Batch your barriers!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556" y="1743456"/>
            <a:ext cx="6940847" cy="5647944"/>
          </a:xfrm>
          <a:prstGeom prst="rect">
            <a:avLst/>
          </a:prstGeom>
        </p:spPr>
      </p:pic>
      <p:sp>
        <p:nvSpPr>
          <p:cNvPr id="5" name="Rectangle 4"/>
          <p:cNvSpPr/>
          <p:nvPr/>
        </p:nvSpPr>
        <p:spPr bwMode="auto">
          <a:xfrm>
            <a:off x="9118600" y="4419600"/>
            <a:ext cx="5524500" cy="1533645"/>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6" name="TextBox 5"/>
          <p:cNvSpPr txBox="1"/>
          <p:nvPr/>
        </p:nvSpPr>
        <p:spPr>
          <a:xfrm>
            <a:off x="5590842" y="7250732"/>
            <a:ext cx="2308558"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dirty="0">
                <a:solidFill>
                  <a:srgbClr val="FF0000"/>
                </a:solidFill>
              </a:rPr>
              <a:t>Uh oh</a:t>
            </a:r>
          </a:p>
        </p:txBody>
      </p:sp>
      <p:sp>
        <p:nvSpPr>
          <p:cNvPr id="7" name="Right Arrow 6"/>
          <p:cNvSpPr/>
          <p:nvPr/>
        </p:nvSpPr>
        <p:spPr bwMode="auto">
          <a:xfrm rot="19517103">
            <a:off x="7536878" y="6596404"/>
            <a:ext cx="2465782" cy="486014"/>
          </a:xfrm>
          <a:prstGeom prst="right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Tree>
    <p:extLst>
      <p:ext uri="{BB962C8B-B14F-4D97-AF65-F5344CB8AC3E}">
        <p14:creationId xmlns:p14="http://schemas.microsoft.com/office/powerpoint/2010/main" val="408526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Compression Barriers</a:t>
            </a:r>
          </a:p>
        </p:txBody>
      </p:sp>
      <p:sp>
        <p:nvSpPr>
          <p:cNvPr id="3" name="Content Placeholder 2"/>
          <p:cNvSpPr>
            <a:spLocks noGrp="1"/>
          </p:cNvSpPr>
          <p:nvPr>
            <p:ph idx="1"/>
          </p:nvPr>
        </p:nvSpPr>
        <p:spPr/>
        <p:txBody>
          <a:bodyPr/>
          <a:lstStyle/>
          <a:p>
            <a:r>
              <a:rPr lang="en-US" dirty="0"/>
              <a:t>HW-enabled lossless compression</a:t>
            </a:r>
          </a:p>
          <a:p>
            <a:pPr lvl="1"/>
            <a:r>
              <a:rPr lang="en-US" dirty="0"/>
              <a:t>Delta Color Compression (DCC)</a:t>
            </a:r>
          </a:p>
          <a:p>
            <a:pPr lvl="1"/>
            <a:r>
              <a:rPr lang="en-US" dirty="0"/>
              <a:t>Saves bandwidth</a:t>
            </a:r>
          </a:p>
          <a:p>
            <a:r>
              <a:rPr lang="en-US" dirty="0" smtClean="0"/>
              <a:t>(may) Decompress </a:t>
            </a:r>
            <a:r>
              <a:rPr lang="en-US" dirty="0"/>
              <a:t>for read</a:t>
            </a:r>
          </a:p>
          <a:p>
            <a:r>
              <a:rPr lang="en-US" dirty="0" smtClean="0"/>
              <a:t>Decompress </a:t>
            </a:r>
            <a:r>
              <a:rPr lang="en-US" dirty="0"/>
              <a:t>for UAV </a:t>
            </a:r>
            <a:r>
              <a:rPr lang="en-US" dirty="0" smtClean="0"/>
              <a:t>write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414" y="4038600"/>
            <a:ext cx="6096000" cy="3429000"/>
          </a:xfrm>
          <a:prstGeom prst="rect">
            <a:avLst/>
          </a:prstGeom>
        </p:spPr>
      </p:pic>
    </p:spTree>
    <p:extLst>
      <p:ext uri="{BB962C8B-B14F-4D97-AF65-F5344CB8AC3E}">
        <p14:creationId xmlns:p14="http://schemas.microsoft.com/office/powerpoint/2010/main" val="346987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	</a:t>
            </a:r>
          </a:p>
        </p:txBody>
      </p:sp>
      <p:sp>
        <p:nvSpPr>
          <p:cNvPr id="3" name="Content Placeholder 2"/>
          <p:cNvSpPr>
            <a:spLocks noGrp="1"/>
          </p:cNvSpPr>
          <p:nvPr>
            <p:ph idx="1"/>
          </p:nvPr>
        </p:nvSpPr>
        <p:spPr/>
        <p:txBody>
          <a:bodyPr/>
          <a:lstStyle/>
          <a:p>
            <a:r>
              <a:rPr lang="en-US" dirty="0"/>
              <a:t>Ready At Dawn for 9 years</a:t>
            </a:r>
          </a:p>
          <a:p>
            <a:pPr lvl="1"/>
            <a:r>
              <a:rPr lang="en-US" dirty="0"/>
              <a:t>Lead Engine Programmer for 5</a:t>
            </a:r>
          </a:p>
          <a:p>
            <a:r>
              <a:rPr lang="en-US" dirty="0"/>
              <a:t>I like </a:t>
            </a:r>
            <a:r>
              <a:rPr lang="en-US" dirty="0" smtClean="0"/>
              <a:t>GPUs </a:t>
            </a:r>
            <a:r>
              <a:rPr lang="en-US" dirty="0"/>
              <a:t>and </a:t>
            </a:r>
            <a:r>
              <a:rPr lang="en-US" dirty="0" smtClean="0"/>
              <a:t>APIs</a:t>
            </a:r>
            <a:r>
              <a:rPr lang="en-US" dirty="0"/>
              <a:t>!</a:t>
            </a:r>
          </a:p>
          <a:p>
            <a:r>
              <a:rPr lang="en-US" dirty="0"/>
              <a:t>Lots of </a:t>
            </a:r>
            <a:r>
              <a:rPr lang="en-US" dirty="0" smtClean="0"/>
              <a:t>blogging, Twitter, </a:t>
            </a:r>
            <a:r>
              <a:rPr lang="en-US" dirty="0"/>
              <a:t>and </a:t>
            </a:r>
            <a:r>
              <a:rPr lang="en-US" dirty="0" smtClean="0"/>
              <a:t>GitHub</a:t>
            </a:r>
          </a:p>
          <a:p>
            <a:pPr lvl="1"/>
            <a:r>
              <a:rPr lang="en-US" dirty="0" smtClean="0"/>
              <a:t>You may know me as MJP!</a:t>
            </a:r>
            <a:endParaRPr lang="en-US" dirty="0"/>
          </a:p>
        </p:txBody>
      </p:sp>
    </p:spTree>
    <p:extLst>
      <p:ext uri="{BB962C8B-B14F-4D97-AF65-F5344CB8AC3E}">
        <p14:creationId xmlns:p14="http://schemas.microsoft.com/office/powerpoint/2010/main" val="19110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D3D12 Barriers</a:t>
            </a:r>
          </a:p>
        </p:txBody>
      </p:sp>
      <p:sp>
        <p:nvSpPr>
          <p:cNvPr id="3" name="Content Placeholder 2"/>
          <p:cNvSpPr>
            <a:spLocks noGrp="1"/>
          </p:cNvSpPr>
          <p:nvPr>
            <p:ph idx="1"/>
          </p:nvPr>
        </p:nvSpPr>
        <p:spPr/>
        <p:txBody>
          <a:bodyPr/>
          <a:lstStyle/>
          <a:p>
            <a:r>
              <a:rPr lang="en-US" dirty="0"/>
              <a:t>Higher level - “resource state” abstraction</a:t>
            </a:r>
          </a:p>
          <a:p>
            <a:pPr lvl="1"/>
            <a:r>
              <a:rPr lang="en-US" dirty="0"/>
              <a:t>Texture is in an SRV read state</a:t>
            </a:r>
          </a:p>
          <a:p>
            <a:pPr lvl="1"/>
            <a:r>
              <a:rPr lang="en-US" dirty="0"/>
              <a:t>Buffer is in a UAV write state</a:t>
            </a:r>
          </a:p>
          <a:p>
            <a:pPr lvl="1"/>
            <a:r>
              <a:rPr lang="en-US" dirty="0"/>
              <a:t>Mostly describes resource </a:t>
            </a:r>
            <a:r>
              <a:rPr lang="en-US" b="1" dirty="0"/>
              <a:t>visibility</a:t>
            </a:r>
          </a:p>
          <a:p>
            <a:r>
              <a:rPr lang="en-US" dirty="0"/>
              <a:t>Implicit dependencies from state transition</a:t>
            </a:r>
          </a:p>
          <a:p>
            <a:r>
              <a:rPr lang="en-US" dirty="0"/>
              <a:t>Layout/compression also implied</a:t>
            </a:r>
          </a:p>
        </p:txBody>
      </p:sp>
    </p:spTree>
    <p:extLst>
      <p:ext uri="{BB962C8B-B14F-4D97-AF65-F5344CB8AC3E}">
        <p14:creationId xmlns:p14="http://schemas.microsoft.com/office/powerpoint/2010/main" val="230740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Vulkan Barriers</a:t>
            </a:r>
          </a:p>
        </p:txBody>
      </p:sp>
      <p:sp>
        <p:nvSpPr>
          <p:cNvPr id="3" name="Content Placeholder 2"/>
          <p:cNvSpPr>
            <a:spLocks noGrp="1"/>
          </p:cNvSpPr>
          <p:nvPr>
            <p:ph idx="1"/>
          </p:nvPr>
        </p:nvSpPr>
        <p:spPr/>
        <p:txBody>
          <a:bodyPr/>
          <a:lstStyle/>
          <a:p>
            <a:r>
              <a:rPr lang="en-US" dirty="0"/>
              <a:t>More explicit (verbose) than D3D12</a:t>
            </a:r>
          </a:p>
          <a:p>
            <a:r>
              <a:rPr lang="en-US" dirty="0"/>
              <a:t>Specifies</a:t>
            </a:r>
          </a:p>
          <a:p>
            <a:pPr lvl="1"/>
            <a:r>
              <a:rPr lang="en-US" dirty="0"/>
              <a:t>Producing/consuming GPU stage</a:t>
            </a:r>
          </a:p>
          <a:p>
            <a:pPr lvl="1"/>
            <a:r>
              <a:rPr lang="en-US" dirty="0"/>
              <a:t>Read/write state</a:t>
            </a:r>
          </a:p>
          <a:p>
            <a:pPr lvl="1"/>
            <a:r>
              <a:rPr lang="en-US" dirty="0"/>
              <a:t>Texture layout</a:t>
            </a:r>
          </a:p>
        </p:txBody>
      </p:sp>
    </p:spTree>
    <p:extLst>
      <p:ext uri="{BB962C8B-B14F-4D97-AF65-F5344CB8AC3E}">
        <p14:creationId xmlns:p14="http://schemas.microsoft.com/office/powerpoint/2010/main" val="348567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D3D12/</a:t>
            </a:r>
            <a:r>
              <a:rPr lang="en-US" dirty="0" err="1"/>
              <a:t>Vulkan</a:t>
            </a:r>
            <a:r>
              <a:rPr lang="en-US" dirty="0"/>
              <a:t> Barriers</a:t>
            </a:r>
          </a:p>
        </p:txBody>
      </p:sp>
      <p:sp>
        <p:nvSpPr>
          <p:cNvPr id="3" name="Content Placeholder 2"/>
          <p:cNvSpPr>
            <a:spLocks noGrp="1"/>
          </p:cNvSpPr>
          <p:nvPr>
            <p:ph idx="1"/>
          </p:nvPr>
        </p:nvSpPr>
        <p:spPr/>
        <p:txBody>
          <a:bodyPr/>
          <a:lstStyle/>
          <a:p>
            <a:r>
              <a:rPr lang="en-US" dirty="0"/>
              <a:t>Both abstract away GPU specifics</a:t>
            </a:r>
          </a:p>
          <a:p>
            <a:r>
              <a:rPr lang="en-US" dirty="0"/>
              <a:t>Both let you over-sync/flush/decompress</a:t>
            </a:r>
          </a:p>
          <a:p>
            <a:r>
              <a:rPr lang="en-US" dirty="0"/>
              <a:t>RGP will show you!</a:t>
            </a:r>
          </a:p>
          <a:p>
            <a:r>
              <a:rPr lang="en-US" dirty="0"/>
              <a:t>PIX can warn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200" y="4046706"/>
            <a:ext cx="5257800" cy="3878094"/>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1727200" y="5533269"/>
            <a:ext cx="6277851" cy="24006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4537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D3D11?</a:t>
            </a:r>
          </a:p>
        </p:txBody>
      </p:sp>
      <p:sp>
        <p:nvSpPr>
          <p:cNvPr id="3" name="Content Placeholder 2"/>
          <p:cNvSpPr>
            <a:spLocks noGrp="1"/>
          </p:cNvSpPr>
          <p:nvPr>
            <p:ph idx="1"/>
          </p:nvPr>
        </p:nvSpPr>
        <p:spPr/>
        <p:txBody>
          <a:bodyPr/>
          <a:lstStyle/>
          <a:p>
            <a:r>
              <a:rPr lang="en-US" dirty="0"/>
              <a:t>Driver tracked dependencies!</a:t>
            </a:r>
          </a:p>
          <a:p>
            <a:pPr lvl="1"/>
            <a:r>
              <a:rPr lang="en-US" dirty="0"/>
              <a:t>Like a run-time compiler</a:t>
            </a:r>
          </a:p>
          <a:p>
            <a:pPr lvl="1"/>
            <a:r>
              <a:rPr lang="en-US" dirty="0"/>
              <a:t>Easy mode</a:t>
            </a:r>
          </a:p>
          <a:p>
            <a:r>
              <a:rPr lang="en-US" dirty="0"/>
              <a:t>Lots of CPU work!</a:t>
            </a:r>
          </a:p>
          <a:p>
            <a:r>
              <a:rPr lang="en-US" dirty="0"/>
              <a:t>Hard to do multithreaded</a:t>
            </a:r>
          </a:p>
          <a:p>
            <a:r>
              <a:rPr lang="en-US" dirty="0"/>
              <a:t>Requires CPU-visible resource binding</a:t>
            </a:r>
          </a:p>
        </p:txBody>
      </p:sp>
      <p:sp>
        <p:nvSpPr>
          <p:cNvPr id="4" name="Rectangle 3"/>
          <p:cNvSpPr/>
          <p:nvPr/>
        </p:nvSpPr>
        <p:spPr bwMode="auto">
          <a:xfrm>
            <a:off x="965200" y="4343400"/>
            <a:ext cx="11849100" cy="25146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5" name="TextBox 4"/>
          <p:cNvSpPr txBox="1"/>
          <p:nvPr/>
        </p:nvSpPr>
        <p:spPr>
          <a:xfrm>
            <a:off x="10981566" y="2055352"/>
            <a:ext cx="5257800" cy="138473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rgbClr val="FF0000"/>
                </a:solidFill>
              </a:rPr>
              <a:t>Incompatible with </a:t>
            </a:r>
            <a:r>
              <a:rPr lang="en-US" dirty="0" smtClean="0">
                <a:solidFill>
                  <a:srgbClr val="FF0000"/>
                </a:solidFill>
              </a:rPr>
              <a:t>D3D12/</a:t>
            </a:r>
            <a:r>
              <a:rPr lang="en-US" dirty="0" err="1" smtClean="0">
                <a:solidFill>
                  <a:srgbClr val="FF0000"/>
                </a:solidFill>
              </a:rPr>
              <a:t>Vulkan</a:t>
            </a:r>
            <a:r>
              <a:rPr lang="en-US" dirty="0">
                <a:solidFill>
                  <a:srgbClr val="FF0000"/>
                </a:solidFill>
              </a:rPr>
              <a:t>!</a:t>
            </a:r>
          </a:p>
        </p:txBody>
      </p:sp>
      <p:sp>
        <p:nvSpPr>
          <p:cNvPr id="6" name="Down Arrow 5"/>
          <p:cNvSpPr/>
          <p:nvPr/>
        </p:nvSpPr>
        <p:spPr bwMode="auto">
          <a:xfrm rot="1926633">
            <a:off x="10683841" y="3386940"/>
            <a:ext cx="298521" cy="881021"/>
          </a:xfrm>
          <a:prstGeom prst="down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Tree>
    <p:extLst>
      <p:ext uri="{BB962C8B-B14F-4D97-AF65-F5344CB8AC3E}">
        <p14:creationId xmlns:p14="http://schemas.microsoft.com/office/powerpoint/2010/main" val="247551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Make a GPU!</a:t>
            </a:r>
          </a:p>
        </p:txBody>
      </p:sp>
      <p:sp>
        <p:nvSpPr>
          <p:cNvPr id="58" name="Rectangle 57"/>
          <p:cNvSpPr/>
          <p:nvPr/>
        </p:nvSpPr>
        <p:spPr>
          <a:xfrm>
            <a:off x="3733987" y="3066952"/>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59" name="Straight Connector 58"/>
          <p:cNvCxnSpPr>
            <a:stCxn id="76" idx="2"/>
            <a:endCxn id="79" idx="0"/>
          </p:cNvCxnSpPr>
          <p:nvPr/>
        </p:nvCxnSpPr>
        <p:spPr>
          <a:xfrm>
            <a:off x="8074519" y="3984483"/>
            <a:ext cx="9498" cy="1732019"/>
          </a:xfrm>
          <a:prstGeom prst="line">
            <a:avLst/>
          </a:prstGeom>
          <a:noFill/>
          <a:ln w="12700" cap="flat" cmpd="sng" algn="ctr">
            <a:solidFill>
              <a:srgbClr val="5B9BD5"/>
            </a:solidFill>
            <a:prstDash val="solid"/>
            <a:miter lim="800000"/>
          </a:ln>
          <a:effectLst/>
        </p:spPr>
      </p:cxnSp>
      <p:cxnSp>
        <p:nvCxnSpPr>
          <p:cNvPr id="60" name="Straight Connector 59"/>
          <p:cNvCxnSpPr/>
          <p:nvPr/>
        </p:nvCxnSpPr>
        <p:spPr>
          <a:xfrm>
            <a:off x="8910536" y="3984483"/>
            <a:ext cx="0" cy="1732019"/>
          </a:xfrm>
          <a:prstGeom prst="line">
            <a:avLst/>
          </a:prstGeom>
          <a:noFill/>
          <a:ln w="12700" cap="flat" cmpd="sng" algn="ctr">
            <a:solidFill>
              <a:srgbClr val="5B9BD5"/>
            </a:solidFill>
            <a:prstDash val="solid"/>
            <a:miter lim="800000"/>
          </a:ln>
          <a:effectLst/>
        </p:spPr>
      </p:cxnSp>
      <p:cxnSp>
        <p:nvCxnSpPr>
          <p:cNvPr id="61" name="Straight Connector 60"/>
          <p:cNvCxnSpPr/>
          <p:nvPr/>
        </p:nvCxnSpPr>
        <p:spPr>
          <a:xfrm>
            <a:off x="9727557" y="3984483"/>
            <a:ext cx="0" cy="1732019"/>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10562463" y="3979478"/>
            <a:ext cx="0" cy="1732019"/>
          </a:xfrm>
          <a:prstGeom prst="line">
            <a:avLst/>
          </a:prstGeom>
          <a:noFill/>
          <a:ln w="12700" cap="flat" cmpd="sng" algn="ctr">
            <a:solidFill>
              <a:srgbClr val="5B9BD5"/>
            </a:solidFill>
            <a:prstDash val="solid"/>
            <a:miter lim="800000"/>
          </a:ln>
          <a:effectLst/>
        </p:spPr>
      </p:cxnSp>
      <p:cxnSp>
        <p:nvCxnSpPr>
          <p:cNvPr id="63" name="Straight Connector 62"/>
          <p:cNvCxnSpPr>
            <a:stCxn id="76" idx="3"/>
            <a:endCxn id="69" idx="1"/>
          </p:cNvCxnSpPr>
          <p:nvPr/>
        </p:nvCxnSpPr>
        <p:spPr>
          <a:xfrm>
            <a:off x="8419880" y="3640744"/>
            <a:ext cx="1787726" cy="0"/>
          </a:xfrm>
          <a:prstGeom prst="line">
            <a:avLst/>
          </a:prstGeom>
          <a:noFill/>
          <a:ln w="12700" cap="flat" cmpd="sng" algn="ctr">
            <a:solidFill>
              <a:srgbClr val="5B9BD5"/>
            </a:solidFill>
            <a:prstDash val="solid"/>
            <a:miter lim="800000"/>
          </a:ln>
          <a:effectLst/>
        </p:spPr>
      </p:cxnSp>
      <p:cxnSp>
        <p:nvCxnSpPr>
          <p:cNvPr id="64" name="Straight Connector 63"/>
          <p:cNvCxnSpPr/>
          <p:nvPr/>
        </p:nvCxnSpPr>
        <p:spPr>
          <a:xfrm>
            <a:off x="8169076" y="4447241"/>
            <a:ext cx="1787726" cy="0"/>
          </a:xfrm>
          <a:prstGeom prst="line">
            <a:avLst/>
          </a:prstGeom>
          <a:noFill/>
          <a:ln w="12700" cap="flat" cmpd="sng" algn="ctr">
            <a:solidFill>
              <a:srgbClr val="5B9BD5"/>
            </a:solidFill>
            <a:prstDash val="solid"/>
            <a:miter lim="800000"/>
          </a:ln>
          <a:effectLst/>
        </p:spPr>
      </p:cxnSp>
      <p:cxnSp>
        <p:nvCxnSpPr>
          <p:cNvPr id="65" name="Straight Connector 64"/>
          <p:cNvCxnSpPr/>
          <p:nvPr/>
        </p:nvCxnSpPr>
        <p:spPr>
          <a:xfrm>
            <a:off x="8429378" y="5253738"/>
            <a:ext cx="1787726"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8429378" y="6056888"/>
            <a:ext cx="1787726" cy="0"/>
          </a:xfrm>
          <a:prstGeom prst="line">
            <a:avLst/>
          </a:prstGeom>
          <a:noFill/>
          <a:ln w="12700" cap="flat" cmpd="sng" algn="ctr">
            <a:solidFill>
              <a:srgbClr val="5B9BD5"/>
            </a:solidFill>
            <a:prstDash val="solid"/>
            <a:miter lim="800000"/>
          </a:ln>
          <a:effectLst/>
        </p:spPr>
      </p:cxnSp>
      <p:sp>
        <p:nvSpPr>
          <p:cNvPr id="67" name="Rounded Rectangle 66"/>
          <p:cNvSpPr/>
          <p:nvPr/>
        </p:nvSpPr>
        <p:spPr>
          <a:xfrm>
            <a:off x="8555678"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8" name="Rounded Rectangle 67"/>
          <p:cNvSpPr/>
          <p:nvPr/>
        </p:nvSpPr>
        <p:spPr>
          <a:xfrm>
            <a:off x="9382197"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9" name="Rounded Rectangle 68"/>
          <p:cNvSpPr/>
          <p:nvPr/>
        </p:nvSpPr>
        <p:spPr>
          <a:xfrm>
            <a:off x="10207605"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0" name="Rounded Rectangle 69"/>
          <p:cNvSpPr/>
          <p:nvPr/>
        </p:nvSpPr>
        <p:spPr>
          <a:xfrm>
            <a:off x="8565176"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ounded Rectangle 70"/>
          <p:cNvSpPr/>
          <p:nvPr/>
        </p:nvSpPr>
        <p:spPr>
          <a:xfrm>
            <a:off x="9382197"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2" name="Rounded Rectangle 71"/>
          <p:cNvSpPr/>
          <p:nvPr/>
        </p:nvSpPr>
        <p:spPr>
          <a:xfrm>
            <a:off x="8565176"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3" name="Rounded Rectangle 72"/>
          <p:cNvSpPr/>
          <p:nvPr/>
        </p:nvSpPr>
        <p:spPr>
          <a:xfrm>
            <a:off x="9391695"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4" name="Rounded Rectangle 73"/>
          <p:cNvSpPr/>
          <p:nvPr/>
        </p:nvSpPr>
        <p:spPr>
          <a:xfrm>
            <a:off x="8565176"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5" name="Rounded Rectangle 74"/>
          <p:cNvSpPr/>
          <p:nvPr/>
        </p:nvSpPr>
        <p:spPr>
          <a:xfrm>
            <a:off x="9391695"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75"/>
          <p:cNvSpPr/>
          <p:nvPr/>
        </p:nvSpPr>
        <p:spPr>
          <a:xfrm>
            <a:off x="7729159"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6"/>
          <p:cNvSpPr/>
          <p:nvPr/>
        </p:nvSpPr>
        <p:spPr>
          <a:xfrm>
            <a:off x="7738657"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7738657"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78"/>
          <p:cNvSpPr/>
          <p:nvPr/>
        </p:nvSpPr>
        <p:spPr>
          <a:xfrm>
            <a:off x="7738657"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0" name="Straight Connector 79"/>
          <p:cNvCxnSpPr/>
          <p:nvPr/>
        </p:nvCxnSpPr>
        <p:spPr>
          <a:xfrm flipH="1">
            <a:off x="6688691" y="4854477"/>
            <a:ext cx="1388654" cy="0"/>
          </a:xfrm>
          <a:prstGeom prst="line">
            <a:avLst/>
          </a:prstGeom>
          <a:noFill/>
          <a:ln w="12700" cap="flat" cmpd="sng" algn="ctr">
            <a:solidFill>
              <a:srgbClr val="5B9BD5"/>
            </a:solidFill>
            <a:prstDash val="solid"/>
            <a:miter lim="800000"/>
            <a:headEnd type="none"/>
            <a:tailEnd type="none"/>
          </a:ln>
          <a:effectLst/>
        </p:spPr>
      </p:cxnSp>
      <p:sp>
        <p:nvSpPr>
          <p:cNvPr id="81" name="Rounded Rectangle 80"/>
          <p:cNvSpPr/>
          <p:nvPr/>
        </p:nvSpPr>
        <p:spPr>
          <a:xfrm>
            <a:off x="4055023" y="4396860"/>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ectangle 81"/>
          <p:cNvSpPr/>
          <p:nvPr/>
        </p:nvSpPr>
        <p:spPr>
          <a:xfrm>
            <a:off x="4665070" y="5351832"/>
            <a:ext cx="787400"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3" name="Rectangle 82"/>
          <p:cNvSpPr/>
          <p:nvPr/>
        </p:nvSpPr>
        <p:spPr>
          <a:xfrm>
            <a:off x="4665070" y="5874631"/>
            <a:ext cx="787400"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4" name="Rectangle 83"/>
          <p:cNvSpPr/>
          <p:nvPr/>
        </p:nvSpPr>
        <p:spPr>
          <a:xfrm>
            <a:off x="4665070" y="4608959"/>
            <a:ext cx="787400"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5" name="Rectangle 84"/>
          <p:cNvSpPr/>
          <p:nvPr/>
        </p:nvSpPr>
        <p:spPr>
          <a:xfrm>
            <a:off x="3923201" y="3171727"/>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1800" kern="0" dirty="0">
                <a:solidFill>
                  <a:prstClr val="black"/>
                </a:solidFill>
                <a:latin typeface="Calibri" panose="020F0502020204030204"/>
                <a:ea typeface="+mn-ea"/>
                <a:cs typeface="+mn-cs"/>
              </a:rPr>
              <a:t>10 cy</a:t>
            </a:r>
          </a:p>
        </p:txBody>
      </p:sp>
      <p:cxnSp>
        <p:nvCxnSpPr>
          <p:cNvPr id="87" name="Straight Arrow Connector 86"/>
          <p:cNvCxnSpPr/>
          <p:nvPr/>
        </p:nvCxnSpPr>
        <p:spPr>
          <a:xfrm flipH="1">
            <a:off x="5567706" y="3771900"/>
            <a:ext cx="500267" cy="62495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88" name="Rectangle 87"/>
          <p:cNvSpPr/>
          <p:nvPr/>
        </p:nvSpPr>
        <p:spPr>
          <a:xfrm>
            <a:off x="4422112" y="1714501"/>
            <a:ext cx="1350527" cy="1084540"/>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Current Cycle Count</a:t>
            </a:r>
          </a:p>
        </p:txBody>
      </p:sp>
      <p:cxnSp>
        <p:nvCxnSpPr>
          <p:cNvPr id="89" name="Straight Arrow Connector 88"/>
          <p:cNvCxnSpPr/>
          <p:nvPr/>
        </p:nvCxnSpPr>
        <p:spPr>
          <a:xfrm flipH="1">
            <a:off x="4422112" y="2791860"/>
            <a:ext cx="218002" cy="379868"/>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91" name="Straight Arrow Connector 90"/>
          <p:cNvCxnSpPr>
            <a:endCxn id="82" idx="1"/>
          </p:cNvCxnSpPr>
          <p:nvPr/>
        </p:nvCxnSpPr>
        <p:spPr>
          <a:xfrm flipV="1">
            <a:off x="3808710" y="5593362"/>
            <a:ext cx="856360" cy="200890"/>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92" name="Straight Arrow Connector 91"/>
          <p:cNvCxnSpPr>
            <a:endCxn id="83" idx="1"/>
          </p:cNvCxnSpPr>
          <p:nvPr/>
        </p:nvCxnSpPr>
        <p:spPr>
          <a:xfrm>
            <a:off x="3735387" y="5823756"/>
            <a:ext cx="929682" cy="292406"/>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94" name="Straight Arrow Connector 93"/>
          <p:cNvCxnSpPr>
            <a:endCxn id="84" idx="1"/>
          </p:cNvCxnSpPr>
          <p:nvPr/>
        </p:nvCxnSpPr>
        <p:spPr>
          <a:xfrm flipV="1">
            <a:off x="3755733" y="4850490"/>
            <a:ext cx="909339" cy="15034"/>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95" name="Rectangle 94"/>
          <p:cNvSpPr/>
          <p:nvPr/>
        </p:nvSpPr>
        <p:spPr>
          <a:xfrm>
            <a:off x="8774558" y="4415213"/>
            <a:ext cx="1132526" cy="83517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Shader Cores</a:t>
            </a:r>
          </a:p>
        </p:txBody>
      </p:sp>
      <p:cxnSp>
        <p:nvCxnSpPr>
          <p:cNvPr id="96" name="Straight Connector 95"/>
          <p:cNvCxnSpPr>
            <a:stCxn id="69" idx="3"/>
          </p:cNvCxnSpPr>
          <p:nvPr/>
        </p:nvCxnSpPr>
        <p:spPr>
          <a:xfrm>
            <a:off x="10898328" y="3640744"/>
            <a:ext cx="834905" cy="0"/>
          </a:xfrm>
          <a:prstGeom prst="line">
            <a:avLst/>
          </a:prstGeom>
          <a:noFill/>
          <a:ln w="12700" cap="flat" cmpd="sng" algn="ctr">
            <a:solidFill>
              <a:srgbClr val="5B9BD5"/>
            </a:solidFill>
            <a:prstDash val="solid"/>
            <a:miter lim="800000"/>
          </a:ln>
          <a:effectLst/>
        </p:spPr>
      </p:cxnSp>
      <p:cxnSp>
        <p:nvCxnSpPr>
          <p:cNvPr id="97" name="Straight Connector 96"/>
          <p:cNvCxnSpPr/>
          <p:nvPr/>
        </p:nvCxnSpPr>
        <p:spPr>
          <a:xfrm>
            <a:off x="10638025" y="4447241"/>
            <a:ext cx="834905" cy="0"/>
          </a:xfrm>
          <a:prstGeom prst="line">
            <a:avLst/>
          </a:prstGeom>
          <a:noFill/>
          <a:ln w="12700" cap="flat" cmpd="sng" algn="ctr">
            <a:solidFill>
              <a:srgbClr val="5B9BD5"/>
            </a:solidFill>
            <a:prstDash val="solid"/>
            <a:miter lim="800000"/>
          </a:ln>
          <a:effectLst/>
        </p:spPr>
      </p:cxnSp>
      <p:cxnSp>
        <p:nvCxnSpPr>
          <p:cNvPr id="98" name="Straight Connector 97"/>
          <p:cNvCxnSpPr/>
          <p:nvPr/>
        </p:nvCxnSpPr>
        <p:spPr>
          <a:xfrm>
            <a:off x="10647524" y="5253738"/>
            <a:ext cx="834905" cy="0"/>
          </a:xfrm>
          <a:prstGeom prst="line">
            <a:avLst/>
          </a:prstGeom>
          <a:noFill/>
          <a:ln w="12700" cap="flat" cmpd="sng" algn="ctr">
            <a:solidFill>
              <a:srgbClr val="5B9BD5"/>
            </a:solidFill>
            <a:prstDash val="solid"/>
            <a:miter lim="800000"/>
          </a:ln>
          <a:effectLst/>
        </p:spPr>
      </p:cxnSp>
      <p:cxnSp>
        <p:nvCxnSpPr>
          <p:cNvPr id="99" name="Straight Connector 98"/>
          <p:cNvCxnSpPr/>
          <p:nvPr/>
        </p:nvCxnSpPr>
        <p:spPr>
          <a:xfrm>
            <a:off x="10647524" y="6045213"/>
            <a:ext cx="834905" cy="0"/>
          </a:xfrm>
          <a:prstGeom prst="line">
            <a:avLst/>
          </a:prstGeom>
          <a:noFill/>
          <a:ln w="12700" cap="flat" cmpd="sng" algn="ctr">
            <a:solidFill>
              <a:srgbClr val="5B9BD5"/>
            </a:solidFill>
            <a:prstDash val="solid"/>
            <a:miter lim="800000"/>
          </a:ln>
          <a:effectLst/>
        </p:spPr>
      </p:cxnSp>
      <p:sp>
        <p:nvSpPr>
          <p:cNvPr id="100" name="Rectangle 99"/>
          <p:cNvSpPr/>
          <p:nvPr/>
        </p:nvSpPr>
        <p:spPr>
          <a:xfrm>
            <a:off x="11472931" y="3300997"/>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01" name="Rectangle 100"/>
          <p:cNvSpPr/>
          <p:nvPr/>
        </p:nvSpPr>
        <p:spPr>
          <a:xfrm>
            <a:off x="11526423" y="4555874"/>
            <a:ext cx="1287877" cy="58923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Memory</a:t>
            </a:r>
          </a:p>
        </p:txBody>
      </p:sp>
      <p:sp>
        <p:nvSpPr>
          <p:cNvPr id="102" name="Rounded Rectangle 101"/>
          <p:cNvSpPr/>
          <p:nvPr/>
        </p:nvSpPr>
        <p:spPr>
          <a:xfrm>
            <a:off x="6541587" y="3864063"/>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03" name="Straight Connector 102"/>
          <p:cNvCxnSpPr>
            <a:stCxn id="102" idx="1"/>
            <a:endCxn id="81" idx="3"/>
          </p:cNvCxnSpPr>
          <p:nvPr/>
        </p:nvCxnSpPr>
        <p:spPr>
          <a:xfrm flipH="1" flipV="1">
            <a:off x="6067974" y="4854480"/>
            <a:ext cx="473614" cy="1675"/>
          </a:xfrm>
          <a:prstGeom prst="line">
            <a:avLst/>
          </a:prstGeom>
          <a:noFill/>
          <a:ln w="12700" cap="flat" cmpd="sng" algn="ctr">
            <a:solidFill>
              <a:srgbClr val="5B9BD5"/>
            </a:solidFill>
            <a:prstDash val="solid"/>
            <a:miter lim="800000"/>
          </a:ln>
          <a:effectLst/>
        </p:spPr>
      </p:cxnSp>
      <p:sp>
        <p:nvSpPr>
          <p:cNvPr id="104" name="Rounded Rectangle 103"/>
          <p:cNvSpPr/>
          <p:nvPr/>
        </p:nvSpPr>
        <p:spPr>
          <a:xfrm>
            <a:off x="10207605"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05" name="Rounded Rectangle 104"/>
          <p:cNvSpPr/>
          <p:nvPr/>
        </p:nvSpPr>
        <p:spPr>
          <a:xfrm>
            <a:off x="10217103"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06" name="Rounded Rectangle 105"/>
          <p:cNvSpPr/>
          <p:nvPr/>
        </p:nvSpPr>
        <p:spPr>
          <a:xfrm>
            <a:off x="10217103"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08" name="Straight Arrow Connector 107"/>
          <p:cNvCxnSpPr>
            <a:stCxn id="107" idx="0"/>
          </p:cNvCxnSpPr>
          <p:nvPr/>
        </p:nvCxnSpPr>
        <p:spPr>
          <a:xfrm flipV="1">
            <a:off x="6484504" y="5092024"/>
            <a:ext cx="411942" cy="1033804"/>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09" name="TextBox 108"/>
          <p:cNvSpPr txBox="1"/>
          <p:nvPr/>
        </p:nvSpPr>
        <p:spPr>
          <a:xfrm>
            <a:off x="4340661" y="7006861"/>
            <a:ext cx="7730131" cy="738536"/>
          </a:xfrm>
          <a:prstGeom prst="rect">
            <a:avLst/>
          </a:prstGeom>
          <a:noFill/>
        </p:spPr>
        <p:txBody>
          <a:bodyPr wrap="square" rtlCol="0">
            <a:spAutoFit/>
          </a:bodyPr>
          <a:lstStyle/>
          <a:p>
            <a:r>
              <a:rPr lang="en-US" dirty="0">
                <a:solidFill>
                  <a:srgbClr val="000000"/>
                </a:solidFill>
              </a:rPr>
              <a:t>Introducing: The MJP-3000</a:t>
            </a:r>
          </a:p>
        </p:txBody>
      </p:sp>
      <p:sp>
        <p:nvSpPr>
          <p:cNvPr id="110" name="Rectangle 109"/>
          <p:cNvSpPr/>
          <p:nvPr/>
        </p:nvSpPr>
        <p:spPr bwMode="auto">
          <a:xfrm>
            <a:off x="7594603" y="3200400"/>
            <a:ext cx="3369149" cy="33147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111" name="TextBox 110"/>
          <p:cNvSpPr txBox="1"/>
          <p:nvPr/>
        </p:nvSpPr>
        <p:spPr>
          <a:xfrm>
            <a:off x="9680672" y="1394938"/>
            <a:ext cx="3247928"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rgbClr val="FF0000"/>
                </a:solidFill>
              </a:rPr>
              <a:t>The Muscle</a:t>
            </a:r>
          </a:p>
        </p:txBody>
      </p:sp>
      <p:sp>
        <p:nvSpPr>
          <p:cNvPr id="112" name="Down Arrow 111"/>
          <p:cNvSpPr/>
          <p:nvPr/>
        </p:nvSpPr>
        <p:spPr bwMode="auto">
          <a:xfrm rot="1646769">
            <a:off x="9909526" y="2199542"/>
            <a:ext cx="199425" cy="857506"/>
          </a:xfrm>
          <a:prstGeom prst="down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113" name="Rectangle 112"/>
          <p:cNvSpPr/>
          <p:nvPr/>
        </p:nvSpPr>
        <p:spPr bwMode="auto">
          <a:xfrm>
            <a:off x="3983999" y="4301693"/>
            <a:ext cx="2178637" cy="1070407"/>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114" name="TextBox 113"/>
          <p:cNvSpPr txBox="1"/>
          <p:nvPr/>
        </p:nvSpPr>
        <p:spPr>
          <a:xfrm>
            <a:off x="193320" y="2743200"/>
            <a:ext cx="3247928"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rgbClr val="FF0000"/>
                </a:solidFill>
              </a:rPr>
              <a:t>The Brains</a:t>
            </a:r>
          </a:p>
        </p:txBody>
      </p:sp>
      <p:sp>
        <p:nvSpPr>
          <p:cNvPr id="115" name="Down Arrow 114"/>
          <p:cNvSpPr/>
          <p:nvPr/>
        </p:nvSpPr>
        <p:spPr bwMode="auto">
          <a:xfrm rot="18511091">
            <a:off x="3218390" y="3299934"/>
            <a:ext cx="439275" cy="1162748"/>
          </a:xfrm>
          <a:prstGeom prst="down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90" name="Rectangle 89"/>
          <p:cNvSpPr/>
          <p:nvPr/>
        </p:nvSpPr>
        <p:spPr>
          <a:xfrm>
            <a:off x="2186624" y="5491921"/>
            <a:ext cx="1622086" cy="74906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Command Buffer</a:t>
            </a:r>
          </a:p>
        </p:txBody>
      </p:sp>
      <p:sp>
        <p:nvSpPr>
          <p:cNvPr id="93" name="Rectangle 92"/>
          <p:cNvSpPr/>
          <p:nvPr/>
        </p:nvSpPr>
        <p:spPr>
          <a:xfrm>
            <a:off x="2010360" y="4472336"/>
            <a:ext cx="1751037" cy="77805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Current Command</a:t>
            </a:r>
          </a:p>
        </p:txBody>
      </p:sp>
      <p:sp>
        <p:nvSpPr>
          <p:cNvPr id="86" name="Rectangle 85"/>
          <p:cNvSpPr/>
          <p:nvPr/>
        </p:nvSpPr>
        <p:spPr>
          <a:xfrm>
            <a:off x="5395904" y="3196824"/>
            <a:ext cx="1779836" cy="735068"/>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Command Processor</a:t>
            </a:r>
          </a:p>
        </p:txBody>
      </p:sp>
      <p:sp>
        <p:nvSpPr>
          <p:cNvPr id="107" name="Rectangle 106"/>
          <p:cNvSpPr/>
          <p:nvPr/>
        </p:nvSpPr>
        <p:spPr>
          <a:xfrm>
            <a:off x="5918241" y="6125828"/>
            <a:ext cx="1132526" cy="89235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Thread Queue</a:t>
            </a:r>
          </a:p>
        </p:txBody>
      </p:sp>
    </p:spTree>
    <p:extLst>
      <p:ext uri="{BB962C8B-B14F-4D97-AF65-F5344CB8AC3E}">
        <p14:creationId xmlns:p14="http://schemas.microsoft.com/office/powerpoint/2010/main" val="78283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fade">
                                      <p:cBhvr>
                                        <p:cTn id="18" dur="500"/>
                                        <p:tgtEl>
                                          <p:spTgt spid="1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fade">
                                      <p:cBhvr>
                                        <p:cTn id="2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p:bldP spid="112" grpId="0" animBg="1"/>
      <p:bldP spid="113" grpId="0" animBg="1"/>
      <p:bldP spid="114" grpId="0"/>
      <p:bldP spid="1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MJP-3000 Limitations</a:t>
            </a:r>
          </a:p>
        </p:txBody>
      </p:sp>
      <p:sp>
        <p:nvSpPr>
          <p:cNvPr id="3" name="Content Placeholder 2"/>
          <p:cNvSpPr>
            <a:spLocks noGrp="1"/>
          </p:cNvSpPr>
          <p:nvPr>
            <p:ph idx="1"/>
          </p:nvPr>
        </p:nvSpPr>
        <p:spPr/>
        <p:txBody>
          <a:bodyPr/>
          <a:lstStyle/>
          <a:p>
            <a:r>
              <a:rPr lang="en-US" dirty="0"/>
              <a:t>Compute only</a:t>
            </a:r>
          </a:p>
          <a:p>
            <a:r>
              <a:rPr lang="en-US" dirty="0"/>
              <a:t>Only 16 shader cores</a:t>
            </a:r>
          </a:p>
          <a:p>
            <a:r>
              <a:rPr lang="en-US" dirty="0"/>
              <a:t>No SIMD</a:t>
            </a:r>
          </a:p>
          <a:p>
            <a:r>
              <a:rPr lang="en-US" dirty="0"/>
              <a:t>No thread cycling</a:t>
            </a:r>
          </a:p>
          <a:p>
            <a:r>
              <a:rPr lang="en-US" dirty="0"/>
              <a:t>No caches</a:t>
            </a:r>
          </a:p>
        </p:txBody>
      </p:sp>
    </p:spTree>
    <p:extLst>
      <p:ext uri="{BB962C8B-B14F-4D97-AF65-F5344CB8AC3E}">
        <p14:creationId xmlns:p14="http://schemas.microsoft.com/office/powerpoint/2010/main" val="216020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sp>
        <p:nvSpPr>
          <p:cNvPr id="3" name="Content Placeholder 2"/>
          <p:cNvSpPr>
            <a:spLocks noGrp="1"/>
          </p:cNvSpPr>
          <p:nvPr>
            <p:ph idx="1"/>
          </p:nvPr>
        </p:nvSpPr>
        <p:spPr/>
        <p:txBody>
          <a:bodyPr/>
          <a:lstStyle/>
          <a:p>
            <a:r>
              <a:rPr lang="en-US" dirty="0"/>
              <a:t>Dispatch 32 threads</a:t>
            </a:r>
          </a:p>
          <a:p>
            <a:r>
              <a:rPr lang="en-US" dirty="0"/>
              <a:t>Each thread writes 1 element to memory</a:t>
            </a:r>
          </a:p>
        </p:txBody>
      </p:sp>
    </p:spTree>
    <p:extLst>
      <p:ext uri="{BB962C8B-B14F-4D97-AF65-F5344CB8AC3E}">
        <p14:creationId xmlns:p14="http://schemas.microsoft.com/office/powerpoint/2010/main" val="147122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4" name="Rectangle 3"/>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5" name="Straight Connector 4"/>
            <p:cNvCxnSpPr>
              <a:stCxn id="25" idx="2"/>
              <a:endCxn id="28"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9" name="Straight Connector 8"/>
            <p:cNvCxnSpPr>
              <a:stCxn id="25" idx="3"/>
              <a:endCxn id="15"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3" name="Rounded Rectangle 12"/>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27"/>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9" name="Straight Connector 28"/>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30" name="Rounded Rectangle 29"/>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1" name="Rectangle 30"/>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32)</a:t>
              </a:r>
            </a:p>
          </p:txBody>
        </p:sp>
        <p:sp>
          <p:nvSpPr>
            <p:cNvPr id="34" name="Rectangle 33"/>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5" name="Straight Connector 34"/>
            <p:cNvCxnSpPr>
              <a:stCxn id="15"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8" name="Straight Connector 37"/>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9" name="Rectangle 38"/>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0" name="Rounded Rectangle 39"/>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1" name="Straight Connector 40"/>
            <p:cNvCxnSpPr>
              <a:stCxn id="40" idx="1"/>
              <a:endCxn id="30"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3624319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11" name="Group 10"/>
          <p:cNvGrpSpPr/>
          <p:nvPr/>
        </p:nvGrpSpPr>
        <p:grpSpPr>
          <a:xfrm>
            <a:off x="2184400" y="2285772"/>
            <a:ext cx="11887201" cy="4572228"/>
            <a:chOff x="2184400" y="2285772"/>
            <a:chExt cx="11887201" cy="4556750"/>
          </a:xfrm>
        </p:grpSpPr>
        <p:sp>
          <p:nvSpPr>
            <p:cNvPr id="42" name="Rectangle 41"/>
            <p:cNvSpPr/>
            <p:nvPr/>
          </p:nvSpPr>
          <p:spPr>
            <a:xfrm>
              <a:off x="2184400" y="2285772"/>
              <a:ext cx="11887201" cy="455675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3" name="Straight Connector 42"/>
            <p:cNvCxnSpPr>
              <a:stCxn id="63" idx="2"/>
              <a:endCxn id="66" idx="0"/>
            </p:cNvCxnSpPr>
            <p:nvPr/>
          </p:nvCxnSpPr>
          <p:spPr>
            <a:xfrm>
              <a:off x="7433258" y="3468659"/>
              <a:ext cx="12179" cy="2203713"/>
            </a:xfrm>
            <a:prstGeom prst="line">
              <a:avLst/>
            </a:prstGeom>
            <a:noFill/>
            <a:ln w="12700" cap="flat" cmpd="sng" algn="ctr">
              <a:solidFill>
                <a:srgbClr val="5B9BD5"/>
              </a:solidFill>
              <a:prstDash val="solid"/>
              <a:miter lim="800000"/>
            </a:ln>
            <a:effectLst/>
          </p:spPr>
        </p:cxnSp>
        <p:cxnSp>
          <p:nvCxnSpPr>
            <p:cNvPr id="44" name="Straight Connector 43"/>
            <p:cNvCxnSpPr/>
            <p:nvPr/>
          </p:nvCxnSpPr>
          <p:spPr>
            <a:xfrm>
              <a:off x="8505214" y="3468659"/>
              <a:ext cx="0" cy="2203713"/>
            </a:xfrm>
            <a:prstGeom prst="line">
              <a:avLst/>
            </a:prstGeom>
            <a:noFill/>
            <a:ln w="12700" cap="flat" cmpd="sng" algn="ctr">
              <a:solidFill>
                <a:srgbClr val="5B9BD5"/>
              </a:solidFill>
              <a:prstDash val="solid"/>
              <a:miter lim="800000"/>
            </a:ln>
            <a:effectLst/>
          </p:spPr>
        </p:cxnSp>
        <p:cxnSp>
          <p:nvCxnSpPr>
            <p:cNvPr id="45" name="Straight Connector 44"/>
            <p:cNvCxnSpPr/>
            <p:nvPr/>
          </p:nvCxnSpPr>
          <p:spPr>
            <a:xfrm>
              <a:off x="9552813" y="3468659"/>
              <a:ext cx="0" cy="2203713"/>
            </a:xfrm>
            <a:prstGeom prst="line">
              <a:avLst/>
            </a:prstGeom>
            <a:noFill/>
            <a:ln w="12700" cap="flat" cmpd="sng" algn="ctr">
              <a:solidFill>
                <a:srgbClr val="5B9BD5"/>
              </a:solidFill>
              <a:prstDash val="solid"/>
              <a:miter lim="800000"/>
            </a:ln>
            <a:effectLst/>
          </p:spPr>
        </p:cxnSp>
        <p:cxnSp>
          <p:nvCxnSpPr>
            <p:cNvPr id="46" name="Straight Connector 45"/>
            <p:cNvCxnSpPr/>
            <p:nvPr/>
          </p:nvCxnSpPr>
          <p:spPr>
            <a:xfrm>
              <a:off x="10623344" y="3462291"/>
              <a:ext cx="0" cy="2203713"/>
            </a:xfrm>
            <a:prstGeom prst="line">
              <a:avLst/>
            </a:prstGeom>
            <a:noFill/>
            <a:ln w="12700" cap="flat" cmpd="sng" algn="ctr">
              <a:solidFill>
                <a:srgbClr val="5B9BD5"/>
              </a:solidFill>
              <a:prstDash val="solid"/>
              <a:miter lim="800000"/>
            </a:ln>
            <a:effectLst/>
          </p:spPr>
        </p:cxnSp>
        <p:cxnSp>
          <p:nvCxnSpPr>
            <p:cNvPr id="47" name="Straight Connector 46"/>
            <p:cNvCxnSpPr>
              <a:stCxn id="63" idx="3"/>
              <a:endCxn id="53" idx="1"/>
            </p:cNvCxnSpPr>
            <p:nvPr/>
          </p:nvCxnSpPr>
          <p:spPr>
            <a:xfrm>
              <a:off x="7876085" y="3031306"/>
              <a:ext cx="2292254" cy="0"/>
            </a:xfrm>
            <a:prstGeom prst="line">
              <a:avLst/>
            </a:prstGeom>
            <a:noFill/>
            <a:ln w="12700" cap="flat" cmpd="sng" algn="ctr">
              <a:solidFill>
                <a:srgbClr val="5B9BD5"/>
              </a:solidFill>
              <a:prstDash val="solid"/>
              <a:miter lim="800000"/>
            </a:ln>
            <a:effectLst/>
          </p:spPr>
        </p:cxnSp>
        <p:cxnSp>
          <p:nvCxnSpPr>
            <p:cNvPr id="48" name="Straight Connector 47"/>
            <p:cNvCxnSpPr/>
            <p:nvPr/>
          </p:nvCxnSpPr>
          <p:spPr>
            <a:xfrm>
              <a:off x="7888264" y="4057445"/>
              <a:ext cx="2292254" cy="0"/>
            </a:xfrm>
            <a:prstGeom prst="line">
              <a:avLst/>
            </a:prstGeom>
            <a:noFill/>
            <a:ln w="12700" cap="flat" cmpd="sng" algn="ctr">
              <a:solidFill>
                <a:srgbClr val="5B9BD5"/>
              </a:solidFill>
              <a:prstDash val="solid"/>
              <a:miter lim="800000"/>
            </a:ln>
            <a:effectLst/>
          </p:spPr>
        </p:cxnSp>
        <p:cxnSp>
          <p:nvCxnSpPr>
            <p:cNvPr id="49" name="Straight Connector 48"/>
            <p:cNvCxnSpPr/>
            <p:nvPr/>
          </p:nvCxnSpPr>
          <p:spPr>
            <a:xfrm>
              <a:off x="7888264" y="5083580"/>
              <a:ext cx="2292254" cy="0"/>
            </a:xfrm>
            <a:prstGeom prst="line">
              <a:avLst/>
            </a:prstGeom>
            <a:noFill/>
            <a:ln w="12700" cap="flat" cmpd="sng" algn="ctr">
              <a:solidFill>
                <a:srgbClr val="5B9BD5"/>
              </a:solidFill>
              <a:prstDash val="solid"/>
              <a:miter lim="800000"/>
            </a:ln>
            <a:effectLst/>
          </p:spPr>
        </p:cxnSp>
        <p:cxnSp>
          <p:nvCxnSpPr>
            <p:cNvPr id="50" name="Straight Connector 49"/>
            <p:cNvCxnSpPr/>
            <p:nvPr/>
          </p:nvCxnSpPr>
          <p:spPr>
            <a:xfrm>
              <a:off x="7888264" y="6105458"/>
              <a:ext cx="2292254" cy="0"/>
            </a:xfrm>
            <a:prstGeom prst="line">
              <a:avLst/>
            </a:prstGeom>
            <a:noFill/>
            <a:ln w="12700" cap="flat" cmpd="sng" algn="ctr">
              <a:solidFill>
                <a:srgbClr val="5B9BD5"/>
              </a:solidFill>
              <a:prstDash val="solid"/>
              <a:miter lim="800000"/>
            </a:ln>
            <a:effectLst/>
          </p:spPr>
        </p:cxnSp>
        <p:sp>
          <p:nvSpPr>
            <p:cNvPr id="51" name="Rounded Rectangle 50"/>
            <p:cNvSpPr/>
            <p:nvPr/>
          </p:nvSpPr>
          <p:spPr>
            <a:xfrm>
              <a:off x="8050209"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2" name="Rounded Rectangle 51"/>
            <p:cNvSpPr/>
            <p:nvPr/>
          </p:nvSpPr>
          <p:spPr>
            <a:xfrm>
              <a:off x="9109987"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3" name="Rounded Rectangle 52"/>
            <p:cNvSpPr/>
            <p:nvPr/>
          </p:nvSpPr>
          <p:spPr>
            <a:xfrm>
              <a:off x="10168339"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4" name="Rounded Rectangle 53"/>
            <p:cNvSpPr/>
            <p:nvPr/>
          </p:nvSpPr>
          <p:spPr>
            <a:xfrm>
              <a:off x="8062386"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5" name="Rounded Rectangle 54"/>
            <p:cNvSpPr/>
            <p:nvPr/>
          </p:nvSpPr>
          <p:spPr>
            <a:xfrm>
              <a:off x="9109987"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6" name="Rounded Rectangle 55"/>
            <p:cNvSpPr/>
            <p:nvPr/>
          </p:nvSpPr>
          <p:spPr>
            <a:xfrm>
              <a:off x="10168339"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7" name="Rounded Rectangle 56"/>
            <p:cNvSpPr/>
            <p:nvPr/>
          </p:nvSpPr>
          <p:spPr>
            <a:xfrm>
              <a:off x="8062386"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8" name="Rounded Rectangle 57"/>
            <p:cNvSpPr/>
            <p:nvPr/>
          </p:nvSpPr>
          <p:spPr>
            <a:xfrm>
              <a:off x="9122164"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9" name="Rounded Rectangle 58"/>
            <p:cNvSpPr/>
            <p:nvPr/>
          </p:nvSpPr>
          <p:spPr>
            <a:xfrm>
              <a:off x="10180517"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0" name="Rounded Rectangle 59"/>
            <p:cNvSpPr/>
            <p:nvPr/>
          </p:nvSpPr>
          <p:spPr>
            <a:xfrm>
              <a:off x="8062386"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1" name="Rounded Rectangle 60"/>
            <p:cNvSpPr/>
            <p:nvPr/>
          </p:nvSpPr>
          <p:spPr>
            <a:xfrm>
              <a:off x="9122164"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2" name="Rounded Rectangle 61"/>
            <p:cNvSpPr/>
            <p:nvPr/>
          </p:nvSpPr>
          <p:spPr>
            <a:xfrm>
              <a:off x="10180517"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3" name="Rounded Rectangle 62"/>
            <p:cNvSpPr/>
            <p:nvPr/>
          </p:nvSpPr>
          <p:spPr>
            <a:xfrm>
              <a:off x="6990430"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4" name="Rounded Rectangle 63"/>
            <p:cNvSpPr/>
            <p:nvPr/>
          </p:nvSpPr>
          <p:spPr>
            <a:xfrm>
              <a:off x="7002610"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5" name="Rounded Rectangle 64"/>
            <p:cNvSpPr/>
            <p:nvPr/>
          </p:nvSpPr>
          <p:spPr>
            <a:xfrm>
              <a:off x="7002610"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6" name="Rounded Rectangle 65"/>
            <p:cNvSpPr/>
            <p:nvPr/>
          </p:nvSpPr>
          <p:spPr>
            <a:xfrm>
              <a:off x="7002610"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7" name="Straight Connector 66"/>
            <p:cNvCxnSpPr/>
            <p:nvPr/>
          </p:nvCxnSpPr>
          <p:spPr>
            <a:xfrm flipH="1">
              <a:off x="5664881" y="4575585"/>
              <a:ext cx="1780557" cy="0"/>
            </a:xfrm>
            <a:prstGeom prst="line">
              <a:avLst/>
            </a:prstGeom>
            <a:noFill/>
            <a:ln w="12700" cap="flat" cmpd="sng" algn="ctr">
              <a:solidFill>
                <a:srgbClr val="5B9BD5"/>
              </a:solidFill>
              <a:prstDash val="solid"/>
              <a:miter lim="800000"/>
              <a:headEnd type="none"/>
              <a:tailEnd type="none"/>
            </a:ln>
            <a:effectLst/>
          </p:spPr>
        </p:cxnSp>
        <p:sp>
          <p:nvSpPr>
            <p:cNvPr id="68" name="Rounded Rectangle 67"/>
            <p:cNvSpPr/>
            <p:nvPr/>
          </p:nvSpPr>
          <p:spPr>
            <a:xfrm>
              <a:off x="2613155" y="3993341"/>
              <a:ext cx="2581040" cy="1164489"/>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9" name="Rectangle 68"/>
            <p:cNvSpPr/>
            <p:nvPr/>
          </p:nvSpPr>
          <p:spPr>
            <a:xfrm>
              <a:off x="2920401" y="5208389"/>
              <a:ext cx="1919756" cy="614622"/>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70" name="Rectangle 69"/>
            <p:cNvSpPr/>
            <p:nvPr/>
          </p:nvSpPr>
          <p:spPr>
            <a:xfrm>
              <a:off x="2920401" y="5873566"/>
              <a:ext cx="1919756" cy="614622"/>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71" name="Rectangle 70"/>
            <p:cNvSpPr/>
            <p:nvPr/>
          </p:nvSpPr>
          <p:spPr>
            <a:xfrm>
              <a:off x="2920401" y="4263205"/>
              <a:ext cx="1919756" cy="614622"/>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pPr>
              <a:r>
                <a:rPr lang="en-US" sz="1800" kern="0" dirty="0">
                  <a:solidFill>
                    <a:prstClr val="white"/>
                  </a:solidFill>
                  <a:latin typeface="Calibri" panose="020F0502020204030204"/>
                </a:rPr>
                <a:t>DISPATCH(A, 32)</a:t>
              </a:r>
            </a:p>
          </p:txBody>
        </p:sp>
        <p:sp>
          <p:nvSpPr>
            <p:cNvPr id="72" name="Rectangle 71"/>
            <p:cNvSpPr/>
            <p:nvPr/>
          </p:nvSpPr>
          <p:spPr>
            <a:xfrm>
              <a:off x="2444129" y="2434559"/>
              <a:ext cx="1294592" cy="478702"/>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73" name="Straight Connector 72"/>
            <p:cNvCxnSpPr>
              <a:stCxn id="53" idx="3"/>
            </p:cNvCxnSpPr>
            <p:nvPr/>
          </p:nvCxnSpPr>
          <p:spPr>
            <a:xfrm>
              <a:off x="11053997" y="3031306"/>
              <a:ext cx="1070530" cy="0"/>
            </a:xfrm>
            <a:prstGeom prst="line">
              <a:avLst/>
            </a:prstGeom>
            <a:noFill/>
            <a:ln w="12700" cap="flat" cmpd="sng" algn="ctr">
              <a:solidFill>
                <a:srgbClr val="5B9BD5"/>
              </a:solidFill>
              <a:prstDash val="solid"/>
              <a:miter lim="800000"/>
            </a:ln>
            <a:effectLst/>
          </p:spPr>
        </p:cxnSp>
        <p:cxnSp>
          <p:nvCxnSpPr>
            <p:cNvPr id="74" name="Straight Connector 73"/>
            <p:cNvCxnSpPr/>
            <p:nvPr/>
          </p:nvCxnSpPr>
          <p:spPr>
            <a:xfrm>
              <a:off x="11053995" y="4057445"/>
              <a:ext cx="1070530" cy="0"/>
            </a:xfrm>
            <a:prstGeom prst="line">
              <a:avLst/>
            </a:prstGeom>
            <a:noFill/>
            <a:ln w="12700" cap="flat" cmpd="sng" algn="ctr">
              <a:solidFill>
                <a:srgbClr val="5B9BD5"/>
              </a:solidFill>
              <a:prstDash val="solid"/>
              <a:miter lim="800000"/>
            </a:ln>
            <a:effectLst/>
          </p:spPr>
        </p:cxnSp>
        <p:cxnSp>
          <p:nvCxnSpPr>
            <p:cNvPr id="75" name="Straight Connector 74"/>
            <p:cNvCxnSpPr/>
            <p:nvPr/>
          </p:nvCxnSpPr>
          <p:spPr>
            <a:xfrm>
              <a:off x="11066175" y="5083580"/>
              <a:ext cx="1070530" cy="0"/>
            </a:xfrm>
            <a:prstGeom prst="line">
              <a:avLst/>
            </a:prstGeom>
            <a:noFill/>
            <a:ln w="12700" cap="flat" cmpd="sng" algn="ctr">
              <a:solidFill>
                <a:srgbClr val="5B9BD5"/>
              </a:solidFill>
              <a:prstDash val="solid"/>
              <a:miter lim="800000"/>
            </a:ln>
            <a:effectLst/>
          </p:spPr>
        </p:cxnSp>
        <p:cxnSp>
          <p:nvCxnSpPr>
            <p:cNvPr id="76" name="Straight Connector 75"/>
            <p:cNvCxnSpPr/>
            <p:nvPr/>
          </p:nvCxnSpPr>
          <p:spPr>
            <a:xfrm>
              <a:off x="11066175" y="6090604"/>
              <a:ext cx="1070530" cy="0"/>
            </a:xfrm>
            <a:prstGeom prst="line">
              <a:avLst/>
            </a:prstGeom>
            <a:noFill/>
            <a:ln w="12700" cap="flat" cmpd="sng" algn="ctr">
              <a:solidFill>
                <a:srgbClr val="5B9BD5"/>
              </a:solidFill>
              <a:prstDash val="solid"/>
              <a:miter lim="800000"/>
            </a:ln>
            <a:effectLst/>
          </p:spPr>
        </p:cxnSp>
        <p:sp>
          <p:nvSpPr>
            <p:cNvPr id="77" name="Rectangle 76"/>
            <p:cNvSpPr/>
            <p:nvPr/>
          </p:nvSpPr>
          <p:spPr>
            <a:xfrm>
              <a:off x="12124527" y="2599035"/>
              <a:ext cx="1720178" cy="3953107"/>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5638880" y="3315444"/>
              <a:ext cx="1009693" cy="252454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79" name="Straight Connector 78"/>
            <p:cNvCxnSpPr>
              <a:stCxn id="78" idx="1"/>
              <a:endCxn id="68" idx="3"/>
            </p:cNvCxnSpPr>
            <p:nvPr/>
          </p:nvCxnSpPr>
          <p:spPr>
            <a:xfrm flipH="1" flipV="1">
              <a:off x="5194198" y="4575589"/>
              <a:ext cx="444683" cy="2131"/>
            </a:xfrm>
            <a:prstGeom prst="line">
              <a:avLst/>
            </a:prstGeom>
            <a:noFill/>
            <a:ln w="12700" cap="flat" cmpd="sng" algn="ctr">
              <a:solidFill>
                <a:srgbClr val="5B9BD5"/>
              </a:solidFill>
              <a:prstDash val="solid"/>
              <a:miter lim="800000"/>
            </a:ln>
            <a:effectLst/>
          </p:spPr>
        </p:cxnSp>
        <p:sp>
          <p:nvSpPr>
            <p:cNvPr id="80" name="Rectangle 79"/>
            <p:cNvSpPr/>
            <p:nvPr/>
          </p:nvSpPr>
          <p:spPr>
            <a:xfrm>
              <a:off x="5823765" y="3557579"/>
              <a:ext cx="613404" cy="5565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32</a:t>
              </a:r>
            </a:p>
          </p:txBody>
        </p:sp>
      </p:grpSp>
      <p:cxnSp>
        <p:nvCxnSpPr>
          <p:cNvPr id="83" name="Straight Arrow Connector 82"/>
          <p:cNvCxnSpPr>
            <a:stCxn id="82" idx="1"/>
            <a:endCxn id="80" idx="3"/>
          </p:cNvCxnSpPr>
          <p:nvPr/>
        </p:nvCxnSpPr>
        <p:spPr>
          <a:xfrm flipH="1" flipV="1">
            <a:off x="6437169" y="3841123"/>
            <a:ext cx="1100709" cy="491205"/>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82" name="Rectangle 81"/>
          <p:cNvSpPr/>
          <p:nvPr/>
        </p:nvSpPr>
        <p:spPr>
          <a:xfrm>
            <a:off x="7537878" y="3673774"/>
            <a:ext cx="1830174" cy="131710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threads </a:t>
            </a:r>
            <a:r>
              <a:rPr lang="en-US" sz="2400" kern="0" dirty="0" err="1">
                <a:solidFill>
                  <a:prstClr val="white"/>
                </a:solidFill>
                <a:latin typeface="Calibri" panose="020F0502020204030204"/>
                <a:ea typeface="+mn-ea"/>
                <a:cs typeface="+mn-cs"/>
              </a:rPr>
              <a:t>enqueued</a:t>
            </a:r>
            <a:endParaRPr lang="en-US" sz="2400" kern="0" dirty="0">
              <a:solidFill>
                <a:prstClr val="white"/>
              </a:solidFill>
              <a:latin typeface="Calibri" panose="020F0502020204030204"/>
              <a:ea typeface="+mn-ea"/>
              <a:cs typeface="+mn-cs"/>
            </a:endParaRPr>
          </a:p>
        </p:txBody>
      </p:sp>
    </p:spTree>
    <p:extLst>
      <p:ext uri="{BB962C8B-B14F-4D97-AF65-F5344CB8AC3E}">
        <p14:creationId xmlns:p14="http://schemas.microsoft.com/office/powerpoint/2010/main" val="1367444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399" y="2286000"/>
            <a:ext cx="11887201" cy="4572000"/>
            <a:chOff x="3556000" y="2743200"/>
            <a:chExt cx="9270814" cy="3581400"/>
          </a:xfrm>
        </p:grpSpPr>
        <p:sp>
          <p:nvSpPr>
            <p:cNvPr id="60" name="Rectangle 59"/>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1" name="Straight Connector 60"/>
            <p:cNvCxnSpPr>
              <a:stCxn id="81" idx="2"/>
              <a:endCxn id="84"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3" name="Straight Connector 62"/>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64" name="Straight Connector 63"/>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65" name="Straight Connector 64"/>
            <p:cNvCxnSpPr>
              <a:stCxn id="81" idx="3"/>
              <a:endCxn id="71"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67" name="Straight Connector 66"/>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68" name="Straight Connector 67"/>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69" name="Rounded Rectangle 68"/>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0" name="Rounded Rectangle 69"/>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ounded Rectangle 70"/>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2" name="Rounded Rectangle 71"/>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3" name="Rounded Rectangle 72"/>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4" name="Rounded Rectangle 73"/>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5" name="Rounded Rectangle 74"/>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75"/>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6"/>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78"/>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79"/>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1" name="Rounded Rectangle 80"/>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ounded Rectangle 81"/>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3" name="Rounded Rectangle 82"/>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4" name="Rounded Rectangle 83"/>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5" name="Straight Connector 84"/>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86" name="Rounded Rectangle 85"/>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7" name="Rectangle 86"/>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8" name="Rectangle 87"/>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9" name="Rectangle 88"/>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DISPATCH(A, 32)</a:t>
              </a:r>
              <a:endParaRPr lang="en-US" sz="1800" kern="0" dirty="0">
                <a:solidFill>
                  <a:prstClr val="white"/>
                </a:solidFill>
                <a:latin typeface="Calibri" panose="020F0502020204030204"/>
                <a:ea typeface="+mn-ea"/>
                <a:cs typeface="+mn-cs"/>
              </a:endParaRPr>
            </a:p>
          </p:txBody>
        </p:sp>
        <p:sp>
          <p:nvSpPr>
            <p:cNvPr id="90" name="Rectangle 89"/>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91" name="Straight Connector 90"/>
            <p:cNvCxnSpPr>
              <a:stCxn id="71"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92" name="Straight Connector 91"/>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93" name="Straight Connector 92"/>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94" name="Straight Connector 93"/>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95" name="Rectangle 94"/>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6" name="Rounded Rectangle 95"/>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97" name="Straight Connector 96"/>
            <p:cNvCxnSpPr>
              <a:stCxn id="96" idx="1"/>
              <a:endCxn id="86"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98" name="Rectangle 97"/>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16</a:t>
              </a:r>
            </a:p>
          </p:txBody>
        </p:sp>
        <p:sp>
          <p:nvSpPr>
            <p:cNvPr id="100" name="Rectangle 99"/>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1" name="Rectangle 100"/>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2" name="Rectangle 101"/>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3" name="Rectangle 102"/>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4" name="Rectangle 103"/>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5" name="Rectangle 104"/>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6" name="Rectangle 105"/>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7" name="Rectangle 106"/>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8" name="Rectangle 107"/>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9" name="Rectangle 108"/>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0" name="Rectangle 109"/>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1" name="Rectangle 110"/>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2" name="Rectangle 111"/>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3" name="Rectangle 112"/>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4" name="Rectangle 113"/>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5" name="Rectangle 114"/>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117" name="Straight Arrow Connector 116"/>
          <p:cNvCxnSpPr/>
          <p:nvPr/>
        </p:nvCxnSpPr>
        <p:spPr>
          <a:xfrm flipH="1">
            <a:off x="9005543" y="3337787"/>
            <a:ext cx="2663976" cy="1239658"/>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16" name="Rectangle 115"/>
          <p:cNvSpPr/>
          <p:nvPr/>
        </p:nvSpPr>
        <p:spPr>
          <a:xfrm>
            <a:off x="11663184" y="2443292"/>
            <a:ext cx="2512859" cy="161635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Shader cores execute threads from queue</a:t>
            </a:r>
          </a:p>
        </p:txBody>
      </p:sp>
    </p:spTree>
    <p:extLst>
      <p:ext uri="{BB962C8B-B14F-4D97-AF65-F5344CB8AC3E}">
        <p14:creationId xmlns:p14="http://schemas.microsoft.com/office/powerpoint/2010/main" val="307088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talk about?</a:t>
            </a:r>
          </a:p>
        </p:txBody>
      </p:sp>
      <p:sp>
        <p:nvSpPr>
          <p:cNvPr id="3" name="Content Placeholder 2"/>
          <p:cNvSpPr>
            <a:spLocks noGrp="1"/>
          </p:cNvSpPr>
          <p:nvPr>
            <p:ph idx="1"/>
          </p:nvPr>
        </p:nvSpPr>
        <p:spPr/>
        <p:txBody>
          <a:bodyPr/>
          <a:lstStyle/>
          <a:p>
            <a:r>
              <a:rPr lang="en-US" dirty="0"/>
              <a:t>GPU Synchronization!</a:t>
            </a:r>
          </a:p>
          <a:p>
            <a:r>
              <a:rPr lang="en-US" dirty="0"/>
              <a:t>What is it?</a:t>
            </a:r>
          </a:p>
          <a:p>
            <a:r>
              <a:rPr lang="en-US" dirty="0"/>
              <a:t>Why do you need it?</a:t>
            </a:r>
          </a:p>
          <a:p>
            <a:r>
              <a:rPr lang="en-US" dirty="0"/>
              <a:t>How does it work?</a:t>
            </a:r>
          </a:p>
          <a:p>
            <a:r>
              <a:rPr lang="en-US" dirty="0"/>
              <a:t>How does it affect performance?</a:t>
            </a:r>
          </a:p>
        </p:txBody>
      </p:sp>
    </p:spTree>
    <p:extLst>
      <p:ext uri="{BB962C8B-B14F-4D97-AF65-F5344CB8AC3E}">
        <p14:creationId xmlns:p14="http://schemas.microsoft.com/office/powerpoint/2010/main" val="292579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171" name="Rectangle 170"/>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72" name="Straight Connector 171"/>
            <p:cNvCxnSpPr>
              <a:stCxn id="192" idx="2"/>
              <a:endCxn id="195"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173" name="Straight Connector 172"/>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74" name="Straight Connector 173"/>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75" name="Straight Connector 174"/>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76" name="Straight Connector 175"/>
            <p:cNvCxnSpPr>
              <a:stCxn id="192" idx="3"/>
              <a:endCxn id="182"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77" name="Straight Connector 176"/>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78" name="Straight Connector 177"/>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79" name="Straight Connector 178"/>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80" name="Rounded Rectangle 179"/>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1" name="Rounded Rectangle 180"/>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2" name="Rounded Rectangle 181"/>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3" name="Rounded Rectangle 182"/>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4" name="Rounded Rectangle 183"/>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5" name="Rounded Rectangle 184"/>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6" name="Rounded Rectangle 185"/>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7" name="Rounded Rectangle 186"/>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8" name="Rounded Rectangle 187"/>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9" name="Rounded Rectangle 188"/>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0" name="Rounded Rectangle 189"/>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1" name="Rounded Rectangle 190"/>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2" name="Rounded Rectangle 191"/>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3" name="Rounded Rectangle 192"/>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4" name="Rounded Rectangle 193"/>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5" name="Rounded Rectangle 194"/>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96" name="Straight Connector 195"/>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197" name="Rounded Rectangle 196"/>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8" name="Rectangle 197"/>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99" name="Rectangle 198"/>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200" name="Rectangle 199"/>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201" name="Rectangle 200"/>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202" name="Straight Connector 201"/>
            <p:cNvCxnSpPr>
              <a:stCxn id="182"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203" name="Straight Connector 202"/>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204" name="Straight Connector 203"/>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205" name="Straight Connector 204"/>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206" name="Rectangle 205"/>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7" name="Rounded Rectangle 206"/>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08" name="Straight Connector 207"/>
            <p:cNvCxnSpPr>
              <a:stCxn id="207" idx="1"/>
              <a:endCxn id="197"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209" name="Rectangle 208"/>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16</a:t>
              </a:r>
            </a:p>
          </p:txBody>
        </p:sp>
        <p:sp>
          <p:nvSpPr>
            <p:cNvPr id="210" name="Rectangle 209"/>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pPr>
              <a:r>
                <a:rPr lang="en-US" sz="1800" kern="0" dirty="0">
                  <a:solidFill>
                    <a:prstClr val="white"/>
                  </a:solidFill>
                  <a:latin typeface="Calibri" panose="020F0502020204030204"/>
                </a:rPr>
                <a:t>DISPATCH(A, 32)</a:t>
              </a:r>
            </a:p>
          </p:txBody>
        </p:sp>
        <p:sp>
          <p:nvSpPr>
            <p:cNvPr id="211" name="Rectangle 210"/>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2" name="Rectangle 211"/>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3" name="Rectangle 212"/>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4" name="Rectangle 213"/>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5" name="Rectangle 214"/>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6" name="Rectangle 215"/>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7" name="Rectangle 216"/>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8" name="Rectangle 217"/>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9" name="Rectangle 218"/>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0" name="Rectangle 219"/>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1" name="Rectangle 220"/>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2" name="Rectangle 221"/>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3" name="Rectangle 222"/>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4" name="Rectangle 223"/>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5" name="Rectangle 224"/>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6" name="Rectangle 225"/>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228" name="Straight Arrow Connector 227"/>
          <p:cNvCxnSpPr>
            <a:stCxn id="227" idx="0"/>
          </p:cNvCxnSpPr>
          <p:nvPr/>
        </p:nvCxnSpPr>
        <p:spPr>
          <a:xfrm flipV="1">
            <a:off x="12729299" y="2884348"/>
            <a:ext cx="255316" cy="1370172"/>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227" name="Rectangle 226"/>
          <p:cNvSpPr/>
          <p:nvPr/>
        </p:nvSpPr>
        <p:spPr>
          <a:xfrm>
            <a:off x="11689562" y="4254520"/>
            <a:ext cx="2079474" cy="120113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Threads write data to memory</a:t>
            </a:r>
          </a:p>
        </p:txBody>
      </p:sp>
    </p:spTree>
    <p:extLst>
      <p:ext uri="{BB962C8B-B14F-4D97-AF65-F5344CB8AC3E}">
        <p14:creationId xmlns:p14="http://schemas.microsoft.com/office/powerpoint/2010/main" val="3806172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59" name="Rectangle 58"/>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0" name="Straight Connector 59"/>
            <p:cNvCxnSpPr>
              <a:stCxn id="80" idx="2"/>
              <a:endCxn id="83"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1" name="Straight Connector 60"/>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63" name="Straight Connector 62"/>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64" name="Straight Connector 63"/>
            <p:cNvCxnSpPr>
              <a:stCxn id="80" idx="3"/>
              <a:endCxn id="70"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65" name="Straight Connector 64"/>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67" name="Straight Connector 66"/>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68" name="Rounded Rectangle 67"/>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9" name="Rounded Rectangle 68"/>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0" name="Rounded Rectangle 69"/>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ounded Rectangle 70"/>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2" name="Rounded Rectangle 71"/>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3" name="Rounded Rectangle 72"/>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4" name="Rounded Rectangle 73"/>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5" name="Rounded Rectangle 74"/>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75"/>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6"/>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78"/>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79"/>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1" name="Rounded Rectangle 80"/>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ounded Rectangle 81"/>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3" name="Rounded Rectangle 82"/>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4" name="Straight Connector 83"/>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85" name="Rounded Rectangle 84"/>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6" name="Rectangle 85"/>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7" name="Rectangle 86"/>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8" name="Rectangle 87"/>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9" name="Rectangle 88"/>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90" name="Straight Connector 89"/>
            <p:cNvCxnSpPr>
              <a:stCxn id="70"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91" name="Straight Connector 90"/>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92" name="Straight Connector 91"/>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93" name="Straight Connector 92"/>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94" name="Rectangle 93"/>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5" name="Rounded Rectangle 94"/>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96" name="Straight Connector 95"/>
            <p:cNvCxnSpPr>
              <a:stCxn id="95" idx="1"/>
              <a:endCxn id="85"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97" name="Rectangle 96"/>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pPr>
              <a:r>
                <a:rPr lang="en-US" sz="1800" kern="0" dirty="0">
                  <a:solidFill>
                    <a:prstClr val="white"/>
                  </a:solidFill>
                  <a:latin typeface="Calibri" panose="020F0502020204030204"/>
                </a:rPr>
                <a:t>DISPATCH(A, 32)</a:t>
              </a:r>
            </a:p>
          </p:txBody>
        </p:sp>
        <p:sp>
          <p:nvSpPr>
            <p:cNvPr id="98" name="Rectangle 97"/>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9" name="Rectangle 98"/>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0" name="Rectangle 99"/>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1" name="Rectangle 100"/>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2" name="Rectangle 101"/>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3" name="Rectangle 102"/>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4" name="Rectangle 103"/>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5" name="Rectangle 104"/>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6" name="Rectangle 105"/>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7" name="Rectangle 106"/>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8" name="Rectangle 107"/>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9" name="Rectangle 108"/>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0" name="Rectangle 109"/>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1" name="Rectangle 110"/>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2" name="Rectangle 111"/>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3" name="Rectangle 112"/>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4" name="Rectangle 113"/>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5" name="Rectangle 114"/>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6" name="Rectangle 115"/>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7" name="Rectangle 116"/>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8" name="Rectangle 117"/>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9" name="Rectangle 118"/>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0" name="Rectangle 119"/>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1" name="Rectangle 120"/>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2" name="Rectangle 121"/>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3" name="Rectangle 122"/>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4" name="Rectangle 123"/>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5" name="Rectangle 124"/>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6" name="Rectangle 125"/>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7" name="Rectangle 126"/>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8" name="Rectangle 127"/>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9" name="Rectangle 128"/>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131" name="Straight Arrow Connector 130"/>
          <p:cNvCxnSpPr/>
          <p:nvPr/>
        </p:nvCxnSpPr>
        <p:spPr>
          <a:xfrm flipH="1">
            <a:off x="9090756" y="3472058"/>
            <a:ext cx="2095386" cy="1131672"/>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30" name="Rectangle 129"/>
          <p:cNvSpPr/>
          <p:nvPr/>
        </p:nvSpPr>
        <p:spPr>
          <a:xfrm>
            <a:off x="11180211" y="1795618"/>
            <a:ext cx="1968944" cy="1694320"/>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Remaining threads start executing</a:t>
            </a:r>
          </a:p>
        </p:txBody>
      </p:sp>
    </p:spTree>
    <p:extLst>
      <p:ext uri="{BB962C8B-B14F-4D97-AF65-F5344CB8AC3E}">
        <p14:creationId xmlns:p14="http://schemas.microsoft.com/office/powerpoint/2010/main" val="1413687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130" name="Rectangle 129"/>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31" name="Straight Connector 130"/>
            <p:cNvCxnSpPr>
              <a:stCxn id="151" idx="2"/>
              <a:endCxn id="154"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132" name="Straight Connector 131"/>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33" name="Straight Connector 132"/>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34" name="Straight Connector 133"/>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35" name="Straight Connector 134"/>
            <p:cNvCxnSpPr>
              <a:stCxn id="151" idx="3"/>
              <a:endCxn id="141"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36" name="Straight Connector 135"/>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37" name="Straight Connector 136"/>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38" name="Straight Connector 137"/>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39" name="Rounded Rectangle 138"/>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0" name="Rounded Rectangle 139"/>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1" name="Rounded Rectangle 140"/>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2" name="Rounded Rectangle 141"/>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3" name="Rounded Rectangle 142"/>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4" name="Rounded Rectangle 143"/>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5" name="Rounded Rectangle 144"/>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6" name="Rounded Rectangle 145"/>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7" name="Rounded Rectangle 146"/>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8" name="Rounded Rectangle 147"/>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9" name="Rounded Rectangle 148"/>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0" name="Rounded Rectangle 149"/>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1" name="Rounded Rectangle 150"/>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2" name="Rounded Rectangle 151"/>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3" name="Rounded Rectangle 152"/>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4" name="Rounded Rectangle 153"/>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55" name="Straight Connector 154"/>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156" name="Rounded Rectangle 155"/>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7" name="Rectangle 156"/>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58" name="Rectangle 157"/>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59" name="Rectangle 158"/>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60" name="Rectangle 159"/>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161" name="Straight Connector 160"/>
            <p:cNvCxnSpPr>
              <a:stCxn id="141"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162" name="Straight Connector 161"/>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163" name="Straight Connector 162"/>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164" name="Straight Connector 163"/>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165" name="Rectangle 164"/>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6" name="Rounded Rectangle 165"/>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67" name="Straight Connector 166"/>
            <p:cNvCxnSpPr>
              <a:stCxn id="166" idx="1"/>
              <a:endCxn id="156"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168" name="Rectangle 167"/>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69" name="Rectangle 168"/>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0" name="Rectangle 169"/>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1" name="Rectangle 170"/>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2" name="Rectangle 171"/>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3" name="Rectangle 172"/>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4" name="Rectangle 173"/>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5" name="Rectangle 174"/>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6" name="Rectangle 175"/>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7" name="Rectangle 176"/>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8" name="Rectangle 177"/>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9" name="Rectangle 178"/>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0" name="Rectangle 179"/>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1" name="Rectangle 180"/>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2" name="Rectangle 181"/>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3" name="Rectangle 182"/>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4" name="Rectangle 183"/>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5" name="Rectangle 184"/>
            <p:cNvSpPr/>
            <p:nvPr/>
          </p:nvSpPr>
          <p:spPr>
            <a:xfrm>
              <a:off x="1138087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6" name="Rectangle 185"/>
            <p:cNvSpPr/>
            <p:nvPr/>
          </p:nvSpPr>
          <p:spPr>
            <a:xfrm>
              <a:off x="115274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7" name="Rectangle 186"/>
            <p:cNvSpPr/>
            <p:nvPr/>
          </p:nvSpPr>
          <p:spPr>
            <a:xfrm>
              <a:off x="11680512"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8" name="Rectangle 187"/>
            <p:cNvSpPr/>
            <p:nvPr/>
          </p:nvSpPr>
          <p:spPr>
            <a:xfrm>
              <a:off x="11832229"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9" name="Rectangle 188"/>
            <p:cNvSpPr/>
            <p:nvPr/>
          </p:nvSpPr>
          <p:spPr>
            <a:xfrm>
              <a:off x="1198312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0" name="Rectangle 189"/>
            <p:cNvSpPr/>
            <p:nvPr/>
          </p:nvSpPr>
          <p:spPr>
            <a:xfrm>
              <a:off x="1213189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1" name="Rectangle 190"/>
            <p:cNvSpPr/>
            <p:nvPr/>
          </p:nvSpPr>
          <p:spPr>
            <a:xfrm>
              <a:off x="1228066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2" name="Rectangle 191"/>
            <p:cNvSpPr/>
            <p:nvPr/>
          </p:nvSpPr>
          <p:spPr>
            <a:xfrm>
              <a:off x="1242943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3" name="Rectangle 192"/>
            <p:cNvSpPr/>
            <p:nvPr/>
          </p:nvSpPr>
          <p:spPr>
            <a:xfrm>
              <a:off x="11380406"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4" name="Rectangle 193"/>
            <p:cNvSpPr/>
            <p:nvPr/>
          </p:nvSpPr>
          <p:spPr>
            <a:xfrm>
              <a:off x="11526955"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5" name="Rectangle 194"/>
            <p:cNvSpPr/>
            <p:nvPr/>
          </p:nvSpPr>
          <p:spPr>
            <a:xfrm>
              <a:off x="11680044"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6" name="Rectangle 195"/>
            <p:cNvSpPr/>
            <p:nvPr/>
          </p:nvSpPr>
          <p:spPr>
            <a:xfrm>
              <a:off x="11831761"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7" name="Rectangle 196"/>
            <p:cNvSpPr/>
            <p:nvPr/>
          </p:nvSpPr>
          <p:spPr>
            <a:xfrm>
              <a:off x="1198265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8" name="Rectangle 197"/>
            <p:cNvSpPr/>
            <p:nvPr/>
          </p:nvSpPr>
          <p:spPr>
            <a:xfrm>
              <a:off x="1213142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9" name="Rectangle 198"/>
            <p:cNvSpPr/>
            <p:nvPr/>
          </p:nvSpPr>
          <p:spPr>
            <a:xfrm>
              <a:off x="1228019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0" name="Rectangle 199"/>
            <p:cNvSpPr/>
            <p:nvPr/>
          </p:nvSpPr>
          <p:spPr>
            <a:xfrm>
              <a:off x="1242896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202" name="Straight Arrow Connector 201"/>
          <p:cNvCxnSpPr>
            <a:stCxn id="201" idx="0"/>
          </p:cNvCxnSpPr>
          <p:nvPr/>
        </p:nvCxnSpPr>
        <p:spPr>
          <a:xfrm flipV="1">
            <a:off x="12457058" y="3511100"/>
            <a:ext cx="527557" cy="136009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201" name="Rectangle 200"/>
          <p:cNvSpPr/>
          <p:nvPr/>
        </p:nvSpPr>
        <p:spPr>
          <a:xfrm>
            <a:off x="11429316" y="4871199"/>
            <a:ext cx="2055484" cy="1379183"/>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All threads are done writing to memory</a:t>
            </a:r>
          </a:p>
        </p:txBody>
      </p:sp>
    </p:spTree>
    <p:extLst>
      <p:ext uri="{BB962C8B-B14F-4D97-AF65-F5344CB8AC3E}">
        <p14:creationId xmlns:p14="http://schemas.microsoft.com/office/powerpoint/2010/main" val="1549270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sp>
        <p:nvSpPr>
          <p:cNvPr id="3" name="Content Placeholder 2"/>
          <p:cNvSpPr>
            <a:spLocks noGrp="1"/>
          </p:cNvSpPr>
          <p:nvPr>
            <p:ph idx="1"/>
          </p:nvPr>
        </p:nvSpPr>
        <p:spPr/>
        <p:txBody>
          <a:bodyPr/>
          <a:lstStyle/>
          <a:p>
            <a:r>
              <a:rPr lang="en-US" dirty="0" smtClean="0">
                <a:solidFill>
                  <a:srgbClr val="00B050"/>
                </a:solidFill>
              </a:rPr>
              <a:t>Dispatch </a:t>
            </a:r>
            <a:r>
              <a:rPr lang="en-US" dirty="0">
                <a:solidFill>
                  <a:srgbClr val="00B050"/>
                </a:solidFill>
              </a:rPr>
              <a:t>B </a:t>
            </a:r>
            <a:r>
              <a:rPr lang="en-US" dirty="0"/>
              <a:t>is </a:t>
            </a:r>
            <a:r>
              <a:rPr lang="en-US" b="1" dirty="0"/>
              <a:t>dependent</a:t>
            </a:r>
            <a:r>
              <a:rPr lang="en-US" dirty="0"/>
              <a:t> on </a:t>
            </a:r>
            <a:r>
              <a:rPr lang="en-US" dirty="0" smtClean="0">
                <a:solidFill>
                  <a:srgbClr val="FF0000"/>
                </a:solidFill>
              </a:rPr>
              <a:t>Dispatch A</a:t>
            </a:r>
            <a:endParaRPr lang="en-US" dirty="0">
              <a:solidFill>
                <a:srgbClr val="00B050"/>
              </a:solidFill>
            </a:endParaRPr>
          </a:p>
          <a:p>
            <a:pPr lvl="1"/>
            <a:r>
              <a:rPr lang="en-US" dirty="0"/>
              <a:t>We can’t have any </a:t>
            </a:r>
            <a:r>
              <a:rPr lang="en-US" dirty="0" smtClean="0"/>
              <a:t>overlap!</a:t>
            </a:r>
            <a:endParaRPr lang="en-US" dirty="0"/>
          </a:p>
          <a:p>
            <a:r>
              <a:rPr lang="en-US" dirty="0"/>
              <a:t>New command: </a:t>
            </a:r>
            <a:r>
              <a:rPr lang="en-US" b="1" dirty="0"/>
              <a:t>FLUSH</a:t>
            </a:r>
            <a:endParaRPr lang="en-US" dirty="0"/>
          </a:p>
          <a:p>
            <a:pPr lvl="1"/>
            <a:r>
              <a:rPr lang="en-US" dirty="0"/>
              <a:t>Command processor waits for thread queue and shader cores to become empty</a:t>
            </a:r>
          </a:p>
        </p:txBody>
      </p:sp>
    </p:spTree>
    <p:extLst>
      <p:ext uri="{BB962C8B-B14F-4D97-AF65-F5344CB8AC3E}">
        <p14:creationId xmlns:p14="http://schemas.microsoft.com/office/powerpoint/2010/main" val="343567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3" name="Group 2"/>
          <p:cNvGrpSpPr/>
          <p:nvPr/>
        </p:nvGrpSpPr>
        <p:grpSpPr>
          <a:xfrm>
            <a:off x="2184400" y="2286000"/>
            <a:ext cx="11887200" cy="4572000"/>
            <a:chOff x="3556000" y="2743200"/>
            <a:chExt cx="9270814" cy="3581400"/>
          </a:xfrm>
        </p:grpSpPr>
        <p:sp>
          <p:nvSpPr>
            <p:cNvPr id="5" name="Rectangle 4"/>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 name="Straight Connector 5"/>
            <p:cNvCxnSpPr>
              <a:stCxn id="26" idx="2"/>
              <a:endCxn id="29"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0" name="Straight Connector 9"/>
            <p:cNvCxnSpPr>
              <a:stCxn id="26" idx="3"/>
              <a:endCxn id="16"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3" name="Straight Connector 12"/>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4" name="Rounded Rectangle 13"/>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27"/>
            <p:cNvSpPr/>
            <p:nvPr/>
          </p:nvSpPr>
          <p:spPr>
            <a:xfrm>
              <a:off x="7313717"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9" name="Rounded Rectangle 28"/>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30" name="Straight Connector 29"/>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31" name="Rounded Rectangle 30"/>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2" name="Rectangle 31"/>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3" name="Rectangle 32"/>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4" name="Rectangle 33"/>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35" name="Rectangle 34"/>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6" name="Straight Connector 35"/>
            <p:cNvCxnSpPr>
              <a:stCxn id="16"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8" name="Straight Connector 37"/>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9" name="Straight Connector 38"/>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40" name="Rectangle 39"/>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1" name="Rounded Rectangle 40"/>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2" name="Straight Connector 41"/>
            <p:cNvCxnSpPr>
              <a:stCxn id="41" idx="1"/>
              <a:endCxn id="31"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1409097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42" name="Group 41"/>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endParaRPr lang="en-US" sz="1800" kern="0" dirty="0">
                <a:solidFill>
                  <a:prstClr val="white"/>
                </a:solidFill>
                <a:latin typeface="Calibri" panose="020F0502020204030204"/>
                <a:ea typeface="+mn-ea"/>
                <a:cs typeface="+mn-cs"/>
              </a:endParaRP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DISPATCH(A,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3" name="Rectangle 42"/>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3529810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68" name="Group 67"/>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42" name="Rectangle 41"/>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67" name="Straight Arrow Connector 66"/>
          <p:cNvCxnSpPr/>
          <p:nvPr/>
        </p:nvCxnSpPr>
        <p:spPr>
          <a:xfrm flipV="1">
            <a:off x="4753225" y="5096094"/>
            <a:ext cx="1228243" cy="204068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72" name="Straight Arrow Connector 71"/>
          <p:cNvCxnSpPr/>
          <p:nvPr/>
        </p:nvCxnSpPr>
        <p:spPr>
          <a:xfrm flipV="1">
            <a:off x="8789632" y="3836314"/>
            <a:ext cx="211606" cy="3364586"/>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77" name="Straight Arrow Connector 76"/>
          <p:cNvCxnSpPr/>
          <p:nvPr/>
        </p:nvCxnSpPr>
        <p:spPr>
          <a:xfrm flipH="1" flipV="1">
            <a:off x="10135939" y="5573048"/>
            <a:ext cx="2321119" cy="1563735"/>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66" name="Rectangle 65"/>
          <p:cNvSpPr/>
          <p:nvPr/>
        </p:nvSpPr>
        <p:spPr>
          <a:xfrm>
            <a:off x="3556000" y="6951794"/>
            <a:ext cx="2459512" cy="101683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FLUSH waits for queue to empty</a:t>
            </a:r>
          </a:p>
        </p:txBody>
      </p:sp>
      <p:sp>
        <p:nvSpPr>
          <p:cNvPr id="71" name="Rectangle 70"/>
          <p:cNvSpPr/>
          <p:nvPr/>
        </p:nvSpPr>
        <p:spPr>
          <a:xfrm>
            <a:off x="7692572" y="6971560"/>
            <a:ext cx="2219420" cy="882892"/>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No overlap!</a:t>
            </a:r>
          </a:p>
        </p:txBody>
      </p:sp>
      <p:sp>
        <p:nvSpPr>
          <p:cNvPr id="76" name="Rectangle 75"/>
          <p:cNvSpPr/>
          <p:nvPr/>
        </p:nvSpPr>
        <p:spPr>
          <a:xfrm>
            <a:off x="11334139" y="6971560"/>
            <a:ext cx="2219420" cy="813233"/>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Cores are idle!</a:t>
            </a:r>
          </a:p>
        </p:txBody>
      </p:sp>
    </p:spTree>
    <p:extLst>
      <p:ext uri="{BB962C8B-B14F-4D97-AF65-F5344CB8AC3E}">
        <p14:creationId xmlns:p14="http://schemas.microsoft.com/office/powerpoint/2010/main" val="2767887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66" name="Group 65"/>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945780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67" name="Group 66"/>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endParaRPr lang="en-US" sz="1800" kern="0" dirty="0">
                <a:solidFill>
                  <a:prstClr val="white"/>
                </a:solidFill>
                <a:latin typeface="Calibri" panose="020F0502020204030204"/>
                <a:ea typeface="+mn-ea"/>
                <a:cs typeface="+mn-cs"/>
              </a:endParaRP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24</a:t>
              </a:r>
            </a:p>
          </p:txBody>
        </p:sp>
      </p:grpSp>
    </p:spTree>
    <p:extLst>
      <p:ext uri="{BB962C8B-B14F-4D97-AF65-F5344CB8AC3E}">
        <p14:creationId xmlns:p14="http://schemas.microsoft.com/office/powerpoint/2010/main" val="20147290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83" name="Group 82"/>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2" name="Rectangle 41"/>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endParaRPr lang="en-US" sz="1800" kern="0" dirty="0">
                <a:solidFill>
                  <a:prstClr val="white"/>
                </a:solidFill>
                <a:latin typeface="Calibri" panose="020F0502020204030204"/>
                <a:ea typeface="+mn-ea"/>
                <a:cs typeface="+mn-cs"/>
              </a:endParaRPr>
            </a:p>
          </p:txBody>
        </p:sp>
        <p:sp>
          <p:nvSpPr>
            <p:cNvPr id="43" name="Rectangle 42"/>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3170242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 in </a:t>
            </a:r>
            <a:r>
              <a:rPr lang="en-US" dirty="0" smtClean="0"/>
              <a:t>D3D12/</a:t>
            </a:r>
            <a:r>
              <a:rPr lang="en-US" dirty="0" err="1" smtClean="0"/>
              <a:t>Vulkan</a:t>
            </a:r>
            <a:endParaRPr lang="en-US" dirty="0"/>
          </a:p>
        </p:txBody>
      </p:sp>
      <p:sp>
        <p:nvSpPr>
          <p:cNvPr id="3" name="Content Placeholder 2"/>
          <p:cNvSpPr>
            <a:spLocks noGrp="1"/>
          </p:cNvSpPr>
          <p:nvPr>
            <p:ph idx="1"/>
          </p:nvPr>
        </p:nvSpPr>
        <p:spPr/>
        <p:txBody>
          <a:bodyPr/>
          <a:lstStyle/>
          <a:p>
            <a:r>
              <a:rPr lang="en-US" dirty="0"/>
              <a:t>New concept!</a:t>
            </a:r>
          </a:p>
          <a:p>
            <a:r>
              <a:rPr lang="en-US" dirty="0"/>
              <a:t>Annoying </a:t>
            </a:r>
          </a:p>
          <a:p>
            <a:pPr lvl="1"/>
            <a:r>
              <a:rPr lang="en-US" dirty="0" smtClean="0"/>
              <a:t>D3D11 </a:t>
            </a:r>
            <a:r>
              <a:rPr lang="en-US" dirty="0"/>
              <a:t>didn’t need them!</a:t>
            </a:r>
          </a:p>
          <a:p>
            <a:r>
              <a:rPr lang="en-US" dirty="0"/>
              <a:t>Difficult</a:t>
            </a:r>
          </a:p>
          <a:p>
            <a:pPr lvl="1"/>
            <a:r>
              <a:rPr lang="en-US" dirty="0"/>
              <a:t>People keep talking about them</a:t>
            </a:r>
          </a:p>
          <a:p>
            <a:r>
              <a:rPr lang="en-US" dirty="0"/>
              <a:t>Affects performance</a:t>
            </a:r>
          </a:p>
          <a:p>
            <a:pPr lvl="1"/>
            <a:r>
              <a:rPr lang="en-US" dirty="0"/>
              <a:t>But why? And how?</a:t>
            </a:r>
          </a:p>
        </p:txBody>
      </p:sp>
    </p:spTree>
    <p:extLst>
      <p:ext uri="{BB962C8B-B14F-4D97-AF65-F5344CB8AC3E}">
        <p14:creationId xmlns:p14="http://schemas.microsoft.com/office/powerpoint/2010/main" val="201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90" name="Group 89"/>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300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968739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90" name="Group 89"/>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400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028"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1577"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4666"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383"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28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05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482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359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3973163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sp>
        <p:nvSpPr>
          <p:cNvPr id="3" name="Content Placeholder 2"/>
          <p:cNvSpPr>
            <a:spLocks noGrp="1"/>
          </p:cNvSpPr>
          <p:nvPr>
            <p:ph idx="1"/>
          </p:nvPr>
        </p:nvSpPr>
        <p:spPr/>
        <p:txBody>
          <a:bodyPr/>
          <a:lstStyle/>
          <a:p>
            <a:r>
              <a:rPr lang="en-US" dirty="0"/>
              <a:t>FLUSH prevented overlap </a:t>
            </a:r>
            <a:r>
              <a:rPr lang="en-US" dirty="0">
                <a:sym typeface="Wingdings" panose="05000000000000000000" pitchFamily="2" charset="2"/>
              </a:rPr>
              <a:t></a:t>
            </a:r>
            <a:endParaRPr lang="en-US" dirty="0"/>
          </a:p>
          <a:p>
            <a:r>
              <a:rPr lang="en-US" dirty="0"/>
              <a:t>…but </a:t>
            </a:r>
            <a:r>
              <a:rPr lang="en-US" dirty="0" smtClean="0"/>
              <a:t>cores </a:t>
            </a:r>
            <a:r>
              <a:rPr lang="en-US" dirty="0"/>
              <a:t>were 50% idle for 200 </a:t>
            </a:r>
            <a:r>
              <a:rPr lang="en-US" dirty="0" smtClean="0"/>
              <a:t>cycles</a:t>
            </a:r>
          </a:p>
          <a:p>
            <a:pPr lvl="1"/>
            <a:r>
              <a:rPr lang="en-US" dirty="0"/>
              <a:t>75% overall utilization </a:t>
            </a:r>
            <a:r>
              <a:rPr lang="en-US" dirty="0" smtClean="0">
                <a:sym typeface="Wingdings" panose="05000000000000000000" pitchFamily="2" charset="2"/>
              </a:rPr>
              <a:t></a:t>
            </a:r>
            <a:endParaRPr lang="en-US" b="1" dirty="0"/>
          </a:p>
          <a:p>
            <a:pPr lvl="1"/>
            <a:r>
              <a:rPr lang="en-US" dirty="0" smtClean="0"/>
              <a:t>Took 400 cycles instead of 300 cycles </a:t>
            </a:r>
            <a:endParaRPr lang="en-US" dirty="0"/>
          </a:p>
        </p:txBody>
      </p:sp>
    </p:spTree>
    <p:extLst>
      <p:ext uri="{BB962C8B-B14F-4D97-AF65-F5344CB8AC3E}">
        <p14:creationId xmlns:p14="http://schemas.microsoft.com/office/powerpoint/2010/main" val="22701962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of a Barrier</a:t>
            </a:r>
          </a:p>
        </p:txBody>
      </p:sp>
      <p:sp>
        <p:nvSpPr>
          <p:cNvPr id="3" name="Content Placeholder 2"/>
          <p:cNvSpPr>
            <a:spLocks noGrp="1"/>
          </p:cNvSpPr>
          <p:nvPr>
            <p:ph idx="1"/>
          </p:nvPr>
        </p:nvSpPr>
        <p:spPr/>
        <p:txBody>
          <a:bodyPr/>
          <a:lstStyle/>
          <a:p>
            <a:r>
              <a:rPr lang="en-US" dirty="0">
                <a:sym typeface="Wingdings" panose="05000000000000000000" pitchFamily="2" charset="2"/>
              </a:rPr>
              <a:t>Barrier cost is relative to the drop in utilization!</a:t>
            </a:r>
          </a:p>
          <a:p>
            <a:r>
              <a:rPr lang="en-US" dirty="0">
                <a:sym typeface="Wingdings" panose="05000000000000000000" pitchFamily="2" charset="2"/>
              </a:rPr>
              <a:t>Gain from removing a barrier is relative to % of idle shader cores</a:t>
            </a:r>
          </a:p>
          <a:p>
            <a:r>
              <a:rPr lang="en-US" dirty="0">
                <a:sym typeface="Wingdings" panose="05000000000000000000" pitchFamily="2" charset="2"/>
              </a:rPr>
              <a:t>Larger dispatches =&gt; better utilization</a:t>
            </a:r>
          </a:p>
          <a:p>
            <a:r>
              <a:rPr lang="en-US" dirty="0">
                <a:sym typeface="Wingdings" panose="05000000000000000000" pitchFamily="2" charset="2"/>
              </a:rPr>
              <a:t>Longer running threads =&gt; high flush cost</a:t>
            </a:r>
          </a:p>
          <a:p>
            <a:pPr lvl="1"/>
            <a:r>
              <a:rPr lang="en-US" dirty="0">
                <a:sym typeface="Wingdings" panose="05000000000000000000" pitchFamily="2" charset="2"/>
              </a:rPr>
              <a:t>Amdahl’s Law</a:t>
            </a:r>
          </a:p>
        </p:txBody>
      </p:sp>
    </p:spTree>
    <p:extLst>
      <p:ext uri="{BB962C8B-B14F-4D97-AF65-F5344CB8AC3E}">
        <p14:creationId xmlns:p14="http://schemas.microsoft.com/office/powerpoint/2010/main" val="9444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D3D12/</a:t>
            </a:r>
            <a:r>
              <a:rPr lang="en-US" dirty="0" err="1"/>
              <a:t>Vulkan</a:t>
            </a:r>
            <a:r>
              <a:rPr lang="en-US" dirty="0"/>
              <a:t> Barriers are Flushes!</a:t>
            </a:r>
          </a:p>
        </p:txBody>
      </p:sp>
      <p:sp>
        <p:nvSpPr>
          <p:cNvPr id="3" name="Content Placeholder 2"/>
          <p:cNvSpPr>
            <a:spLocks noGrp="1"/>
          </p:cNvSpPr>
          <p:nvPr>
            <p:ph idx="1"/>
          </p:nvPr>
        </p:nvSpPr>
        <p:spPr/>
        <p:txBody>
          <a:bodyPr/>
          <a:lstStyle/>
          <a:p>
            <a:r>
              <a:rPr lang="en-US" dirty="0"/>
              <a:t>Expect a thread flush for a transition/pipeline barrier between draws/dispatches</a:t>
            </a:r>
          </a:p>
          <a:p>
            <a:r>
              <a:rPr lang="en-US" dirty="0"/>
              <a:t>Same for a D3D12_RESOURCE_UAV_BARRIER</a:t>
            </a:r>
          </a:p>
          <a:p>
            <a:r>
              <a:rPr lang="en-US" dirty="0"/>
              <a:t>Try to group non-dependent draws/dispatches between barriers</a:t>
            </a:r>
          </a:p>
          <a:p>
            <a:r>
              <a:rPr lang="en-US" dirty="0"/>
              <a:t>May not be true for future </a:t>
            </a:r>
            <a:r>
              <a:rPr lang="en-US" dirty="0" smtClean="0"/>
              <a:t>GPUs</a:t>
            </a:r>
            <a:r>
              <a:rPr lang="en-US" dirty="0"/>
              <a:t>!</a:t>
            </a:r>
          </a:p>
        </p:txBody>
      </p:sp>
    </p:spTree>
    <p:extLst>
      <p:ext uri="{BB962C8B-B14F-4D97-AF65-F5344CB8AC3E}">
        <p14:creationId xmlns:p14="http://schemas.microsoft.com/office/powerpoint/2010/main" val="116257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sp>
        <p:nvSpPr>
          <p:cNvPr id="3" name="Content Placeholder 2"/>
          <p:cNvSpPr>
            <a:spLocks noGrp="1"/>
          </p:cNvSpPr>
          <p:nvPr>
            <p:ph idx="1"/>
          </p:nvPr>
        </p:nvSpPr>
        <p:spPr/>
        <p:txBody>
          <a:bodyPr/>
          <a:lstStyle/>
          <a:p>
            <a:r>
              <a:rPr lang="en-US" dirty="0">
                <a:solidFill>
                  <a:srgbClr val="00B050"/>
                </a:solidFill>
              </a:rPr>
              <a:t>Dispatch B </a:t>
            </a:r>
            <a:r>
              <a:rPr lang="en-US" dirty="0"/>
              <a:t>still dependent on </a:t>
            </a:r>
            <a:r>
              <a:rPr lang="en-US" dirty="0">
                <a:solidFill>
                  <a:srgbClr val="FF0000"/>
                </a:solidFill>
              </a:rPr>
              <a:t>Dispatch A</a:t>
            </a:r>
          </a:p>
          <a:p>
            <a:r>
              <a:rPr lang="en-US" dirty="0">
                <a:solidFill>
                  <a:srgbClr val="0070C0"/>
                </a:solidFill>
              </a:rPr>
              <a:t>Dispatch C</a:t>
            </a:r>
            <a:r>
              <a:rPr lang="en-US" dirty="0">
                <a:solidFill>
                  <a:srgbClr val="7030A0"/>
                </a:solidFill>
              </a:rPr>
              <a:t> </a:t>
            </a:r>
            <a:r>
              <a:rPr lang="en-US" dirty="0"/>
              <a:t>dependent on neither</a:t>
            </a:r>
          </a:p>
          <a:p>
            <a:r>
              <a:rPr lang="en-US" dirty="0"/>
              <a:t>Let’s try to recover some perf from idle cores</a:t>
            </a:r>
          </a:p>
        </p:txBody>
      </p:sp>
    </p:spTree>
    <p:extLst>
      <p:ext uri="{BB962C8B-B14F-4D97-AF65-F5344CB8AC3E}">
        <p14:creationId xmlns:p14="http://schemas.microsoft.com/office/powerpoint/2010/main" val="31838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3" name="Group 2"/>
          <p:cNvGrpSpPr/>
          <p:nvPr/>
        </p:nvGrpSpPr>
        <p:grpSpPr>
          <a:xfrm>
            <a:off x="2184400" y="2286000"/>
            <a:ext cx="11887200" cy="4572000"/>
            <a:chOff x="3556000" y="2743200"/>
            <a:chExt cx="9270814" cy="3581400"/>
          </a:xfrm>
        </p:grpSpPr>
        <p:sp>
          <p:nvSpPr>
            <p:cNvPr id="7" name="Rectangle 6"/>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 name="Straight Connector 7"/>
            <p:cNvCxnSpPr>
              <a:stCxn id="28" idx="2"/>
              <a:endCxn id="31"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2" name="Straight Connector 11"/>
            <p:cNvCxnSpPr>
              <a:stCxn id="28" idx="3"/>
              <a:endCxn id="18"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3" name="Straight Connector 12"/>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4" name="Straight Connector 13"/>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5" name="Straight Connector 14"/>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6" name="Rounded Rectangle 15"/>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27"/>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9" name="Rounded Rectangle 28"/>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ounded Rectangle 29"/>
            <p:cNvSpPr/>
            <p:nvPr/>
          </p:nvSpPr>
          <p:spPr>
            <a:xfrm>
              <a:off x="7313717"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1" name="Rounded Rectangle 30"/>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32" name="Straight Connector 31"/>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33" name="Rounded Rectangle 32"/>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4" name="Rectangle 33"/>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35" name="Rectangle 34"/>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6" name="Rectangle 35"/>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37" name="Rectangle 36"/>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8" name="Straight Connector 37"/>
            <p:cNvCxnSpPr>
              <a:stCxn id="18"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9" name="Straight Connector 38"/>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40" name="Straight Connector 39"/>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41" name="Straight Connector 40"/>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42" name="Rectangle 41"/>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3" name="Rounded Rectangle 42"/>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4" name="Straight Connector 43"/>
            <p:cNvCxnSpPr>
              <a:stCxn id="43" idx="1"/>
              <a:endCxn id="33"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754747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42" name="Group 41"/>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DISPATCH(C, 8)</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3" name="Rectangle 42"/>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6398641" y="4248513"/>
              <a:ext cx="478392" cy="437429"/>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grpSp>
      <p:sp>
        <p:nvSpPr>
          <p:cNvPr id="61" name="Rectangle 60"/>
          <p:cNvSpPr/>
          <p:nvPr/>
        </p:nvSpPr>
        <p:spPr>
          <a:xfrm>
            <a:off x="2920399" y="3282670"/>
            <a:ext cx="1919755" cy="61667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Tree>
    <p:extLst>
      <p:ext uri="{BB962C8B-B14F-4D97-AF65-F5344CB8AC3E}">
        <p14:creationId xmlns:p14="http://schemas.microsoft.com/office/powerpoint/2010/main" val="23198681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76" name="Group 75"/>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42" name="Rectangle 41"/>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7363692" y="466763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8190211" y="4670982"/>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9002729" y="466244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9846506" y="4662439"/>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7363692" y="547413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820629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9021099" y="5475983"/>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984213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75" name="Straight Arrow Connector 74"/>
          <p:cNvCxnSpPr/>
          <p:nvPr/>
        </p:nvCxnSpPr>
        <p:spPr>
          <a:xfrm flipH="1" flipV="1">
            <a:off x="10101702" y="5573047"/>
            <a:ext cx="1932269" cy="106129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74" name="Rectangle 73"/>
          <p:cNvSpPr/>
          <p:nvPr/>
        </p:nvSpPr>
        <p:spPr>
          <a:xfrm>
            <a:off x="11778586" y="6486822"/>
            <a:ext cx="2415790" cy="1356995"/>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Threads from Dispatch C keep our cores busy!</a:t>
            </a:r>
          </a:p>
        </p:txBody>
      </p:sp>
    </p:spTree>
    <p:extLst>
      <p:ext uri="{BB962C8B-B14F-4D97-AF65-F5344CB8AC3E}">
        <p14:creationId xmlns:p14="http://schemas.microsoft.com/office/powerpoint/2010/main" val="22906893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91" name="Group 90"/>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2" name="Rectangle 41"/>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3" name="Rectangle 42"/>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771751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Thread Barriers</a:t>
            </a:r>
          </a:p>
        </p:txBody>
      </p:sp>
      <p:sp>
        <p:nvSpPr>
          <p:cNvPr id="3" name="Content Placeholder 2"/>
          <p:cNvSpPr>
            <a:spLocks noGrp="1"/>
          </p:cNvSpPr>
          <p:nvPr>
            <p:ph idx="1"/>
          </p:nvPr>
        </p:nvSpPr>
        <p:spPr/>
        <p:txBody>
          <a:bodyPr/>
          <a:lstStyle/>
          <a:p>
            <a:r>
              <a:rPr lang="en-US" dirty="0"/>
              <a:t>Thread sync point</a:t>
            </a:r>
          </a:p>
          <a:p>
            <a:r>
              <a:rPr lang="en-US" dirty="0"/>
              <a:t>“Wait until all threads get here”</a:t>
            </a:r>
          </a:p>
          <a:p>
            <a:pPr lvl="1"/>
            <a:r>
              <a:rPr lang="en-US" dirty="0"/>
              <a:t>Spin wait</a:t>
            </a:r>
          </a:p>
          <a:p>
            <a:pPr lvl="1"/>
            <a:r>
              <a:rPr lang="en-US" dirty="0"/>
              <a:t>OS primitives </a:t>
            </a:r>
          </a:p>
          <a:p>
            <a:r>
              <a:rPr lang="en-US" dirty="0"/>
              <a:t>Barrier is a toll plaza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400" y="3771900"/>
            <a:ext cx="6368549" cy="4114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16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98" name="Group 97"/>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300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940699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98" name="Group 97"/>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400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028"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1577"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4666"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383"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28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05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482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359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664410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sp>
        <p:nvSpPr>
          <p:cNvPr id="3" name="Content Placeholder 2"/>
          <p:cNvSpPr>
            <a:spLocks noGrp="1"/>
          </p:cNvSpPr>
          <p:nvPr>
            <p:ph idx="1"/>
          </p:nvPr>
        </p:nvSpPr>
        <p:spPr/>
        <p:txBody>
          <a:bodyPr/>
          <a:lstStyle/>
          <a:p>
            <a:r>
              <a:rPr lang="en-US" dirty="0"/>
              <a:t>Same </a:t>
            </a:r>
            <a:r>
              <a:rPr lang="en-US" b="1" dirty="0"/>
              <a:t>latency</a:t>
            </a:r>
            <a:r>
              <a:rPr lang="en-US" dirty="0"/>
              <a:t> for </a:t>
            </a:r>
            <a:r>
              <a:rPr lang="en-US" dirty="0">
                <a:solidFill>
                  <a:srgbClr val="FF0000"/>
                </a:solidFill>
              </a:rPr>
              <a:t>Dispatch A</a:t>
            </a:r>
            <a:r>
              <a:rPr lang="en-US" dirty="0"/>
              <a:t> + </a:t>
            </a:r>
            <a:r>
              <a:rPr lang="en-US" dirty="0">
                <a:solidFill>
                  <a:srgbClr val="00B050"/>
                </a:solidFill>
              </a:rPr>
              <a:t>Dispatch B</a:t>
            </a:r>
          </a:p>
          <a:p>
            <a:pPr lvl="1"/>
            <a:r>
              <a:rPr lang="en-US" dirty="0"/>
              <a:t>But we got </a:t>
            </a:r>
            <a:r>
              <a:rPr lang="en-US" dirty="0">
                <a:solidFill>
                  <a:srgbClr val="0070C0"/>
                </a:solidFill>
              </a:rPr>
              <a:t>Dispatch C</a:t>
            </a:r>
            <a:r>
              <a:rPr lang="en-US" dirty="0"/>
              <a:t> for free!</a:t>
            </a:r>
          </a:p>
          <a:p>
            <a:pPr lvl="1"/>
            <a:r>
              <a:rPr lang="en-US" dirty="0"/>
              <a:t>Overall </a:t>
            </a:r>
            <a:r>
              <a:rPr lang="en-US" b="1" dirty="0"/>
              <a:t>throughput</a:t>
            </a:r>
            <a:r>
              <a:rPr lang="en-US" dirty="0"/>
              <a:t> increased</a:t>
            </a:r>
          </a:p>
          <a:p>
            <a:r>
              <a:rPr lang="en-US" dirty="0"/>
              <a:t>Saved 100 cycles vs. sequential execution</a:t>
            </a:r>
          </a:p>
          <a:p>
            <a:r>
              <a:rPr lang="en-US" dirty="0"/>
              <a:t>75%-&gt;87.5% utilization!</a:t>
            </a:r>
          </a:p>
        </p:txBody>
      </p:sp>
    </p:spTree>
    <p:extLst>
      <p:ext uri="{BB962C8B-B14F-4D97-AF65-F5344CB8AC3E}">
        <p14:creationId xmlns:p14="http://schemas.microsoft.com/office/powerpoint/2010/main" val="45406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Overlapping</a:t>
            </a:r>
          </a:p>
        </p:txBody>
      </p:sp>
      <p:sp>
        <p:nvSpPr>
          <p:cNvPr id="3" name="Content Placeholder 2"/>
          <p:cNvSpPr>
            <a:spLocks noGrp="1"/>
          </p:cNvSpPr>
          <p:nvPr>
            <p:ph idx="1"/>
          </p:nvPr>
        </p:nvSpPr>
        <p:spPr/>
        <p:txBody>
          <a:bodyPr/>
          <a:lstStyle/>
          <a:p>
            <a:r>
              <a:rPr lang="en-US" dirty="0"/>
              <a:t>What if we think of the GPU as a CPU?</a:t>
            </a:r>
          </a:p>
          <a:p>
            <a:pPr lvl="1"/>
            <a:r>
              <a:rPr lang="en-US" dirty="0"/>
              <a:t>Each command is an instruction</a:t>
            </a:r>
          </a:p>
          <a:p>
            <a:r>
              <a:rPr lang="en-US" dirty="0"/>
              <a:t>Overlapping == Instruction Level Parallelism</a:t>
            </a:r>
          </a:p>
          <a:p>
            <a:r>
              <a:rPr lang="en-US" dirty="0"/>
              <a:t>Explicit parallelism, not implicit</a:t>
            </a:r>
          </a:p>
          <a:p>
            <a:pPr lvl="1"/>
            <a:r>
              <a:rPr lang="en-US" dirty="0"/>
              <a:t>Similar to </a:t>
            </a:r>
            <a:r>
              <a:rPr lang="en-US" dirty="0" smtClean="0"/>
              <a:t>VLIW (Very Long Instruction Word)</a:t>
            </a:r>
            <a:endParaRPr lang="en-US" dirty="0"/>
          </a:p>
        </p:txBody>
      </p:sp>
    </p:spTree>
    <p:extLst>
      <p:ext uri="{BB962C8B-B14F-4D97-AF65-F5344CB8AC3E}">
        <p14:creationId xmlns:p14="http://schemas.microsoft.com/office/powerpoint/2010/main" val="234467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175DA-9C13-4D8B-8136-E848A6C8E6AC}"/>
              </a:ext>
            </a:extLst>
          </p:cNvPr>
          <p:cNvSpPr>
            <a:spLocks noGrp="1"/>
          </p:cNvSpPr>
          <p:nvPr>
            <p:ph type="title"/>
          </p:nvPr>
        </p:nvSpPr>
        <p:spPr/>
        <p:txBody>
          <a:bodyPr/>
          <a:lstStyle/>
          <a:p>
            <a:r>
              <a:rPr lang="en-US" dirty="0"/>
              <a:t>Bad Overlap Example</a:t>
            </a:r>
          </a:p>
        </p:txBody>
      </p:sp>
      <p:grpSp>
        <p:nvGrpSpPr>
          <p:cNvPr id="3" name="Group 2"/>
          <p:cNvGrpSpPr/>
          <p:nvPr/>
        </p:nvGrpSpPr>
        <p:grpSpPr>
          <a:xfrm>
            <a:off x="2184400" y="2286000"/>
            <a:ext cx="11887200" cy="4572000"/>
            <a:chOff x="2184400" y="2171700"/>
            <a:chExt cx="9270814" cy="3581400"/>
          </a:xfrm>
        </p:grpSpPr>
        <p:sp>
          <p:nvSpPr>
            <p:cNvPr id="6" name="Rectangle 5">
              <a:extLst>
                <a:ext uri="{FF2B5EF4-FFF2-40B4-BE49-F238E27FC236}">
                  <a16:creationId xmlns:a16="http://schemas.microsoft.com/office/drawing/2014/main" xmlns="" id="{88BC9E4A-2E36-4B9E-BCF6-49F564F1453C}"/>
                </a:ext>
              </a:extLst>
            </p:cNvPr>
            <p:cNvSpPr/>
            <p:nvPr/>
          </p:nvSpPr>
          <p:spPr>
            <a:xfrm>
              <a:off x="2184400" y="21717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xmlns="" id="{693E804A-6C65-4965-A0BA-7A0E39A83E6E}"/>
                </a:ext>
              </a:extLst>
            </p:cNvPr>
            <p:cNvCxnSpPr>
              <a:stCxn id="27" idx="2"/>
              <a:endCxn id="30" idx="0"/>
            </p:cNvCxnSpPr>
            <p:nvPr/>
          </p:nvCxnSpPr>
          <p:spPr>
            <a:xfrm>
              <a:off x="6277979" y="3089231"/>
              <a:ext cx="9498" cy="1732019"/>
            </a:xfrm>
            <a:prstGeom prst="line">
              <a:avLst/>
            </a:prstGeom>
            <a:noFill/>
            <a:ln w="12700" cap="flat" cmpd="sng" algn="ctr">
              <a:solidFill>
                <a:srgbClr val="5B9BD5"/>
              </a:solidFill>
              <a:prstDash val="solid"/>
              <a:miter lim="800000"/>
            </a:ln>
            <a:effectLst/>
          </p:spPr>
        </p:cxnSp>
        <p:cxnSp>
          <p:nvCxnSpPr>
            <p:cNvPr id="8" name="Straight Connector 7">
              <a:extLst>
                <a:ext uri="{FF2B5EF4-FFF2-40B4-BE49-F238E27FC236}">
                  <a16:creationId xmlns:a16="http://schemas.microsoft.com/office/drawing/2014/main" xmlns="" id="{EDC6A9FD-CF23-4277-A83A-9F58A895A246}"/>
                </a:ext>
              </a:extLst>
            </p:cNvPr>
            <p:cNvCxnSpPr/>
            <p:nvPr/>
          </p:nvCxnSpPr>
          <p:spPr>
            <a:xfrm>
              <a:off x="7113996" y="3089231"/>
              <a:ext cx="0" cy="1732019"/>
            </a:xfrm>
            <a:prstGeom prst="line">
              <a:avLst/>
            </a:prstGeom>
            <a:noFill/>
            <a:ln w="12700" cap="flat" cmpd="sng" algn="ctr">
              <a:solidFill>
                <a:srgbClr val="5B9BD5"/>
              </a:solidFill>
              <a:prstDash val="solid"/>
              <a:miter lim="800000"/>
            </a:ln>
            <a:effectLst/>
          </p:spPr>
        </p:cxnSp>
        <p:cxnSp>
          <p:nvCxnSpPr>
            <p:cNvPr id="9" name="Straight Connector 8">
              <a:extLst>
                <a:ext uri="{FF2B5EF4-FFF2-40B4-BE49-F238E27FC236}">
                  <a16:creationId xmlns:a16="http://schemas.microsoft.com/office/drawing/2014/main" xmlns="" id="{28C1599B-68C6-4747-9252-3340DCA546CA}"/>
                </a:ext>
              </a:extLst>
            </p:cNvPr>
            <p:cNvCxnSpPr/>
            <p:nvPr/>
          </p:nvCxnSpPr>
          <p:spPr>
            <a:xfrm>
              <a:off x="7931017" y="3089231"/>
              <a:ext cx="0" cy="1732019"/>
            </a:xfrm>
            <a:prstGeom prst="line">
              <a:avLst/>
            </a:prstGeom>
            <a:noFill/>
            <a:ln w="12700" cap="flat" cmpd="sng" algn="ctr">
              <a:solidFill>
                <a:srgbClr val="5B9BD5"/>
              </a:solidFill>
              <a:prstDash val="solid"/>
              <a:miter lim="800000"/>
            </a:ln>
            <a:effectLst/>
          </p:spPr>
        </p:cxnSp>
        <p:cxnSp>
          <p:nvCxnSpPr>
            <p:cNvPr id="10" name="Straight Connector 9">
              <a:extLst>
                <a:ext uri="{FF2B5EF4-FFF2-40B4-BE49-F238E27FC236}">
                  <a16:creationId xmlns:a16="http://schemas.microsoft.com/office/drawing/2014/main" xmlns="" id="{A6336C00-11FE-4053-9095-29AE6DCFFA1D}"/>
                </a:ext>
              </a:extLst>
            </p:cNvPr>
            <p:cNvCxnSpPr/>
            <p:nvPr/>
          </p:nvCxnSpPr>
          <p:spPr>
            <a:xfrm>
              <a:off x="8765923" y="3084226"/>
              <a:ext cx="0" cy="1732019"/>
            </a:xfrm>
            <a:prstGeom prst="line">
              <a:avLst/>
            </a:prstGeom>
            <a:noFill/>
            <a:ln w="12700" cap="flat" cmpd="sng" algn="ctr">
              <a:solidFill>
                <a:srgbClr val="5B9BD5"/>
              </a:solidFill>
              <a:prstDash val="solid"/>
              <a:miter lim="800000"/>
            </a:ln>
            <a:effectLst/>
          </p:spPr>
        </p:cxnSp>
        <p:cxnSp>
          <p:nvCxnSpPr>
            <p:cNvPr id="11" name="Straight Connector 10">
              <a:extLst>
                <a:ext uri="{FF2B5EF4-FFF2-40B4-BE49-F238E27FC236}">
                  <a16:creationId xmlns:a16="http://schemas.microsoft.com/office/drawing/2014/main" xmlns="" id="{182B24F2-CF9B-457D-8AD5-FF73961F3A5C}"/>
                </a:ext>
              </a:extLst>
            </p:cNvPr>
            <p:cNvCxnSpPr>
              <a:stCxn id="27" idx="3"/>
              <a:endCxn id="17" idx="1"/>
            </p:cNvCxnSpPr>
            <p:nvPr/>
          </p:nvCxnSpPr>
          <p:spPr>
            <a:xfrm>
              <a:off x="6623339" y="2745492"/>
              <a:ext cx="1787726" cy="0"/>
            </a:xfrm>
            <a:prstGeom prst="line">
              <a:avLst/>
            </a:prstGeom>
            <a:noFill/>
            <a:ln w="12700" cap="flat" cmpd="sng" algn="ctr">
              <a:solidFill>
                <a:srgbClr val="5B9BD5"/>
              </a:solidFill>
              <a:prstDash val="solid"/>
              <a:miter lim="800000"/>
            </a:ln>
            <a:effectLst/>
          </p:spPr>
        </p:cxnSp>
        <p:cxnSp>
          <p:nvCxnSpPr>
            <p:cNvPr id="12" name="Straight Connector 11">
              <a:extLst>
                <a:ext uri="{FF2B5EF4-FFF2-40B4-BE49-F238E27FC236}">
                  <a16:creationId xmlns:a16="http://schemas.microsoft.com/office/drawing/2014/main" xmlns="" id="{D452AB9D-8DF4-4B78-AD17-CD906576F947}"/>
                </a:ext>
              </a:extLst>
            </p:cNvPr>
            <p:cNvCxnSpPr/>
            <p:nvPr/>
          </p:nvCxnSpPr>
          <p:spPr>
            <a:xfrm>
              <a:off x="6632837" y="3551989"/>
              <a:ext cx="1787726" cy="0"/>
            </a:xfrm>
            <a:prstGeom prst="line">
              <a:avLst/>
            </a:prstGeom>
            <a:noFill/>
            <a:ln w="12700" cap="flat" cmpd="sng" algn="ctr">
              <a:solidFill>
                <a:srgbClr val="5B9BD5"/>
              </a:solidFill>
              <a:prstDash val="solid"/>
              <a:miter lim="800000"/>
            </a:ln>
            <a:effectLst/>
          </p:spPr>
        </p:cxnSp>
        <p:cxnSp>
          <p:nvCxnSpPr>
            <p:cNvPr id="13" name="Straight Connector 12">
              <a:extLst>
                <a:ext uri="{FF2B5EF4-FFF2-40B4-BE49-F238E27FC236}">
                  <a16:creationId xmlns:a16="http://schemas.microsoft.com/office/drawing/2014/main" xmlns="" id="{240AC259-F899-4920-8F5E-0EBB87E643A5}"/>
                </a:ext>
              </a:extLst>
            </p:cNvPr>
            <p:cNvCxnSpPr/>
            <p:nvPr/>
          </p:nvCxnSpPr>
          <p:spPr>
            <a:xfrm>
              <a:off x="6632837" y="4358486"/>
              <a:ext cx="1787726" cy="0"/>
            </a:xfrm>
            <a:prstGeom prst="line">
              <a:avLst/>
            </a:prstGeom>
            <a:noFill/>
            <a:ln w="12700" cap="flat" cmpd="sng" algn="ctr">
              <a:solidFill>
                <a:srgbClr val="5B9BD5"/>
              </a:solidFill>
              <a:prstDash val="solid"/>
              <a:miter lim="800000"/>
            </a:ln>
            <a:effectLst/>
          </p:spPr>
        </p:cxnSp>
        <p:cxnSp>
          <p:nvCxnSpPr>
            <p:cNvPr id="14" name="Straight Connector 13">
              <a:extLst>
                <a:ext uri="{FF2B5EF4-FFF2-40B4-BE49-F238E27FC236}">
                  <a16:creationId xmlns:a16="http://schemas.microsoft.com/office/drawing/2014/main" xmlns="" id="{D7884EC5-DB2A-4B77-B97D-575AF4ADA7FB}"/>
                </a:ext>
              </a:extLst>
            </p:cNvPr>
            <p:cNvCxnSpPr/>
            <p:nvPr/>
          </p:nvCxnSpPr>
          <p:spPr>
            <a:xfrm>
              <a:off x="6632837" y="5161636"/>
              <a:ext cx="1787726" cy="0"/>
            </a:xfrm>
            <a:prstGeom prst="line">
              <a:avLst/>
            </a:prstGeom>
            <a:noFill/>
            <a:ln w="12700" cap="flat" cmpd="sng" algn="ctr">
              <a:solidFill>
                <a:srgbClr val="5B9BD5"/>
              </a:solidFill>
              <a:prstDash val="solid"/>
              <a:miter lim="800000"/>
            </a:ln>
            <a:effectLst/>
          </p:spPr>
        </p:cxnSp>
        <p:sp>
          <p:nvSpPr>
            <p:cNvPr id="15" name="Rounded Rectangle 5">
              <a:extLst>
                <a:ext uri="{FF2B5EF4-FFF2-40B4-BE49-F238E27FC236}">
                  <a16:creationId xmlns:a16="http://schemas.microsoft.com/office/drawing/2014/main" xmlns="" id="{BBBD0381-873D-4A67-84BB-D342B078F978}"/>
                </a:ext>
              </a:extLst>
            </p:cNvPr>
            <p:cNvSpPr/>
            <p:nvPr/>
          </p:nvSpPr>
          <p:spPr>
            <a:xfrm>
              <a:off x="6759138"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6">
              <a:extLst>
                <a:ext uri="{FF2B5EF4-FFF2-40B4-BE49-F238E27FC236}">
                  <a16:creationId xmlns:a16="http://schemas.microsoft.com/office/drawing/2014/main" xmlns="" id="{B44CD253-F976-4644-8DCE-6CF5B9727819}"/>
                </a:ext>
              </a:extLst>
            </p:cNvPr>
            <p:cNvSpPr/>
            <p:nvPr/>
          </p:nvSpPr>
          <p:spPr>
            <a:xfrm>
              <a:off x="7585657"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7">
              <a:extLst>
                <a:ext uri="{FF2B5EF4-FFF2-40B4-BE49-F238E27FC236}">
                  <a16:creationId xmlns:a16="http://schemas.microsoft.com/office/drawing/2014/main" xmlns="" id="{FEBBDA32-00EE-4DF7-94E6-F085D675C6B8}"/>
                </a:ext>
              </a:extLst>
            </p:cNvPr>
            <p:cNvSpPr/>
            <p:nvPr/>
          </p:nvSpPr>
          <p:spPr>
            <a:xfrm>
              <a:off x="8411065"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9">
              <a:extLst>
                <a:ext uri="{FF2B5EF4-FFF2-40B4-BE49-F238E27FC236}">
                  <a16:creationId xmlns:a16="http://schemas.microsoft.com/office/drawing/2014/main" xmlns="" id="{AD8DA115-EB9F-4B09-8DBD-99F2BBE3F618}"/>
                </a:ext>
              </a:extLst>
            </p:cNvPr>
            <p:cNvSpPr/>
            <p:nvPr/>
          </p:nvSpPr>
          <p:spPr>
            <a:xfrm>
              <a:off x="6768636"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0">
              <a:extLst>
                <a:ext uri="{FF2B5EF4-FFF2-40B4-BE49-F238E27FC236}">
                  <a16:creationId xmlns:a16="http://schemas.microsoft.com/office/drawing/2014/main" xmlns="" id="{CC3D92E1-C9E6-41C6-8CAE-B59D53F4B189}"/>
                </a:ext>
              </a:extLst>
            </p:cNvPr>
            <p:cNvSpPr/>
            <p:nvPr/>
          </p:nvSpPr>
          <p:spPr>
            <a:xfrm>
              <a:off x="7585657"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1">
              <a:extLst>
                <a:ext uri="{FF2B5EF4-FFF2-40B4-BE49-F238E27FC236}">
                  <a16:creationId xmlns:a16="http://schemas.microsoft.com/office/drawing/2014/main" xmlns="" id="{707FE75F-0233-4487-A39D-A233C5D152A0}"/>
                </a:ext>
              </a:extLst>
            </p:cNvPr>
            <p:cNvSpPr/>
            <p:nvPr/>
          </p:nvSpPr>
          <p:spPr>
            <a:xfrm>
              <a:off x="8411065"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13">
              <a:extLst>
                <a:ext uri="{FF2B5EF4-FFF2-40B4-BE49-F238E27FC236}">
                  <a16:creationId xmlns:a16="http://schemas.microsoft.com/office/drawing/2014/main" xmlns="" id="{64917456-03D1-43DE-B6A2-FD5DD41817EF}"/>
                </a:ext>
              </a:extLst>
            </p:cNvPr>
            <p:cNvSpPr/>
            <p:nvPr/>
          </p:nvSpPr>
          <p:spPr>
            <a:xfrm>
              <a:off x="6768636"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14">
              <a:extLst>
                <a:ext uri="{FF2B5EF4-FFF2-40B4-BE49-F238E27FC236}">
                  <a16:creationId xmlns:a16="http://schemas.microsoft.com/office/drawing/2014/main" xmlns="" id="{C3D7874B-0DF9-4C61-8D68-C99BB0AF0CF7}"/>
                </a:ext>
              </a:extLst>
            </p:cNvPr>
            <p:cNvSpPr/>
            <p:nvPr/>
          </p:nvSpPr>
          <p:spPr>
            <a:xfrm>
              <a:off x="7595155"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15">
              <a:extLst>
                <a:ext uri="{FF2B5EF4-FFF2-40B4-BE49-F238E27FC236}">
                  <a16:creationId xmlns:a16="http://schemas.microsoft.com/office/drawing/2014/main" xmlns="" id="{CAEAF2C3-623A-40E1-A264-828739D73725}"/>
                </a:ext>
              </a:extLst>
            </p:cNvPr>
            <p:cNvSpPr/>
            <p:nvPr/>
          </p:nvSpPr>
          <p:spPr>
            <a:xfrm>
              <a:off x="8420563"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17">
              <a:extLst>
                <a:ext uri="{FF2B5EF4-FFF2-40B4-BE49-F238E27FC236}">
                  <a16:creationId xmlns:a16="http://schemas.microsoft.com/office/drawing/2014/main" xmlns="" id="{0E51CDE1-1329-42C1-91E2-9513D85A1126}"/>
                </a:ext>
              </a:extLst>
            </p:cNvPr>
            <p:cNvSpPr/>
            <p:nvPr/>
          </p:nvSpPr>
          <p:spPr>
            <a:xfrm>
              <a:off x="6768636"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18">
              <a:extLst>
                <a:ext uri="{FF2B5EF4-FFF2-40B4-BE49-F238E27FC236}">
                  <a16:creationId xmlns:a16="http://schemas.microsoft.com/office/drawing/2014/main" xmlns="" id="{D7258A68-8678-47DB-8008-1BD8ACE7BA93}"/>
                </a:ext>
              </a:extLst>
            </p:cNvPr>
            <p:cNvSpPr/>
            <p:nvPr/>
          </p:nvSpPr>
          <p:spPr>
            <a:xfrm>
              <a:off x="7595155"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19">
              <a:extLst>
                <a:ext uri="{FF2B5EF4-FFF2-40B4-BE49-F238E27FC236}">
                  <a16:creationId xmlns:a16="http://schemas.microsoft.com/office/drawing/2014/main" xmlns="" id="{949EAA91-33FB-44C8-B622-6EF2084E3729}"/>
                </a:ext>
              </a:extLst>
            </p:cNvPr>
            <p:cNvSpPr/>
            <p:nvPr/>
          </p:nvSpPr>
          <p:spPr>
            <a:xfrm>
              <a:off x="8420563"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4">
              <a:extLst>
                <a:ext uri="{FF2B5EF4-FFF2-40B4-BE49-F238E27FC236}">
                  <a16:creationId xmlns:a16="http://schemas.microsoft.com/office/drawing/2014/main" xmlns="" id="{742ED78E-0D7D-4FA7-9320-3B918BA6EBFF}"/>
                </a:ext>
              </a:extLst>
            </p:cNvPr>
            <p:cNvSpPr/>
            <p:nvPr/>
          </p:nvSpPr>
          <p:spPr>
            <a:xfrm>
              <a:off x="5932619"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8">
              <a:extLst>
                <a:ext uri="{FF2B5EF4-FFF2-40B4-BE49-F238E27FC236}">
                  <a16:creationId xmlns:a16="http://schemas.microsoft.com/office/drawing/2014/main" xmlns="" id="{B9B33041-B365-4A39-B8A6-B7DB128FA987}"/>
                </a:ext>
              </a:extLst>
            </p:cNvPr>
            <p:cNvSpPr/>
            <p:nvPr/>
          </p:nvSpPr>
          <p:spPr>
            <a:xfrm>
              <a:off x="5942117"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9" name="Rounded Rectangle 12">
              <a:extLst>
                <a:ext uri="{FF2B5EF4-FFF2-40B4-BE49-F238E27FC236}">
                  <a16:creationId xmlns:a16="http://schemas.microsoft.com/office/drawing/2014/main" xmlns="" id="{47E95392-CF95-4E2D-94FA-FE74C22DA8B2}"/>
                </a:ext>
              </a:extLst>
            </p:cNvPr>
            <p:cNvSpPr/>
            <p:nvPr/>
          </p:nvSpPr>
          <p:spPr>
            <a:xfrm>
              <a:off x="5942117"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ounded Rectangle 16">
              <a:extLst>
                <a:ext uri="{FF2B5EF4-FFF2-40B4-BE49-F238E27FC236}">
                  <a16:creationId xmlns:a16="http://schemas.microsoft.com/office/drawing/2014/main" xmlns="" id="{BF7922F5-E261-493D-B592-64CB1175D2C0}"/>
                </a:ext>
              </a:extLst>
            </p:cNvPr>
            <p:cNvSpPr/>
            <p:nvPr/>
          </p:nvSpPr>
          <p:spPr>
            <a:xfrm>
              <a:off x="5942117"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xmlns="" id="{23EC9F20-1E3C-4789-ABCC-D0A0DDC375B1}"/>
                </a:ext>
              </a:extLst>
            </p:cNvPr>
            <p:cNvCxnSpPr/>
            <p:nvPr/>
          </p:nvCxnSpPr>
          <p:spPr>
            <a:xfrm flipH="1">
              <a:off x="4898824" y="3959225"/>
              <a:ext cx="1388654" cy="0"/>
            </a:xfrm>
            <a:prstGeom prst="line">
              <a:avLst/>
            </a:prstGeom>
            <a:noFill/>
            <a:ln w="12700" cap="flat" cmpd="sng" algn="ctr">
              <a:solidFill>
                <a:srgbClr val="5B9BD5"/>
              </a:solidFill>
              <a:prstDash val="solid"/>
              <a:miter lim="800000"/>
              <a:headEnd type="none"/>
              <a:tailEnd type="none"/>
            </a:ln>
            <a:effectLst/>
          </p:spPr>
        </p:cxnSp>
        <p:sp>
          <p:nvSpPr>
            <p:cNvPr id="32" name="Rounded Rectangle 36">
              <a:extLst>
                <a:ext uri="{FF2B5EF4-FFF2-40B4-BE49-F238E27FC236}">
                  <a16:creationId xmlns:a16="http://schemas.microsoft.com/office/drawing/2014/main" xmlns="" id="{03539BAD-9322-4E0E-9C60-763B9FA63B4B}"/>
                </a:ext>
              </a:extLst>
            </p:cNvPr>
            <p:cNvSpPr/>
            <p:nvPr/>
          </p:nvSpPr>
          <p:spPr>
            <a:xfrm>
              <a:off x="2518786" y="35016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3" name="Rectangle 32">
              <a:extLst>
                <a:ext uri="{FF2B5EF4-FFF2-40B4-BE49-F238E27FC236}">
                  <a16:creationId xmlns:a16="http://schemas.microsoft.com/office/drawing/2014/main" xmlns="" id="{44CBE1FA-1D0E-44C7-8687-834F5BAEFDE9}"/>
                </a:ext>
              </a:extLst>
            </p:cNvPr>
            <p:cNvSpPr/>
            <p:nvPr/>
          </p:nvSpPr>
          <p:spPr>
            <a:xfrm>
              <a:off x="2758406" y="44565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34" name="Rectangle 33">
              <a:extLst>
                <a:ext uri="{FF2B5EF4-FFF2-40B4-BE49-F238E27FC236}">
                  <a16:creationId xmlns:a16="http://schemas.microsoft.com/office/drawing/2014/main" xmlns="" id="{D4C1A6F9-23E1-4B5E-826B-52C9378C9E92}"/>
                </a:ext>
              </a:extLst>
            </p:cNvPr>
            <p:cNvSpPr/>
            <p:nvPr/>
          </p:nvSpPr>
          <p:spPr>
            <a:xfrm>
              <a:off x="2758406" y="49793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5" name="Rectangle 34">
              <a:extLst>
                <a:ext uri="{FF2B5EF4-FFF2-40B4-BE49-F238E27FC236}">
                  <a16:creationId xmlns:a16="http://schemas.microsoft.com/office/drawing/2014/main" xmlns="" id="{736E3B26-57E1-47DE-BEB1-A49C6B55C8E0}"/>
                </a:ext>
              </a:extLst>
            </p:cNvPr>
            <p:cNvSpPr/>
            <p:nvPr/>
          </p:nvSpPr>
          <p:spPr>
            <a:xfrm>
              <a:off x="2758406" y="37137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36" name="Rectangle 35">
              <a:extLst>
                <a:ext uri="{FF2B5EF4-FFF2-40B4-BE49-F238E27FC236}">
                  <a16:creationId xmlns:a16="http://schemas.microsoft.com/office/drawing/2014/main" xmlns="" id="{7D95F8AA-7CCF-4FBE-B59A-759D8136B828}"/>
                </a:ext>
              </a:extLst>
            </p:cNvPr>
            <p:cNvSpPr/>
            <p:nvPr/>
          </p:nvSpPr>
          <p:spPr>
            <a:xfrm>
              <a:off x="2386963" y="22764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7" name="Straight Connector 36">
              <a:extLst>
                <a:ext uri="{FF2B5EF4-FFF2-40B4-BE49-F238E27FC236}">
                  <a16:creationId xmlns:a16="http://schemas.microsoft.com/office/drawing/2014/main" xmlns="" id="{37490B3A-B6A0-45DA-BAA9-42BF72217829}"/>
                </a:ext>
              </a:extLst>
            </p:cNvPr>
            <p:cNvCxnSpPr>
              <a:stCxn id="17" idx="3"/>
            </p:cNvCxnSpPr>
            <p:nvPr/>
          </p:nvCxnSpPr>
          <p:spPr>
            <a:xfrm>
              <a:off x="9101788" y="2745492"/>
              <a:ext cx="834905" cy="0"/>
            </a:xfrm>
            <a:prstGeom prst="line">
              <a:avLst/>
            </a:prstGeom>
            <a:noFill/>
            <a:ln w="12700" cap="flat" cmpd="sng" algn="ctr">
              <a:solidFill>
                <a:srgbClr val="5B9BD5"/>
              </a:solidFill>
              <a:prstDash val="solid"/>
              <a:miter lim="800000"/>
            </a:ln>
            <a:effectLst/>
          </p:spPr>
        </p:cxnSp>
        <p:cxnSp>
          <p:nvCxnSpPr>
            <p:cNvPr id="38" name="Straight Connector 37">
              <a:extLst>
                <a:ext uri="{FF2B5EF4-FFF2-40B4-BE49-F238E27FC236}">
                  <a16:creationId xmlns:a16="http://schemas.microsoft.com/office/drawing/2014/main" xmlns="" id="{B06465EC-6DC6-4773-83CF-560522821C07}"/>
                </a:ext>
              </a:extLst>
            </p:cNvPr>
            <p:cNvCxnSpPr/>
            <p:nvPr/>
          </p:nvCxnSpPr>
          <p:spPr>
            <a:xfrm>
              <a:off x="9101787" y="3551989"/>
              <a:ext cx="834905" cy="0"/>
            </a:xfrm>
            <a:prstGeom prst="line">
              <a:avLst/>
            </a:prstGeom>
            <a:noFill/>
            <a:ln w="12700" cap="flat" cmpd="sng" algn="ctr">
              <a:solidFill>
                <a:srgbClr val="5B9BD5"/>
              </a:solidFill>
              <a:prstDash val="solid"/>
              <a:miter lim="800000"/>
            </a:ln>
            <a:effectLst/>
          </p:spPr>
        </p:cxnSp>
        <p:cxnSp>
          <p:nvCxnSpPr>
            <p:cNvPr id="39" name="Straight Connector 38">
              <a:extLst>
                <a:ext uri="{FF2B5EF4-FFF2-40B4-BE49-F238E27FC236}">
                  <a16:creationId xmlns:a16="http://schemas.microsoft.com/office/drawing/2014/main" xmlns="" id="{B124EFBF-48AB-4992-A208-7DB89D4CF317}"/>
                </a:ext>
              </a:extLst>
            </p:cNvPr>
            <p:cNvCxnSpPr/>
            <p:nvPr/>
          </p:nvCxnSpPr>
          <p:spPr>
            <a:xfrm>
              <a:off x="9111286" y="4358486"/>
              <a:ext cx="834905" cy="0"/>
            </a:xfrm>
            <a:prstGeom prst="line">
              <a:avLst/>
            </a:prstGeom>
            <a:noFill/>
            <a:ln w="12700" cap="flat" cmpd="sng" algn="ctr">
              <a:solidFill>
                <a:srgbClr val="5B9BD5"/>
              </a:solidFill>
              <a:prstDash val="solid"/>
              <a:miter lim="800000"/>
            </a:ln>
            <a:effectLst/>
          </p:spPr>
        </p:cxnSp>
        <p:cxnSp>
          <p:nvCxnSpPr>
            <p:cNvPr id="40" name="Straight Connector 39">
              <a:extLst>
                <a:ext uri="{FF2B5EF4-FFF2-40B4-BE49-F238E27FC236}">
                  <a16:creationId xmlns:a16="http://schemas.microsoft.com/office/drawing/2014/main" xmlns="" id="{852AF83C-74EE-40AE-AD84-4D99567AF1CD}"/>
                </a:ext>
              </a:extLst>
            </p:cNvPr>
            <p:cNvCxnSpPr/>
            <p:nvPr/>
          </p:nvCxnSpPr>
          <p:spPr>
            <a:xfrm>
              <a:off x="9111286" y="5149961"/>
              <a:ext cx="834905" cy="0"/>
            </a:xfrm>
            <a:prstGeom prst="line">
              <a:avLst/>
            </a:prstGeom>
            <a:noFill/>
            <a:ln w="12700" cap="flat" cmpd="sng" algn="ctr">
              <a:solidFill>
                <a:srgbClr val="5B9BD5"/>
              </a:solidFill>
              <a:prstDash val="solid"/>
              <a:miter lim="800000"/>
            </a:ln>
            <a:effectLst/>
          </p:spPr>
        </p:cxnSp>
        <p:sp>
          <p:nvSpPr>
            <p:cNvPr id="41" name="Rectangle 40">
              <a:extLst>
                <a:ext uri="{FF2B5EF4-FFF2-40B4-BE49-F238E27FC236}">
                  <a16:creationId xmlns:a16="http://schemas.microsoft.com/office/drawing/2014/main" xmlns="" id="{ACC6B089-6F01-4FBA-8799-67D82A66DE01}"/>
                </a:ext>
              </a:extLst>
            </p:cNvPr>
            <p:cNvSpPr/>
            <p:nvPr/>
          </p:nvSpPr>
          <p:spPr>
            <a:xfrm>
              <a:off x="9936693" y="24057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2" name="Rounded Rectangle 27">
              <a:extLst>
                <a:ext uri="{FF2B5EF4-FFF2-40B4-BE49-F238E27FC236}">
                  <a16:creationId xmlns:a16="http://schemas.microsoft.com/office/drawing/2014/main" xmlns="" id="{7F83A355-1645-4A96-B32D-32436A4A593C}"/>
                </a:ext>
              </a:extLst>
            </p:cNvPr>
            <p:cNvSpPr/>
            <p:nvPr/>
          </p:nvSpPr>
          <p:spPr>
            <a:xfrm>
              <a:off x="4878543" y="29688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xmlns="" id="{11D5DB27-3995-4056-BD40-9095F6C10A52}"/>
                </a:ext>
              </a:extLst>
            </p:cNvPr>
            <p:cNvCxnSpPr>
              <a:stCxn id="42" idx="1"/>
              <a:endCxn id="32" idx="3"/>
            </p:cNvCxnSpPr>
            <p:nvPr/>
          </p:nvCxnSpPr>
          <p:spPr>
            <a:xfrm flipH="1" flipV="1">
              <a:off x="4531736" y="39592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42191642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175DA-9C13-4D8B-8136-E848A6C8E6AC}"/>
              </a:ext>
            </a:extLst>
          </p:cNvPr>
          <p:cNvSpPr>
            <a:spLocks noGrp="1"/>
          </p:cNvSpPr>
          <p:nvPr>
            <p:ph type="title"/>
          </p:nvPr>
        </p:nvSpPr>
        <p:spPr/>
        <p:txBody>
          <a:bodyPr/>
          <a:lstStyle/>
          <a:p>
            <a:r>
              <a:rPr lang="en-US" dirty="0"/>
              <a:t>Bad Overlap Example</a:t>
            </a:r>
          </a:p>
        </p:txBody>
      </p:sp>
      <p:grpSp>
        <p:nvGrpSpPr>
          <p:cNvPr id="3" name="Group 2"/>
          <p:cNvGrpSpPr/>
          <p:nvPr/>
        </p:nvGrpSpPr>
        <p:grpSpPr>
          <a:xfrm>
            <a:off x="2184400" y="2286000"/>
            <a:ext cx="11887200" cy="4572000"/>
            <a:chOff x="3556000" y="2743200"/>
            <a:chExt cx="9270814" cy="3581400"/>
          </a:xfrm>
        </p:grpSpPr>
        <p:sp>
          <p:nvSpPr>
            <p:cNvPr id="44" name="Rectangle 43">
              <a:extLst>
                <a:ext uri="{FF2B5EF4-FFF2-40B4-BE49-F238E27FC236}">
                  <a16:creationId xmlns:a16="http://schemas.microsoft.com/office/drawing/2014/main" xmlns="" id="{004F28D7-AE4E-45C2-AC32-35642AE3265F}"/>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xmlns="" id="{163878D5-9F85-4F22-BF25-BFF861090CAA}"/>
                </a:ext>
              </a:extLst>
            </p:cNvPr>
            <p:cNvCxnSpPr>
              <a:stCxn id="65" idx="2"/>
              <a:endCxn id="68"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46" name="Straight Connector 45">
              <a:extLst>
                <a:ext uri="{FF2B5EF4-FFF2-40B4-BE49-F238E27FC236}">
                  <a16:creationId xmlns:a16="http://schemas.microsoft.com/office/drawing/2014/main" xmlns="" id="{0EA4740B-E7FC-4731-8684-AB2D2A79127C}"/>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47" name="Straight Connector 46">
              <a:extLst>
                <a:ext uri="{FF2B5EF4-FFF2-40B4-BE49-F238E27FC236}">
                  <a16:creationId xmlns:a16="http://schemas.microsoft.com/office/drawing/2014/main" xmlns="" id="{A7FA68CE-C689-480C-BBFC-A1CB746DB4E8}"/>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48" name="Straight Connector 47">
              <a:extLst>
                <a:ext uri="{FF2B5EF4-FFF2-40B4-BE49-F238E27FC236}">
                  <a16:creationId xmlns:a16="http://schemas.microsoft.com/office/drawing/2014/main" xmlns="" id="{65CBBA72-C840-4CB7-A162-47CF0C1D244D}"/>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49" name="Straight Connector 48">
              <a:extLst>
                <a:ext uri="{FF2B5EF4-FFF2-40B4-BE49-F238E27FC236}">
                  <a16:creationId xmlns:a16="http://schemas.microsoft.com/office/drawing/2014/main" xmlns="" id="{D2EF727E-B913-4AB1-AA4F-CF7D6621CB61}"/>
                </a:ext>
              </a:extLst>
            </p:cNvPr>
            <p:cNvCxnSpPr>
              <a:stCxn id="65" idx="3"/>
              <a:endCxn id="55"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50" name="Straight Connector 49">
              <a:extLst>
                <a:ext uri="{FF2B5EF4-FFF2-40B4-BE49-F238E27FC236}">
                  <a16:creationId xmlns:a16="http://schemas.microsoft.com/office/drawing/2014/main" xmlns="" id="{75884FF0-CA17-46C7-B18A-8CEAEB0BC787}"/>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51" name="Straight Connector 50">
              <a:extLst>
                <a:ext uri="{FF2B5EF4-FFF2-40B4-BE49-F238E27FC236}">
                  <a16:creationId xmlns:a16="http://schemas.microsoft.com/office/drawing/2014/main" xmlns="" id="{6D348EB2-F9E0-4696-AEB9-EC8DE6270593}"/>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52" name="Straight Connector 51">
              <a:extLst>
                <a:ext uri="{FF2B5EF4-FFF2-40B4-BE49-F238E27FC236}">
                  <a16:creationId xmlns:a16="http://schemas.microsoft.com/office/drawing/2014/main" xmlns="" id="{F389D4E4-C8E8-4CE1-AEAF-87F79793F1CB}"/>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53" name="Rounded Rectangle 5">
              <a:extLst>
                <a:ext uri="{FF2B5EF4-FFF2-40B4-BE49-F238E27FC236}">
                  <a16:creationId xmlns:a16="http://schemas.microsoft.com/office/drawing/2014/main" xmlns="" id="{85E883F9-F092-4FCB-AB50-F921F093E1F5}"/>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4" name="Rounded Rectangle 6">
              <a:extLst>
                <a:ext uri="{FF2B5EF4-FFF2-40B4-BE49-F238E27FC236}">
                  <a16:creationId xmlns:a16="http://schemas.microsoft.com/office/drawing/2014/main" xmlns="" id="{42B6AA7A-ECF4-48EE-AD32-7EEBA4732954}"/>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5" name="Rounded Rectangle 7">
              <a:extLst>
                <a:ext uri="{FF2B5EF4-FFF2-40B4-BE49-F238E27FC236}">
                  <a16:creationId xmlns:a16="http://schemas.microsoft.com/office/drawing/2014/main" xmlns="" id="{9FE9A671-3C34-49F4-9329-7F068093CB51}"/>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6" name="Rounded Rectangle 9">
              <a:extLst>
                <a:ext uri="{FF2B5EF4-FFF2-40B4-BE49-F238E27FC236}">
                  <a16:creationId xmlns:a16="http://schemas.microsoft.com/office/drawing/2014/main" xmlns="" id="{09B98A1C-25FB-4FB3-BE1E-AD4682F7CE84}"/>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7" name="Rounded Rectangle 10">
              <a:extLst>
                <a:ext uri="{FF2B5EF4-FFF2-40B4-BE49-F238E27FC236}">
                  <a16:creationId xmlns:a16="http://schemas.microsoft.com/office/drawing/2014/main" xmlns="" id="{F0FB660D-95A5-4656-A5CF-7E8D78BE308A}"/>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8" name="Rounded Rectangle 11">
              <a:extLst>
                <a:ext uri="{FF2B5EF4-FFF2-40B4-BE49-F238E27FC236}">
                  <a16:creationId xmlns:a16="http://schemas.microsoft.com/office/drawing/2014/main" xmlns="" id="{0A5AA244-D7F4-4228-81CD-C09283C96CE2}"/>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9" name="Rounded Rectangle 13">
              <a:extLst>
                <a:ext uri="{FF2B5EF4-FFF2-40B4-BE49-F238E27FC236}">
                  <a16:creationId xmlns:a16="http://schemas.microsoft.com/office/drawing/2014/main" xmlns="" id="{2B497850-C073-4251-B071-9A2F303DB464}"/>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0" name="Rounded Rectangle 14">
              <a:extLst>
                <a:ext uri="{FF2B5EF4-FFF2-40B4-BE49-F238E27FC236}">
                  <a16:creationId xmlns:a16="http://schemas.microsoft.com/office/drawing/2014/main" xmlns="" id="{23F6D08E-FABC-4FEB-93E4-36957E6D83F0}"/>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1" name="Rounded Rectangle 15">
              <a:extLst>
                <a:ext uri="{FF2B5EF4-FFF2-40B4-BE49-F238E27FC236}">
                  <a16:creationId xmlns:a16="http://schemas.microsoft.com/office/drawing/2014/main" xmlns="" id="{589685E5-E925-4F0B-9683-2B556FAE1D81}"/>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2" name="Rounded Rectangle 17">
              <a:extLst>
                <a:ext uri="{FF2B5EF4-FFF2-40B4-BE49-F238E27FC236}">
                  <a16:creationId xmlns:a16="http://schemas.microsoft.com/office/drawing/2014/main" xmlns="" id="{E05931EA-58B3-4A52-BA2A-95F66A436173}"/>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3" name="Rounded Rectangle 18">
              <a:extLst>
                <a:ext uri="{FF2B5EF4-FFF2-40B4-BE49-F238E27FC236}">
                  <a16:creationId xmlns:a16="http://schemas.microsoft.com/office/drawing/2014/main" xmlns="" id="{4F180376-4A37-4C49-B26E-09E6D9AC4233}"/>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4" name="Rounded Rectangle 19">
              <a:extLst>
                <a:ext uri="{FF2B5EF4-FFF2-40B4-BE49-F238E27FC236}">
                  <a16:creationId xmlns:a16="http://schemas.microsoft.com/office/drawing/2014/main" xmlns="" id="{4C903F86-7975-44F3-BAAF-1D13CB0677E5}"/>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5" name="Rounded Rectangle 4">
              <a:extLst>
                <a:ext uri="{FF2B5EF4-FFF2-40B4-BE49-F238E27FC236}">
                  <a16:creationId xmlns:a16="http://schemas.microsoft.com/office/drawing/2014/main" xmlns="" id="{80DE4CB7-D411-434E-A0E7-69DBFC921778}"/>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6" name="Rounded Rectangle 8">
              <a:extLst>
                <a:ext uri="{FF2B5EF4-FFF2-40B4-BE49-F238E27FC236}">
                  <a16:creationId xmlns:a16="http://schemas.microsoft.com/office/drawing/2014/main" xmlns="" id="{4B464174-9832-4D63-8778-2AF4400D121E}"/>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7" name="Rounded Rectangle 12">
              <a:extLst>
                <a:ext uri="{FF2B5EF4-FFF2-40B4-BE49-F238E27FC236}">
                  <a16:creationId xmlns:a16="http://schemas.microsoft.com/office/drawing/2014/main" xmlns="" id="{62F7BEA8-6BF1-4DEB-BD5E-16F7A75DAAD4}"/>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8" name="Rounded Rectangle 16">
              <a:extLst>
                <a:ext uri="{FF2B5EF4-FFF2-40B4-BE49-F238E27FC236}">
                  <a16:creationId xmlns:a16="http://schemas.microsoft.com/office/drawing/2014/main" xmlns="" id="{63CC9F19-B0EC-480E-9E8D-A5028195516F}"/>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9" name="Straight Connector 68">
              <a:extLst>
                <a:ext uri="{FF2B5EF4-FFF2-40B4-BE49-F238E27FC236}">
                  <a16:creationId xmlns:a16="http://schemas.microsoft.com/office/drawing/2014/main" xmlns="" id="{E7A93F8A-2753-4C99-BACA-AD88E03DE1AC}"/>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70" name="Rounded Rectangle 36">
              <a:extLst>
                <a:ext uri="{FF2B5EF4-FFF2-40B4-BE49-F238E27FC236}">
                  <a16:creationId xmlns:a16="http://schemas.microsoft.com/office/drawing/2014/main" xmlns="" id="{96EA0D74-12D4-42BF-9F62-5B3658D7769D}"/>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ectangle 70">
              <a:extLst>
                <a:ext uri="{FF2B5EF4-FFF2-40B4-BE49-F238E27FC236}">
                  <a16:creationId xmlns:a16="http://schemas.microsoft.com/office/drawing/2014/main" xmlns="" id="{8FB10253-0238-4A6C-B128-351617C6F169}"/>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p>
          </p:txBody>
        </p:sp>
        <p:sp>
          <p:nvSpPr>
            <p:cNvPr id="72" name="Rectangle 71">
              <a:extLst>
                <a:ext uri="{FF2B5EF4-FFF2-40B4-BE49-F238E27FC236}">
                  <a16:creationId xmlns:a16="http://schemas.microsoft.com/office/drawing/2014/main" xmlns="" id="{8EBE5FE8-BAD7-42ED-A3C3-6B80AA0BAA81}"/>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73" name="Rectangle 72">
              <a:extLst>
                <a:ext uri="{FF2B5EF4-FFF2-40B4-BE49-F238E27FC236}">
                  <a16:creationId xmlns:a16="http://schemas.microsoft.com/office/drawing/2014/main" xmlns="" id="{F4846BC7-C783-4B80-B0B6-2199AB0099BB}"/>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smtClean="0">
                  <a:solidFill>
                    <a:prstClr val="white"/>
                  </a:solidFill>
                  <a:latin typeface="Calibri" panose="020F0502020204030204"/>
                </a:rPr>
                <a:t>DISPATCH(C, 8)</a:t>
              </a:r>
              <a:endParaRPr lang="en-US" sz="1800" kern="0" dirty="0">
                <a:solidFill>
                  <a:prstClr val="white"/>
                </a:solidFill>
                <a:latin typeface="Calibri" panose="020F0502020204030204"/>
              </a:endParaRPr>
            </a:p>
          </p:txBody>
        </p:sp>
        <p:sp>
          <p:nvSpPr>
            <p:cNvPr id="74" name="Rectangle 73">
              <a:extLst>
                <a:ext uri="{FF2B5EF4-FFF2-40B4-BE49-F238E27FC236}">
                  <a16:creationId xmlns:a16="http://schemas.microsoft.com/office/drawing/2014/main" xmlns="" id="{BA08C08C-7F3B-4688-9F9E-52A07ED1D21E}"/>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75" name="Straight Connector 74">
              <a:extLst>
                <a:ext uri="{FF2B5EF4-FFF2-40B4-BE49-F238E27FC236}">
                  <a16:creationId xmlns:a16="http://schemas.microsoft.com/office/drawing/2014/main" xmlns="" id="{16CF3928-2B68-4CEF-946A-758971297D15}"/>
                </a:ext>
              </a:extLst>
            </p:cNvPr>
            <p:cNvCxnSpPr>
              <a:stCxn id="55"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76" name="Straight Connector 75">
              <a:extLst>
                <a:ext uri="{FF2B5EF4-FFF2-40B4-BE49-F238E27FC236}">
                  <a16:creationId xmlns:a16="http://schemas.microsoft.com/office/drawing/2014/main" xmlns="" id="{38CAFE15-FC78-485E-818B-F8745F8751E9}"/>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77" name="Straight Connector 76">
              <a:extLst>
                <a:ext uri="{FF2B5EF4-FFF2-40B4-BE49-F238E27FC236}">
                  <a16:creationId xmlns:a16="http://schemas.microsoft.com/office/drawing/2014/main" xmlns="" id="{2A86FF72-FB44-474D-A6ED-980D807539E2}"/>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78" name="Straight Connector 77">
              <a:extLst>
                <a:ext uri="{FF2B5EF4-FFF2-40B4-BE49-F238E27FC236}">
                  <a16:creationId xmlns:a16="http://schemas.microsoft.com/office/drawing/2014/main" xmlns="" id="{BF4D64C6-172A-4F9F-B4D1-85867F0EFDF3}"/>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79" name="Rectangle 78">
              <a:extLst>
                <a:ext uri="{FF2B5EF4-FFF2-40B4-BE49-F238E27FC236}">
                  <a16:creationId xmlns:a16="http://schemas.microsoft.com/office/drawing/2014/main" xmlns="" id="{D143024E-0483-412F-A9F5-036851E1A6D9}"/>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27">
              <a:extLst>
                <a:ext uri="{FF2B5EF4-FFF2-40B4-BE49-F238E27FC236}">
                  <a16:creationId xmlns:a16="http://schemas.microsoft.com/office/drawing/2014/main" xmlns="" id="{971FC9A5-F7E3-4E78-9FAE-CFF9E8B5061F}"/>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1" name="Straight Connector 80">
              <a:extLst>
                <a:ext uri="{FF2B5EF4-FFF2-40B4-BE49-F238E27FC236}">
                  <a16:creationId xmlns:a16="http://schemas.microsoft.com/office/drawing/2014/main" xmlns="" id="{BA110878-A812-4A40-AEBB-4460AAEB1054}"/>
                </a:ext>
              </a:extLst>
            </p:cNvPr>
            <p:cNvCxnSpPr>
              <a:stCxn id="80" idx="1"/>
              <a:endCxn id="70"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82" name="Rectangle 81">
              <a:extLst>
                <a:ext uri="{FF2B5EF4-FFF2-40B4-BE49-F238E27FC236}">
                  <a16:creationId xmlns:a16="http://schemas.microsoft.com/office/drawing/2014/main" xmlns="" id="{8C074664-5858-44CD-ABA7-1D414F038777}"/>
                </a:ext>
              </a:extLst>
            </p:cNvPr>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84" name="Rectangle 83">
              <a:extLst>
                <a:ext uri="{FF2B5EF4-FFF2-40B4-BE49-F238E27FC236}">
                  <a16:creationId xmlns:a16="http://schemas.microsoft.com/office/drawing/2014/main" xmlns="" id="{C29F38A4-6A3A-454A-BACA-18A06C53E35C}"/>
                </a:ext>
              </a:extLst>
            </p:cNvPr>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a:extLst>
                <a:ext uri="{FF2B5EF4-FFF2-40B4-BE49-F238E27FC236}">
                  <a16:creationId xmlns:a16="http://schemas.microsoft.com/office/drawing/2014/main" xmlns="" id="{4234D418-A879-4CCE-8A75-F9A4F463780C}"/>
                </a:ext>
              </a:extLst>
            </p:cNvPr>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a:extLst>
                <a:ext uri="{FF2B5EF4-FFF2-40B4-BE49-F238E27FC236}">
                  <a16:creationId xmlns:a16="http://schemas.microsoft.com/office/drawing/2014/main" xmlns="" id="{D4947616-0905-4B1B-A39D-07C2922EB607}"/>
                </a:ext>
              </a:extLst>
            </p:cNvPr>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a:extLst>
                <a:ext uri="{FF2B5EF4-FFF2-40B4-BE49-F238E27FC236}">
                  <a16:creationId xmlns:a16="http://schemas.microsoft.com/office/drawing/2014/main" xmlns="" id="{6594AB1E-EB1F-42B2-9684-8C4152AF0470}"/>
                </a:ext>
              </a:extLst>
            </p:cNvPr>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a:extLst>
                <a:ext uri="{FF2B5EF4-FFF2-40B4-BE49-F238E27FC236}">
                  <a16:creationId xmlns:a16="http://schemas.microsoft.com/office/drawing/2014/main" xmlns="" id="{58E98734-2616-401D-ABD2-DEB99DFD586E}"/>
                </a:ext>
              </a:extLst>
            </p:cNvPr>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a:extLst>
                <a:ext uri="{FF2B5EF4-FFF2-40B4-BE49-F238E27FC236}">
                  <a16:creationId xmlns:a16="http://schemas.microsoft.com/office/drawing/2014/main" xmlns="" id="{80C513A8-D3E5-445E-BC79-2D5017795EE4}"/>
                </a:ext>
              </a:extLst>
            </p:cNvPr>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a:extLst>
                <a:ext uri="{FF2B5EF4-FFF2-40B4-BE49-F238E27FC236}">
                  <a16:creationId xmlns:a16="http://schemas.microsoft.com/office/drawing/2014/main" xmlns="" id="{62B0572B-0F33-4B38-979A-42E06128A125}"/>
                </a:ext>
              </a:extLst>
            </p:cNvPr>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a:extLst>
                <a:ext uri="{FF2B5EF4-FFF2-40B4-BE49-F238E27FC236}">
                  <a16:creationId xmlns:a16="http://schemas.microsoft.com/office/drawing/2014/main" xmlns="" id="{D04A5768-A6F4-4416-A029-50365AD9C8E2}"/>
                </a:ext>
              </a:extLst>
            </p:cNvPr>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a:extLst>
                <a:ext uri="{FF2B5EF4-FFF2-40B4-BE49-F238E27FC236}">
                  <a16:creationId xmlns:a16="http://schemas.microsoft.com/office/drawing/2014/main" xmlns="" id="{CAF4F480-DC1B-40BC-A45E-AEF33E02C925}"/>
                </a:ext>
              </a:extLst>
            </p:cNvPr>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a:extLst>
                <a:ext uri="{FF2B5EF4-FFF2-40B4-BE49-F238E27FC236}">
                  <a16:creationId xmlns:a16="http://schemas.microsoft.com/office/drawing/2014/main" xmlns="" id="{692E769E-6E47-4183-AEEC-AAAA3FEC24C7}"/>
                </a:ext>
              </a:extLst>
            </p:cNvPr>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a:extLst>
                <a:ext uri="{FF2B5EF4-FFF2-40B4-BE49-F238E27FC236}">
                  <a16:creationId xmlns:a16="http://schemas.microsoft.com/office/drawing/2014/main" xmlns="" id="{56E54197-B95C-43A4-918A-E9E39A8A4170}"/>
                </a:ext>
              </a:extLst>
            </p:cNvPr>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a:extLst>
                <a:ext uri="{FF2B5EF4-FFF2-40B4-BE49-F238E27FC236}">
                  <a16:creationId xmlns:a16="http://schemas.microsoft.com/office/drawing/2014/main" xmlns="" id="{35587F39-5A09-43F5-B871-10FCAF5E2307}"/>
                </a:ext>
              </a:extLst>
            </p:cNvPr>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a:extLst>
                <a:ext uri="{FF2B5EF4-FFF2-40B4-BE49-F238E27FC236}">
                  <a16:creationId xmlns:a16="http://schemas.microsoft.com/office/drawing/2014/main" xmlns="" id="{BD531829-5C0B-48E7-B4F8-88D93FA2A286}"/>
                </a:ext>
              </a:extLst>
            </p:cNvPr>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a:extLst>
                <a:ext uri="{FF2B5EF4-FFF2-40B4-BE49-F238E27FC236}">
                  <a16:creationId xmlns:a16="http://schemas.microsoft.com/office/drawing/2014/main" xmlns="" id="{CDF95E4A-58A8-4175-9FBB-487CACCCB82F}"/>
                </a:ext>
              </a:extLst>
            </p:cNvPr>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8" name="Rectangle 97">
              <a:extLst>
                <a:ext uri="{FF2B5EF4-FFF2-40B4-BE49-F238E27FC236}">
                  <a16:creationId xmlns:a16="http://schemas.microsoft.com/office/drawing/2014/main" xmlns="" id="{78E0355A-725D-46DB-AC07-7063F2D94BCB}"/>
                </a:ext>
              </a:extLst>
            </p:cNvPr>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9" name="Rectangle 98">
              <a:extLst>
                <a:ext uri="{FF2B5EF4-FFF2-40B4-BE49-F238E27FC236}">
                  <a16:creationId xmlns:a16="http://schemas.microsoft.com/office/drawing/2014/main" xmlns="" id="{04E1EE90-1D5B-4911-AA4F-ECB17F6F6BC7}"/>
                </a:ext>
              </a:extLst>
            </p:cNvPr>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0" name="Rectangle 99">
              <a:extLst>
                <a:ext uri="{FF2B5EF4-FFF2-40B4-BE49-F238E27FC236}">
                  <a16:creationId xmlns:a16="http://schemas.microsoft.com/office/drawing/2014/main" xmlns="" id="{3CF3B14C-B62D-4A79-BDD2-1E473543AF1C}"/>
                </a:ext>
              </a:extLst>
            </p:cNvPr>
            <p:cNvSpPr/>
            <p:nvPr/>
          </p:nvSpPr>
          <p:spPr>
            <a:xfrm>
              <a:off x="6398641" y="4248513"/>
              <a:ext cx="478392" cy="437429"/>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grpSp>
      <p:sp>
        <p:nvSpPr>
          <p:cNvPr id="83" name="Rectangle 82">
            <a:extLst>
              <a:ext uri="{FF2B5EF4-FFF2-40B4-BE49-F238E27FC236}">
                <a16:creationId xmlns:a16="http://schemas.microsoft.com/office/drawing/2014/main" xmlns="" id="{A724FB89-DD7E-4ADB-983C-70E650903EF7}"/>
              </a:ext>
            </a:extLst>
          </p:cNvPr>
          <p:cNvSpPr/>
          <p:nvPr/>
        </p:nvSpPr>
        <p:spPr>
          <a:xfrm>
            <a:off x="2920399" y="3282670"/>
            <a:ext cx="1919755" cy="61667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smtClean="0">
                <a:solidFill>
                  <a:prstClr val="white"/>
                </a:solidFill>
                <a:latin typeface="Calibri" panose="020F0502020204030204"/>
                <a:ea typeface="+mn-ea"/>
                <a:cs typeface="+mn-cs"/>
              </a:rPr>
              <a:t>DISPATCH(A, 24)</a:t>
            </a:r>
            <a:endParaRPr lang="en-US" sz="1800" kern="0" dirty="0">
              <a:solidFill>
                <a:prstClr val="white"/>
              </a:solidFill>
              <a:latin typeface="Calibri" panose="020F0502020204030204"/>
              <a:ea typeface="+mn-ea"/>
              <a:cs typeface="+mn-cs"/>
            </a:endParaRPr>
          </a:p>
        </p:txBody>
      </p:sp>
    </p:spTree>
    <p:extLst>
      <p:ext uri="{BB962C8B-B14F-4D97-AF65-F5344CB8AC3E}">
        <p14:creationId xmlns:p14="http://schemas.microsoft.com/office/powerpoint/2010/main" val="24287388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175DA-9C13-4D8B-8136-E848A6C8E6AC}"/>
              </a:ext>
            </a:extLst>
          </p:cNvPr>
          <p:cNvSpPr>
            <a:spLocks noGrp="1"/>
          </p:cNvSpPr>
          <p:nvPr>
            <p:ph type="title"/>
          </p:nvPr>
        </p:nvSpPr>
        <p:spPr/>
        <p:txBody>
          <a:bodyPr/>
          <a:lstStyle/>
          <a:p>
            <a:r>
              <a:rPr lang="en-US" dirty="0"/>
              <a:t>Bad Overlap Example</a:t>
            </a:r>
          </a:p>
        </p:txBody>
      </p:sp>
      <p:grpSp>
        <p:nvGrpSpPr>
          <p:cNvPr id="4" name="Group 3"/>
          <p:cNvGrpSpPr/>
          <p:nvPr/>
        </p:nvGrpSpPr>
        <p:grpSpPr>
          <a:xfrm>
            <a:off x="2184400" y="2286000"/>
            <a:ext cx="11887200" cy="4572000"/>
            <a:chOff x="3556000" y="2743200"/>
            <a:chExt cx="9270814" cy="3581400"/>
          </a:xfrm>
        </p:grpSpPr>
        <p:sp>
          <p:nvSpPr>
            <p:cNvPr id="83" name="Rectangle 82">
              <a:extLst>
                <a:ext uri="{FF2B5EF4-FFF2-40B4-BE49-F238E27FC236}">
                  <a16:creationId xmlns:a16="http://schemas.microsoft.com/office/drawing/2014/main" xmlns="" id="{24DB6981-CDCF-4374-93DF-579EF71B14D3}"/>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01" name="Straight Connector 100">
              <a:extLst>
                <a:ext uri="{FF2B5EF4-FFF2-40B4-BE49-F238E27FC236}">
                  <a16:creationId xmlns:a16="http://schemas.microsoft.com/office/drawing/2014/main" xmlns="" id="{7284A0F3-A49C-483A-96D7-22F74C10583D}"/>
                </a:ext>
              </a:extLst>
            </p:cNvPr>
            <p:cNvCxnSpPr>
              <a:stCxn id="121" idx="2"/>
              <a:endCxn id="124"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102" name="Straight Connector 101">
              <a:extLst>
                <a:ext uri="{FF2B5EF4-FFF2-40B4-BE49-F238E27FC236}">
                  <a16:creationId xmlns:a16="http://schemas.microsoft.com/office/drawing/2014/main" xmlns="" id="{32C5B75B-7F85-48D4-A62D-F52FC28A3DB6}"/>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03" name="Straight Connector 102">
              <a:extLst>
                <a:ext uri="{FF2B5EF4-FFF2-40B4-BE49-F238E27FC236}">
                  <a16:creationId xmlns:a16="http://schemas.microsoft.com/office/drawing/2014/main" xmlns="" id="{CB316876-D884-45B7-86A8-431129318E0D}"/>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04" name="Straight Connector 103">
              <a:extLst>
                <a:ext uri="{FF2B5EF4-FFF2-40B4-BE49-F238E27FC236}">
                  <a16:creationId xmlns:a16="http://schemas.microsoft.com/office/drawing/2014/main" xmlns="" id="{93573784-2220-4B16-8161-552727F926D7}"/>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05" name="Straight Connector 104">
              <a:extLst>
                <a:ext uri="{FF2B5EF4-FFF2-40B4-BE49-F238E27FC236}">
                  <a16:creationId xmlns:a16="http://schemas.microsoft.com/office/drawing/2014/main" xmlns="" id="{3BAB1991-365E-41B8-A32E-F020167ACC10}"/>
                </a:ext>
              </a:extLst>
            </p:cNvPr>
            <p:cNvCxnSpPr>
              <a:stCxn id="121" idx="3"/>
              <a:endCxn id="111"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06" name="Straight Connector 105">
              <a:extLst>
                <a:ext uri="{FF2B5EF4-FFF2-40B4-BE49-F238E27FC236}">
                  <a16:creationId xmlns:a16="http://schemas.microsoft.com/office/drawing/2014/main" xmlns="" id="{A1956207-30EA-47CD-8574-7143E0DFEB12}"/>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7" name="Straight Connector 106">
              <a:extLst>
                <a:ext uri="{FF2B5EF4-FFF2-40B4-BE49-F238E27FC236}">
                  <a16:creationId xmlns:a16="http://schemas.microsoft.com/office/drawing/2014/main" xmlns="" id="{9F648CE3-3AA9-4112-98BF-D2D7896E0E32}"/>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08" name="Straight Connector 107">
              <a:extLst>
                <a:ext uri="{FF2B5EF4-FFF2-40B4-BE49-F238E27FC236}">
                  <a16:creationId xmlns:a16="http://schemas.microsoft.com/office/drawing/2014/main" xmlns="" id="{365ABCBA-C99C-455F-8860-76EBFCE04D44}"/>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09" name="Rounded Rectangle 5">
              <a:extLst>
                <a:ext uri="{FF2B5EF4-FFF2-40B4-BE49-F238E27FC236}">
                  <a16:creationId xmlns:a16="http://schemas.microsoft.com/office/drawing/2014/main" xmlns="" id="{117CA9BA-CA27-45B2-904A-7514AC01531C}"/>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0" name="Rounded Rectangle 6">
              <a:extLst>
                <a:ext uri="{FF2B5EF4-FFF2-40B4-BE49-F238E27FC236}">
                  <a16:creationId xmlns:a16="http://schemas.microsoft.com/office/drawing/2014/main" xmlns="" id="{A145ABBE-FD29-48BF-A687-32336CB11360}"/>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1" name="Rounded Rectangle 7">
              <a:extLst>
                <a:ext uri="{FF2B5EF4-FFF2-40B4-BE49-F238E27FC236}">
                  <a16:creationId xmlns:a16="http://schemas.microsoft.com/office/drawing/2014/main" xmlns="" id="{363C0741-D462-4EC5-8F09-187AFF22199D}"/>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2" name="Rounded Rectangle 9">
              <a:extLst>
                <a:ext uri="{FF2B5EF4-FFF2-40B4-BE49-F238E27FC236}">
                  <a16:creationId xmlns:a16="http://schemas.microsoft.com/office/drawing/2014/main" xmlns="" id="{47980AA8-0812-4373-9AF4-8D95BCE1A430}"/>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3" name="Rounded Rectangle 10">
              <a:extLst>
                <a:ext uri="{FF2B5EF4-FFF2-40B4-BE49-F238E27FC236}">
                  <a16:creationId xmlns:a16="http://schemas.microsoft.com/office/drawing/2014/main" xmlns="" id="{9CCA4763-1773-4799-AAD3-1643947BC4AB}"/>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4" name="Rounded Rectangle 11">
              <a:extLst>
                <a:ext uri="{FF2B5EF4-FFF2-40B4-BE49-F238E27FC236}">
                  <a16:creationId xmlns:a16="http://schemas.microsoft.com/office/drawing/2014/main" xmlns="" id="{9594463C-5656-435A-A4AA-8A8428DD8150}"/>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5" name="Rounded Rectangle 13">
              <a:extLst>
                <a:ext uri="{FF2B5EF4-FFF2-40B4-BE49-F238E27FC236}">
                  <a16:creationId xmlns:a16="http://schemas.microsoft.com/office/drawing/2014/main" xmlns="" id="{6FD66427-BED7-492F-A455-D27B23C6EAFE}"/>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6" name="Rounded Rectangle 14">
              <a:extLst>
                <a:ext uri="{FF2B5EF4-FFF2-40B4-BE49-F238E27FC236}">
                  <a16:creationId xmlns:a16="http://schemas.microsoft.com/office/drawing/2014/main" xmlns="" id="{D06A5985-464A-4042-8856-02A411F649A7}"/>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7" name="Rounded Rectangle 15">
              <a:extLst>
                <a:ext uri="{FF2B5EF4-FFF2-40B4-BE49-F238E27FC236}">
                  <a16:creationId xmlns:a16="http://schemas.microsoft.com/office/drawing/2014/main" xmlns="" id="{8D89A307-A110-430A-BADB-FF77874E1E6F}"/>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8" name="Rounded Rectangle 17">
              <a:extLst>
                <a:ext uri="{FF2B5EF4-FFF2-40B4-BE49-F238E27FC236}">
                  <a16:creationId xmlns:a16="http://schemas.microsoft.com/office/drawing/2014/main" xmlns="" id="{5FFA7A6E-7EC3-4D17-A58F-985FFA0EBEB9}"/>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9" name="Rounded Rectangle 18">
              <a:extLst>
                <a:ext uri="{FF2B5EF4-FFF2-40B4-BE49-F238E27FC236}">
                  <a16:creationId xmlns:a16="http://schemas.microsoft.com/office/drawing/2014/main" xmlns="" id="{D948A1E1-C489-420B-B735-1C1798FA98DA}"/>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0" name="Rounded Rectangle 19">
              <a:extLst>
                <a:ext uri="{FF2B5EF4-FFF2-40B4-BE49-F238E27FC236}">
                  <a16:creationId xmlns:a16="http://schemas.microsoft.com/office/drawing/2014/main" xmlns="" id="{CA59038F-5814-491E-B379-CDF293137F35}"/>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1" name="Rounded Rectangle 4">
              <a:extLst>
                <a:ext uri="{FF2B5EF4-FFF2-40B4-BE49-F238E27FC236}">
                  <a16:creationId xmlns:a16="http://schemas.microsoft.com/office/drawing/2014/main" xmlns="" id="{09D2F73D-378D-4C62-BFD9-B7F616FBD8E3}"/>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2" name="Rounded Rectangle 8">
              <a:extLst>
                <a:ext uri="{FF2B5EF4-FFF2-40B4-BE49-F238E27FC236}">
                  <a16:creationId xmlns:a16="http://schemas.microsoft.com/office/drawing/2014/main" xmlns="" id="{83E20496-9400-4536-94FF-12653531B8A6}"/>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3" name="Rounded Rectangle 12">
              <a:extLst>
                <a:ext uri="{FF2B5EF4-FFF2-40B4-BE49-F238E27FC236}">
                  <a16:creationId xmlns:a16="http://schemas.microsoft.com/office/drawing/2014/main" xmlns="" id="{10606124-7043-40F1-936E-A277A67E3E0F}"/>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4" name="Rounded Rectangle 16">
              <a:extLst>
                <a:ext uri="{FF2B5EF4-FFF2-40B4-BE49-F238E27FC236}">
                  <a16:creationId xmlns:a16="http://schemas.microsoft.com/office/drawing/2014/main" xmlns="" id="{8F9141BB-548B-4DD8-89C8-20D01F4384D0}"/>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25" name="Straight Connector 124">
              <a:extLst>
                <a:ext uri="{FF2B5EF4-FFF2-40B4-BE49-F238E27FC236}">
                  <a16:creationId xmlns:a16="http://schemas.microsoft.com/office/drawing/2014/main" xmlns="" id="{9125A8A6-800B-4C46-99AA-9A1C4F589069}"/>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126" name="Rounded Rectangle 36">
              <a:extLst>
                <a:ext uri="{FF2B5EF4-FFF2-40B4-BE49-F238E27FC236}">
                  <a16:creationId xmlns:a16="http://schemas.microsoft.com/office/drawing/2014/main" xmlns="" id="{5A8AE2A5-BA4D-4772-9AF2-49E8A0EF2954}"/>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7" name="Rectangle 126">
              <a:extLst>
                <a:ext uri="{FF2B5EF4-FFF2-40B4-BE49-F238E27FC236}">
                  <a16:creationId xmlns:a16="http://schemas.microsoft.com/office/drawing/2014/main" xmlns="" id="{6F3F0AE6-A38E-47FC-B837-984A8DABA770}"/>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128" name="Rectangle 127">
              <a:extLst>
                <a:ext uri="{FF2B5EF4-FFF2-40B4-BE49-F238E27FC236}">
                  <a16:creationId xmlns:a16="http://schemas.microsoft.com/office/drawing/2014/main" xmlns="" id="{CF2AE3B8-6126-4722-BAD4-0AF7649319E1}"/>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29" name="Rectangle 128">
              <a:extLst>
                <a:ext uri="{FF2B5EF4-FFF2-40B4-BE49-F238E27FC236}">
                  <a16:creationId xmlns:a16="http://schemas.microsoft.com/office/drawing/2014/main" xmlns="" id="{567B4223-7A58-45B3-823E-3AECFE0F1895}"/>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130" name="Rectangle 129">
              <a:extLst>
                <a:ext uri="{FF2B5EF4-FFF2-40B4-BE49-F238E27FC236}">
                  <a16:creationId xmlns:a16="http://schemas.microsoft.com/office/drawing/2014/main" xmlns="" id="{660DC39B-6149-4AC6-8CCA-115C525E1AEC}"/>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131" name="Straight Connector 130">
              <a:extLst>
                <a:ext uri="{FF2B5EF4-FFF2-40B4-BE49-F238E27FC236}">
                  <a16:creationId xmlns:a16="http://schemas.microsoft.com/office/drawing/2014/main" xmlns="" id="{3E45B6D2-6CFC-42FE-9203-785E1B5027AE}"/>
                </a:ext>
              </a:extLst>
            </p:cNvPr>
            <p:cNvCxnSpPr>
              <a:stCxn id="111"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132" name="Straight Connector 131">
              <a:extLst>
                <a:ext uri="{FF2B5EF4-FFF2-40B4-BE49-F238E27FC236}">
                  <a16:creationId xmlns:a16="http://schemas.microsoft.com/office/drawing/2014/main" xmlns="" id="{B11F33C2-2FF8-44A7-A4DE-E02909527E6F}"/>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133" name="Straight Connector 132">
              <a:extLst>
                <a:ext uri="{FF2B5EF4-FFF2-40B4-BE49-F238E27FC236}">
                  <a16:creationId xmlns:a16="http://schemas.microsoft.com/office/drawing/2014/main" xmlns="" id="{385D85BE-3EEA-4511-8F53-12499C419D55}"/>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134" name="Straight Connector 133">
              <a:extLst>
                <a:ext uri="{FF2B5EF4-FFF2-40B4-BE49-F238E27FC236}">
                  <a16:creationId xmlns:a16="http://schemas.microsoft.com/office/drawing/2014/main" xmlns="" id="{FD318289-ED19-43B3-835C-92CA0DDF2167}"/>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135" name="Rectangle 134">
              <a:extLst>
                <a:ext uri="{FF2B5EF4-FFF2-40B4-BE49-F238E27FC236}">
                  <a16:creationId xmlns:a16="http://schemas.microsoft.com/office/drawing/2014/main" xmlns="" id="{84B0D230-8019-4BCE-89E2-367EAC0C5023}"/>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6" name="Rounded Rectangle 27">
              <a:extLst>
                <a:ext uri="{FF2B5EF4-FFF2-40B4-BE49-F238E27FC236}">
                  <a16:creationId xmlns:a16="http://schemas.microsoft.com/office/drawing/2014/main" xmlns="" id="{42F047F4-92A6-486D-9677-61D32006459A}"/>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37" name="Straight Connector 136">
              <a:extLst>
                <a:ext uri="{FF2B5EF4-FFF2-40B4-BE49-F238E27FC236}">
                  <a16:creationId xmlns:a16="http://schemas.microsoft.com/office/drawing/2014/main" xmlns="" id="{53E8F874-6941-4B54-8B6C-9A502A9A12A2}"/>
                </a:ext>
              </a:extLst>
            </p:cNvPr>
            <p:cNvCxnSpPr>
              <a:stCxn id="136" idx="1"/>
              <a:endCxn id="126"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138" name="Rectangle 137">
              <a:extLst>
                <a:ext uri="{FF2B5EF4-FFF2-40B4-BE49-F238E27FC236}">
                  <a16:creationId xmlns:a16="http://schemas.microsoft.com/office/drawing/2014/main" xmlns="" id="{A724FB89-DD7E-4ADB-983C-70E650903EF7}"/>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139" name="Rectangle 138">
              <a:extLst>
                <a:ext uri="{FF2B5EF4-FFF2-40B4-BE49-F238E27FC236}">
                  <a16:creationId xmlns:a16="http://schemas.microsoft.com/office/drawing/2014/main" xmlns="" id="{F2037368-BA6B-4DBF-84B3-86D211232527}"/>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0" name="Rectangle 139">
              <a:extLst>
                <a:ext uri="{FF2B5EF4-FFF2-40B4-BE49-F238E27FC236}">
                  <a16:creationId xmlns:a16="http://schemas.microsoft.com/office/drawing/2014/main" xmlns="" id="{D977B9BB-D3C1-4902-8DBA-BD2540E11BC9}"/>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1" name="Rectangle 140">
              <a:extLst>
                <a:ext uri="{FF2B5EF4-FFF2-40B4-BE49-F238E27FC236}">
                  <a16:creationId xmlns:a16="http://schemas.microsoft.com/office/drawing/2014/main" xmlns="" id="{DDDE604D-65CD-490A-ACB6-7D09D6350D5F}"/>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2" name="Rectangle 141">
              <a:extLst>
                <a:ext uri="{FF2B5EF4-FFF2-40B4-BE49-F238E27FC236}">
                  <a16:creationId xmlns:a16="http://schemas.microsoft.com/office/drawing/2014/main" xmlns="" id="{8B5D32C2-A754-4734-80C8-D6F0F5656869}"/>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3" name="Rectangle 142">
              <a:extLst>
                <a:ext uri="{FF2B5EF4-FFF2-40B4-BE49-F238E27FC236}">
                  <a16:creationId xmlns:a16="http://schemas.microsoft.com/office/drawing/2014/main" xmlns="" id="{8C69D18F-81CA-455B-9CE8-7775FFACDC3E}"/>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4" name="Rectangle 143">
              <a:extLst>
                <a:ext uri="{FF2B5EF4-FFF2-40B4-BE49-F238E27FC236}">
                  <a16:creationId xmlns:a16="http://schemas.microsoft.com/office/drawing/2014/main" xmlns="" id="{AE11350B-96AD-42C1-9BD7-676671A31E8D}"/>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5" name="Rectangle 144">
              <a:extLst>
                <a:ext uri="{FF2B5EF4-FFF2-40B4-BE49-F238E27FC236}">
                  <a16:creationId xmlns:a16="http://schemas.microsoft.com/office/drawing/2014/main" xmlns="" id="{0016B7B4-23F7-4CAF-AFE8-5945221D39E9}"/>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6" name="Rectangle 145">
              <a:extLst>
                <a:ext uri="{FF2B5EF4-FFF2-40B4-BE49-F238E27FC236}">
                  <a16:creationId xmlns:a16="http://schemas.microsoft.com/office/drawing/2014/main" xmlns="" id="{27F3490F-8AE7-4EB8-A2D3-7E167FD99003}"/>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7" name="Rectangle 146">
              <a:extLst>
                <a:ext uri="{FF2B5EF4-FFF2-40B4-BE49-F238E27FC236}">
                  <a16:creationId xmlns:a16="http://schemas.microsoft.com/office/drawing/2014/main" xmlns="" id="{6117F217-621E-40EA-A7F5-9CEEFFB9F8CC}"/>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8" name="Rectangle 147">
              <a:extLst>
                <a:ext uri="{FF2B5EF4-FFF2-40B4-BE49-F238E27FC236}">
                  <a16:creationId xmlns:a16="http://schemas.microsoft.com/office/drawing/2014/main" xmlns="" id="{85FC4C1C-37CF-4593-B3B9-689D8A54F759}"/>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9" name="Rectangle 148">
              <a:extLst>
                <a:ext uri="{FF2B5EF4-FFF2-40B4-BE49-F238E27FC236}">
                  <a16:creationId xmlns:a16="http://schemas.microsoft.com/office/drawing/2014/main" xmlns="" id="{9CFB9C89-01E4-45AB-82C1-766E52B53C64}"/>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0" name="Rectangle 149">
              <a:extLst>
                <a:ext uri="{FF2B5EF4-FFF2-40B4-BE49-F238E27FC236}">
                  <a16:creationId xmlns:a16="http://schemas.microsoft.com/office/drawing/2014/main" xmlns="" id="{EC49A903-41D6-448B-A911-F04590C79BC3}"/>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1" name="Rectangle 150">
              <a:extLst>
                <a:ext uri="{FF2B5EF4-FFF2-40B4-BE49-F238E27FC236}">
                  <a16:creationId xmlns:a16="http://schemas.microsoft.com/office/drawing/2014/main" xmlns="" id="{779E6AB5-A18F-4A3F-B7F6-5B71350A1C99}"/>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2" name="Rectangle 151">
              <a:extLst>
                <a:ext uri="{FF2B5EF4-FFF2-40B4-BE49-F238E27FC236}">
                  <a16:creationId xmlns:a16="http://schemas.microsoft.com/office/drawing/2014/main" xmlns="" id="{5E7EC4AF-5711-4A92-829F-5A930C308381}"/>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3" name="Rectangle 152">
              <a:extLst>
                <a:ext uri="{FF2B5EF4-FFF2-40B4-BE49-F238E27FC236}">
                  <a16:creationId xmlns:a16="http://schemas.microsoft.com/office/drawing/2014/main" xmlns="" id="{F61B8EE4-8EBC-42CD-9305-B460C1531C28}"/>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4" name="Rectangle 153">
              <a:extLst>
                <a:ext uri="{FF2B5EF4-FFF2-40B4-BE49-F238E27FC236}">
                  <a16:creationId xmlns:a16="http://schemas.microsoft.com/office/drawing/2014/main" xmlns="" id="{58750EDA-8CA0-463A-B3D5-D888D6AB0D55}"/>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5" name="Rectangle 154">
              <a:extLst>
                <a:ext uri="{FF2B5EF4-FFF2-40B4-BE49-F238E27FC236}">
                  <a16:creationId xmlns:a16="http://schemas.microsoft.com/office/drawing/2014/main" xmlns="" id="{B835F250-4EEA-4229-8275-7F1B64BAE19F}"/>
                </a:ext>
              </a:extLst>
            </p:cNvPr>
            <p:cNvSpPr/>
            <p:nvPr/>
          </p:nvSpPr>
          <p:spPr>
            <a:xfrm>
              <a:off x="7363692" y="466763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6" name="Rectangle 155">
              <a:extLst>
                <a:ext uri="{FF2B5EF4-FFF2-40B4-BE49-F238E27FC236}">
                  <a16:creationId xmlns:a16="http://schemas.microsoft.com/office/drawing/2014/main" xmlns="" id="{06959FB2-1BD8-4B50-8890-E9E7F59C8A1B}"/>
                </a:ext>
              </a:extLst>
            </p:cNvPr>
            <p:cNvSpPr/>
            <p:nvPr/>
          </p:nvSpPr>
          <p:spPr>
            <a:xfrm>
              <a:off x="8190211" y="4670982"/>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7" name="Rectangle 156">
              <a:extLst>
                <a:ext uri="{FF2B5EF4-FFF2-40B4-BE49-F238E27FC236}">
                  <a16:creationId xmlns:a16="http://schemas.microsoft.com/office/drawing/2014/main" xmlns="" id="{19CB6DF8-A432-434F-8440-BF6B5D25B54B}"/>
                </a:ext>
              </a:extLst>
            </p:cNvPr>
            <p:cNvSpPr/>
            <p:nvPr/>
          </p:nvSpPr>
          <p:spPr>
            <a:xfrm>
              <a:off x="9002729" y="466244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8" name="Rectangle 157">
              <a:extLst>
                <a:ext uri="{FF2B5EF4-FFF2-40B4-BE49-F238E27FC236}">
                  <a16:creationId xmlns:a16="http://schemas.microsoft.com/office/drawing/2014/main" xmlns="" id="{BD8D69B2-E430-4A82-8DE6-6C5EDCB7CFCB}"/>
                </a:ext>
              </a:extLst>
            </p:cNvPr>
            <p:cNvSpPr/>
            <p:nvPr/>
          </p:nvSpPr>
          <p:spPr>
            <a:xfrm>
              <a:off x="9846506" y="4662439"/>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9" name="Rectangle 158">
              <a:extLst>
                <a:ext uri="{FF2B5EF4-FFF2-40B4-BE49-F238E27FC236}">
                  <a16:creationId xmlns:a16="http://schemas.microsoft.com/office/drawing/2014/main" xmlns="" id="{B97C25F9-82D6-4625-8EE0-2FA03975057C}"/>
                </a:ext>
              </a:extLst>
            </p:cNvPr>
            <p:cNvSpPr/>
            <p:nvPr/>
          </p:nvSpPr>
          <p:spPr>
            <a:xfrm>
              <a:off x="7363692" y="547413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60" name="Rectangle 159">
              <a:extLst>
                <a:ext uri="{FF2B5EF4-FFF2-40B4-BE49-F238E27FC236}">
                  <a16:creationId xmlns:a16="http://schemas.microsoft.com/office/drawing/2014/main" xmlns="" id="{834C1F95-3122-44CA-94BF-F998607120BC}"/>
                </a:ext>
              </a:extLst>
            </p:cNvPr>
            <p:cNvSpPr/>
            <p:nvPr/>
          </p:nvSpPr>
          <p:spPr>
            <a:xfrm>
              <a:off x="820629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61" name="Rectangle 160">
              <a:extLst>
                <a:ext uri="{FF2B5EF4-FFF2-40B4-BE49-F238E27FC236}">
                  <a16:creationId xmlns:a16="http://schemas.microsoft.com/office/drawing/2014/main" xmlns="" id="{6E6EB9C1-F2BD-4D8D-8481-F3CD95038F44}"/>
                </a:ext>
              </a:extLst>
            </p:cNvPr>
            <p:cNvSpPr/>
            <p:nvPr/>
          </p:nvSpPr>
          <p:spPr>
            <a:xfrm>
              <a:off x="9021099" y="5475983"/>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62" name="Rectangle 161">
              <a:extLst>
                <a:ext uri="{FF2B5EF4-FFF2-40B4-BE49-F238E27FC236}">
                  <a16:creationId xmlns:a16="http://schemas.microsoft.com/office/drawing/2014/main" xmlns="" id="{2D0038C2-1A4B-482B-AAAA-A2E1FC30C187}"/>
                </a:ext>
              </a:extLst>
            </p:cNvPr>
            <p:cNvSpPr/>
            <p:nvPr/>
          </p:nvSpPr>
          <p:spPr>
            <a:xfrm>
              <a:off x="984213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164" name="Straight Arrow Connector 163">
            <a:extLst>
              <a:ext uri="{FF2B5EF4-FFF2-40B4-BE49-F238E27FC236}">
                <a16:creationId xmlns:a16="http://schemas.microsoft.com/office/drawing/2014/main" xmlns="" id="{71453DE1-54E2-4155-A191-48488555D516}"/>
              </a:ext>
            </a:extLst>
          </p:cNvPr>
          <p:cNvCxnSpPr>
            <a:cxnSpLocks/>
          </p:cNvCxnSpPr>
          <p:nvPr/>
        </p:nvCxnSpPr>
        <p:spPr>
          <a:xfrm flipH="1">
            <a:off x="9042401" y="1988930"/>
            <a:ext cx="2180477" cy="1562971"/>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63" name="Rectangle 162">
            <a:extLst>
              <a:ext uri="{FF2B5EF4-FFF2-40B4-BE49-F238E27FC236}">
                <a16:creationId xmlns:a16="http://schemas.microsoft.com/office/drawing/2014/main" xmlns="" id="{3CE3AF52-6501-4229-9E16-FE5401F72494}"/>
              </a:ext>
            </a:extLst>
          </p:cNvPr>
          <p:cNvSpPr/>
          <p:nvPr/>
        </p:nvSpPr>
        <p:spPr>
          <a:xfrm>
            <a:off x="11021141" y="1218499"/>
            <a:ext cx="1533620" cy="88757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Uh oh</a:t>
            </a:r>
          </a:p>
        </p:txBody>
      </p:sp>
    </p:spTree>
    <p:extLst>
      <p:ext uri="{BB962C8B-B14F-4D97-AF65-F5344CB8AC3E}">
        <p14:creationId xmlns:p14="http://schemas.microsoft.com/office/powerpoint/2010/main" val="29522499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175DA-9C13-4D8B-8136-E848A6C8E6AC}"/>
              </a:ext>
            </a:extLst>
          </p:cNvPr>
          <p:cNvSpPr>
            <a:spLocks noGrp="1"/>
          </p:cNvSpPr>
          <p:nvPr>
            <p:ph type="title"/>
          </p:nvPr>
        </p:nvSpPr>
        <p:spPr/>
        <p:txBody>
          <a:bodyPr/>
          <a:lstStyle/>
          <a:p>
            <a:r>
              <a:rPr lang="en-US" dirty="0"/>
              <a:t>Bad Overlap Example</a:t>
            </a:r>
          </a:p>
        </p:txBody>
      </p:sp>
      <p:grpSp>
        <p:nvGrpSpPr>
          <p:cNvPr id="3" name="Group 2"/>
          <p:cNvGrpSpPr/>
          <p:nvPr/>
        </p:nvGrpSpPr>
        <p:grpSpPr>
          <a:xfrm>
            <a:off x="2184400" y="2286000"/>
            <a:ext cx="11887200" cy="4572000"/>
            <a:chOff x="3556000" y="2743200"/>
            <a:chExt cx="9270814" cy="3581400"/>
          </a:xfrm>
        </p:grpSpPr>
        <p:sp>
          <p:nvSpPr>
            <p:cNvPr id="66" name="Rectangle 65">
              <a:extLst>
                <a:ext uri="{FF2B5EF4-FFF2-40B4-BE49-F238E27FC236}">
                  <a16:creationId xmlns:a16="http://schemas.microsoft.com/office/drawing/2014/main" xmlns="" id="{59F796F8-CE6A-4136-8D18-1B6CCCD04CAE}"/>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7" name="Straight Connector 66">
              <a:extLst>
                <a:ext uri="{FF2B5EF4-FFF2-40B4-BE49-F238E27FC236}">
                  <a16:creationId xmlns:a16="http://schemas.microsoft.com/office/drawing/2014/main" xmlns="" id="{AC568CD5-4696-4AB8-8F4E-06A3E01FD219}"/>
                </a:ext>
              </a:extLst>
            </p:cNvPr>
            <p:cNvCxnSpPr>
              <a:stCxn id="88" idx="2"/>
              <a:endCxn id="91"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8" name="Straight Connector 67">
              <a:extLst>
                <a:ext uri="{FF2B5EF4-FFF2-40B4-BE49-F238E27FC236}">
                  <a16:creationId xmlns:a16="http://schemas.microsoft.com/office/drawing/2014/main" xmlns="" id="{6FEA5831-F68D-48FD-90EC-6E7B69F79132}"/>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9" name="Straight Connector 68">
              <a:extLst>
                <a:ext uri="{FF2B5EF4-FFF2-40B4-BE49-F238E27FC236}">
                  <a16:creationId xmlns:a16="http://schemas.microsoft.com/office/drawing/2014/main" xmlns="" id="{97BB786D-5258-4F11-8DA9-97D95890A660}"/>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0" name="Straight Connector 69">
              <a:extLst>
                <a:ext uri="{FF2B5EF4-FFF2-40B4-BE49-F238E27FC236}">
                  <a16:creationId xmlns:a16="http://schemas.microsoft.com/office/drawing/2014/main" xmlns="" id="{FB76C027-527F-40EE-A82B-05BE1A13B6F9}"/>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71" name="Straight Connector 70">
              <a:extLst>
                <a:ext uri="{FF2B5EF4-FFF2-40B4-BE49-F238E27FC236}">
                  <a16:creationId xmlns:a16="http://schemas.microsoft.com/office/drawing/2014/main" xmlns="" id="{59E3A84D-5BE0-44CF-97D0-D39C2C8BC8AC}"/>
                </a:ext>
              </a:extLst>
            </p:cNvPr>
            <p:cNvCxnSpPr>
              <a:stCxn id="88" idx="3"/>
              <a:endCxn id="77"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72" name="Straight Connector 71">
              <a:extLst>
                <a:ext uri="{FF2B5EF4-FFF2-40B4-BE49-F238E27FC236}">
                  <a16:creationId xmlns:a16="http://schemas.microsoft.com/office/drawing/2014/main" xmlns="" id="{30939A76-8E97-468D-BE43-6C68F4E4AA61}"/>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73" name="Straight Connector 72">
              <a:extLst>
                <a:ext uri="{FF2B5EF4-FFF2-40B4-BE49-F238E27FC236}">
                  <a16:creationId xmlns:a16="http://schemas.microsoft.com/office/drawing/2014/main" xmlns="" id="{1764E236-563A-4DC1-9CF0-B161461A2BD1}"/>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74" name="Straight Connector 73">
              <a:extLst>
                <a:ext uri="{FF2B5EF4-FFF2-40B4-BE49-F238E27FC236}">
                  <a16:creationId xmlns:a16="http://schemas.microsoft.com/office/drawing/2014/main" xmlns="" id="{08D94158-7CDE-45BE-A938-550135FA8B81}"/>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75" name="Rounded Rectangle 5">
              <a:extLst>
                <a:ext uri="{FF2B5EF4-FFF2-40B4-BE49-F238E27FC236}">
                  <a16:creationId xmlns:a16="http://schemas.microsoft.com/office/drawing/2014/main" xmlns="" id="{8CA2EE81-2A7B-406A-8F6A-5AF4DA1EBC6C}"/>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6">
              <a:extLst>
                <a:ext uri="{FF2B5EF4-FFF2-40B4-BE49-F238E27FC236}">
                  <a16:creationId xmlns:a16="http://schemas.microsoft.com/office/drawing/2014/main" xmlns="" id="{AE68EB6B-6833-479C-9168-30BEE6742414}"/>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
              <a:extLst>
                <a:ext uri="{FF2B5EF4-FFF2-40B4-BE49-F238E27FC236}">
                  <a16:creationId xmlns:a16="http://schemas.microsoft.com/office/drawing/2014/main" xmlns="" id="{A53528C4-4A42-4C68-965D-7B6D3D0FEE59}"/>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9">
              <a:extLst>
                <a:ext uri="{FF2B5EF4-FFF2-40B4-BE49-F238E27FC236}">
                  <a16:creationId xmlns:a16="http://schemas.microsoft.com/office/drawing/2014/main" xmlns="" id="{ECE211F6-231A-4810-8825-9C46FED46C9F}"/>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10">
              <a:extLst>
                <a:ext uri="{FF2B5EF4-FFF2-40B4-BE49-F238E27FC236}">
                  <a16:creationId xmlns:a16="http://schemas.microsoft.com/office/drawing/2014/main" xmlns="" id="{79F27FB1-9AA8-4E6C-AECB-37F65B1C23ED}"/>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11">
              <a:extLst>
                <a:ext uri="{FF2B5EF4-FFF2-40B4-BE49-F238E27FC236}">
                  <a16:creationId xmlns:a16="http://schemas.microsoft.com/office/drawing/2014/main" xmlns="" id="{74E04520-7837-4941-890F-BE0D05B3B7D3}"/>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1" name="Rounded Rectangle 13">
              <a:extLst>
                <a:ext uri="{FF2B5EF4-FFF2-40B4-BE49-F238E27FC236}">
                  <a16:creationId xmlns:a16="http://schemas.microsoft.com/office/drawing/2014/main" xmlns="" id="{7FFFE76B-A3B5-49F6-883B-46B10510BF43}"/>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ounded Rectangle 14">
              <a:extLst>
                <a:ext uri="{FF2B5EF4-FFF2-40B4-BE49-F238E27FC236}">
                  <a16:creationId xmlns:a16="http://schemas.microsoft.com/office/drawing/2014/main" xmlns="" id="{3631C13C-2D57-4608-AD11-182DE10F9C17}"/>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4" name="Rounded Rectangle 15">
              <a:extLst>
                <a:ext uri="{FF2B5EF4-FFF2-40B4-BE49-F238E27FC236}">
                  <a16:creationId xmlns:a16="http://schemas.microsoft.com/office/drawing/2014/main" xmlns="" id="{29645D96-8E9B-4B7E-8A5B-0536B94BE2CD}"/>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5" name="Rounded Rectangle 17">
              <a:extLst>
                <a:ext uri="{FF2B5EF4-FFF2-40B4-BE49-F238E27FC236}">
                  <a16:creationId xmlns:a16="http://schemas.microsoft.com/office/drawing/2014/main" xmlns="" id="{E6F28DA3-9D83-4411-A6C3-74B9195FF32E}"/>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6" name="Rounded Rectangle 18">
              <a:extLst>
                <a:ext uri="{FF2B5EF4-FFF2-40B4-BE49-F238E27FC236}">
                  <a16:creationId xmlns:a16="http://schemas.microsoft.com/office/drawing/2014/main" xmlns="" id="{BB1E45FC-A000-494C-BA3B-90E8D276760E}"/>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7" name="Rounded Rectangle 19">
              <a:extLst>
                <a:ext uri="{FF2B5EF4-FFF2-40B4-BE49-F238E27FC236}">
                  <a16:creationId xmlns:a16="http://schemas.microsoft.com/office/drawing/2014/main" xmlns="" id="{BBAD2442-B585-49C5-82C2-147325140E31}"/>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8" name="Rounded Rectangle 4">
              <a:extLst>
                <a:ext uri="{FF2B5EF4-FFF2-40B4-BE49-F238E27FC236}">
                  <a16:creationId xmlns:a16="http://schemas.microsoft.com/office/drawing/2014/main" xmlns="" id="{18FF445B-7F31-4B45-AEB7-AD5BD4F2D8AB}"/>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9" name="Rounded Rectangle 8">
              <a:extLst>
                <a:ext uri="{FF2B5EF4-FFF2-40B4-BE49-F238E27FC236}">
                  <a16:creationId xmlns:a16="http://schemas.microsoft.com/office/drawing/2014/main" xmlns="" id="{5580B4A5-414A-45C7-B25F-FBA9E495A14C}"/>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0" name="Rounded Rectangle 12">
              <a:extLst>
                <a:ext uri="{FF2B5EF4-FFF2-40B4-BE49-F238E27FC236}">
                  <a16:creationId xmlns:a16="http://schemas.microsoft.com/office/drawing/2014/main" xmlns="" id="{0CC9C6D6-0379-436E-8B3B-F5972F92FE94}"/>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1" name="Rounded Rectangle 16">
              <a:extLst>
                <a:ext uri="{FF2B5EF4-FFF2-40B4-BE49-F238E27FC236}">
                  <a16:creationId xmlns:a16="http://schemas.microsoft.com/office/drawing/2014/main" xmlns="" id="{D16A326C-64F8-4F21-9219-E0B04CA34140}"/>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xmlns="" id="{3E1CF9CA-925E-4C8A-A1BA-4CD6CD4297C1}"/>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93" name="Rounded Rectangle 36">
              <a:extLst>
                <a:ext uri="{FF2B5EF4-FFF2-40B4-BE49-F238E27FC236}">
                  <a16:creationId xmlns:a16="http://schemas.microsoft.com/office/drawing/2014/main" xmlns="" id="{75DD5CD2-42B8-402B-8B4D-84A3B98A64F3}"/>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4" name="Rectangle 93">
              <a:extLst>
                <a:ext uri="{FF2B5EF4-FFF2-40B4-BE49-F238E27FC236}">
                  <a16:creationId xmlns:a16="http://schemas.microsoft.com/office/drawing/2014/main" xmlns="" id="{2182A709-F13E-441E-88CA-93FDDA1E7801}"/>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95" name="Rectangle 94">
              <a:extLst>
                <a:ext uri="{FF2B5EF4-FFF2-40B4-BE49-F238E27FC236}">
                  <a16:creationId xmlns:a16="http://schemas.microsoft.com/office/drawing/2014/main" xmlns="" id="{3BB85108-1BBA-457A-A945-5CA87420B976}"/>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96" name="Rectangle 95">
              <a:extLst>
                <a:ext uri="{FF2B5EF4-FFF2-40B4-BE49-F238E27FC236}">
                  <a16:creationId xmlns:a16="http://schemas.microsoft.com/office/drawing/2014/main" xmlns="" id="{D20C8FF5-ED0C-42D5-B763-C36CD62C7C52}"/>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97" name="Rectangle 96">
              <a:extLst>
                <a:ext uri="{FF2B5EF4-FFF2-40B4-BE49-F238E27FC236}">
                  <a16:creationId xmlns:a16="http://schemas.microsoft.com/office/drawing/2014/main" xmlns="" id="{F8FD49F0-BB24-46D5-A713-5112076F4978}"/>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500 cy</a:t>
              </a:r>
            </a:p>
          </p:txBody>
        </p:sp>
        <p:cxnSp>
          <p:nvCxnSpPr>
            <p:cNvPr id="98" name="Straight Connector 97">
              <a:extLst>
                <a:ext uri="{FF2B5EF4-FFF2-40B4-BE49-F238E27FC236}">
                  <a16:creationId xmlns:a16="http://schemas.microsoft.com/office/drawing/2014/main" xmlns="" id="{1D6218FD-EFE6-42FF-99B4-7646C96FAC29}"/>
                </a:ext>
              </a:extLst>
            </p:cNvPr>
            <p:cNvCxnSpPr>
              <a:stCxn id="77"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99" name="Straight Connector 98">
              <a:extLst>
                <a:ext uri="{FF2B5EF4-FFF2-40B4-BE49-F238E27FC236}">
                  <a16:creationId xmlns:a16="http://schemas.microsoft.com/office/drawing/2014/main" xmlns="" id="{F6B92A95-43B4-4068-A3E1-7B6578614F6C}"/>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100" name="Straight Connector 99">
              <a:extLst>
                <a:ext uri="{FF2B5EF4-FFF2-40B4-BE49-F238E27FC236}">
                  <a16:creationId xmlns:a16="http://schemas.microsoft.com/office/drawing/2014/main" xmlns="" id="{6A9DA543-0334-4274-BDE6-6ECF06D1E15E}"/>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163" name="Straight Connector 162">
              <a:extLst>
                <a:ext uri="{FF2B5EF4-FFF2-40B4-BE49-F238E27FC236}">
                  <a16:creationId xmlns:a16="http://schemas.microsoft.com/office/drawing/2014/main" xmlns="" id="{9B55B2BB-3C84-411A-9DF6-554F5C9C3D43}"/>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164" name="Rectangle 163">
              <a:extLst>
                <a:ext uri="{FF2B5EF4-FFF2-40B4-BE49-F238E27FC236}">
                  <a16:creationId xmlns:a16="http://schemas.microsoft.com/office/drawing/2014/main" xmlns="" id="{F37163B1-52D2-45AD-9BCD-29E2DD6BD314}"/>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5" name="Rounded Rectangle 27">
              <a:extLst>
                <a:ext uri="{FF2B5EF4-FFF2-40B4-BE49-F238E27FC236}">
                  <a16:creationId xmlns:a16="http://schemas.microsoft.com/office/drawing/2014/main" xmlns="" id="{DCC1408B-6852-43B5-B93B-0EEFED1029D0}"/>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66" name="Straight Connector 165">
              <a:extLst>
                <a:ext uri="{FF2B5EF4-FFF2-40B4-BE49-F238E27FC236}">
                  <a16:creationId xmlns:a16="http://schemas.microsoft.com/office/drawing/2014/main" xmlns="" id="{16B73965-F7B6-4E61-BBF1-C9EF800F0474}"/>
                </a:ext>
              </a:extLst>
            </p:cNvPr>
            <p:cNvCxnSpPr>
              <a:stCxn id="165" idx="1"/>
              <a:endCxn id="93"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167" name="Rectangle 166">
              <a:extLst>
                <a:ext uri="{FF2B5EF4-FFF2-40B4-BE49-F238E27FC236}">
                  <a16:creationId xmlns:a16="http://schemas.microsoft.com/office/drawing/2014/main" xmlns="" id="{47D5326A-DCA3-46B2-ADF9-E3AEACC84FFC}"/>
                </a:ext>
              </a:extLst>
            </p:cNvPr>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168" name="Rectangle 167">
              <a:extLst>
                <a:ext uri="{FF2B5EF4-FFF2-40B4-BE49-F238E27FC236}">
                  <a16:creationId xmlns:a16="http://schemas.microsoft.com/office/drawing/2014/main" xmlns="" id="{A6798387-0FCD-4DA3-8A79-FD6E12C1E429}"/>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p>
          </p:txBody>
        </p:sp>
        <p:sp>
          <p:nvSpPr>
            <p:cNvPr id="169" name="Rectangle 168">
              <a:extLst>
                <a:ext uri="{FF2B5EF4-FFF2-40B4-BE49-F238E27FC236}">
                  <a16:creationId xmlns:a16="http://schemas.microsoft.com/office/drawing/2014/main" xmlns="" id="{5C43721A-DAFE-4737-8797-8299F35DB54F}"/>
                </a:ext>
              </a:extLst>
            </p:cNvPr>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0" name="Rectangle 169">
              <a:extLst>
                <a:ext uri="{FF2B5EF4-FFF2-40B4-BE49-F238E27FC236}">
                  <a16:creationId xmlns:a16="http://schemas.microsoft.com/office/drawing/2014/main" xmlns="" id="{C05A54CC-9E00-4B35-8A0F-B9DDA40465F9}"/>
                </a:ext>
              </a:extLst>
            </p:cNvPr>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1" name="Rectangle 170">
              <a:extLst>
                <a:ext uri="{FF2B5EF4-FFF2-40B4-BE49-F238E27FC236}">
                  <a16:creationId xmlns:a16="http://schemas.microsoft.com/office/drawing/2014/main" xmlns="" id="{BD2A59CE-0C68-4EFC-850A-443EFFD75359}"/>
                </a:ext>
              </a:extLst>
            </p:cNvPr>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2" name="Rectangle 171">
              <a:extLst>
                <a:ext uri="{FF2B5EF4-FFF2-40B4-BE49-F238E27FC236}">
                  <a16:creationId xmlns:a16="http://schemas.microsoft.com/office/drawing/2014/main" xmlns="" id="{9C70C2B4-B16A-4BAA-A9D7-E4CE1848D166}"/>
                </a:ext>
              </a:extLst>
            </p:cNvPr>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3" name="Rectangle 172">
              <a:extLst>
                <a:ext uri="{FF2B5EF4-FFF2-40B4-BE49-F238E27FC236}">
                  <a16:creationId xmlns:a16="http://schemas.microsoft.com/office/drawing/2014/main" xmlns="" id="{9B72B6F8-C580-4A71-B539-89CE50A2FC29}"/>
                </a:ext>
              </a:extLst>
            </p:cNvPr>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4" name="Rectangle 173">
              <a:extLst>
                <a:ext uri="{FF2B5EF4-FFF2-40B4-BE49-F238E27FC236}">
                  <a16:creationId xmlns:a16="http://schemas.microsoft.com/office/drawing/2014/main" xmlns="" id="{C39E2AE8-C9A3-4E2F-946C-93B3E6EC9D8F}"/>
                </a:ext>
              </a:extLst>
            </p:cNvPr>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5" name="Rectangle 174">
              <a:extLst>
                <a:ext uri="{FF2B5EF4-FFF2-40B4-BE49-F238E27FC236}">
                  <a16:creationId xmlns:a16="http://schemas.microsoft.com/office/drawing/2014/main" xmlns="" id="{07341232-7088-4B87-B503-3EDF5083C728}"/>
                </a:ext>
              </a:extLst>
            </p:cNvPr>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6" name="Rectangle 175">
              <a:extLst>
                <a:ext uri="{FF2B5EF4-FFF2-40B4-BE49-F238E27FC236}">
                  <a16:creationId xmlns:a16="http://schemas.microsoft.com/office/drawing/2014/main" xmlns="" id="{B8B19B9E-0F5A-4040-A36A-AF5803F6C02A}"/>
                </a:ext>
              </a:extLst>
            </p:cNvPr>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7" name="Rectangle 176">
              <a:extLst>
                <a:ext uri="{FF2B5EF4-FFF2-40B4-BE49-F238E27FC236}">
                  <a16:creationId xmlns:a16="http://schemas.microsoft.com/office/drawing/2014/main" xmlns="" id="{93273834-2F18-4C68-9D81-9456335C4E00}"/>
                </a:ext>
              </a:extLst>
            </p:cNvPr>
            <p:cNvSpPr/>
            <p:nvPr/>
          </p:nvSpPr>
          <p:spPr>
            <a:xfrm>
              <a:off x="7363692" y="46676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8" name="Rectangle 177">
              <a:extLst>
                <a:ext uri="{FF2B5EF4-FFF2-40B4-BE49-F238E27FC236}">
                  <a16:creationId xmlns:a16="http://schemas.microsoft.com/office/drawing/2014/main" xmlns="" id="{4FB372A8-94CF-4CC0-891A-DFE6F041C5D6}"/>
                </a:ext>
              </a:extLst>
            </p:cNvPr>
            <p:cNvSpPr/>
            <p:nvPr/>
          </p:nvSpPr>
          <p:spPr>
            <a:xfrm>
              <a:off x="8190211" y="467098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9" name="Rectangle 178">
              <a:extLst>
                <a:ext uri="{FF2B5EF4-FFF2-40B4-BE49-F238E27FC236}">
                  <a16:creationId xmlns:a16="http://schemas.microsoft.com/office/drawing/2014/main" xmlns="" id="{1C5E42AA-2B42-4753-80D1-E865760B6790}"/>
                </a:ext>
              </a:extLst>
            </p:cNvPr>
            <p:cNvSpPr/>
            <p:nvPr/>
          </p:nvSpPr>
          <p:spPr>
            <a:xfrm>
              <a:off x="9002729" y="466244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0" name="Rectangle 179">
              <a:extLst>
                <a:ext uri="{FF2B5EF4-FFF2-40B4-BE49-F238E27FC236}">
                  <a16:creationId xmlns:a16="http://schemas.microsoft.com/office/drawing/2014/main" xmlns="" id="{5504AE4B-6312-4FC4-9B94-41818CC5952B}"/>
                </a:ext>
              </a:extLst>
            </p:cNvPr>
            <p:cNvSpPr/>
            <p:nvPr/>
          </p:nvSpPr>
          <p:spPr>
            <a:xfrm>
              <a:off x="9846506" y="4662439"/>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1" name="Rectangle 180">
              <a:extLst>
                <a:ext uri="{FF2B5EF4-FFF2-40B4-BE49-F238E27FC236}">
                  <a16:creationId xmlns:a16="http://schemas.microsoft.com/office/drawing/2014/main" xmlns="" id="{EF34C429-F9A3-4819-9572-C1FBDB26F82B}"/>
                </a:ext>
              </a:extLst>
            </p:cNvPr>
            <p:cNvSpPr/>
            <p:nvPr/>
          </p:nvSpPr>
          <p:spPr>
            <a:xfrm>
              <a:off x="7363692" y="547413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2" name="Rectangle 181">
              <a:extLst>
                <a:ext uri="{FF2B5EF4-FFF2-40B4-BE49-F238E27FC236}">
                  <a16:creationId xmlns:a16="http://schemas.microsoft.com/office/drawing/2014/main" xmlns="" id="{248EEE7C-F0E9-4654-9A21-A3AA5DE2A2F5}"/>
                </a:ext>
              </a:extLst>
            </p:cNvPr>
            <p:cNvSpPr/>
            <p:nvPr/>
          </p:nvSpPr>
          <p:spPr>
            <a:xfrm>
              <a:off x="820629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3" name="Rectangle 182">
              <a:extLst>
                <a:ext uri="{FF2B5EF4-FFF2-40B4-BE49-F238E27FC236}">
                  <a16:creationId xmlns:a16="http://schemas.microsoft.com/office/drawing/2014/main" xmlns="" id="{B227E09D-8A95-4AE7-AD76-2AA9E62A5E42}"/>
                </a:ext>
              </a:extLst>
            </p:cNvPr>
            <p:cNvSpPr/>
            <p:nvPr/>
          </p:nvSpPr>
          <p:spPr>
            <a:xfrm>
              <a:off x="9021099" y="547598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4" name="Rectangle 183">
              <a:extLst>
                <a:ext uri="{FF2B5EF4-FFF2-40B4-BE49-F238E27FC236}">
                  <a16:creationId xmlns:a16="http://schemas.microsoft.com/office/drawing/2014/main" xmlns="" id="{092E12F1-F513-4638-842B-56118F8840C9}"/>
                </a:ext>
              </a:extLst>
            </p:cNvPr>
            <p:cNvSpPr/>
            <p:nvPr/>
          </p:nvSpPr>
          <p:spPr>
            <a:xfrm>
              <a:off x="984213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5" name="Rectangle 184">
              <a:extLst>
                <a:ext uri="{FF2B5EF4-FFF2-40B4-BE49-F238E27FC236}">
                  <a16:creationId xmlns:a16="http://schemas.microsoft.com/office/drawing/2014/main" xmlns="" id="{C61E6A87-F322-4B19-BBA3-41D206D1ADD7}"/>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6" name="Rectangle 185">
              <a:extLst>
                <a:ext uri="{FF2B5EF4-FFF2-40B4-BE49-F238E27FC236}">
                  <a16:creationId xmlns:a16="http://schemas.microsoft.com/office/drawing/2014/main" xmlns="" id="{C67CFD23-796C-49A0-9781-B5E2A47D9429}"/>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7" name="Rectangle 186">
              <a:extLst>
                <a:ext uri="{FF2B5EF4-FFF2-40B4-BE49-F238E27FC236}">
                  <a16:creationId xmlns:a16="http://schemas.microsoft.com/office/drawing/2014/main" xmlns="" id="{7B912EA1-0356-4663-BB3C-E417160C0785}"/>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8" name="Rectangle 187">
              <a:extLst>
                <a:ext uri="{FF2B5EF4-FFF2-40B4-BE49-F238E27FC236}">
                  <a16:creationId xmlns:a16="http://schemas.microsoft.com/office/drawing/2014/main" xmlns="" id="{28D13952-9A39-4F91-9A2F-71A8547DB4B2}"/>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9" name="Rectangle 188">
              <a:extLst>
                <a:ext uri="{FF2B5EF4-FFF2-40B4-BE49-F238E27FC236}">
                  <a16:creationId xmlns:a16="http://schemas.microsoft.com/office/drawing/2014/main" xmlns="" id="{CF107F00-B63F-4B3E-A77E-A2C5ECBD8A08}"/>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0" name="Rectangle 189">
              <a:extLst>
                <a:ext uri="{FF2B5EF4-FFF2-40B4-BE49-F238E27FC236}">
                  <a16:creationId xmlns:a16="http://schemas.microsoft.com/office/drawing/2014/main" xmlns="" id="{CA817337-50E4-44BD-9CE8-2DA9918492A0}"/>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1" name="Rectangle 190">
              <a:extLst>
                <a:ext uri="{FF2B5EF4-FFF2-40B4-BE49-F238E27FC236}">
                  <a16:creationId xmlns:a16="http://schemas.microsoft.com/office/drawing/2014/main" xmlns="" id="{C8B90ED4-6E70-4E9D-8EE7-642E8F686700}"/>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2" name="Rectangle 191">
              <a:extLst>
                <a:ext uri="{FF2B5EF4-FFF2-40B4-BE49-F238E27FC236}">
                  <a16:creationId xmlns:a16="http://schemas.microsoft.com/office/drawing/2014/main" xmlns="" id="{9168F0DA-EFD6-42BB-AFA3-DC7C8179BD87}"/>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3" name="Rectangle 192">
              <a:extLst>
                <a:ext uri="{FF2B5EF4-FFF2-40B4-BE49-F238E27FC236}">
                  <a16:creationId xmlns:a16="http://schemas.microsoft.com/office/drawing/2014/main" xmlns="" id="{4B260581-CE25-4435-AFCF-926AFB0BE441}"/>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4" name="Rectangle 193">
              <a:extLst>
                <a:ext uri="{FF2B5EF4-FFF2-40B4-BE49-F238E27FC236}">
                  <a16:creationId xmlns:a16="http://schemas.microsoft.com/office/drawing/2014/main" xmlns="" id="{30C94192-C2CB-4E9D-9FA2-180DE9434F5B}"/>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5" name="Rectangle 194">
              <a:extLst>
                <a:ext uri="{FF2B5EF4-FFF2-40B4-BE49-F238E27FC236}">
                  <a16:creationId xmlns:a16="http://schemas.microsoft.com/office/drawing/2014/main" xmlns="" id="{359354E6-1CC2-4779-B48C-9F28F147BE68}"/>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6" name="Rectangle 195">
              <a:extLst>
                <a:ext uri="{FF2B5EF4-FFF2-40B4-BE49-F238E27FC236}">
                  <a16:creationId xmlns:a16="http://schemas.microsoft.com/office/drawing/2014/main" xmlns="" id="{E6927F89-EDE5-4606-991E-218C5452F873}"/>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7" name="Rectangle 196">
              <a:extLst>
                <a:ext uri="{FF2B5EF4-FFF2-40B4-BE49-F238E27FC236}">
                  <a16:creationId xmlns:a16="http://schemas.microsoft.com/office/drawing/2014/main" xmlns="" id="{00315473-E16A-466D-9216-0DB1100E398F}"/>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8" name="Rectangle 197">
              <a:extLst>
                <a:ext uri="{FF2B5EF4-FFF2-40B4-BE49-F238E27FC236}">
                  <a16:creationId xmlns:a16="http://schemas.microsoft.com/office/drawing/2014/main" xmlns="" id="{6349CAA9-1229-4792-B75E-5DBB26A8DD23}"/>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9" name="Rectangle 198">
              <a:extLst>
                <a:ext uri="{FF2B5EF4-FFF2-40B4-BE49-F238E27FC236}">
                  <a16:creationId xmlns:a16="http://schemas.microsoft.com/office/drawing/2014/main" xmlns="" id="{87CC5250-EBB0-496C-A29D-33500F5A9A31}"/>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0" name="Rectangle 199">
              <a:extLst>
                <a:ext uri="{FF2B5EF4-FFF2-40B4-BE49-F238E27FC236}">
                  <a16:creationId xmlns:a16="http://schemas.microsoft.com/office/drawing/2014/main" xmlns="" id="{2F21B7DF-A876-4198-B3B3-F016271DED99}"/>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1" name="Rectangle 200">
              <a:extLst>
                <a:ext uri="{FF2B5EF4-FFF2-40B4-BE49-F238E27FC236}">
                  <a16:creationId xmlns:a16="http://schemas.microsoft.com/office/drawing/2014/main" xmlns="" id="{A5F8C784-D89D-41D5-8AC6-98D48246D034}"/>
                </a:ext>
              </a:extLst>
            </p:cNvPr>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2" name="Rectangle 201">
              <a:extLst>
                <a:ext uri="{FF2B5EF4-FFF2-40B4-BE49-F238E27FC236}">
                  <a16:creationId xmlns:a16="http://schemas.microsoft.com/office/drawing/2014/main" xmlns="" id="{B4A958B3-0AB9-4280-9F9A-CA3FD191FE4E}"/>
                </a:ext>
              </a:extLst>
            </p:cNvPr>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3" name="Rectangle 202">
              <a:extLst>
                <a:ext uri="{FF2B5EF4-FFF2-40B4-BE49-F238E27FC236}">
                  <a16:creationId xmlns:a16="http://schemas.microsoft.com/office/drawing/2014/main" xmlns="" id="{1B04D349-61F2-4DCC-8160-D9E68B289913}"/>
                </a:ext>
              </a:extLst>
            </p:cNvPr>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4" name="Rectangle 203">
              <a:extLst>
                <a:ext uri="{FF2B5EF4-FFF2-40B4-BE49-F238E27FC236}">
                  <a16:creationId xmlns:a16="http://schemas.microsoft.com/office/drawing/2014/main" xmlns="" id="{E2048481-70D4-4697-9D8F-B206E2622B27}"/>
                </a:ext>
              </a:extLst>
            </p:cNvPr>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5" name="Rectangle 204">
              <a:extLst>
                <a:ext uri="{FF2B5EF4-FFF2-40B4-BE49-F238E27FC236}">
                  <a16:creationId xmlns:a16="http://schemas.microsoft.com/office/drawing/2014/main" xmlns="" id="{AEFBF256-825A-4E8A-B313-B4597D45F04E}"/>
                </a:ext>
              </a:extLst>
            </p:cNvPr>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6" name="Rectangle 205">
              <a:extLst>
                <a:ext uri="{FF2B5EF4-FFF2-40B4-BE49-F238E27FC236}">
                  <a16:creationId xmlns:a16="http://schemas.microsoft.com/office/drawing/2014/main" xmlns="" id="{9AA9DCC0-ADC7-4AC7-9D65-5D65B5AE08B5}"/>
                </a:ext>
              </a:extLst>
            </p:cNvPr>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7" name="Rectangle 206">
              <a:extLst>
                <a:ext uri="{FF2B5EF4-FFF2-40B4-BE49-F238E27FC236}">
                  <a16:creationId xmlns:a16="http://schemas.microsoft.com/office/drawing/2014/main" xmlns="" id="{0329007F-E1D5-4993-94F3-336053F63FFB}"/>
                </a:ext>
              </a:extLst>
            </p:cNvPr>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8" name="Rectangle 207">
              <a:extLst>
                <a:ext uri="{FF2B5EF4-FFF2-40B4-BE49-F238E27FC236}">
                  <a16:creationId xmlns:a16="http://schemas.microsoft.com/office/drawing/2014/main" xmlns="" id="{124A7514-27F1-4B2C-99AC-140C45F33EE0}"/>
                </a:ext>
              </a:extLst>
            </p:cNvPr>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9" name="Rectangle 208">
              <a:extLst>
                <a:ext uri="{FF2B5EF4-FFF2-40B4-BE49-F238E27FC236}">
                  <a16:creationId xmlns:a16="http://schemas.microsoft.com/office/drawing/2014/main" xmlns="" id="{988DCC5E-B7B2-4B0E-BCBD-4DF117A2F492}"/>
                </a:ext>
              </a:extLst>
            </p:cNvPr>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0" name="Rectangle 209">
              <a:extLst>
                <a:ext uri="{FF2B5EF4-FFF2-40B4-BE49-F238E27FC236}">
                  <a16:creationId xmlns:a16="http://schemas.microsoft.com/office/drawing/2014/main" xmlns="" id="{CAD6CA29-09B0-4AFC-A794-423E1A42BA5C}"/>
                </a:ext>
              </a:extLst>
            </p:cNvPr>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1" name="Rectangle 210">
              <a:extLst>
                <a:ext uri="{FF2B5EF4-FFF2-40B4-BE49-F238E27FC236}">
                  <a16:creationId xmlns:a16="http://schemas.microsoft.com/office/drawing/2014/main" xmlns="" id="{CD9BAAC1-959C-406C-BD8C-A2660F837E27}"/>
                </a:ext>
              </a:extLst>
            </p:cNvPr>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2" name="Rectangle 211">
              <a:extLst>
                <a:ext uri="{FF2B5EF4-FFF2-40B4-BE49-F238E27FC236}">
                  <a16:creationId xmlns:a16="http://schemas.microsoft.com/office/drawing/2014/main" xmlns="" id="{C1E72AF1-1162-471A-B3AC-7E36148A4B66}"/>
                </a:ext>
              </a:extLst>
            </p:cNvPr>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3" name="Rectangle 212">
              <a:extLst>
                <a:ext uri="{FF2B5EF4-FFF2-40B4-BE49-F238E27FC236}">
                  <a16:creationId xmlns:a16="http://schemas.microsoft.com/office/drawing/2014/main" xmlns="" id="{0C667789-D68C-48EA-A990-6823707900B6}"/>
                </a:ext>
              </a:extLst>
            </p:cNvPr>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4" name="Rectangle 213">
              <a:extLst>
                <a:ext uri="{FF2B5EF4-FFF2-40B4-BE49-F238E27FC236}">
                  <a16:creationId xmlns:a16="http://schemas.microsoft.com/office/drawing/2014/main" xmlns="" id="{9E761C14-D312-4815-AE39-DFF71DC42596}"/>
                </a:ext>
              </a:extLst>
            </p:cNvPr>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5" name="Rectangle 214">
              <a:extLst>
                <a:ext uri="{FF2B5EF4-FFF2-40B4-BE49-F238E27FC236}">
                  <a16:creationId xmlns:a16="http://schemas.microsoft.com/office/drawing/2014/main" xmlns="" id="{347DCE99-B9BC-4F1D-8CA4-0B422E4D2FE7}"/>
                </a:ext>
              </a:extLst>
            </p:cNvPr>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6" name="Rectangle 215">
              <a:extLst>
                <a:ext uri="{FF2B5EF4-FFF2-40B4-BE49-F238E27FC236}">
                  <a16:creationId xmlns:a16="http://schemas.microsoft.com/office/drawing/2014/main" xmlns="" id="{63E7CFA3-5A7D-44A4-80F7-DC44422122DA}"/>
                </a:ext>
              </a:extLst>
            </p:cNvPr>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3769496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175DA-9C13-4D8B-8136-E848A6C8E6AC}"/>
              </a:ext>
            </a:extLst>
          </p:cNvPr>
          <p:cNvSpPr>
            <a:spLocks noGrp="1"/>
          </p:cNvSpPr>
          <p:nvPr>
            <p:ph type="title"/>
          </p:nvPr>
        </p:nvSpPr>
        <p:spPr/>
        <p:txBody>
          <a:bodyPr/>
          <a:lstStyle/>
          <a:p>
            <a:r>
              <a:rPr lang="en-US" dirty="0"/>
              <a:t>Bad Overlap Example</a:t>
            </a:r>
          </a:p>
        </p:txBody>
      </p:sp>
      <p:grpSp>
        <p:nvGrpSpPr>
          <p:cNvPr id="98" name="Group 97"/>
          <p:cNvGrpSpPr/>
          <p:nvPr/>
        </p:nvGrpSpPr>
        <p:grpSpPr>
          <a:xfrm>
            <a:off x="2184400" y="2286000"/>
            <a:ext cx="11887200" cy="4572000"/>
            <a:chOff x="3556000" y="2743200"/>
            <a:chExt cx="9270814" cy="3581400"/>
          </a:xfrm>
        </p:grpSpPr>
        <p:sp>
          <p:nvSpPr>
            <p:cNvPr id="3" name="Rectangle 2">
              <a:extLst>
                <a:ext uri="{FF2B5EF4-FFF2-40B4-BE49-F238E27FC236}">
                  <a16:creationId xmlns:a16="http://schemas.microsoft.com/office/drawing/2014/main" xmlns="" id="{D3453D63-643D-4DC3-8EDE-52EC8E77E7A0}"/>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xmlns="" id="{57D7FCE9-133D-46F1-BFA8-4FE8DE5BA5DF}"/>
                </a:ext>
              </a:extLst>
            </p:cNvPr>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a:extLst>
                <a:ext uri="{FF2B5EF4-FFF2-40B4-BE49-F238E27FC236}">
                  <a16:creationId xmlns:a16="http://schemas.microsoft.com/office/drawing/2014/main" xmlns="" id="{8A0804F5-5817-4FD9-838D-041B0EAD93E8}"/>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a:extLst>
                <a:ext uri="{FF2B5EF4-FFF2-40B4-BE49-F238E27FC236}">
                  <a16:creationId xmlns:a16="http://schemas.microsoft.com/office/drawing/2014/main" xmlns="" id="{10E17241-856A-4A31-BAD6-5C0AC1335EAF}"/>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a:extLst>
                <a:ext uri="{FF2B5EF4-FFF2-40B4-BE49-F238E27FC236}">
                  <a16:creationId xmlns:a16="http://schemas.microsoft.com/office/drawing/2014/main" xmlns="" id="{151896C8-14C4-4F83-9A17-6F87BBE1531F}"/>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a:extLst>
                <a:ext uri="{FF2B5EF4-FFF2-40B4-BE49-F238E27FC236}">
                  <a16:creationId xmlns:a16="http://schemas.microsoft.com/office/drawing/2014/main" xmlns="" id="{A68828FA-3001-46DB-9D80-12375085A095}"/>
                </a:ext>
              </a:extLst>
            </p:cNvPr>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a:extLst>
                <a:ext uri="{FF2B5EF4-FFF2-40B4-BE49-F238E27FC236}">
                  <a16:creationId xmlns:a16="http://schemas.microsoft.com/office/drawing/2014/main" xmlns="" id="{75A991A4-BC7D-4761-80D0-ACA219A27EC6}"/>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a:extLst>
                <a:ext uri="{FF2B5EF4-FFF2-40B4-BE49-F238E27FC236}">
                  <a16:creationId xmlns:a16="http://schemas.microsoft.com/office/drawing/2014/main" xmlns="" id="{7B7A8882-C20E-4A39-AB62-6A96483CBE6F}"/>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a:extLst>
                <a:ext uri="{FF2B5EF4-FFF2-40B4-BE49-F238E27FC236}">
                  <a16:creationId xmlns:a16="http://schemas.microsoft.com/office/drawing/2014/main" xmlns="" id="{BAAE6357-66BC-4C58-8A9F-B1933E5E96F9}"/>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5">
              <a:extLst>
                <a:ext uri="{FF2B5EF4-FFF2-40B4-BE49-F238E27FC236}">
                  <a16:creationId xmlns:a16="http://schemas.microsoft.com/office/drawing/2014/main" xmlns="" id="{23EB784E-6E37-4CC5-A56F-339EBE1363D6}"/>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6">
              <a:extLst>
                <a:ext uri="{FF2B5EF4-FFF2-40B4-BE49-F238E27FC236}">
                  <a16:creationId xmlns:a16="http://schemas.microsoft.com/office/drawing/2014/main" xmlns="" id="{DB06F238-0B64-4602-A796-A27CB3B0A019}"/>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7">
              <a:extLst>
                <a:ext uri="{FF2B5EF4-FFF2-40B4-BE49-F238E27FC236}">
                  <a16:creationId xmlns:a16="http://schemas.microsoft.com/office/drawing/2014/main" xmlns="" id="{B189745A-927F-409A-B568-E2EDED15CDA1}"/>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9">
              <a:extLst>
                <a:ext uri="{FF2B5EF4-FFF2-40B4-BE49-F238E27FC236}">
                  <a16:creationId xmlns:a16="http://schemas.microsoft.com/office/drawing/2014/main" xmlns="" id="{31EC7ACA-FD2F-4864-AEE4-E14FBFEBC4CE}"/>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0">
              <a:extLst>
                <a:ext uri="{FF2B5EF4-FFF2-40B4-BE49-F238E27FC236}">
                  <a16:creationId xmlns:a16="http://schemas.microsoft.com/office/drawing/2014/main" xmlns="" id="{04B668B9-F466-44E6-9CC7-62CC2D4E9516}"/>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1">
              <a:extLst>
                <a:ext uri="{FF2B5EF4-FFF2-40B4-BE49-F238E27FC236}">
                  <a16:creationId xmlns:a16="http://schemas.microsoft.com/office/drawing/2014/main" xmlns="" id="{FE5F7C60-B4D4-467B-AB14-90DEF081CD60}"/>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3">
              <a:extLst>
                <a:ext uri="{FF2B5EF4-FFF2-40B4-BE49-F238E27FC236}">
                  <a16:creationId xmlns:a16="http://schemas.microsoft.com/office/drawing/2014/main" xmlns="" id="{27A1D06A-71E1-47C3-A732-5556E87C78EF}"/>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4">
              <a:extLst>
                <a:ext uri="{FF2B5EF4-FFF2-40B4-BE49-F238E27FC236}">
                  <a16:creationId xmlns:a16="http://schemas.microsoft.com/office/drawing/2014/main" xmlns="" id="{A830579F-D2B5-46F5-9AF1-6674CAD9357A}"/>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5">
              <a:extLst>
                <a:ext uri="{FF2B5EF4-FFF2-40B4-BE49-F238E27FC236}">
                  <a16:creationId xmlns:a16="http://schemas.microsoft.com/office/drawing/2014/main" xmlns="" id="{45EB1197-2546-499C-AA5E-7B72E2CF3137}"/>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17">
              <a:extLst>
                <a:ext uri="{FF2B5EF4-FFF2-40B4-BE49-F238E27FC236}">
                  <a16:creationId xmlns:a16="http://schemas.microsoft.com/office/drawing/2014/main" xmlns="" id="{A4F06E12-0059-40A4-AF66-AA02414DA69E}"/>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18">
              <a:extLst>
                <a:ext uri="{FF2B5EF4-FFF2-40B4-BE49-F238E27FC236}">
                  <a16:creationId xmlns:a16="http://schemas.microsoft.com/office/drawing/2014/main" xmlns="" id="{B6B3105E-68DC-4F0E-93CC-FA0883A7F445}"/>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19">
              <a:extLst>
                <a:ext uri="{FF2B5EF4-FFF2-40B4-BE49-F238E27FC236}">
                  <a16:creationId xmlns:a16="http://schemas.microsoft.com/office/drawing/2014/main" xmlns="" id="{BD49EB98-AF61-4242-AED9-77FC2A26F957}"/>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4">
              <a:extLst>
                <a:ext uri="{FF2B5EF4-FFF2-40B4-BE49-F238E27FC236}">
                  <a16:creationId xmlns:a16="http://schemas.microsoft.com/office/drawing/2014/main" xmlns="" id="{6ECB50EA-8224-41D1-830E-C51ED3E07C11}"/>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8">
              <a:extLst>
                <a:ext uri="{FF2B5EF4-FFF2-40B4-BE49-F238E27FC236}">
                  <a16:creationId xmlns:a16="http://schemas.microsoft.com/office/drawing/2014/main" xmlns="" id="{A3091B53-D529-464C-A841-730E5C153AD8}"/>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12">
              <a:extLst>
                <a:ext uri="{FF2B5EF4-FFF2-40B4-BE49-F238E27FC236}">
                  <a16:creationId xmlns:a16="http://schemas.microsoft.com/office/drawing/2014/main" xmlns="" id="{9E80D336-5ECF-4726-B94A-5521372F70AD}"/>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16">
              <a:extLst>
                <a:ext uri="{FF2B5EF4-FFF2-40B4-BE49-F238E27FC236}">
                  <a16:creationId xmlns:a16="http://schemas.microsoft.com/office/drawing/2014/main" xmlns="" id="{B3A5820C-EC5A-418C-8225-61AC1C597A5D}"/>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xmlns="" id="{6F957FEE-A97A-434D-96AF-89A68D01BF0F}"/>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36">
              <a:extLst>
                <a:ext uri="{FF2B5EF4-FFF2-40B4-BE49-F238E27FC236}">
                  <a16:creationId xmlns:a16="http://schemas.microsoft.com/office/drawing/2014/main" xmlns="" id="{68E16E79-D874-4EAF-B987-364C3D8BF50B}"/>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a:extLst>
                <a:ext uri="{FF2B5EF4-FFF2-40B4-BE49-F238E27FC236}">
                  <a16:creationId xmlns:a16="http://schemas.microsoft.com/office/drawing/2014/main" xmlns="" id="{D3043A97-F637-48F7-AF8C-049CB360C5C1}"/>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a:extLst>
                <a:ext uri="{FF2B5EF4-FFF2-40B4-BE49-F238E27FC236}">
                  <a16:creationId xmlns:a16="http://schemas.microsoft.com/office/drawing/2014/main" xmlns="" id="{7BF1174A-5C89-4542-BD65-95EDC4FF1DCC}"/>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a:extLst>
                <a:ext uri="{FF2B5EF4-FFF2-40B4-BE49-F238E27FC236}">
                  <a16:creationId xmlns:a16="http://schemas.microsoft.com/office/drawing/2014/main" xmlns="" id="{88EC185B-6BB2-4EEE-A97A-803A109959E3}"/>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a:extLst>
                <a:ext uri="{FF2B5EF4-FFF2-40B4-BE49-F238E27FC236}">
                  <a16:creationId xmlns:a16="http://schemas.microsoft.com/office/drawing/2014/main" xmlns="" id="{7CBF17DA-9620-4642-BA21-D9F107EC28FA}"/>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600 cy</a:t>
              </a:r>
            </a:p>
          </p:txBody>
        </p:sp>
        <p:cxnSp>
          <p:nvCxnSpPr>
            <p:cNvPr id="34" name="Straight Connector 33">
              <a:extLst>
                <a:ext uri="{FF2B5EF4-FFF2-40B4-BE49-F238E27FC236}">
                  <a16:creationId xmlns:a16="http://schemas.microsoft.com/office/drawing/2014/main" xmlns="" id="{4D576910-110C-4A16-80A7-EBF731A8D006}"/>
                </a:ext>
              </a:extLst>
            </p:cNvPr>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a:extLst>
                <a:ext uri="{FF2B5EF4-FFF2-40B4-BE49-F238E27FC236}">
                  <a16:creationId xmlns:a16="http://schemas.microsoft.com/office/drawing/2014/main" xmlns="" id="{B260F1B1-1FF5-4FAE-8889-5A16AEB1CB43}"/>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a:extLst>
                <a:ext uri="{FF2B5EF4-FFF2-40B4-BE49-F238E27FC236}">
                  <a16:creationId xmlns:a16="http://schemas.microsoft.com/office/drawing/2014/main" xmlns="" id="{FD6D243B-01A2-4DE3-8332-4ED1AAD302F0}"/>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a:extLst>
                <a:ext uri="{FF2B5EF4-FFF2-40B4-BE49-F238E27FC236}">
                  <a16:creationId xmlns:a16="http://schemas.microsoft.com/office/drawing/2014/main" xmlns="" id="{E8F12AC3-B85F-4BD9-8934-8A31F9DDF037}"/>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a:extLst>
                <a:ext uri="{FF2B5EF4-FFF2-40B4-BE49-F238E27FC236}">
                  <a16:creationId xmlns:a16="http://schemas.microsoft.com/office/drawing/2014/main" xmlns="" id="{35F45961-A741-4CAF-943F-21980109D55D}"/>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27">
              <a:extLst>
                <a:ext uri="{FF2B5EF4-FFF2-40B4-BE49-F238E27FC236}">
                  <a16:creationId xmlns:a16="http://schemas.microsoft.com/office/drawing/2014/main" xmlns="" id="{771F8F95-17D1-4C04-88A5-D8FA8CC2331C}"/>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xmlns="" id="{8565C0D7-ECE5-4A7F-805D-7FF5629E4C34}"/>
                </a:ext>
              </a:extLst>
            </p:cNvPr>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a:extLst>
                <a:ext uri="{FF2B5EF4-FFF2-40B4-BE49-F238E27FC236}">
                  <a16:creationId xmlns:a16="http://schemas.microsoft.com/office/drawing/2014/main" xmlns="" id="{4A615811-BB55-446D-93F5-78CF83A435BB}"/>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a:extLst>
                <a:ext uri="{FF2B5EF4-FFF2-40B4-BE49-F238E27FC236}">
                  <a16:creationId xmlns:a16="http://schemas.microsoft.com/office/drawing/2014/main" xmlns="" id="{DB7D07CC-152C-4F5B-A303-8A05F1B5AAD7}"/>
                </a:ext>
              </a:extLst>
            </p:cNvPr>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a:extLst>
                <a:ext uri="{FF2B5EF4-FFF2-40B4-BE49-F238E27FC236}">
                  <a16:creationId xmlns:a16="http://schemas.microsoft.com/office/drawing/2014/main" xmlns="" id="{52A3BD57-48FC-4057-9F78-715BD886D6B7}"/>
                </a:ext>
              </a:extLst>
            </p:cNvPr>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a:extLst>
                <a:ext uri="{FF2B5EF4-FFF2-40B4-BE49-F238E27FC236}">
                  <a16:creationId xmlns:a16="http://schemas.microsoft.com/office/drawing/2014/main" xmlns="" id="{414178A5-1623-4F3E-A9EF-292580A57044}"/>
                </a:ext>
              </a:extLst>
            </p:cNvPr>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a:extLst>
                <a:ext uri="{FF2B5EF4-FFF2-40B4-BE49-F238E27FC236}">
                  <a16:creationId xmlns:a16="http://schemas.microsoft.com/office/drawing/2014/main" xmlns="" id="{AEFF7CCF-C99D-47AD-944A-33EA2A9A4D37}"/>
                </a:ext>
              </a:extLst>
            </p:cNvPr>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a:extLst>
                <a:ext uri="{FF2B5EF4-FFF2-40B4-BE49-F238E27FC236}">
                  <a16:creationId xmlns:a16="http://schemas.microsoft.com/office/drawing/2014/main" xmlns="" id="{A6C90E42-1A83-4802-B5DD-A87CD8808B7E}"/>
                </a:ext>
              </a:extLst>
            </p:cNvPr>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a:extLst>
                <a:ext uri="{FF2B5EF4-FFF2-40B4-BE49-F238E27FC236}">
                  <a16:creationId xmlns:a16="http://schemas.microsoft.com/office/drawing/2014/main" xmlns="" id="{521B0D49-00A9-4677-A172-A87441857321}"/>
                </a:ext>
              </a:extLst>
            </p:cNvPr>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a:extLst>
                <a:ext uri="{FF2B5EF4-FFF2-40B4-BE49-F238E27FC236}">
                  <a16:creationId xmlns:a16="http://schemas.microsoft.com/office/drawing/2014/main" xmlns="" id="{D9B0347B-06EB-4CCD-AFD2-5BEABD9BCBFF}"/>
                </a:ext>
              </a:extLst>
            </p:cNvPr>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a:extLst>
                <a:ext uri="{FF2B5EF4-FFF2-40B4-BE49-F238E27FC236}">
                  <a16:creationId xmlns:a16="http://schemas.microsoft.com/office/drawing/2014/main" xmlns="" id="{EF2CA934-B52A-4DC4-AE5D-E4D82D0CB8A2}"/>
                </a:ext>
              </a:extLst>
            </p:cNvPr>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a:extLst>
                <a:ext uri="{FF2B5EF4-FFF2-40B4-BE49-F238E27FC236}">
                  <a16:creationId xmlns:a16="http://schemas.microsoft.com/office/drawing/2014/main" xmlns="" id="{5472B8B1-0C7F-4FC8-A2E0-D5777194E8FA}"/>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a:extLst>
                <a:ext uri="{FF2B5EF4-FFF2-40B4-BE49-F238E27FC236}">
                  <a16:creationId xmlns:a16="http://schemas.microsoft.com/office/drawing/2014/main" xmlns="" id="{57E8B3AA-E651-4F82-81A6-0DF57A2E2825}"/>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a:extLst>
                <a:ext uri="{FF2B5EF4-FFF2-40B4-BE49-F238E27FC236}">
                  <a16:creationId xmlns:a16="http://schemas.microsoft.com/office/drawing/2014/main" xmlns="" id="{DC25DAA2-AC2A-4D91-B172-D397E073FF6B}"/>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a:extLst>
                <a:ext uri="{FF2B5EF4-FFF2-40B4-BE49-F238E27FC236}">
                  <a16:creationId xmlns:a16="http://schemas.microsoft.com/office/drawing/2014/main" xmlns="" id="{F2EAE6B4-A776-4CAE-AC4C-E39AE290D6F0}"/>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a:extLst>
                <a:ext uri="{FF2B5EF4-FFF2-40B4-BE49-F238E27FC236}">
                  <a16:creationId xmlns:a16="http://schemas.microsoft.com/office/drawing/2014/main" xmlns="" id="{E128C341-4D92-4ABA-8452-A6428E1765F0}"/>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a:extLst>
                <a:ext uri="{FF2B5EF4-FFF2-40B4-BE49-F238E27FC236}">
                  <a16:creationId xmlns:a16="http://schemas.microsoft.com/office/drawing/2014/main" xmlns="" id="{134AA2E0-CC85-4B60-B83F-2016727CAEC6}"/>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a:extLst>
                <a:ext uri="{FF2B5EF4-FFF2-40B4-BE49-F238E27FC236}">
                  <a16:creationId xmlns:a16="http://schemas.microsoft.com/office/drawing/2014/main" xmlns="" id="{719A2A88-E41B-4FA5-8BD8-B6FD7B4C3E7E}"/>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a:extLst>
                <a:ext uri="{FF2B5EF4-FFF2-40B4-BE49-F238E27FC236}">
                  <a16:creationId xmlns:a16="http://schemas.microsoft.com/office/drawing/2014/main" xmlns="" id="{7660B160-AC43-4F0B-90B0-2E96028029B9}"/>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a:extLst>
                <a:ext uri="{FF2B5EF4-FFF2-40B4-BE49-F238E27FC236}">
                  <a16:creationId xmlns:a16="http://schemas.microsoft.com/office/drawing/2014/main" xmlns="" id="{54D61F6A-4B49-448A-98EB-C3A6A50A6490}"/>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a:extLst>
                <a:ext uri="{FF2B5EF4-FFF2-40B4-BE49-F238E27FC236}">
                  <a16:creationId xmlns:a16="http://schemas.microsoft.com/office/drawing/2014/main" xmlns="" id="{A981356C-5DC6-4FD0-BCC8-57FB63B1171B}"/>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a:extLst>
                <a:ext uri="{FF2B5EF4-FFF2-40B4-BE49-F238E27FC236}">
                  <a16:creationId xmlns:a16="http://schemas.microsoft.com/office/drawing/2014/main" xmlns="" id="{B21E251E-9F92-4807-AF67-9D967049912A}"/>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a:extLst>
                <a:ext uri="{FF2B5EF4-FFF2-40B4-BE49-F238E27FC236}">
                  <a16:creationId xmlns:a16="http://schemas.microsoft.com/office/drawing/2014/main" xmlns="" id="{150B097F-72BA-467E-A883-DE5DEC2D5A68}"/>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a:extLst>
                <a:ext uri="{FF2B5EF4-FFF2-40B4-BE49-F238E27FC236}">
                  <a16:creationId xmlns:a16="http://schemas.microsoft.com/office/drawing/2014/main" xmlns="" id="{47658D35-8775-435F-9884-3DC9FC70CD2A}"/>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a:extLst>
                <a:ext uri="{FF2B5EF4-FFF2-40B4-BE49-F238E27FC236}">
                  <a16:creationId xmlns:a16="http://schemas.microsoft.com/office/drawing/2014/main" xmlns="" id="{F24E795B-C124-4B85-A4A3-36F5481BA7B1}"/>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a:extLst>
                <a:ext uri="{FF2B5EF4-FFF2-40B4-BE49-F238E27FC236}">
                  <a16:creationId xmlns:a16="http://schemas.microsoft.com/office/drawing/2014/main" xmlns="" id="{695BD0B0-1013-43B3-9F9A-1EE6A08E2E09}"/>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a:extLst>
                <a:ext uri="{FF2B5EF4-FFF2-40B4-BE49-F238E27FC236}">
                  <a16:creationId xmlns:a16="http://schemas.microsoft.com/office/drawing/2014/main" xmlns="" id="{7DECED27-B922-48D9-A30C-9F93C89DBBA3}"/>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a:extLst>
                <a:ext uri="{FF2B5EF4-FFF2-40B4-BE49-F238E27FC236}">
                  <a16:creationId xmlns:a16="http://schemas.microsoft.com/office/drawing/2014/main" xmlns="" id="{9F091475-0209-4D58-BB10-119E934138E7}"/>
                </a:ext>
              </a:extLst>
            </p:cNvPr>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a:extLst>
                <a:ext uri="{FF2B5EF4-FFF2-40B4-BE49-F238E27FC236}">
                  <a16:creationId xmlns:a16="http://schemas.microsoft.com/office/drawing/2014/main" xmlns="" id="{FA080757-48BC-419A-975D-B73DFC70497E}"/>
                </a:ext>
              </a:extLst>
            </p:cNvPr>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a:extLst>
                <a:ext uri="{FF2B5EF4-FFF2-40B4-BE49-F238E27FC236}">
                  <a16:creationId xmlns:a16="http://schemas.microsoft.com/office/drawing/2014/main" xmlns="" id="{95B78B75-29A1-4128-BC8E-A0D78416FBC5}"/>
                </a:ext>
              </a:extLst>
            </p:cNvPr>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a:extLst>
                <a:ext uri="{FF2B5EF4-FFF2-40B4-BE49-F238E27FC236}">
                  <a16:creationId xmlns:a16="http://schemas.microsoft.com/office/drawing/2014/main" xmlns="" id="{AF45D203-E7FA-4BC6-B77F-1E1B3161B642}"/>
                </a:ext>
              </a:extLst>
            </p:cNvPr>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a:extLst>
                <a:ext uri="{FF2B5EF4-FFF2-40B4-BE49-F238E27FC236}">
                  <a16:creationId xmlns:a16="http://schemas.microsoft.com/office/drawing/2014/main" xmlns="" id="{125E1354-AA76-4947-ADD9-148BCA916EB9}"/>
                </a:ext>
              </a:extLst>
            </p:cNvPr>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a:extLst>
                <a:ext uri="{FF2B5EF4-FFF2-40B4-BE49-F238E27FC236}">
                  <a16:creationId xmlns:a16="http://schemas.microsoft.com/office/drawing/2014/main" xmlns="" id="{E15B93F1-1524-4986-BCD4-26E209498FAE}"/>
                </a:ext>
              </a:extLst>
            </p:cNvPr>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a:extLst>
                <a:ext uri="{FF2B5EF4-FFF2-40B4-BE49-F238E27FC236}">
                  <a16:creationId xmlns:a16="http://schemas.microsoft.com/office/drawing/2014/main" xmlns="" id="{B8CE4631-6741-4976-A900-9208D19926EE}"/>
                </a:ext>
              </a:extLst>
            </p:cNvPr>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a:extLst>
                <a:ext uri="{FF2B5EF4-FFF2-40B4-BE49-F238E27FC236}">
                  <a16:creationId xmlns:a16="http://schemas.microsoft.com/office/drawing/2014/main" xmlns="" id="{B7D2204B-DEC2-49F5-AB8B-5C792CF40F1F}"/>
                </a:ext>
              </a:extLst>
            </p:cNvPr>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a:extLst>
                <a:ext uri="{FF2B5EF4-FFF2-40B4-BE49-F238E27FC236}">
                  <a16:creationId xmlns:a16="http://schemas.microsoft.com/office/drawing/2014/main" xmlns="" id="{AC65C168-80EF-4E7E-A9EE-33B73897DC69}"/>
                </a:ext>
              </a:extLst>
            </p:cNvPr>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a:extLst>
                <a:ext uri="{FF2B5EF4-FFF2-40B4-BE49-F238E27FC236}">
                  <a16:creationId xmlns:a16="http://schemas.microsoft.com/office/drawing/2014/main" xmlns="" id="{939EA9D9-2EA6-4C9A-BDAC-5B26B45E4976}"/>
                </a:ext>
              </a:extLst>
            </p:cNvPr>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a:extLst>
                <a:ext uri="{FF2B5EF4-FFF2-40B4-BE49-F238E27FC236}">
                  <a16:creationId xmlns:a16="http://schemas.microsoft.com/office/drawing/2014/main" xmlns="" id="{5802F1A6-796B-4587-9834-BC5151126DF7}"/>
                </a:ext>
              </a:extLst>
            </p:cNvPr>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a:extLst>
                <a:ext uri="{FF2B5EF4-FFF2-40B4-BE49-F238E27FC236}">
                  <a16:creationId xmlns:a16="http://schemas.microsoft.com/office/drawing/2014/main" xmlns="" id="{8D87D2C2-D89A-42CB-A44D-3DFD5D27AEEC}"/>
                </a:ext>
              </a:extLst>
            </p:cNvPr>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a:extLst>
                <a:ext uri="{FF2B5EF4-FFF2-40B4-BE49-F238E27FC236}">
                  <a16:creationId xmlns:a16="http://schemas.microsoft.com/office/drawing/2014/main" xmlns="" id="{AE5BCAB3-6DB1-493D-AEC4-387C9DB4BCFD}"/>
                </a:ext>
              </a:extLst>
            </p:cNvPr>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a:extLst>
                <a:ext uri="{FF2B5EF4-FFF2-40B4-BE49-F238E27FC236}">
                  <a16:creationId xmlns:a16="http://schemas.microsoft.com/office/drawing/2014/main" xmlns="" id="{BFEFA2B0-B6D6-43F1-A6F9-0BA0A18A49E0}"/>
                </a:ext>
              </a:extLst>
            </p:cNvPr>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a:extLst>
                <a:ext uri="{FF2B5EF4-FFF2-40B4-BE49-F238E27FC236}">
                  <a16:creationId xmlns:a16="http://schemas.microsoft.com/office/drawing/2014/main" xmlns="" id="{2708093E-3D98-4FB7-8147-B6AC532BD827}"/>
                </a:ext>
              </a:extLst>
            </p:cNvPr>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a:extLst>
                <a:ext uri="{FF2B5EF4-FFF2-40B4-BE49-F238E27FC236}">
                  <a16:creationId xmlns:a16="http://schemas.microsoft.com/office/drawing/2014/main" xmlns="" id="{6FB0423F-90C6-47ED-8A8C-297F9DE9BFBF}"/>
                </a:ext>
              </a:extLst>
            </p:cNvPr>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a:extLst>
                <a:ext uri="{FF2B5EF4-FFF2-40B4-BE49-F238E27FC236}">
                  <a16:creationId xmlns:a16="http://schemas.microsoft.com/office/drawing/2014/main" xmlns="" id="{6CD37FA9-13B7-47DA-98D0-E097045D5C1B}"/>
                </a:ext>
              </a:extLst>
            </p:cNvPr>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a:extLst>
                <a:ext uri="{FF2B5EF4-FFF2-40B4-BE49-F238E27FC236}">
                  <a16:creationId xmlns:a16="http://schemas.microsoft.com/office/drawing/2014/main" xmlns="" id="{F4309BA7-8D00-45FB-ABEA-6CEEC4DC9691}"/>
                </a:ext>
              </a:extLst>
            </p:cNvPr>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a:extLst>
                <a:ext uri="{FF2B5EF4-FFF2-40B4-BE49-F238E27FC236}">
                  <a16:creationId xmlns:a16="http://schemas.microsoft.com/office/drawing/2014/main" xmlns="" id="{FF310327-DCF3-4E42-92CE-17E1A824738D}"/>
                </a:ext>
              </a:extLst>
            </p:cNvPr>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a:extLst>
                <a:ext uri="{FF2B5EF4-FFF2-40B4-BE49-F238E27FC236}">
                  <a16:creationId xmlns:a16="http://schemas.microsoft.com/office/drawing/2014/main" xmlns="" id="{0194EA39-35F9-4D78-8BF5-7BAF27122B53}"/>
                </a:ext>
              </a:extLst>
            </p:cNvPr>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a:extLst>
                <a:ext uri="{FF2B5EF4-FFF2-40B4-BE49-F238E27FC236}">
                  <a16:creationId xmlns:a16="http://schemas.microsoft.com/office/drawing/2014/main" xmlns="" id="{492AA037-D637-479B-A856-4F5E48F7C989}"/>
                </a:ext>
              </a:extLst>
            </p:cNvPr>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a:extLst>
                <a:ext uri="{FF2B5EF4-FFF2-40B4-BE49-F238E27FC236}">
                  <a16:creationId xmlns:a16="http://schemas.microsoft.com/office/drawing/2014/main" xmlns="" id="{79A23150-3ACE-487F-A32B-DE310321A05C}"/>
                </a:ext>
              </a:extLst>
            </p:cNvPr>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a:extLst>
                <a:ext uri="{FF2B5EF4-FFF2-40B4-BE49-F238E27FC236}">
                  <a16:creationId xmlns:a16="http://schemas.microsoft.com/office/drawing/2014/main" xmlns="" id="{28EE7213-FE72-4B5C-A1AD-DC004A22753E}"/>
                </a:ext>
              </a:extLst>
            </p:cNvPr>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a:extLst>
                <a:ext uri="{FF2B5EF4-FFF2-40B4-BE49-F238E27FC236}">
                  <a16:creationId xmlns:a16="http://schemas.microsoft.com/office/drawing/2014/main" xmlns="" id="{2ACB8E55-AC0B-419E-884E-4EBCA83B46AC}"/>
                </a:ext>
              </a:extLst>
            </p:cNvPr>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a:extLst>
                <a:ext uri="{FF2B5EF4-FFF2-40B4-BE49-F238E27FC236}">
                  <a16:creationId xmlns:a16="http://schemas.microsoft.com/office/drawing/2014/main" xmlns="" id="{4C3E0684-0E9F-42E0-8F37-B88EFC278FD2}"/>
                </a:ext>
              </a:extLst>
            </p:cNvPr>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a:extLst>
                <a:ext uri="{FF2B5EF4-FFF2-40B4-BE49-F238E27FC236}">
                  <a16:creationId xmlns:a16="http://schemas.microsoft.com/office/drawing/2014/main" xmlns="" id="{7093D6EE-32EA-4537-99BC-E505270BC543}"/>
                </a:ext>
              </a:extLst>
            </p:cNvPr>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a:extLst>
                <a:ext uri="{FF2B5EF4-FFF2-40B4-BE49-F238E27FC236}">
                  <a16:creationId xmlns:a16="http://schemas.microsoft.com/office/drawing/2014/main" xmlns="" id="{047A81D1-B3C8-4386-9AFA-94CD0CF1F5C5}"/>
                </a:ext>
              </a:extLst>
            </p:cNvPr>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a:extLst>
                <a:ext uri="{FF2B5EF4-FFF2-40B4-BE49-F238E27FC236}">
                  <a16:creationId xmlns:a16="http://schemas.microsoft.com/office/drawing/2014/main" xmlns="" id="{B78A1EC6-B78C-4554-867B-A2161F2729A4}"/>
                </a:ext>
              </a:extLst>
            </p:cNvPr>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a:extLst>
                <a:ext uri="{FF2B5EF4-FFF2-40B4-BE49-F238E27FC236}">
                  <a16:creationId xmlns:a16="http://schemas.microsoft.com/office/drawing/2014/main" xmlns="" id="{3167777A-78AC-4A44-98C7-0874CC0E4D4A}"/>
                </a:ext>
              </a:extLst>
            </p:cNvPr>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a:extLst>
                <a:ext uri="{FF2B5EF4-FFF2-40B4-BE49-F238E27FC236}">
                  <a16:creationId xmlns:a16="http://schemas.microsoft.com/office/drawing/2014/main" xmlns="" id="{71670F2D-767D-4F00-B2A1-0326A8840661}"/>
                </a:ext>
              </a:extLst>
            </p:cNvPr>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a:extLst>
                <a:ext uri="{FF2B5EF4-FFF2-40B4-BE49-F238E27FC236}">
                  <a16:creationId xmlns:a16="http://schemas.microsoft.com/office/drawing/2014/main" xmlns="" id="{EFF1222B-810A-4F9A-9DD8-4D71FDBC9E3B}"/>
                </a:ext>
              </a:extLst>
            </p:cNvPr>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a:extLst>
                <a:ext uri="{FF2B5EF4-FFF2-40B4-BE49-F238E27FC236}">
                  <a16:creationId xmlns:a16="http://schemas.microsoft.com/office/drawing/2014/main" xmlns="" id="{24F55026-A202-4ECC-9B6D-9A5DF0A66CB4}"/>
                </a:ext>
              </a:extLst>
            </p:cNvPr>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16636619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175DA-9C13-4D8B-8136-E848A6C8E6AC}"/>
              </a:ext>
            </a:extLst>
          </p:cNvPr>
          <p:cNvSpPr>
            <a:spLocks noGrp="1"/>
          </p:cNvSpPr>
          <p:nvPr>
            <p:ph type="title"/>
          </p:nvPr>
        </p:nvSpPr>
        <p:spPr/>
        <p:txBody>
          <a:bodyPr/>
          <a:lstStyle/>
          <a:p>
            <a:r>
              <a:rPr lang="en-US" dirty="0"/>
              <a:t>Bad Overlap Example</a:t>
            </a:r>
          </a:p>
        </p:txBody>
      </p:sp>
      <p:grpSp>
        <p:nvGrpSpPr>
          <p:cNvPr id="98" name="Group 97"/>
          <p:cNvGrpSpPr/>
          <p:nvPr/>
        </p:nvGrpSpPr>
        <p:grpSpPr>
          <a:xfrm>
            <a:off x="2184400" y="2286000"/>
            <a:ext cx="11887200" cy="4572000"/>
            <a:chOff x="3556000" y="2743200"/>
            <a:chExt cx="9270814" cy="3581400"/>
          </a:xfrm>
        </p:grpSpPr>
        <p:sp>
          <p:nvSpPr>
            <p:cNvPr id="3" name="Rectangle 2">
              <a:extLst>
                <a:ext uri="{FF2B5EF4-FFF2-40B4-BE49-F238E27FC236}">
                  <a16:creationId xmlns:a16="http://schemas.microsoft.com/office/drawing/2014/main" xmlns="" id="{28E895F6-67E1-40D2-B272-720F466D219B}"/>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xmlns="" id="{5E3EB083-72EE-4F64-841B-07A18EA18606}"/>
                </a:ext>
              </a:extLst>
            </p:cNvPr>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a:extLst>
                <a:ext uri="{FF2B5EF4-FFF2-40B4-BE49-F238E27FC236}">
                  <a16:creationId xmlns:a16="http://schemas.microsoft.com/office/drawing/2014/main" xmlns="" id="{630061E8-D6D8-4255-8326-214CC3456DF5}"/>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a:extLst>
                <a:ext uri="{FF2B5EF4-FFF2-40B4-BE49-F238E27FC236}">
                  <a16:creationId xmlns:a16="http://schemas.microsoft.com/office/drawing/2014/main" xmlns="" id="{E2133F5E-78B5-4D39-BC65-54912AEDE69D}"/>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a:extLst>
                <a:ext uri="{FF2B5EF4-FFF2-40B4-BE49-F238E27FC236}">
                  <a16:creationId xmlns:a16="http://schemas.microsoft.com/office/drawing/2014/main" xmlns="" id="{D6D54836-0EC2-4CE0-B1C0-E87AC31A2BE8}"/>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a:extLst>
                <a:ext uri="{FF2B5EF4-FFF2-40B4-BE49-F238E27FC236}">
                  <a16:creationId xmlns:a16="http://schemas.microsoft.com/office/drawing/2014/main" xmlns="" id="{0C9DDBC1-FA29-4D83-84B9-C4E3B20F7CA4}"/>
                </a:ext>
              </a:extLst>
            </p:cNvPr>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a:extLst>
                <a:ext uri="{FF2B5EF4-FFF2-40B4-BE49-F238E27FC236}">
                  <a16:creationId xmlns:a16="http://schemas.microsoft.com/office/drawing/2014/main" xmlns="" id="{70E8233E-C729-4C23-AB14-2B5971D687B1}"/>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a:extLst>
                <a:ext uri="{FF2B5EF4-FFF2-40B4-BE49-F238E27FC236}">
                  <a16:creationId xmlns:a16="http://schemas.microsoft.com/office/drawing/2014/main" xmlns="" id="{7AF37DE8-F824-4FAA-9AFB-09B355669EC4}"/>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a:extLst>
                <a:ext uri="{FF2B5EF4-FFF2-40B4-BE49-F238E27FC236}">
                  <a16:creationId xmlns:a16="http://schemas.microsoft.com/office/drawing/2014/main" xmlns="" id="{07088760-D202-416E-A82B-73F0A1B41D3B}"/>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5">
              <a:extLst>
                <a:ext uri="{FF2B5EF4-FFF2-40B4-BE49-F238E27FC236}">
                  <a16:creationId xmlns:a16="http://schemas.microsoft.com/office/drawing/2014/main" xmlns="" id="{AF1EF0DB-7049-4ACC-B77C-34224DFB036E}"/>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6">
              <a:extLst>
                <a:ext uri="{FF2B5EF4-FFF2-40B4-BE49-F238E27FC236}">
                  <a16:creationId xmlns:a16="http://schemas.microsoft.com/office/drawing/2014/main" xmlns="" id="{09BEED6F-A14F-4022-B68F-DB064AA19901}"/>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7">
              <a:extLst>
                <a:ext uri="{FF2B5EF4-FFF2-40B4-BE49-F238E27FC236}">
                  <a16:creationId xmlns:a16="http://schemas.microsoft.com/office/drawing/2014/main" xmlns="" id="{26AD013F-DED4-41B3-A56A-2746D29F5AF1}"/>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9">
              <a:extLst>
                <a:ext uri="{FF2B5EF4-FFF2-40B4-BE49-F238E27FC236}">
                  <a16:creationId xmlns:a16="http://schemas.microsoft.com/office/drawing/2014/main" xmlns="" id="{5DB4F0E2-EB47-4D73-A110-28822F4379D4}"/>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0">
              <a:extLst>
                <a:ext uri="{FF2B5EF4-FFF2-40B4-BE49-F238E27FC236}">
                  <a16:creationId xmlns:a16="http://schemas.microsoft.com/office/drawing/2014/main" xmlns="" id="{B3A85C0F-9614-45C7-BA09-4F72BC7E38F8}"/>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1">
              <a:extLst>
                <a:ext uri="{FF2B5EF4-FFF2-40B4-BE49-F238E27FC236}">
                  <a16:creationId xmlns:a16="http://schemas.microsoft.com/office/drawing/2014/main" xmlns="" id="{88C302CF-BB7A-46C9-B537-77571DB4753D}"/>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3">
              <a:extLst>
                <a:ext uri="{FF2B5EF4-FFF2-40B4-BE49-F238E27FC236}">
                  <a16:creationId xmlns:a16="http://schemas.microsoft.com/office/drawing/2014/main" xmlns="" id="{2B119C60-FB69-421E-97E9-FD0F1D1E05B2}"/>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4">
              <a:extLst>
                <a:ext uri="{FF2B5EF4-FFF2-40B4-BE49-F238E27FC236}">
                  <a16:creationId xmlns:a16="http://schemas.microsoft.com/office/drawing/2014/main" xmlns="" id="{C8846772-52EF-4C0E-8DA5-8A5CAF39F649}"/>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5">
              <a:extLst>
                <a:ext uri="{FF2B5EF4-FFF2-40B4-BE49-F238E27FC236}">
                  <a16:creationId xmlns:a16="http://schemas.microsoft.com/office/drawing/2014/main" xmlns="" id="{66F9AAC8-F7FA-4E8D-8A6B-530F5A671591}"/>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17">
              <a:extLst>
                <a:ext uri="{FF2B5EF4-FFF2-40B4-BE49-F238E27FC236}">
                  <a16:creationId xmlns:a16="http://schemas.microsoft.com/office/drawing/2014/main" xmlns="" id="{653C03E5-164D-44FE-A0DD-A0D6328C9D15}"/>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18">
              <a:extLst>
                <a:ext uri="{FF2B5EF4-FFF2-40B4-BE49-F238E27FC236}">
                  <a16:creationId xmlns:a16="http://schemas.microsoft.com/office/drawing/2014/main" xmlns="" id="{892E9FB5-CC3B-41FC-A490-534AA47320CE}"/>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19">
              <a:extLst>
                <a:ext uri="{FF2B5EF4-FFF2-40B4-BE49-F238E27FC236}">
                  <a16:creationId xmlns:a16="http://schemas.microsoft.com/office/drawing/2014/main" xmlns="" id="{84C3697A-F8C3-43DF-8223-208A6D6B1252}"/>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4">
              <a:extLst>
                <a:ext uri="{FF2B5EF4-FFF2-40B4-BE49-F238E27FC236}">
                  <a16:creationId xmlns:a16="http://schemas.microsoft.com/office/drawing/2014/main" xmlns="" id="{2C9C24B9-EA00-4601-801B-93BC9E9AB403}"/>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8">
              <a:extLst>
                <a:ext uri="{FF2B5EF4-FFF2-40B4-BE49-F238E27FC236}">
                  <a16:creationId xmlns:a16="http://schemas.microsoft.com/office/drawing/2014/main" xmlns="" id="{081BF7FD-CBBD-4E20-A8F0-2B594F9ACFA9}"/>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12">
              <a:extLst>
                <a:ext uri="{FF2B5EF4-FFF2-40B4-BE49-F238E27FC236}">
                  <a16:creationId xmlns:a16="http://schemas.microsoft.com/office/drawing/2014/main" xmlns="" id="{68F5009A-FA99-4F75-80C2-4EAA15CB450C}"/>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16">
              <a:extLst>
                <a:ext uri="{FF2B5EF4-FFF2-40B4-BE49-F238E27FC236}">
                  <a16:creationId xmlns:a16="http://schemas.microsoft.com/office/drawing/2014/main" xmlns="" id="{AF19508D-338B-4421-9E8F-30AB18B41EA8}"/>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xmlns="" id="{528EF234-B478-4A7C-9A1F-542C252D1637}"/>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36">
              <a:extLst>
                <a:ext uri="{FF2B5EF4-FFF2-40B4-BE49-F238E27FC236}">
                  <a16:creationId xmlns:a16="http://schemas.microsoft.com/office/drawing/2014/main" xmlns="" id="{6C69B695-6137-43CC-ACB1-F000AB0D2BB0}"/>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a:extLst>
                <a:ext uri="{FF2B5EF4-FFF2-40B4-BE49-F238E27FC236}">
                  <a16:creationId xmlns:a16="http://schemas.microsoft.com/office/drawing/2014/main" xmlns="" id="{32FF5E0C-B7A6-4959-A8B9-FFC720008FB4}"/>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a:extLst>
                <a:ext uri="{FF2B5EF4-FFF2-40B4-BE49-F238E27FC236}">
                  <a16:creationId xmlns:a16="http://schemas.microsoft.com/office/drawing/2014/main" xmlns="" id="{4B60B3BB-CF89-4A52-A5C0-52DEA428BBE9}"/>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a:extLst>
                <a:ext uri="{FF2B5EF4-FFF2-40B4-BE49-F238E27FC236}">
                  <a16:creationId xmlns:a16="http://schemas.microsoft.com/office/drawing/2014/main" xmlns="" id="{EAD47774-00BB-4D6B-9C96-F9108F2096F6}"/>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a:extLst>
                <a:ext uri="{FF2B5EF4-FFF2-40B4-BE49-F238E27FC236}">
                  <a16:creationId xmlns:a16="http://schemas.microsoft.com/office/drawing/2014/main" xmlns="" id="{43EE25D7-20AE-42EF-9C8B-22C71EE13E8B}"/>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700 cy</a:t>
              </a:r>
            </a:p>
          </p:txBody>
        </p:sp>
        <p:cxnSp>
          <p:nvCxnSpPr>
            <p:cNvPr id="34" name="Straight Connector 33">
              <a:extLst>
                <a:ext uri="{FF2B5EF4-FFF2-40B4-BE49-F238E27FC236}">
                  <a16:creationId xmlns:a16="http://schemas.microsoft.com/office/drawing/2014/main" xmlns="" id="{9ADF82CA-D607-4D61-B73D-93927BC3EE05}"/>
                </a:ext>
              </a:extLst>
            </p:cNvPr>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a:extLst>
                <a:ext uri="{FF2B5EF4-FFF2-40B4-BE49-F238E27FC236}">
                  <a16:creationId xmlns:a16="http://schemas.microsoft.com/office/drawing/2014/main" xmlns="" id="{F3F2D70C-6801-49B0-9FC5-52E40CF6A8A7}"/>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a:extLst>
                <a:ext uri="{FF2B5EF4-FFF2-40B4-BE49-F238E27FC236}">
                  <a16:creationId xmlns:a16="http://schemas.microsoft.com/office/drawing/2014/main" xmlns="" id="{85484D97-0645-4B03-B97F-820332CF068D}"/>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a:extLst>
                <a:ext uri="{FF2B5EF4-FFF2-40B4-BE49-F238E27FC236}">
                  <a16:creationId xmlns:a16="http://schemas.microsoft.com/office/drawing/2014/main" xmlns="" id="{248B66A7-1EAF-4B12-87CC-AB930D7079EC}"/>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a:extLst>
                <a:ext uri="{FF2B5EF4-FFF2-40B4-BE49-F238E27FC236}">
                  <a16:creationId xmlns:a16="http://schemas.microsoft.com/office/drawing/2014/main" xmlns="" id="{C1F1C2A5-046C-4434-BA95-15E4C0C1A8AF}"/>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27">
              <a:extLst>
                <a:ext uri="{FF2B5EF4-FFF2-40B4-BE49-F238E27FC236}">
                  <a16:creationId xmlns:a16="http://schemas.microsoft.com/office/drawing/2014/main" xmlns="" id="{029E1E58-829B-4BB4-AC0F-C17D181AB17B}"/>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xmlns="" id="{98412600-3FEE-40FB-B0F3-4B96E61AE064}"/>
                </a:ext>
              </a:extLst>
            </p:cNvPr>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a:extLst>
                <a:ext uri="{FF2B5EF4-FFF2-40B4-BE49-F238E27FC236}">
                  <a16:creationId xmlns:a16="http://schemas.microsoft.com/office/drawing/2014/main" xmlns="" id="{5BA1ADE9-E630-4E1A-960A-5E861CCCCE4C}"/>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a:extLst>
                <a:ext uri="{FF2B5EF4-FFF2-40B4-BE49-F238E27FC236}">
                  <a16:creationId xmlns:a16="http://schemas.microsoft.com/office/drawing/2014/main" xmlns="" id="{6F77DEE9-0336-48C7-BA52-E66F228C47A3}"/>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a:extLst>
                <a:ext uri="{FF2B5EF4-FFF2-40B4-BE49-F238E27FC236}">
                  <a16:creationId xmlns:a16="http://schemas.microsoft.com/office/drawing/2014/main" xmlns="" id="{60109C74-992B-47BF-AAD0-E23221332E21}"/>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a:extLst>
                <a:ext uri="{FF2B5EF4-FFF2-40B4-BE49-F238E27FC236}">
                  <a16:creationId xmlns:a16="http://schemas.microsoft.com/office/drawing/2014/main" xmlns="" id="{5D68CB52-E6F0-47AF-85AC-B54427143C6C}"/>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a:extLst>
                <a:ext uri="{FF2B5EF4-FFF2-40B4-BE49-F238E27FC236}">
                  <a16:creationId xmlns:a16="http://schemas.microsoft.com/office/drawing/2014/main" xmlns="" id="{6D1A24F4-3C05-4E61-8CFC-FF43C72941C0}"/>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a:extLst>
                <a:ext uri="{FF2B5EF4-FFF2-40B4-BE49-F238E27FC236}">
                  <a16:creationId xmlns:a16="http://schemas.microsoft.com/office/drawing/2014/main" xmlns="" id="{4BFD37BB-381A-4D0F-896B-B23412A5A84C}"/>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a:extLst>
                <a:ext uri="{FF2B5EF4-FFF2-40B4-BE49-F238E27FC236}">
                  <a16:creationId xmlns:a16="http://schemas.microsoft.com/office/drawing/2014/main" xmlns="" id="{C89E246F-F1B3-46D4-B87A-DEAE088ECF9D}"/>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a:extLst>
                <a:ext uri="{FF2B5EF4-FFF2-40B4-BE49-F238E27FC236}">
                  <a16:creationId xmlns:a16="http://schemas.microsoft.com/office/drawing/2014/main" xmlns="" id="{C217F71E-051B-4EAD-A999-2A82B10B206B}"/>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a:extLst>
                <a:ext uri="{FF2B5EF4-FFF2-40B4-BE49-F238E27FC236}">
                  <a16:creationId xmlns:a16="http://schemas.microsoft.com/office/drawing/2014/main" xmlns="" id="{09B92222-022D-4810-9B8E-07C43768AC46}"/>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a:extLst>
                <a:ext uri="{FF2B5EF4-FFF2-40B4-BE49-F238E27FC236}">
                  <a16:creationId xmlns:a16="http://schemas.microsoft.com/office/drawing/2014/main" xmlns="" id="{9EBBC332-8FCB-436B-954B-FAED2C6A3D9D}"/>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a:extLst>
                <a:ext uri="{FF2B5EF4-FFF2-40B4-BE49-F238E27FC236}">
                  <a16:creationId xmlns:a16="http://schemas.microsoft.com/office/drawing/2014/main" xmlns="" id="{758C2AD5-16A9-4A14-9396-912A237ED2E0}"/>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a:extLst>
                <a:ext uri="{FF2B5EF4-FFF2-40B4-BE49-F238E27FC236}">
                  <a16:creationId xmlns:a16="http://schemas.microsoft.com/office/drawing/2014/main" xmlns="" id="{C5BAF4C0-EFF8-4987-9937-F21FB35D44D4}"/>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a:extLst>
                <a:ext uri="{FF2B5EF4-FFF2-40B4-BE49-F238E27FC236}">
                  <a16:creationId xmlns:a16="http://schemas.microsoft.com/office/drawing/2014/main" xmlns="" id="{66616ED3-569E-441E-BDA8-7E51A2C20B07}"/>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a:extLst>
                <a:ext uri="{FF2B5EF4-FFF2-40B4-BE49-F238E27FC236}">
                  <a16:creationId xmlns:a16="http://schemas.microsoft.com/office/drawing/2014/main" xmlns="" id="{097912C8-6E13-4DD8-8873-DBFAE3BC6F00}"/>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a:extLst>
                <a:ext uri="{FF2B5EF4-FFF2-40B4-BE49-F238E27FC236}">
                  <a16:creationId xmlns:a16="http://schemas.microsoft.com/office/drawing/2014/main" xmlns="" id="{250313C5-C809-4AB0-B622-F4B9C7CF5ACE}"/>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a:extLst>
                <a:ext uri="{FF2B5EF4-FFF2-40B4-BE49-F238E27FC236}">
                  <a16:creationId xmlns:a16="http://schemas.microsoft.com/office/drawing/2014/main" xmlns="" id="{3E5B9702-33AB-4A5B-A466-CAFF4C774EF9}"/>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a:extLst>
                <a:ext uri="{FF2B5EF4-FFF2-40B4-BE49-F238E27FC236}">
                  <a16:creationId xmlns:a16="http://schemas.microsoft.com/office/drawing/2014/main" xmlns="" id="{617747F8-40B7-4CEE-BCBA-25F4BF6158FB}"/>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a:extLst>
                <a:ext uri="{FF2B5EF4-FFF2-40B4-BE49-F238E27FC236}">
                  <a16:creationId xmlns:a16="http://schemas.microsoft.com/office/drawing/2014/main" xmlns="" id="{63089149-C3C0-4416-B2DC-AAC724A01404}"/>
                </a:ext>
              </a:extLst>
            </p:cNvPr>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a:extLst>
                <a:ext uri="{FF2B5EF4-FFF2-40B4-BE49-F238E27FC236}">
                  <a16:creationId xmlns:a16="http://schemas.microsoft.com/office/drawing/2014/main" xmlns="" id="{E603A0BD-F416-480B-96CA-F8251054B15C}"/>
                </a:ext>
              </a:extLst>
            </p:cNvPr>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a:extLst>
                <a:ext uri="{FF2B5EF4-FFF2-40B4-BE49-F238E27FC236}">
                  <a16:creationId xmlns:a16="http://schemas.microsoft.com/office/drawing/2014/main" xmlns="" id="{141D0AA6-AE1C-46D4-9AED-4CE7DB11305E}"/>
                </a:ext>
              </a:extLst>
            </p:cNvPr>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a:extLst>
                <a:ext uri="{FF2B5EF4-FFF2-40B4-BE49-F238E27FC236}">
                  <a16:creationId xmlns:a16="http://schemas.microsoft.com/office/drawing/2014/main" xmlns="" id="{2141F41D-80F3-4E0E-9A6C-C6D76C268400}"/>
                </a:ext>
              </a:extLst>
            </p:cNvPr>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a:extLst>
                <a:ext uri="{FF2B5EF4-FFF2-40B4-BE49-F238E27FC236}">
                  <a16:creationId xmlns:a16="http://schemas.microsoft.com/office/drawing/2014/main" xmlns="" id="{6FB3DE65-418D-4CC8-89CB-61A11D4FE4DF}"/>
                </a:ext>
              </a:extLst>
            </p:cNvPr>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a:extLst>
                <a:ext uri="{FF2B5EF4-FFF2-40B4-BE49-F238E27FC236}">
                  <a16:creationId xmlns:a16="http://schemas.microsoft.com/office/drawing/2014/main" xmlns="" id="{937DDC0C-AD8E-4D06-91AE-B6F840BD84EC}"/>
                </a:ext>
              </a:extLst>
            </p:cNvPr>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a:extLst>
                <a:ext uri="{FF2B5EF4-FFF2-40B4-BE49-F238E27FC236}">
                  <a16:creationId xmlns:a16="http://schemas.microsoft.com/office/drawing/2014/main" xmlns="" id="{5350BF79-029F-49FE-A38C-0BDFA97F2F93}"/>
                </a:ext>
              </a:extLst>
            </p:cNvPr>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a:extLst>
                <a:ext uri="{FF2B5EF4-FFF2-40B4-BE49-F238E27FC236}">
                  <a16:creationId xmlns:a16="http://schemas.microsoft.com/office/drawing/2014/main" xmlns="" id="{29430834-59D3-4B1B-8F44-8B7E4FD052B9}"/>
                </a:ext>
              </a:extLst>
            </p:cNvPr>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a:extLst>
                <a:ext uri="{FF2B5EF4-FFF2-40B4-BE49-F238E27FC236}">
                  <a16:creationId xmlns:a16="http://schemas.microsoft.com/office/drawing/2014/main" xmlns="" id="{58D346BF-0C62-4ED6-81E9-96FC327F8A84}"/>
                </a:ext>
              </a:extLst>
            </p:cNvPr>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a:extLst>
                <a:ext uri="{FF2B5EF4-FFF2-40B4-BE49-F238E27FC236}">
                  <a16:creationId xmlns:a16="http://schemas.microsoft.com/office/drawing/2014/main" xmlns="" id="{4C1F311E-7040-490C-99F5-055B49E424E1}"/>
                </a:ext>
              </a:extLst>
            </p:cNvPr>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a:extLst>
                <a:ext uri="{FF2B5EF4-FFF2-40B4-BE49-F238E27FC236}">
                  <a16:creationId xmlns:a16="http://schemas.microsoft.com/office/drawing/2014/main" xmlns="" id="{AEB9137B-C25C-4D55-841D-8F161FFD3161}"/>
                </a:ext>
              </a:extLst>
            </p:cNvPr>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a:extLst>
                <a:ext uri="{FF2B5EF4-FFF2-40B4-BE49-F238E27FC236}">
                  <a16:creationId xmlns:a16="http://schemas.microsoft.com/office/drawing/2014/main" xmlns="" id="{FDD89C22-000C-429D-B499-2B53E0C168C5}"/>
                </a:ext>
              </a:extLst>
            </p:cNvPr>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a:extLst>
                <a:ext uri="{FF2B5EF4-FFF2-40B4-BE49-F238E27FC236}">
                  <a16:creationId xmlns:a16="http://schemas.microsoft.com/office/drawing/2014/main" xmlns="" id="{33143376-3780-4D33-9575-15659D486756}"/>
                </a:ext>
              </a:extLst>
            </p:cNvPr>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a:extLst>
                <a:ext uri="{FF2B5EF4-FFF2-40B4-BE49-F238E27FC236}">
                  <a16:creationId xmlns:a16="http://schemas.microsoft.com/office/drawing/2014/main" xmlns="" id="{DC274438-1AF8-414E-B30B-52B4D13CE619}"/>
                </a:ext>
              </a:extLst>
            </p:cNvPr>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a:extLst>
                <a:ext uri="{FF2B5EF4-FFF2-40B4-BE49-F238E27FC236}">
                  <a16:creationId xmlns:a16="http://schemas.microsoft.com/office/drawing/2014/main" xmlns="" id="{9E6FDA04-EB62-4CC8-86F7-99AAE85121CD}"/>
                </a:ext>
              </a:extLst>
            </p:cNvPr>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a:extLst>
                <a:ext uri="{FF2B5EF4-FFF2-40B4-BE49-F238E27FC236}">
                  <a16:creationId xmlns:a16="http://schemas.microsoft.com/office/drawing/2014/main" xmlns="" id="{15B561BF-94BD-4768-A0B5-A995747A533D}"/>
                </a:ext>
              </a:extLst>
            </p:cNvPr>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a:extLst>
                <a:ext uri="{FF2B5EF4-FFF2-40B4-BE49-F238E27FC236}">
                  <a16:creationId xmlns:a16="http://schemas.microsoft.com/office/drawing/2014/main" xmlns="" id="{59393E75-4D99-4425-9996-AB7F7C7852E1}"/>
                </a:ext>
              </a:extLst>
            </p:cNvPr>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a:extLst>
                <a:ext uri="{FF2B5EF4-FFF2-40B4-BE49-F238E27FC236}">
                  <a16:creationId xmlns:a16="http://schemas.microsoft.com/office/drawing/2014/main" xmlns="" id="{631672DE-E7A6-4417-B76C-7745FE3A36A1}"/>
                </a:ext>
              </a:extLst>
            </p:cNvPr>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a:extLst>
                <a:ext uri="{FF2B5EF4-FFF2-40B4-BE49-F238E27FC236}">
                  <a16:creationId xmlns:a16="http://schemas.microsoft.com/office/drawing/2014/main" xmlns="" id="{DD31CC58-BCAC-4F2F-9FA0-B629565E02A6}"/>
                </a:ext>
              </a:extLst>
            </p:cNvPr>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a:extLst>
                <a:ext uri="{FF2B5EF4-FFF2-40B4-BE49-F238E27FC236}">
                  <a16:creationId xmlns:a16="http://schemas.microsoft.com/office/drawing/2014/main" xmlns="" id="{BD5F515B-9901-45D7-A629-7E0536CBAB98}"/>
                </a:ext>
              </a:extLst>
            </p:cNvPr>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a:extLst>
                <a:ext uri="{FF2B5EF4-FFF2-40B4-BE49-F238E27FC236}">
                  <a16:creationId xmlns:a16="http://schemas.microsoft.com/office/drawing/2014/main" xmlns="" id="{CB3C2C9E-9A83-4066-B443-FF169A3D9785}"/>
                </a:ext>
              </a:extLst>
            </p:cNvPr>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a:extLst>
                <a:ext uri="{FF2B5EF4-FFF2-40B4-BE49-F238E27FC236}">
                  <a16:creationId xmlns:a16="http://schemas.microsoft.com/office/drawing/2014/main" xmlns="" id="{592844BC-6DEE-4D21-A890-1712EE1109F9}"/>
                </a:ext>
              </a:extLst>
            </p:cNvPr>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a:extLst>
                <a:ext uri="{FF2B5EF4-FFF2-40B4-BE49-F238E27FC236}">
                  <a16:creationId xmlns:a16="http://schemas.microsoft.com/office/drawing/2014/main" xmlns="" id="{F5BDE7CE-DA7F-438D-AA59-38DE0DCB2539}"/>
                </a:ext>
              </a:extLst>
            </p:cNvPr>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a:extLst>
                <a:ext uri="{FF2B5EF4-FFF2-40B4-BE49-F238E27FC236}">
                  <a16:creationId xmlns:a16="http://schemas.microsoft.com/office/drawing/2014/main" xmlns="" id="{999CD435-D040-4EC5-8EE2-0BC4223445A9}"/>
                </a:ext>
              </a:extLst>
            </p:cNvPr>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a:extLst>
                <a:ext uri="{FF2B5EF4-FFF2-40B4-BE49-F238E27FC236}">
                  <a16:creationId xmlns:a16="http://schemas.microsoft.com/office/drawing/2014/main" xmlns="" id="{F7181247-B362-4493-985B-C3D93B9AD134}"/>
                </a:ext>
              </a:extLst>
            </p:cNvPr>
            <p:cNvSpPr/>
            <p:nvPr/>
          </p:nvSpPr>
          <p:spPr>
            <a:xfrm>
              <a:off x="11375028"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a:extLst>
                <a:ext uri="{FF2B5EF4-FFF2-40B4-BE49-F238E27FC236}">
                  <a16:creationId xmlns:a16="http://schemas.microsoft.com/office/drawing/2014/main" xmlns="" id="{E7459BC9-8CE8-49D6-9214-633493A3B809}"/>
                </a:ext>
              </a:extLst>
            </p:cNvPr>
            <p:cNvSpPr/>
            <p:nvPr/>
          </p:nvSpPr>
          <p:spPr>
            <a:xfrm>
              <a:off x="11521577"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a:extLst>
                <a:ext uri="{FF2B5EF4-FFF2-40B4-BE49-F238E27FC236}">
                  <a16:creationId xmlns:a16="http://schemas.microsoft.com/office/drawing/2014/main" xmlns="" id="{3519C369-B898-4FED-A681-B44B56AAEE82}"/>
                </a:ext>
              </a:extLst>
            </p:cNvPr>
            <p:cNvSpPr/>
            <p:nvPr/>
          </p:nvSpPr>
          <p:spPr>
            <a:xfrm>
              <a:off x="11674666"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a:extLst>
                <a:ext uri="{FF2B5EF4-FFF2-40B4-BE49-F238E27FC236}">
                  <a16:creationId xmlns:a16="http://schemas.microsoft.com/office/drawing/2014/main" xmlns="" id="{331C4B28-5277-44C2-8B4E-BADD45D3CD36}"/>
                </a:ext>
              </a:extLst>
            </p:cNvPr>
            <p:cNvSpPr/>
            <p:nvPr/>
          </p:nvSpPr>
          <p:spPr>
            <a:xfrm>
              <a:off x="11826383"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a:extLst>
                <a:ext uri="{FF2B5EF4-FFF2-40B4-BE49-F238E27FC236}">
                  <a16:creationId xmlns:a16="http://schemas.microsoft.com/office/drawing/2014/main" xmlns="" id="{13CDE873-6CF1-4CE8-8E04-DE3C1044CD91}"/>
                </a:ext>
              </a:extLst>
            </p:cNvPr>
            <p:cNvSpPr/>
            <p:nvPr/>
          </p:nvSpPr>
          <p:spPr>
            <a:xfrm>
              <a:off x="1197728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a:extLst>
                <a:ext uri="{FF2B5EF4-FFF2-40B4-BE49-F238E27FC236}">
                  <a16:creationId xmlns:a16="http://schemas.microsoft.com/office/drawing/2014/main" xmlns="" id="{0D70BD2D-71C3-4F64-98F4-0E585ABAB980}"/>
                </a:ext>
              </a:extLst>
            </p:cNvPr>
            <p:cNvSpPr/>
            <p:nvPr/>
          </p:nvSpPr>
          <p:spPr>
            <a:xfrm>
              <a:off x="1212605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a:extLst>
                <a:ext uri="{FF2B5EF4-FFF2-40B4-BE49-F238E27FC236}">
                  <a16:creationId xmlns:a16="http://schemas.microsoft.com/office/drawing/2014/main" xmlns="" id="{5D14D9A5-8884-40AC-BDE9-74421CC06E45}"/>
                </a:ext>
              </a:extLst>
            </p:cNvPr>
            <p:cNvSpPr/>
            <p:nvPr/>
          </p:nvSpPr>
          <p:spPr>
            <a:xfrm>
              <a:off x="1227482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a:extLst>
                <a:ext uri="{FF2B5EF4-FFF2-40B4-BE49-F238E27FC236}">
                  <a16:creationId xmlns:a16="http://schemas.microsoft.com/office/drawing/2014/main" xmlns="" id="{8BA82D48-6DD2-4CD1-995E-FF6B40B4BCD7}"/>
                </a:ext>
              </a:extLst>
            </p:cNvPr>
            <p:cNvSpPr/>
            <p:nvPr/>
          </p:nvSpPr>
          <p:spPr>
            <a:xfrm>
              <a:off x="1242359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a:extLst>
                <a:ext uri="{FF2B5EF4-FFF2-40B4-BE49-F238E27FC236}">
                  <a16:creationId xmlns:a16="http://schemas.microsoft.com/office/drawing/2014/main" xmlns="" id="{520427DA-403C-48B1-9F37-D19B4B0A03C6}"/>
                </a:ext>
              </a:extLst>
            </p:cNvPr>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a:extLst>
                <a:ext uri="{FF2B5EF4-FFF2-40B4-BE49-F238E27FC236}">
                  <a16:creationId xmlns:a16="http://schemas.microsoft.com/office/drawing/2014/main" xmlns="" id="{4586F194-489D-4BF9-8474-C1A47FC31251}"/>
                </a:ext>
              </a:extLst>
            </p:cNvPr>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a:extLst>
                <a:ext uri="{FF2B5EF4-FFF2-40B4-BE49-F238E27FC236}">
                  <a16:creationId xmlns:a16="http://schemas.microsoft.com/office/drawing/2014/main" xmlns="" id="{2128E3E2-BC73-4112-AA65-092B054CB6EE}"/>
                </a:ext>
              </a:extLst>
            </p:cNvPr>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a:extLst>
                <a:ext uri="{FF2B5EF4-FFF2-40B4-BE49-F238E27FC236}">
                  <a16:creationId xmlns:a16="http://schemas.microsoft.com/office/drawing/2014/main" xmlns="" id="{9ECCA921-189B-4082-9094-88B90FA14F9E}"/>
                </a:ext>
              </a:extLst>
            </p:cNvPr>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a:extLst>
                <a:ext uri="{FF2B5EF4-FFF2-40B4-BE49-F238E27FC236}">
                  <a16:creationId xmlns:a16="http://schemas.microsoft.com/office/drawing/2014/main" xmlns="" id="{C5362C05-C900-471A-A3D7-3075C3B4B9A1}"/>
                </a:ext>
              </a:extLst>
            </p:cNvPr>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a:extLst>
                <a:ext uri="{FF2B5EF4-FFF2-40B4-BE49-F238E27FC236}">
                  <a16:creationId xmlns:a16="http://schemas.microsoft.com/office/drawing/2014/main" xmlns="" id="{FE40E684-767D-47E9-B03D-3EE58DF2B179}"/>
                </a:ext>
              </a:extLst>
            </p:cNvPr>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a:extLst>
                <a:ext uri="{FF2B5EF4-FFF2-40B4-BE49-F238E27FC236}">
                  <a16:creationId xmlns:a16="http://schemas.microsoft.com/office/drawing/2014/main" xmlns="" id="{3105FE92-48BB-40A6-A379-882808D3DCC2}"/>
                </a:ext>
              </a:extLst>
            </p:cNvPr>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a:extLst>
                <a:ext uri="{FF2B5EF4-FFF2-40B4-BE49-F238E27FC236}">
                  <a16:creationId xmlns:a16="http://schemas.microsoft.com/office/drawing/2014/main" xmlns="" id="{2219712F-274E-460C-A3DB-C90709E59C59}"/>
                </a:ext>
              </a:extLst>
            </p:cNvPr>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318821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Memory Barriers</a:t>
            </a:r>
          </a:p>
        </p:txBody>
      </p:sp>
      <p:sp>
        <p:nvSpPr>
          <p:cNvPr id="3" name="Content Placeholder 2"/>
          <p:cNvSpPr>
            <a:spLocks noGrp="1"/>
          </p:cNvSpPr>
          <p:nvPr>
            <p:ph idx="1"/>
          </p:nvPr>
        </p:nvSpPr>
        <p:spPr/>
        <p:txBody>
          <a:bodyPr/>
          <a:lstStyle/>
          <a:p>
            <a:r>
              <a:rPr lang="en-US" dirty="0"/>
              <a:t>Ensure correct order of reads/writes</a:t>
            </a:r>
          </a:p>
          <a:p>
            <a:pPr lvl="1"/>
            <a:r>
              <a:rPr lang="en-US" dirty="0"/>
              <a:t>Ex: write finishes before barrier, read happens after</a:t>
            </a:r>
          </a:p>
          <a:p>
            <a:r>
              <a:rPr lang="en-US" dirty="0"/>
              <a:t>Affects CPU memory ops </a:t>
            </a:r>
          </a:p>
          <a:p>
            <a:pPr lvl="1"/>
            <a:r>
              <a:rPr lang="en-US" i="1" dirty="0"/>
              <a:t>and</a:t>
            </a:r>
            <a:r>
              <a:rPr lang="en-US" dirty="0"/>
              <a:t> compiler ordering!</a:t>
            </a:r>
          </a:p>
          <a:p>
            <a:r>
              <a:rPr lang="en-US" dirty="0"/>
              <a:t>Barrier is a doggie gate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8800" y="3810000"/>
            <a:ext cx="4038600" cy="4038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31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110DC-0543-4203-80BD-A832E8968EEF}"/>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xmlns="" id="{FB012C0E-F0FF-4A3C-A966-BBBAD6440D1E}"/>
              </a:ext>
            </a:extLst>
          </p:cNvPr>
          <p:cNvSpPr>
            <a:spLocks noGrp="1"/>
          </p:cNvSpPr>
          <p:nvPr>
            <p:ph idx="1"/>
          </p:nvPr>
        </p:nvSpPr>
        <p:spPr/>
        <p:txBody>
          <a:bodyPr/>
          <a:lstStyle/>
          <a:p>
            <a:r>
              <a:rPr lang="en-US" dirty="0"/>
              <a:t>400 cycles with 50% idle cores</a:t>
            </a:r>
          </a:p>
          <a:p>
            <a:pPr lvl="1"/>
            <a:r>
              <a:rPr lang="en-US" dirty="0"/>
              <a:t>71.4% utilization</a:t>
            </a:r>
          </a:p>
          <a:p>
            <a:r>
              <a:rPr lang="en-US" dirty="0"/>
              <a:t>1 CP -&gt; 1 queue -&gt; global flush/sync</a:t>
            </a:r>
          </a:p>
          <a:p>
            <a:pPr lvl="1"/>
            <a:r>
              <a:rPr lang="en-US" dirty="0">
                <a:solidFill>
                  <a:srgbClr val="00B050"/>
                </a:solidFill>
              </a:rPr>
              <a:t>B</a:t>
            </a:r>
            <a:r>
              <a:rPr lang="en-US" dirty="0"/>
              <a:t> wanted to sync on </a:t>
            </a:r>
            <a:r>
              <a:rPr lang="en-US" dirty="0">
                <a:solidFill>
                  <a:srgbClr val="FF0000"/>
                </a:solidFill>
              </a:rPr>
              <a:t>A</a:t>
            </a:r>
            <a:r>
              <a:rPr lang="en-US" dirty="0"/>
              <a:t>, but also synced on </a:t>
            </a:r>
            <a:r>
              <a:rPr lang="en-US" dirty="0">
                <a:solidFill>
                  <a:srgbClr val="0070C0"/>
                </a:solidFill>
              </a:rPr>
              <a:t>C</a:t>
            </a:r>
          </a:p>
          <a:p>
            <a:r>
              <a:rPr lang="en-US" dirty="0"/>
              <a:t>Re-arranging could help a bit</a:t>
            </a:r>
          </a:p>
          <a:p>
            <a:pPr lvl="1"/>
            <a:r>
              <a:rPr lang="en-US" dirty="0"/>
              <a:t>But wouldn’t fix the issue</a:t>
            </a:r>
          </a:p>
        </p:txBody>
      </p:sp>
    </p:spTree>
    <p:extLst>
      <p:ext uri="{BB962C8B-B14F-4D97-AF65-F5344CB8AC3E}">
        <p14:creationId xmlns:p14="http://schemas.microsoft.com/office/powerpoint/2010/main" val="31085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a:t>
            </a:r>
            <a:r>
              <a:rPr lang="en-US" i="1" dirty="0"/>
              <a:t>Two</a:t>
            </a:r>
            <a:r>
              <a:rPr lang="en-US" dirty="0"/>
              <a:t> Command Processors?</a:t>
            </a:r>
          </a:p>
        </p:txBody>
      </p:sp>
      <p:pic>
        <p:nvPicPr>
          <p:cNvPr id="1026" name="Picture 2" descr="Image result for why not zoidberg bla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0" y="2286000"/>
            <a:ext cx="6629400" cy="508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5165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To The MJP-4000</a:t>
            </a:r>
            <a:endParaRPr lang="en-US" dirty="0"/>
          </a:p>
        </p:txBody>
      </p:sp>
      <p:sp>
        <p:nvSpPr>
          <p:cNvPr id="59" name="Rectangle 58"/>
          <p:cNvSpPr/>
          <p:nvPr/>
        </p:nvSpPr>
        <p:spPr>
          <a:xfrm>
            <a:off x="1727200" y="1815313"/>
            <a:ext cx="11201400" cy="6185687"/>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0" name="Straight Connector 59"/>
          <p:cNvCxnSpPr>
            <a:stCxn id="97" idx="2"/>
            <a:endCxn id="102" idx="0"/>
          </p:cNvCxnSpPr>
          <p:nvPr/>
        </p:nvCxnSpPr>
        <p:spPr>
          <a:xfrm>
            <a:off x="6673240" y="3728498"/>
            <a:ext cx="11476" cy="1763011"/>
          </a:xfrm>
          <a:prstGeom prst="line">
            <a:avLst/>
          </a:prstGeom>
          <a:noFill/>
          <a:ln w="12700" cap="flat" cmpd="sng" algn="ctr">
            <a:solidFill>
              <a:srgbClr val="5B9BD5"/>
            </a:solidFill>
            <a:prstDash val="solid"/>
            <a:miter lim="800000"/>
          </a:ln>
          <a:effectLst/>
        </p:spPr>
      </p:cxnSp>
      <p:cxnSp>
        <p:nvCxnSpPr>
          <p:cNvPr id="61" name="Straight Connector 60"/>
          <p:cNvCxnSpPr/>
          <p:nvPr/>
        </p:nvCxnSpPr>
        <p:spPr>
          <a:xfrm>
            <a:off x="7683352" y="3728498"/>
            <a:ext cx="0" cy="1763011"/>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8670512" y="3728498"/>
            <a:ext cx="0" cy="1763011"/>
          </a:xfrm>
          <a:prstGeom prst="line">
            <a:avLst/>
          </a:prstGeom>
          <a:noFill/>
          <a:ln w="12700" cap="flat" cmpd="sng" algn="ctr">
            <a:solidFill>
              <a:srgbClr val="5B9BD5"/>
            </a:solidFill>
            <a:prstDash val="solid"/>
            <a:miter lim="800000"/>
          </a:ln>
          <a:effectLst/>
        </p:spPr>
      </p:cxnSp>
      <p:cxnSp>
        <p:nvCxnSpPr>
          <p:cNvPr id="63" name="Straight Connector 62"/>
          <p:cNvCxnSpPr/>
          <p:nvPr/>
        </p:nvCxnSpPr>
        <p:spPr>
          <a:xfrm>
            <a:off x="9679282" y="3723404"/>
            <a:ext cx="0" cy="1763011"/>
          </a:xfrm>
          <a:prstGeom prst="line">
            <a:avLst/>
          </a:prstGeom>
          <a:noFill/>
          <a:ln w="12700" cap="flat" cmpd="sng" algn="ctr">
            <a:solidFill>
              <a:srgbClr val="5B9BD5"/>
            </a:solidFill>
            <a:prstDash val="solid"/>
            <a:miter lim="800000"/>
          </a:ln>
          <a:effectLst/>
        </p:spPr>
      </p:cxnSp>
      <p:cxnSp>
        <p:nvCxnSpPr>
          <p:cNvPr id="64" name="Straight Connector 63"/>
          <p:cNvCxnSpPr>
            <a:stCxn id="97" idx="3"/>
            <a:endCxn id="70" idx="1"/>
          </p:cNvCxnSpPr>
          <p:nvPr/>
        </p:nvCxnSpPr>
        <p:spPr>
          <a:xfrm>
            <a:off x="7090519" y="3378611"/>
            <a:ext cx="2160008" cy="0"/>
          </a:xfrm>
          <a:prstGeom prst="line">
            <a:avLst/>
          </a:prstGeom>
          <a:noFill/>
          <a:ln w="12700" cap="flat" cmpd="sng" algn="ctr">
            <a:solidFill>
              <a:srgbClr val="5B9BD5"/>
            </a:solidFill>
            <a:prstDash val="solid"/>
            <a:miter lim="800000"/>
          </a:ln>
          <a:effectLst/>
        </p:spPr>
      </p:cxnSp>
      <p:cxnSp>
        <p:nvCxnSpPr>
          <p:cNvPr id="65" name="Straight Connector 64"/>
          <p:cNvCxnSpPr/>
          <p:nvPr/>
        </p:nvCxnSpPr>
        <p:spPr>
          <a:xfrm>
            <a:off x="7101994" y="4199539"/>
            <a:ext cx="2160008"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7101994" y="5020467"/>
            <a:ext cx="2160008" cy="0"/>
          </a:xfrm>
          <a:prstGeom prst="line">
            <a:avLst/>
          </a:prstGeom>
          <a:noFill/>
          <a:ln w="12700" cap="flat" cmpd="sng" algn="ctr">
            <a:solidFill>
              <a:srgbClr val="5B9BD5"/>
            </a:solidFill>
            <a:prstDash val="solid"/>
            <a:miter lim="800000"/>
          </a:ln>
          <a:effectLst/>
        </p:spPr>
      </p:cxnSp>
      <p:cxnSp>
        <p:nvCxnSpPr>
          <p:cNvPr id="67" name="Straight Connector 66"/>
          <p:cNvCxnSpPr/>
          <p:nvPr/>
        </p:nvCxnSpPr>
        <p:spPr>
          <a:xfrm>
            <a:off x="7101994" y="5837989"/>
            <a:ext cx="2160008" cy="0"/>
          </a:xfrm>
          <a:prstGeom prst="line">
            <a:avLst/>
          </a:prstGeom>
          <a:noFill/>
          <a:ln w="12700" cap="flat" cmpd="sng" algn="ctr">
            <a:solidFill>
              <a:srgbClr val="5B9BD5"/>
            </a:solidFill>
            <a:prstDash val="solid"/>
            <a:miter lim="800000"/>
          </a:ln>
          <a:effectLst/>
        </p:spPr>
      </p:cxnSp>
      <p:sp>
        <p:nvSpPr>
          <p:cNvPr id="68" name="Rounded Rectangle 67"/>
          <p:cNvSpPr/>
          <p:nvPr/>
        </p:nvSpPr>
        <p:spPr>
          <a:xfrm>
            <a:off x="7254597"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Rounded Rectangle 68"/>
          <p:cNvSpPr/>
          <p:nvPr/>
        </p:nvSpPr>
        <p:spPr>
          <a:xfrm>
            <a:off x="8253233"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Rounded Rectangle 69"/>
          <p:cNvSpPr/>
          <p:nvPr/>
        </p:nvSpPr>
        <p:spPr>
          <a:xfrm>
            <a:off x="9250527"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Rounded Rectangle 70"/>
          <p:cNvSpPr/>
          <p:nvPr/>
        </p:nvSpPr>
        <p:spPr>
          <a:xfrm>
            <a:off x="7266073"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71"/>
          <p:cNvSpPr/>
          <p:nvPr/>
        </p:nvSpPr>
        <p:spPr>
          <a:xfrm>
            <a:off x="8253233"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3" name="Rounded Rectangle 72"/>
          <p:cNvSpPr/>
          <p:nvPr/>
        </p:nvSpPr>
        <p:spPr>
          <a:xfrm>
            <a:off x="9250527"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Rounded Rectangle 73"/>
          <p:cNvSpPr/>
          <p:nvPr/>
        </p:nvSpPr>
        <p:spPr>
          <a:xfrm>
            <a:off x="7266073"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Rounded Rectangle 74"/>
          <p:cNvSpPr/>
          <p:nvPr/>
        </p:nvSpPr>
        <p:spPr>
          <a:xfrm>
            <a:off x="8264709"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Rounded Rectangle 75"/>
          <p:cNvSpPr/>
          <p:nvPr/>
        </p:nvSpPr>
        <p:spPr>
          <a:xfrm>
            <a:off x="9262003"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7" name="Rounded Rectangle 76"/>
          <p:cNvSpPr/>
          <p:nvPr/>
        </p:nvSpPr>
        <p:spPr>
          <a:xfrm>
            <a:off x="7266073"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Rounded Rectangle 77"/>
          <p:cNvSpPr/>
          <p:nvPr/>
        </p:nvSpPr>
        <p:spPr>
          <a:xfrm>
            <a:off x="8264709"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Rounded Rectangle 78"/>
          <p:cNvSpPr/>
          <p:nvPr/>
        </p:nvSpPr>
        <p:spPr>
          <a:xfrm>
            <a:off x="9262003"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Rounded Rectangle 79"/>
          <p:cNvSpPr/>
          <p:nvPr/>
        </p:nvSpPr>
        <p:spPr>
          <a:xfrm>
            <a:off x="6267437"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1" name="Rounded Rectangle 80"/>
          <p:cNvSpPr/>
          <p:nvPr/>
        </p:nvSpPr>
        <p:spPr>
          <a:xfrm>
            <a:off x="6267437"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2" name="Rounded Rectangle 81"/>
          <p:cNvSpPr/>
          <p:nvPr/>
        </p:nvSpPr>
        <p:spPr>
          <a:xfrm>
            <a:off x="2125657" y="2516733"/>
            <a:ext cx="2432133" cy="931613"/>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p:cNvSpPr/>
          <p:nvPr/>
        </p:nvSpPr>
        <p:spPr>
          <a:xfrm>
            <a:off x="2415176" y="2731005"/>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84" name="Straight Connector 83"/>
          <p:cNvCxnSpPr>
            <a:stCxn id="70" idx="3"/>
          </p:cNvCxnSpPr>
          <p:nvPr/>
        </p:nvCxnSpPr>
        <p:spPr>
          <a:xfrm>
            <a:off x="10085085" y="3378611"/>
            <a:ext cx="1008769" cy="0"/>
          </a:xfrm>
          <a:prstGeom prst="line">
            <a:avLst/>
          </a:prstGeom>
          <a:noFill/>
          <a:ln w="12700" cap="flat" cmpd="sng" algn="ctr">
            <a:solidFill>
              <a:srgbClr val="5B9BD5"/>
            </a:solidFill>
            <a:prstDash val="solid"/>
            <a:miter lim="800000"/>
          </a:ln>
          <a:effectLst/>
        </p:spPr>
      </p:cxnSp>
      <p:cxnSp>
        <p:nvCxnSpPr>
          <p:cNvPr id="85" name="Straight Connector 84"/>
          <p:cNvCxnSpPr/>
          <p:nvPr/>
        </p:nvCxnSpPr>
        <p:spPr>
          <a:xfrm>
            <a:off x="10085084" y="4199539"/>
            <a:ext cx="1008769" cy="0"/>
          </a:xfrm>
          <a:prstGeom prst="line">
            <a:avLst/>
          </a:prstGeom>
          <a:noFill/>
          <a:ln w="12700" cap="flat" cmpd="sng" algn="ctr">
            <a:solidFill>
              <a:srgbClr val="5B9BD5"/>
            </a:solidFill>
            <a:prstDash val="solid"/>
            <a:miter lim="800000"/>
          </a:ln>
          <a:effectLst/>
        </p:spPr>
      </p:cxnSp>
      <p:cxnSp>
        <p:nvCxnSpPr>
          <p:cNvPr id="86" name="Straight Connector 85"/>
          <p:cNvCxnSpPr/>
          <p:nvPr/>
        </p:nvCxnSpPr>
        <p:spPr>
          <a:xfrm>
            <a:off x="10096561" y="5020467"/>
            <a:ext cx="1008769" cy="0"/>
          </a:xfrm>
          <a:prstGeom prst="line">
            <a:avLst/>
          </a:prstGeom>
          <a:noFill/>
          <a:ln w="12700" cap="flat" cmpd="sng" algn="ctr">
            <a:solidFill>
              <a:srgbClr val="5B9BD5"/>
            </a:solidFill>
            <a:prstDash val="solid"/>
            <a:miter lim="800000"/>
          </a:ln>
          <a:effectLst/>
        </p:spPr>
      </p:cxnSp>
      <p:cxnSp>
        <p:nvCxnSpPr>
          <p:cNvPr id="87" name="Straight Connector 86"/>
          <p:cNvCxnSpPr/>
          <p:nvPr/>
        </p:nvCxnSpPr>
        <p:spPr>
          <a:xfrm>
            <a:off x="10096561" y="5826104"/>
            <a:ext cx="1008769" cy="0"/>
          </a:xfrm>
          <a:prstGeom prst="line">
            <a:avLst/>
          </a:prstGeom>
          <a:noFill/>
          <a:ln w="12700" cap="flat" cmpd="sng" algn="ctr">
            <a:solidFill>
              <a:srgbClr val="5B9BD5"/>
            </a:solidFill>
            <a:prstDash val="solid"/>
            <a:miter lim="800000"/>
          </a:ln>
          <a:effectLst/>
        </p:spPr>
      </p:cxnSp>
      <p:sp>
        <p:nvSpPr>
          <p:cNvPr id="88" name="Rectangle 87"/>
          <p:cNvSpPr/>
          <p:nvPr/>
        </p:nvSpPr>
        <p:spPr>
          <a:xfrm>
            <a:off x="11093853" y="3032782"/>
            <a:ext cx="1620937" cy="3162557"/>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9" name="Straight Connector 88"/>
          <p:cNvCxnSpPr>
            <a:endCxn id="82" idx="3"/>
          </p:cNvCxnSpPr>
          <p:nvPr/>
        </p:nvCxnSpPr>
        <p:spPr>
          <a:xfrm flipH="1">
            <a:off x="4557791" y="2982539"/>
            <a:ext cx="569882" cy="0"/>
          </a:xfrm>
          <a:prstGeom prst="line">
            <a:avLst/>
          </a:prstGeom>
          <a:noFill/>
          <a:ln w="12700" cap="flat" cmpd="sng" algn="ctr">
            <a:solidFill>
              <a:srgbClr val="5B9BD5"/>
            </a:solidFill>
            <a:prstDash val="solid"/>
            <a:miter lim="800000"/>
          </a:ln>
          <a:effectLst/>
        </p:spPr>
      </p:cxnSp>
      <p:sp>
        <p:nvSpPr>
          <p:cNvPr id="90" name="Rectangle 89"/>
          <p:cNvSpPr/>
          <p:nvPr/>
        </p:nvSpPr>
        <p:spPr>
          <a:xfrm>
            <a:off x="2420735" y="1966875"/>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a:t>
            </a:r>
          </a:p>
        </p:txBody>
      </p:sp>
      <p:sp>
        <p:nvSpPr>
          <p:cNvPr id="91" name="Rectangle 90"/>
          <p:cNvSpPr/>
          <p:nvPr/>
        </p:nvSpPr>
        <p:spPr>
          <a:xfrm>
            <a:off x="5162480" y="2335532"/>
            <a:ext cx="578014" cy="445256"/>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sp>
        <p:nvSpPr>
          <p:cNvPr id="92" name="Rectangle 91"/>
          <p:cNvSpPr/>
          <p:nvPr/>
        </p:nvSpPr>
        <p:spPr>
          <a:xfrm>
            <a:off x="2415177" y="6768538"/>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a:t>
            </a:r>
          </a:p>
        </p:txBody>
      </p:sp>
      <p:sp>
        <p:nvSpPr>
          <p:cNvPr id="93" name="Rectangle 92"/>
          <p:cNvSpPr/>
          <p:nvPr/>
        </p:nvSpPr>
        <p:spPr>
          <a:xfrm>
            <a:off x="2415177" y="7300691"/>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94" name="Straight Connector 93"/>
          <p:cNvCxnSpPr>
            <a:endCxn id="108" idx="3"/>
          </p:cNvCxnSpPr>
          <p:nvPr/>
        </p:nvCxnSpPr>
        <p:spPr>
          <a:xfrm flipH="1">
            <a:off x="4552231" y="6253132"/>
            <a:ext cx="569882" cy="0"/>
          </a:xfrm>
          <a:prstGeom prst="line">
            <a:avLst/>
          </a:prstGeom>
          <a:noFill/>
          <a:ln w="12700" cap="flat" cmpd="sng" algn="ctr">
            <a:solidFill>
              <a:srgbClr val="5B9BD5"/>
            </a:solidFill>
            <a:prstDash val="solid"/>
            <a:miter lim="800000"/>
          </a:ln>
          <a:effectLst/>
        </p:spPr>
      </p:cxnSp>
      <p:cxnSp>
        <p:nvCxnSpPr>
          <p:cNvPr id="95" name="Straight Connector 94"/>
          <p:cNvCxnSpPr/>
          <p:nvPr/>
        </p:nvCxnSpPr>
        <p:spPr>
          <a:xfrm flipH="1">
            <a:off x="5734935" y="3378611"/>
            <a:ext cx="569882" cy="0"/>
          </a:xfrm>
          <a:prstGeom prst="line">
            <a:avLst/>
          </a:prstGeom>
          <a:noFill/>
          <a:ln w="12700" cap="flat" cmpd="sng" algn="ctr">
            <a:solidFill>
              <a:srgbClr val="5B9BD5"/>
            </a:solidFill>
            <a:prstDash val="solid"/>
            <a:miter lim="800000"/>
          </a:ln>
          <a:effectLst/>
        </p:spPr>
      </p:cxnSp>
      <p:sp>
        <p:nvSpPr>
          <p:cNvPr id="96" name="Rounded Rectangle 95"/>
          <p:cNvSpPr/>
          <p:nvPr/>
        </p:nvSpPr>
        <p:spPr>
          <a:xfrm>
            <a:off x="4982380" y="2227284"/>
            <a:ext cx="951441" cy="152070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ounded Rectangle 96"/>
          <p:cNvSpPr/>
          <p:nvPr/>
        </p:nvSpPr>
        <p:spPr>
          <a:xfrm>
            <a:off x="6255961"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98" name="Straight Connector 97"/>
          <p:cNvCxnSpPr/>
          <p:nvPr/>
        </p:nvCxnSpPr>
        <p:spPr>
          <a:xfrm flipH="1">
            <a:off x="5757257" y="5837989"/>
            <a:ext cx="569882" cy="0"/>
          </a:xfrm>
          <a:prstGeom prst="line">
            <a:avLst/>
          </a:prstGeom>
          <a:noFill/>
          <a:ln w="12700" cap="flat" cmpd="sng" algn="ctr">
            <a:solidFill>
              <a:srgbClr val="5B9BD5"/>
            </a:solidFill>
            <a:prstDash val="solid"/>
            <a:miter lim="800000"/>
          </a:ln>
          <a:effectLst/>
        </p:spPr>
      </p:cxnSp>
      <p:sp>
        <p:nvSpPr>
          <p:cNvPr id="99" name="Rounded Rectangle 98"/>
          <p:cNvSpPr/>
          <p:nvPr/>
        </p:nvSpPr>
        <p:spPr>
          <a:xfrm>
            <a:off x="4976821" y="5497877"/>
            <a:ext cx="951441" cy="152070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p:cNvSpPr/>
          <p:nvPr/>
        </p:nvSpPr>
        <p:spPr>
          <a:xfrm>
            <a:off x="5156921" y="5606124"/>
            <a:ext cx="578014" cy="445256"/>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sp>
        <p:nvSpPr>
          <p:cNvPr id="102" name="Rounded Rectangle 101"/>
          <p:cNvSpPr/>
          <p:nvPr/>
        </p:nvSpPr>
        <p:spPr>
          <a:xfrm>
            <a:off x="6267437"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2420736" y="3497944"/>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DISPATCH(E, 16)</a:t>
            </a:r>
          </a:p>
        </p:txBody>
      </p:sp>
      <p:sp>
        <p:nvSpPr>
          <p:cNvPr id="104" name="Rectangle 103"/>
          <p:cNvSpPr/>
          <p:nvPr/>
        </p:nvSpPr>
        <p:spPr>
          <a:xfrm>
            <a:off x="2420736" y="4030098"/>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07" name="Rectangle 106"/>
          <p:cNvSpPr/>
          <p:nvPr/>
        </p:nvSpPr>
        <p:spPr>
          <a:xfrm>
            <a:off x="2415176" y="5237468"/>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24)</a:t>
            </a:r>
          </a:p>
        </p:txBody>
      </p:sp>
      <p:sp>
        <p:nvSpPr>
          <p:cNvPr id="108" name="Rounded Rectangle 107"/>
          <p:cNvSpPr/>
          <p:nvPr/>
        </p:nvSpPr>
        <p:spPr>
          <a:xfrm>
            <a:off x="2120098" y="5787325"/>
            <a:ext cx="2432133" cy="931613"/>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2409617" y="6001599"/>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90"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13" name="Rectangle 112"/>
          <p:cNvSpPr/>
          <p:nvPr/>
        </p:nvSpPr>
        <p:spPr>
          <a:xfrm>
            <a:off x="5169094" y="2369204"/>
            <a:ext cx="578014" cy="445256"/>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a:t>
            </a:r>
          </a:p>
        </p:txBody>
      </p:sp>
      <p:sp>
        <p:nvSpPr>
          <p:cNvPr id="115" name="Rectangle 114"/>
          <p:cNvSpPr/>
          <p:nvPr/>
        </p:nvSpPr>
        <p:spPr bwMode="auto">
          <a:xfrm>
            <a:off x="1498600" y="4965455"/>
            <a:ext cx="4572000" cy="3035545"/>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116" name="Right Arrow 115"/>
          <p:cNvSpPr/>
          <p:nvPr/>
        </p:nvSpPr>
        <p:spPr bwMode="auto">
          <a:xfrm rot="10800000">
            <a:off x="6166262" y="6842469"/>
            <a:ext cx="1199867" cy="442691"/>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117" name="TextBox 116"/>
          <p:cNvSpPr txBox="1"/>
          <p:nvPr/>
        </p:nvSpPr>
        <p:spPr>
          <a:xfrm>
            <a:off x="7442200" y="6629400"/>
            <a:ext cx="5043990" cy="738536"/>
          </a:xfrm>
          <a:prstGeom prst="rect">
            <a:avLst/>
          </a:prstGeom>
          <a:noFill/>
        </p:spPr>
        <p:txBody>
          <a:bodyPr wrap="square" rtlCol="0">
            <a:spAutoFit/>
          </a:bodyPr>
          <a:lstStyle/>
          <a:p>
            <a:r>
              <a:rPr lang="en-US" dirty="0">
                <a:solidFill>
                  <a:srgbClr val="FF0000"/>
                </a:solidFill>
              </a:rPr>
              <a:t>Second Front End</a:t>
            </a:r>
          </a:p>
        </p:txBody>
      </p:sp>
    </p:spTree>
    <p:extLst>
      <p:ext uri="{BB962C8B-B14F-4D97-AF65-F5344CB8AC3E}">
        <p14:creationId xmlns:p14="http://schemas.microsoft.com/office/powerpoint/2010/main" val="19559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MJP-4000</a:t>
            </a:r>
          </a:p>
        </p:txBody>
      </p:sp>
      <p:sp>
        <p:nvSpPr>
          <p:cNvPr id="3" name="Content Placeholder 2"/>
          <p:cNvSpPr>
            <a:spLocks noGrp="1"/>
          </p:cNvSpPr>
          <p:nvPr>
            <p:ph idx="1"/>
          </p:nvPr>
        </p:nvSpPr>
        <p:spPr/>
        <p:txBody>
          <a:bodyPr/>
          <a:lstStyle/>
          <a:p>
            <a:r>
              <a:rPr lang="en-US" dirty="0"/>
              <a:t>Two </a:t>
            </a:r>
            <a:r>
              <a:rPr lang="en-US" dirty="0" smtClean="0"/>
              <a:t>front-ends</a:t>
            </a:r>
            <a:endParaRPr lang="en-US" dirty="0"/>
          </a:p>
          <a:p>
            <a:pPr lvl="1"/>
            <a:r>
              <a:rPr lang="en-US" dirty="0"/>
              <a:t>Two command processors for syncing</a:t>
            </a:r>
          </a:p>
          <a:p>
            <a:pPr lvl="1"/>
            <a:r>
              <a:rPr lang="en-US" dirty="0"/>
              <a:t>Two thread queues</a:t>
            </a:r>
          </a:p>
          <a:p>
            <a:pPr lvl="1"/>
            <a:r>
              <a:rPr lang="en-US" dirty="0"/>
              <a:t>Two </a:t>
            </a:r>
            <a:r>
              <a:rPr lang="en-US" b="1" dirty="0"/>
              <a:t>independent </a:t>
            </a:r>
            <a:r>
              <a:rPr lang="en-US" dirty="0"/>
              <a:t>command streams</a:t>
            </a:r>
          </a:p>
          <a:p>
            <a:r>
              <a:rPr lang="en-US" dirty="0"/>
              <a:t>Still 16 shader cores</a:t>
            </a:r>
          </a:p>
          <a:p>
            <a:pPr lvl="1"/>
            <a:r>
              <a:rPr lang="en-US" dirty="0"/>
              <a:t>Max throughput same as MJP-3000</a:t>
            </a:r>
          </a:p>
          <a:p>
            <a:pPr lvl="1"/>
            <a:r>
              <a:rPr lang="en-US" dirty="0"/>
              <a:t>First-come first-serve for thread queues</a:t>
            </a:r>
          </a:p>
        </p:txBody>
      </p:sp>
      <p:sp>
        <p:nvSpPr>
          <p:cNvPr id="4" name="Rectangle 3"/>
          <p:cNvSpPr/>
          <p:nvPr/>
        </p:nvSpPr>
        <p:spPr bwMode="auto">
          <a:xfrm>
            <a:off x="2755900" y="4343400"/>
            <a:ext cx="3886200" cy="685800"/>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Tree>
    <p:extLst>
      <p:ext uri="{BB962C8B-B14F-4D97-AF65-F5344CB8AC3E}">
        <p14:creationId xmlns:p14="http://schemas.microsoft.com/office/powerpoint/2010/main" val="5418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sp>
        <p:nvSpPr>
          <p:cNvPr id="3" name="Content Placeholder 2"/>
          <p:cNvSpPr>
            <a:spLocks noGrp="1"/>
          </p:cNvSpPr>
          <p:nvPr>
            <p:ph idx="1"/>
          </p:nvPr>
        </p:nvSpPr>
        <p:spPr/>
        <p:txBody>
          <a:bodyPr/>
          <a:lstStyle/>
          <a:p>
            <a:r>
              <a:rPr lang="en-US" dirty="0">
                <a:solidFill>
                  <a:srgbClr val="FF0000"/>
                </a:solidFill>
              </a:rPr>
              <a:t>Dispatch A</a:t>
            </a:r>
            <a:r>
              <a:rPr lang="en-US" dirty="0"/>
              <a:t> -&gt; 68 threads, 100 cycles</a:t>
            </a:r>
          </a:p>
          <a:p>
            <a:r>
              <a:rPr lang="en-US" dirty="0">
                <a:solidFill>
                  <a:srgbClr val="00B050"/>
                </a:solidFill>
              </a:rPr>
              <a:t>Dispatch B</a:t>
            </a:r>
            <a:r>
              <a:rPr lang="en-US" dirty="0"/>
              <a:t> -&gt; 8 threads, 400 cycles</a:t>
            </a:r>
          </a:p>
          <a:p>
            <a:pPr lvl="1"/>
            <a:r>
              <a:rPr lang="en-US" dirty="0">
                <a:solidFill>
                  <a:srgbClr val="00B050"/>
                </a:solidFill>
              </a:rPr>
              <a:t>B</a:t>
            </a:r>
            <a:r>
              <a:rPr lang="en-US" dirty="0"/>
              <a:t> depends on </a:t>
            </a:r>
            <a:r>
              <a:rPr lang="en-US" dirty="0">
                <a:solidFill>
                  <a:srgbClr val="FF0000"/>
                </a:solidFill>
              </a:rPr>
              <a:t>A</a:t>
            </a:r>
          </a:p>
          <a:p>
            <a:r>
              <a:rPr lang="en-US" dirty="0">
                <a:solidFill>
                  <a:srgbClr val="0070C0"/>
                </a:solidFill>
              </a:rPr>
              <a:t>Dispatch C</a:t>
            </a:r>
            <a:r>
              <a:rPr lang="en-US" dirty="0"/>
              <a:t> -&gt; 80 threads, 100 cycles</a:t>
            </a:r>
          </a:p>
          <a:p>
            <a:r>
              <a:rPr lang="en-US" dirty="0">
                <a:solidFill>
                  <a:srgbClr val="7030A0"/>
                </a:solidFill>
              </a:rPr>
              <a:t>Dispatch D</a:t>
            </a:r>
            <a:r>
              <a:rPr lang="en-US" dirty="0"/>
              <a:t> -&gt; 80 threads, 100 cycles</a:t>
            </a:r>
          </a:p>
          <a:p>
            <a:pPr lvl="1"/>
            <a:r>
              <a:rPr lang="en-US" dirty="0">
                <a:solidFill>
                  <a:srgbClr val="7030A0"/>
                </a:solidFill>
              </a:rPr>
              <a:t>D</a:t>
            </a:r>
            <a:r>
              <a:rPr lang="en-US" dirty="0"/>
              <a:t> depends on </a:t>
            </a:r>
            <a:r>
              <a:rPr lang="en-US" dirty="0">
                <a:solidFill>
                  <a:srgbClr val="0070C0"/>
                </a:solidFill>
              </a:rPr>
              <a:t>C</a:t>
            </a:r>
          </a:p>
        </p:txBody>
      </p:sp>
      <p:sp>
        <p:nvSpPr>
          <p:cNvPr id="5" name="Rectangle 4"/>
          <p:cNvSpPr/>
          <p:nvPr/>
        </p:nvSpPr>
        <p:spPr bwMode="auto">
          <a:xfrm>
            <a:off x="1041400" y="1828800"/>
            <a:ext cx="11658600" cy="25146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6" name="Rectangle 5"/>
          <p:cNvSpPr/>
          <p:nvPr/>
        </p:nvSpPr>
        <p:spPr bwMode="auto">
          <a:xfrm>
            <a:off x="1034881" y="4510635"/>
            <a:ext cx="11658600" cy="25146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8" name="TextBox 7"/>
          <p:cNvSpPr txBox="1"/>
          <p:nvPr/>
        </p:nvSpPr>
        <p:spPr>
          <a:xfrm>
            <a:off x="4927600" y="7086600"/>
            <a:ext cx="9829800"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dirty="0">
                <a:solidFill>
                  <a:srgbClr val="FF0000"/>
                </a:solidFill>
              </a:rPr>
              <a:t>Independent command streams</a:t>
            </a:r>
          </a:p>
        </p:txBody>
      </p:sp>
    </p:spTree>
    <p:extLst>
      <p:ext uri="{BB962C8B-B14F-4D97-AF65-F5344CB8AC3E}">
        <p14:creationId xmlns:p14="http://schemas.microsoft.com/office/powerpoint/2010/main" val="138589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sp>
        <p:nvSpPr>
          <p:cNvPr id="4" name="Rectangle 3"/>
          <p:cNvSpPr/>
          <p:nvPr/>
        </p:nvSpPr>
        <p:spPr>
          <a:xfrm>
            <a:off x="1727200" y="1828800"/>
            <a:ext cx="11201400" cy="6172199"/>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p:cNvCxnSpPr>
            <a:stCxn id="39" idx="2"/>
            <a:endCxn id="43" idx="0"/>
          </p:cNvCxnSpPr>
          <p:nvPr/>
        </p:nvCxnSpPr>
        <p:spPr>
          <a:xfrm>
            <a:off x="6673240" y="3737814"/>
            <a:ext cx="11476" cy="1759166"/>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7683352" y="3737814"/>
            <a:ext cx="0" cy="1759166"/>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8670513" y="3737814"/>
            <a:ext cx="0" cy="1759166"/>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9679282" y="3732730"/>
            <a:ext cx="0" cy="1759166"/>
          </a:xfrm>
          <a:prstGeom prst="line">
            <a:avLst/>
          </a:prstGeom>
          <a:noFill/>
          <a:ln w="12700" cap="flat" cmpd="sng" algn="ctr">
            <a:solidFill>
              <a:srgbClr val="5B9BD5"/>
            </a:solidFill>
            <a:prstDash val="solid"/>
            <a:miter lim="800000"/>
          </a:ln>
          <a:effectLst/>
        </p:spPr>
      </p:cxnSp>
      <p:cxnSp>
        <p:nvCxnSpPr>
          <p:cNvPr id="9" name="Straight Connector 8"/>
          <p:cNvCxnSpPr>
            <a:stCxn id="39" idx="3"/>
            <a:endCxn id="15" idx="1"/>
          </p:cNvCxnSpPr>
          <p:nvPr/>
        </p:nvCxnSpPr>
        <p:spPr>
          <a:xfrm>
            <a:off x="7090519" y="3388689"/>
            <a:ext cx="2160008"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101995" y="4207828"/>
            <a:ext cx="2160008"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101995" y="5026965"/>
            <a:ext cx="2160008"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7101995" y="5842704"/>
            <a:ext cx="2160008" cy="0"/>
          </a:xfrm>
          <a:prstGeom prst="line">
            <a:avLst/>
          </a:prstGeom>
          <a:noFill/>
          <a:ln w="12700" cap="flat" cmpd="sng" algn="ctr">
            <a:solidFill>
              <a:srgbClr val="5B9BD5"/>
            </a:solidFill>
            <a:prstDash val="solid"/>
            <a:miter lim="800000"/>
          </a:ln>
          <a:effectLst/>
        </p:spPr>
      </p:cxnSp>
      <p:sp>
        <p:nvSpPr>
          <p:cNvPr id="13" name="Rounded Rectangle 12"/>
          <p:cNvSpPr/>
          <p:nvPr/>
        </p:nvSpPr>
        <p:spPr>
          <a:xfrm>
            <a:off x="7254597"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8253234"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9250527"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7266073"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8253234"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9250527"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7266073"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8264710"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9262003"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7266073"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8264710"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9262003"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267437"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6267437"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2125657" y="2528690"/>
            <a:ext cx="2432133" cy="92958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p:cNvSpPr/>
          <p:nvPr/>
        </p:nvSpPr>
        <p:spPr>
          <a:xfrm>
            <a:off x="2415176" y="2742495"/>
            <a:ext cx="1809000" cy="490637"/>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cxnSp>
        <p:nvCxnSpPr>
          <p:cNvPr id="29" name="Straight Connector 28"/>
          <p:cNvCxnSpPr>
            <a:stCxn id="15" idx="3"/>
          </p:cNvCxnSpPr>
          <p:nvPr/>
        </p:nvCxnSpPr>
        <p:spPr>
          <a:xfrm>
            <a:off x="10085085" y="3388689"/>
            <a:ext cx="1008769"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085084" y="4207828"/>
            <a:ext cx="1008769"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096561" y="5026965"/>
            <a:ext cx="1008769" cy="0"/>
          </a:xfrm>
          <a:prstGeom prst="line">
            <a:avLst/>
          </a:prstGeom>
          <a:noFill/>
          <a:ln w="12700" cap="flat" cmpd="sng" algn="ctr">
            <a:solidFill>
              <a:srgbClr val="5B9BD5"/>
            </a:solidFill>
            <a:prstDash val="solid"/>
            <a:miter lim="800000"/>
          </a:ln>
          <a:effectLst/>
        </p:spPr>
      </p:cxnSp>
      <p:cxnSp>
        <p:nvCxnSpPr>
          <p:cNvPr id="32" name="Straight Connector 31"/>
          <p:cNvCxnSpPr/>
          <p:nvPr/>
        </p:nvCxnSpPr>
        <p:spPr>
          <a:xfrm>
            <a:off x="10096561" y="5830846"/>
            <a:ext cx="1008769" cy="0"/>
          </a:xfrm>
          <a:prstGeom prst="line">
            <a:avLst/>
          </a:prstGeom>
          <a:noFill/>
          <a:ln w="12700" cap="flat" cmpd="sng" algn="ctr">
            <a:solidFill>
              <a:srgbClr val="5B9BD5"/>
            </a:solidFill>
            <a:prstDash val="solid"/>
            <a:miter lim="800000"/>
          </a:ln>
          <a:effectLst/>
        </p:spPr>
      </p:cxnSp>
      <p:sp>
        <p:nvSpPr>
          <p:cNvPr id="33" name="Rectangle 32"/>
          <p:cNvSpPr/>
          <p:nvPr/>
        </p:nvSpPr>
        <p:spPr>
          <a:xfrm>
            <a:off x="11093854" y="2528689"/>
            <a:ext cx="1620937" cy="5416650"/>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33"/>
          <p:cNvCxnSpPr>
            <a:endCxn id="27" idx="3"/>
          </p:cNvCxnSpPr>
          <p:nvPr/>
        </p:nvCxnSpPr>
        <p:spPr>
          <a:xfrm flipH="1">
            <a:off x="4557791" y="2993481"/>
            <a:ext cx="569881" cy="0"/>
          </a:xfrm>
          <a:prstGeom prst="line">
            <a:avLst/>
          </a:prstGeom>
          <a:noFill/>
          <a:ln w="12700" cap="flat" cmpd="sng" algn="ctr">
            <a:solidFill>
              <a:srgbClr val="5B9BD5"/>
            </a:solidFill>
            <a:prstDash val="solid"/>
            <a:miter lim="800000"/>
          </a:ln>
          <a:effectLst/>
        </p:spPr>
      </p:cxnSp>
      <p:sp>
        <p:nvSpPr>
          <p:cNvPr id="35" name="Rectangle 34"/>
          <p:cNvSpPr/>
          <p:nvPr/>
        </p:nvSpPr>
        <p:spPr>
          <a:xfrm>
            <a:off x="5162480" y="2347884"/>
            <a:ext cx="578014" cy="444285"/>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6" name="Straight Connector 35"/>
          <p:cNvCxnSpPr>
            <a:endCxn id="48" idx="3"/>
          </p:cNvCxnSpPr>
          <p:nvPr/>
        </p:nvCxnSpPr>
        <p:spPr>
          <a:xfrm flipH="1">
            <a:off x="4552232" y="6256942"/>
            <a:ext cx="569881"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flipH="1">
            <a:off x="5734935" y="3388689"/>
            <a:ext cx="569881" cy="0"/>
          </a:xfrm>
          <a:prstGeom prst="line">
            <a:avLst/>
          </a:prstGeom>
          <a:noFill/>
          <a:ln w="12700" cap="flat" cmpd="sng" algn="ctr">
            <a:solidFill>
              <a:srgbClr val="5B9BD5"/>
            </a:solidFill>
            <a:prstDash val="solid"/>
            <a:miter lim="800000"/>
          </a:ln>
          <a:effectLst/>
        </p:spPr>
      </p:cxnSp>
      <p:sp>
        <p:nvSpPr>
          <p:cNvPr id="38" name="Rounded Rectangle 37"/>
          <p:cNvSpPr/>
          <p:nvPr/>
        </p:nvSpPr>
        <p:spPr>
          <a:xfrm>
            <a:off x="4982380" y="2239872"/>
            <a:ext cx="951441" cy="1517385"/>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ounded Rectangle 38"/>
          <p:cNvSpPr/>
          <p:nvPr/>
        </p:nvSpPr>
        <p:spPr>
          <a:xfrm>
            <a:off x="6255961"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p:cNvCxnSpPr/>
          <p:nvPr/>
        </p:nvCxnSpPr>
        <p:spPr>
          <a:xfrm flipH="1">
            <a:off x="5757258" y="5842704"/>
            <a:ext cx="569881" cy="0"/>
          </a:xfrm>
          <a:prstGeom prst="line">
            <a:avLst/>
          </a:prstGeom>
          <a:noFill/>
          <a:ln w="12700" cap="flat" cmpd="sng" algn="ctr">
            <a:solidFill>
              <a:srgbClr val="5B9BD5"/>
            </a:solidFill>
            <a:prstDash val="solid"/>
            <a:miter lim="800000"/>
          </a:ln>
          <a:effectLst/>
        </p:spPr>
      </p:cxnSp>
      <p:sp>
        <p:nvSpPr>
          <p:cNvPr id="41" name="Rounded Rectangle 40"/>
          <p:cNvSpPr/>
          <p:nvPr/>
        </p:nvSpPr>
        <p:spPr>
          <a:xfrm>
            <a:off x="4976822" y="5503334"/>
            <a:ext cx="951441" cy="1517385"/>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ounded Rectangle 42"/>
          <p:cNvSpPr/>
          <p:nvPr/>
        </p:nvSpPr>
        <p:spPr>
          <a:xfrm>
            <a:off x="6267437"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p:cNvSpPr/>
          <p:nvPr/>
        </p:nvSpPr>
        <p:spPr>
          <a:xfrm>
            <a:off x="2420736" y="3507762"/>
            <a:ext cx="1809000" cy="490637"/>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45" name="Rectangle 44"/>
          <p:cNvSpPr/>
          <p:nvPr/>
        </p:nvSpPr>
        <p:spPr>
          <a:xfrm>
            <a:off x="2420736" y="4038756"/>
            <a:ext cx="1809000" cy="490637"/>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48" name="Rounded Rectangle 47"/>
          <p:cNvSpPr/>
          <p:nvPr/>
        </p:nvSpPr>
        <p:spPr>
          <a:xfrm>
            <a:off x="2120098" y="5792151"/>
            <a:ext cx="2432133" cy="92958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p:cNvSpPr/>
          <p:nvPr/>
        </p:nvSpPr>
        <p:spPr>
          <a:xfrm>
            <a:off x="11377245" y="1965749"/>
            <a:ext cx="1219903" cy="382135"/>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0 cy</a:t>
            </a:r>
          </a:p>
        </p:txBody>
      </p:sp>
      <p:cxnSp>
        <p:nvCxnSpPr>
          <p:cNvPr id="55" name="Straight Arrow Connector 54">
            <a:extLst>
              <a:ext uri="{FF2B5EF4-FFF2-40B4-BE49-F238E27FC236}">
                <a16:creationId xmlns:a16="http://schemas.microsoft.com/office/drawing/2014/main" xmlns="" id="{3D59BDF2-3744-4080-93B1-F9AD23FFC3A5}"/>
              </a:ext>
            </a:extLst>
          </p:cNvPr>
          <p:cNvCxnSpPr>
            <a:cxnSpLocks/>
          </p:cNvCxnSpPr>
          <p:nvPr/>
        </p:nvCxnSpPr>
        <p:spPr>
          <a:xfrm flipV="1">
            <a:off x="2070100" y="4529393"/>
            <a:ext cx="841961" cy="1871407"/>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52" name="Rectangle 51"/>
          <p:cNvSpPr/>
          <p:nvPr/>
        </p:nvSpPr>
        <p:spPr>
          <a:xfrm>
            <a:off x="903854" y="6191131"/>
            <a:ext cx="2310568" cy="112406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rPr>
              <a:t>First command stream submitted</a:t>
            </a:r>
          </a:p>
        </p:txBody>
      </p:sp>
    </p:spTree>
    <p:extLst>
      <p:ext uri="{BB962C8B-B14F-4D97-AF65-F5344CB8AC3E}">
        <p14:creationId xmlns:p14="http://schemas.microsoft.com/office/powerpoint/2010/main" val="9123999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144" name="Group 143"/>
          <p:cNvGrpSpPr/>
          <p:nvPr/>
        </p:nvGrpSpPr>
        <p:grpSpPr>
          <a:xfrm>
            <a:off x="1727200" y="1828800"/>
            <a:ext cx="11201400" cy="6172199"/>
            <a:chOff x="1557317" y="467201"/>
            <a:chExt cx="11820288" cy="7748111"/>
          </a:xfrm>
        </p:grpSpPr>
        <p:sp>
          <p:nvSpPr>
            <p:cNvPr id="74" name="Rectangle 73"/>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5" name="Straight Connector 74"/>
            <p:cNvCxnSpPr>
              <a:stCxn id="109" idx="2"/>
              <a:endCxn id="113"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76" name="Straight Connector 75"/>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77" name="Straight Connector 76"/>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8" name="Straight Connector 77"/>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79" name="Straight Connector 78"/>
            <p:cNvCxnSpPr>
              <a:stCxn id="109" idx="3"/>
              <a:endCxn id="85"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80" name="Straight Connector 79"/>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81" name="Straight Connector 80"/>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82" name="Straight Connector 81"/>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83" name="Rounded Rectangle 82"/>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Rounded Rectangle 83"/>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5" name="Rounded Rectangle 84"/>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Rounded Rectangle 85"/>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Rounded Rectangle 86"/>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Rounded Rectangle 87"/>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ounded Rectangle 88"/>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Rounded Rectangle 89"/>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1" name="Rounded Rectangle 90"/>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Rounded Rectangle 91"/>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Rounded Rectangle 92"/>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Rounded Rectangle 93"/>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5" name="Rounded Rectangle 94"/>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6" name="Rounded Rectangle 95"/>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ounded Rectangle 96"/>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99" name="Straight Connector 98"/>
            <p:cNvCxnSpPr>
              <a:stCxn id="85"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100" name="Straight Connector 99"/>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101" name="Straight Connector 100"/>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102" name="Straight Connector 101"/>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103" name="Rectangle 102"/>
            <p:cNvSpPr/>
            <p:nvPr/>
          </p:nvSpPr>
          <p:spPr>
            <a:xfrm>
              <a:off x="11441487" y="1345789"/>
              <a:ext cx="1710495" cy="6791666"/>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4" name="Straight Connector 103"/>
            <p:cNvCxnSpPr>
              <a:endCxn id="97"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105" name="Rectangle 104"/>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106" name="Straight Connector 105"/>
            <p:cNvCxnSpPr>
              <a:endCxn id="117"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107" name="Straight Connector 106"/>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108" name="Rounded Rectangle 107"/>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Rounded Rectangle 108"/>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0" name="Straight Connector 109"/>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111" name="Rounded Rectangle 110"/>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Rounded Rectangle 112"/>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117" name="Rounded Rectangle 116"/>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50 cy</a:t>
              </a:r>
            </a:p>
          </p:txBody>
        </p:sp>
        <p:sp>
          <p:nvSpPr>
            <p:cNvPr id="121" name="Rectangle 120"/>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22" name="Rectangle 121"/>
            <p:cNvSpPr/>
            <p:nvPr/>
          </p:nvSpPr>
          <p:spPr>
            <a:xfrm>
              <a:off x="2283305" y="7338114"/>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123" name="Rectangle 122"/>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124" name="Rectangle 123"/>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125" name="Rectangle 124"/>
            <p:cNvSpPr/>
            <p:nvPr/>
          </p:nvSpPr>
          <p:spPr>
            <a:xfrm>
              <a:off x="6423433" y="208660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7477244" y="209087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8513205" y="207997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9577709" y="209086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6423433" y="311488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7477244" y="311915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8513205" y="310825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9577709" y="3119148"/>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6412121" y="4147436"/>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7465932" y="4151702"/>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8519967" y="4140811"/>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9577709" y="414081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6412121" y="5175716"/>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7486443" y="5179982"/>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8525315" y="5178078"/>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9572139" y="5179982"/>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5189379" y="1160998"/>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52</a:t>
              </a:r>
            </a:p>
          </p:txBody>
        </p:sp>
      </p:grpSp>
      <p:cxnSp>
        <p:nvCxnSpPr>
          <p:cNvPr id="248" name="Straight Arrow Connector 247">
            <a:extLst>
              <a:ext uri="{FF2B5EF4-FFF2-40B4-BE49-F238E27FC236}">
                <a16:creationId xmlns:a16="http://schemas.microsoft.com/office/drawing/2014/main" xmlns="" id="{3D59BDF2-3744-4080-93B1-F9AD23FFC3A5}"/>
              </a:ext>
            </a:extLst>
          </p:cNvPr>
          <p:cNvCxnSpPr>
            <a:cxnSpLocks/>
            <a:stCxn id="247" idx="2"/>
          </p:cNvCxnSpPr>
          <p:nvPr/>
        </p:nvCxnSpPr>
        <p:spPr>
          <a:xfrm>
            <a:off x="1499471" y="5326524"/>
            <a:ext cx="1807950" cy="679433"/>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55" name="Rectangle 254"/>
          <p:cNvSpPr/>
          <p:nvPr/>
        </p:nvSpPr>
        <p:spPr>
          <a:xfrm>
            <a:off x="5148065" y="5614459"/>
            <a:ext cx="583998" cy="44914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80</a:t>
            </a:r>
          </a:p>
        </p:txBody>
      </p:sp>
      <p:cxnSp>
        <p:nvCxnSpPr>
          <p:cNvPr id="258" name="Straight Arrow Connector 257">
            <a:extLst>
              <a:ext uri="{FF2B5EF4-FFF2-40B4-BE49-F238E27FC236}">
                <a16:creationId xmlns:a16="http://schemas.microsoft.com/office/drawing/2014/main" xmlns="" id="{3D59BDF2-3744-4080-93B1-F9AD23FFC3A5}"/>
              </a:ext>
            </a:extLst>
          </p:cNvPr>
          <p:cNvCxnSpPr>
            <a:cxnSpLocks/>
          </p:cNvCxnSpPr>
          <p:nvPr/>
        </p:nvCxnSpPr>
        <p:spPr>
          <a:xfrm flipH="1" flipV="1">
            <a:off x="5757257" y="6063603"/>
            <a:ext cx="1673680" cy="1071653"/>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57" name="Rectangle 256">
            <a:extLst>
              <a:ext uri="{FF2B5EF4-FFF2-40B4-BE49-F238E27FC236}">
                <a16:creationId xmlns:a16="http://schemas.microsoft.com/office/drawing/2014/main" xmlns="" id="{94C00578-2D88-408C-8B4E-50AB94940B33}"/>
              </a:ext>
            </a:extLst>
          </p:cNvPr>
          <p:cNvSpPr/>
          <p:nvPr/>
        </p:nvSpPr>
        <p:spPr>
          <a:xfrm>
            <a:off x="7434495" y="6492913"/>
            <a:ext cx="2419781" cy="144606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All cores are busy – threads stay in the queue</a:t>
            </a:r>
          </a:p>
        </p:txBody>
      </p:sp>
      <p:sp>
        <p:nvSpPr>
          <p:cNvPr id="247" name="Rectangle 246">
            <a:extLst>
              <a:ext uri="{FF2B5EF4-FFF2-40B4-BE49-F238E27FC236}">
                <a16:creationId xmlns:a16="http://schemas.microsoft.com/office/drawing/2014/main" xmlns="" id="{94C00578-2D88-408C-8B4E-50AB94940B33}"/>
              </a:ext>
            </a:extLst>
          </p:cNvPr>
          <p:cNvSpPr/>
          <p:nvPr/>
        </p:nvSpPr>
        <p:spPr>
          <a:xfrm>
            <a:off x="224526" y="3880460"/>
            <a:ext cx="2549890" cy="144606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Second command stream submitted</a:t>
            </a:r>
          </a:p>
        </p:txBody>
      </p:sp>
    </p:spTree>
    <p:extLst>
      <p:ext uri="{BB962C8B-B14F-4D97-AF65-F5344CB8AC3E}">
        <p14:creationId xmlns:p14="http://schemas.microsoft.com/office/powerpoint/2010/main" val="24759004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48" y="362712"/>
            <a:ext cx="15389353" cy="1389888"/>
          </a:xfrm>
        </p:spPr>
        <p:txBody>
          <a:bodyPr/>
          <a:lstStyle/>
          <a:p>
            <a:r>
              <a:rPr lang="en-US" dirty="0"/>
              <a:t>Dual Command Stream Example	</a:t>
            </a:r>
          </a:p>
        </p:txBody>
      </p:sp>
      <p:grpSp>
        <p:nvGrpSpPr>
          <p:cNvPr id="147" name="Group 146"/>
          <p:cNvGrpSpPr/>
          <p:nvPr/>
        </p:nvGrpSpPr>
        <p:grpSpPr>
          <a:xfrm>
            <a:off x="1727200" y="1828801"/>
            <a:ext cx="11201400" cy="6172200"/>
            <a:chOff x="1557317" y="467201"/>
            <a:chExt cx="11820288" cy="7748111"/>
          </a:xfrm>
        </p:grpSpPr>
        <p:sp>
          <p:nvSpPr>
            <p:cNvPr id="75" name="Rectangle 74"/>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6" name="Straight Connector 75"/>
            <p:cNvCxnSpPr>
              <a:stCxn id="110" idx="2"/>
              <a:endCxn id="114"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77" name="Straight Connector 76"/>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78" name="Straight Connector 77"/>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9" name="Straight Connector 78"/>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0" name="Straight Connector 79"/>
            <p:cNvCxnSpPr>
              <a:stCxn id="110" idx="3"/>
              <a:endCxn id="86"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81" name="Straight Connector 80"/>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82" name="Straight Connector 81"/>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83" name="Straight Connector 82"/>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84" name="Rounded Rectangle 83"/>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5" name="Rounded Rectangle 84"/>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Rounded Rectangle 85"/>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Rounded Rectangle 86"/>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Rounded Rectangle 87"/>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ounded Rectangle 88"/>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Rounded Rectangle 89"/>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1" name="Rounded Rectangle 90"/>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Rounded Rectangle 91"/>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Rounded Rectangle 92"/>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Rounded Rectangle 93"/>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5" name="Rounded Rectangle 94"/>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6" name="Rounded Rectangle 95"/>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ounded Rectangle 96"/>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ounded Rectangle 97"/>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100" name="Straight Connector 99"/>
            <p:cNvCxnSpPr>
              <a:stCxn id="86"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101" name="Straight Connector 100"/>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102" name="Straight Connector 101"/>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103" name="Straight Connector 102"/>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104" name="Rectangle 103"/>
            <p:cNvSpPr/>
            <p:nvPr/>
          </p:nvSpPr>
          <p:spPr>
            <a:xfrm>
              <a:off x="11441487" y="1345790"/>
              <a:ext cx="1710495" cy="6759725"/>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5" name="Straight Connector 104"/>
            <p:cNvCxnSpPr>
              <a:endCxn id="98"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106" name="Rectangle 105"/>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107" name="Straight Connector 106"/>
            <p:cNvCxnSpPr>
              <a:endCxn id="118"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108" name="Straight Connector 107"/>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109" name="Rounded Rectangle 108"/>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0" name="Rounded Rectangle 109"/>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1" name="Straight Connector 110"/>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112" name="Rounded Rectangle 111"/>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Rounded Rectangle 113"/>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118" name="Rounded Rectangle 117"/>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100 cy</a:t>
              </a:r>
            </a:p>
          </p:txBody>
        </p:sp>
        <p:sp>
          <p:nvSpPr>
            <p:cNvPr id="122" name="Rectangle 121"/>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123" name="Rectangle 122"/>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24" name="Rectangle 123"/>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125" name="Rectangle 124"/>
            <p:cNvSpPr/>
            <p:nvPr/>
          </p:nvSpPr>
          <p:spPr>
            <a:xfrm>
              <a:off x="5189379" y="1160998"/>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52</a:t>
              </a:r>
            </a:p>
          </p:txBody>
        </p:sp>
        <p:sp>
          <p:nvSpPr>
            <p:cNvPr id="126" name="Rectangle 125"/>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127" name="Rectangle 126"/>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80</a:t>
              </a:r>
            </a:p>
          </p:txBody>
        </p:sp>
        <p:sp>
          <p:nvSpPr>
            <p:cNvPr id="131" name="Rectangle 130"/>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149" name="Straight Arrow Connector 148">
            <a:extLst>
              <a:ext uri="{FF2B5EF4-FFF2-40B4-BE49-F238E27FC236}">
                <a16:creationId xmlns:a16="http://schemas.microsoft.com/office/drawing/2014/main" xmlns="" id="{3D59BDF2-3744-4080-93B1-F9AD23FFC3A5}"/>
              </a:ext>
            </a:extLst>
          </p:cNvPr>
          <p:cNvCxnSpPr>
            <a:cxnSpLocks/>
          </p:cNvCxnSpPr>
          <p:nvPr/>
        </p:nvCxnSpPr>
        <p:spPr>
          <a:xfrm flipH="1" flipV="1">
            <a:off x="5771938" y="2900181"/>
            <a:ext cx="1772471" cy="1249799"/>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cxnSp>
        <p:nvCxnSpPr>
          <p:cNvPr id="151" name="Straight Arrow Connector 150">
            <a:extLst>
              <a:ext uri="{FF2B5EF4-FFF2-40B4-BE49-F238E27FC236}">
                <a16:creationId xmlns:a16="http://schemas.microsoft.com/office/drawing/2014/main" xmlns="" id="{3D59BDF2-3744-4080-93B1-F9AD23FFC3A5}"/>
              </a:ext>
            </a:extLst>
          </p:cNvPr>
          <p:cNvCxnSpPr>
            <a:cxnSpLocks/>
          </p:cNvCxnSpPr>
          <p:nvPr/>
        </p:nvCxnSpPr>
        <p:spPr>
          <a:xfrm flipH="1">
            <a:off x="5833244" y="5564783"/>
            <a:ext cx="1701189" cy="342569"/>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48" name="Rectangle 147">
            <a:extLst>
              <a:ext uri="{FF2B5EF4-FFF2-40B4-BE49-F238E27FC236}">
                <a16:creationId xmlns:a16="http://schemas.microsoft.com/office/drawing/2014/main" xmlns="" id="{94C00578-2D88-408C-8B4E-50AB94940B33}"/>
              </a:ext>
            </a:extLst>
          </p:cNvPr>
          <p:cNvSpPr/>
          <p:nvPr/>
        </p:nvSpPr>
        <p:spPr>
          <a:xfrm>
            <a:off x="7524485" y="4132151"/>
            <a:ext cx="2419781" cy="144606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Cores are free –queues will split available cores</a:t>
            </a:r>
          </a:p>
        </p:txBody>
      </p:sp>
    </p:spTree>
    <p:extLst>
      <p:ext uri="{BB962C8B-B14F-4D97-AF65-F5344CB8AC3E}">
        <p14:creationId xmlns:p14="http://schemas.microsoft.com/office/powerpoint/2010/main" val="15777580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88" name="Group 87"/>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9"/>
              <a:ext cx="1717368" cy="6771239"/>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6"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46" name="Rounded Rectangle 45"/>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100 cy</a:t>
              </a:r>
            </a:p>
          </p:txBody>
        </p:sp>
        <p:sp>
          <p:nvSpPr>
            <p:cNvPr id="50" name="Rectangle 49"/>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1" name="Rectangle 50"/>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53" name="Rectangle 52"/>
            <p:cNvSpPr/>
            <p:nvPr/>
          </p:nvSpPr>
          <p:spPr>
            <a:xfrm>
              <a:off x="5189379" y="1160998"/>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44</a:t>
              </a:r>
            </a:p>
          </p:txBody>
        </p:sp>
        <p:sp>
          <p:nvSpPr>
            <p:cNvPr id="54" name="Rectangle 53"/>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5" name="Rectangle 54"/>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72</a:t>
              </a:r>
            </a:p>
          </p:txBody>
        </p:sp>
        <p:sp>
          <p:nvSpPr>
            <p:cNvPr id="56" name="Rectangle 55"/>
            <p:cNvSpPr/>
            <p:nvPr/>
          </p:nvSpPr>
          <p:spPr>
            <a:xfrm>
              <a:off x="6423433" y="208660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7477244" y="209087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8513205" y="207997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9577709" y="209086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6423433" y="311488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7477244" y="311915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8513205" y="310825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9577709" y="3119148"/>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6412121" y="414743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7465932" y="415170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8519967" y="414081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9577709" y="41408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6412121" y="517571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7486443"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8525315" y="517807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9572139"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61755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177" name="Group 176"/>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9"/>
              <a:ext cx="1717368" cy="6698938"/>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6"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46" name="Rounded Rectangle 45"/>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600 cy</a:t>
              </a:r>
            </a:p>
          </p:txBody>
        </p:sp>
        <p:sp>
          <p:nvSpPr>
            <p:cNvPr id="50" name="Rectangle 49"/>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1" name="Rectangle 50"/>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53" name="Rectangle 52"/>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4" name="Rectangle 53"/>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28</a:t>
              </a:r>
            </a:p>
          </p:txBody>
        </p:sp>
        <p:sp>
          <p:nvSpPr>
            <p:cNvPr id="55" name="Rectangle 54"/>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6423433" y="208660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7477244" y="209087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8513205" y="207997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9577709" y="209086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6423433" y="3114884"/>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7477244" y="311915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8513205" y="310825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9577709" y="311914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6412121" y="414743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7465932" y="415170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8519967" y="414081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9577709" y="41408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6412121" y="517571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7486443"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8525315" y="517807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9572139"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179" name="Straight Arrow Connector 178">
            <a:extLst>
              <a:ext uri="{FF2B5EF4-FFF2-40B4-BE49-F238E27FC236}">
                <a16:creationId xmlns:a16="http://schemas.microsoft.com/office/drawing/2014/main" xmlns="" id="{3D59BDF2-3744-4080-93B1-F9AD23FFC3A5}"/>
              </a:ext>
            </a:extLst>
          </p:cNvPr>
          <p:cNvCxnSpPr>
            <a:cxnSpLocks/>
            <a:stCxn id="178" idx="0"/>
          </p:cNvCxnSpPr>
          <p:nvPr/>
        </p:nvCxnSpPr>
        <p:spPr>
          <a:xfrm flipH="1" flipV="1">
            <a:off x="8176101" y="3713904"/>
            <a:ext cx="446744" cy="2810836"/>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78" name="Rectangle 177">
            <a:extLst>
              <a:ext uri="{FF2B5EF4-FFF2-40B4-BE49-F238E27FC236}">
                <a16:creationId xmlns:a16="http://schemas.microsoft.com/office/drawing/2014/main" xmlns="" id="{94C00578-2D88-408C-8B4E-50AB94940B33}"/>
              </a:ext>
            </a:extLst>
          </p:cNvPr>
          <p:cNvSpPr/>
          <p:nvPr/>
        </p:nvSpPr>
        <p:spPr>
          <a:xfrm>
            <a:off x="6603090" y="6524740"/>
            <a:ext cx="4039510" cy="134962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A has only 4 threads left, but Dispatch C keeps the remaining cores busy!</a:t>
            </a:r>
          </a:p>
        </p:txBody>
      </p:sp>
    </p:spTree>
    <p:extLst>
      <p:ext uri="{BB962C8B-B14F-4D97-AF65-F5344CB8AC3E}">
        <p14:creationId xmlns:p14="http://schemas.microsoft.com/office/powerpoint/2010/main" val="2861040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Common Thread?</a:t>
            </a:r>
          </a:p>
        </p:txBody>
      </p:sp>
      <p:sp>
        <p:nvSpPr>
          <p:cNvPr id="3" name="Content Placeholder 2"/>
          <p:cNvSpPr>
            <a:spLocks noGrp="1"/>
          </p:cNvSpPr>
          <p:nvPr>
            <p:ph idx="1"/>
          </p:nvPr>
        </p:nvSpPr>
        <p:spPr/>
        <p:txBody>
          <a:bodyPr/>
          <a:lstStyle/>
          <a:p>
            <a:r>
              <a:rPr lang="en-US" dirty="0"/>
              <a:t>Dependencies!</a:t>
            </a:r>
          </a:p>
          <a:p>
            <a:r>
              <a:rPr lang="en-US" dirty="0"/>
              <a:t>Task A produces something</a:t>
            </a:r>
          </a:p>
          <a:p>
            <a:r>
              <a:rPr lang="en-US" dirty="0"/>
              <a:t>Task B consumes something</a:t>
            </a:r>
          </a:p>
          <a:p>
            <a:r>
              <a:rPr lang="en-US" dirty="0"/>
              <a:t>Task B depends on Task A</a:t>
            </a:r>
          </a:p>
          <a:p>
            <a:r>
              <a:rPr lang="en-US" dirty="0"/>
              <a:t>Results need to be </a:t>
            </a:r>
            <a:r>
              <a:rPr lang="en-US" b="1" dirty="0"/>
              <a:t>visible</a:t>
            </a:r>
            <a:r>
              <a:rPr lang="en-US" dirty="0"/>
              <a:t> to dependent tasks!</a:t>
            </a:r>
          </a:p>
        </p:txBody>
      </p:sp>
    </p:spTree>
    <p:extLst>
      <p:ext uri="{BB962C8B-B14F-4D97-AF65-F5344CB8AC3E}">
        <p14:creationId xmlns:p14="http://schemas.microsoft.com/office/powerpoint/2010/main" val="312318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192" name="Group 191"/>
          <p:cNvGrpSpPr/>
          <p:nvPr/>
        </p:nvGrpSpPr>
        <p:grpSpPr>
          <a:xfrm>
            <a:off x="1727200" y="1828801"/>
            <a:ext cx="11201400" cy="6172200"/>
            <a:chOff x="1557317" y="467201"/>
            <a:chExt cx="11820288" cy="7748111"/>
          </a:xfrm>
        </p:grpSpPr>
        <p:sp>
          <p:nvSpPr>
            <p:cNvPr id="4" name="Rectangle 3"/>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p:cNvCxnSpPr>
              <a:stCxn id="39" idx="2"/>
              <a:endCxn id="43"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9" name="Straight Connector 8"/>
            <p:cNvCxnSpPr>
              <a:stCxn id="39" idx="3"/>
              <a:endCxn id="15"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3" name="Rounded Rectangle 12"/>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9" name="Straight Connector 28"/>
            <p:cNvCxnSpPr>
              <a:stCxn id="15"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2" name="Straight Connector 31"/>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3" name="Rectangle 32"/>
            <p:cNvSpPr/>
            <p:nvPr/>
          </p:nvSpPr>
          <p:spPr>
            <a:xfrm>
              <a:off x="11441487" y="1345789"/>
              <a:ext cx="1717368" cy="6698938"/>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33"/>
            <p:cNvCxnSpPr>
              <a:endCxn id="27"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5" name="Rectangle 34"/>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6" name="Straight Connector 35"/>
            <p:cNvCxnSpPr>
              <a:endCxn id="46"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8" name="Rounded Rectangle 37"/>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ounded Rectangle 38"/>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1" name="Rounded Rectangle 40"/>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ounded Rectangle 42"/>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Rounded Rectangle 45"/>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700 cy</a:t>
              </a:r>
            </a:p>
          </p:txBody>
        </p:sp>
        <p:sp>
          <p:nvSpPr>
            <p:cNvPr id="50" name="Rectangle 49"/>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1" name="Rectangle 50"/>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3" name="Rectangle 52"/>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4" name="Rectangle 53"/>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12</a:t>
              </a:r>
            </a:p>
          </p:txBody>
        </p:sp>
        <p:sp>
          <p:nvSpPr>
            <p:cNvPr id="55" name="Rectangle 54"/>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6423433" y="2086604"/>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7477244" y="209087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8513205" y="207997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9577709" y="209086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6423433" y="3114884"/>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7477244" y="311915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8513205" y="310825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9577709" y="311914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6412121" y="414743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7465932" y="415170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8519967" y="414081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9577709" y="41408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6412121" y="517571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7486443"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8525315" y="517807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9572139"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5189379" y="1160998"/>
              <a:ext cx="609950" cy="55772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a:t>
              </a:r>
            </a:p>
          </p:txBody>
        </p:sp>
        <p:sp>
          <p:nvSpPr>
            <p:cNvPr id="176" name="Rectangle 175"/>
            <p:cNvSpPr/>
            <p:nvPr/>
          </p:nvSpPr>
          <p:spPr>
            <a:xfrm>
              <a:off x="1151154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169839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1893585"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087024"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279418"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2469100"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2658781"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848463"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51095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780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92988"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86427"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152804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171489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1910080"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103519"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9044546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21" name="Group 220"/>
          <p:cNvGrpSpPr/>
          <p:nvPr/>
        </p:nvGrpSpPr>
        <p:grpSpPr>
          <a:xfrm>
            <a:off x="1727200" y="1828799"/>
            <a:ext cx="11201400" cy="6172201"/>
            <a:chOff x="1727200" y="1817336"/>
            <a:chExt cx="11820288" cy="7748111"/>
          </a:xfrm>
        </p:grpSpPr>
        <p:sp>
          <p:nvSpPr>
            <p:cNvPr id="3" name="Rectangle 2"/>
            <p:cNvSpPr/>
            <p:nvPr/>
          </p:nvSpPr>
          <p:spPr>
            <a:xfrm>
              <a:off x="1727200" y="1817336"/>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946513" y="4213767"/>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012435" y="4213767"/>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054137" y="4213767"/>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18642" y="4207386"/>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386847" y="3775503"/>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398957" y="4803787"/>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398957" y="5832070"/>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398957" y="6856087"/>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559991"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613803"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666198"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572101"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613803"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666198"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572101"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625913"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678308"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572101"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625913"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678308"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518289"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518289"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2147672" y="2695925"/>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453187" y="2964320"/>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546866" y="3775503"/>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546865" y="4803787"/>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558976" y="5832070"/>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558976" y="6841201"/>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611370" y="2695924"/>
              <a:ext cx="1717368" cy="6689901"/>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714184" y="3279388"/>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352282" y="2468955"/>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708317" y="7376090"/>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956366" y="3775503"/>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5162232" y="2333365"/>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506179"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979922" y="6856087"/>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5156366" y="6430068"/>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518289"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2141806" y="6792627"/>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910419" y="1989251"/>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800 cy</a:t>
              </a:r>
            </a:p>
          </p:txBody>
        </p:sp>
        <p:sp>
          <p:nvSpPr>
            <p:cNvPr id="49" name="Rectangle 48"/>
            <p:cNvSpPr/>
            <p:nvPr/>
          </p:nvSpPr>
          <p:spPr>
            <a:xfrm>
              <a:off x="2453188" y="8021681"/>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447321" y="706102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459053" y="2007181"/>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453187" y="610388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3" name="Rectangle 52"/>
            <p:cNvSpPr/>
            <p:nvPr/>
          </p:nvSpPr>
          <p:spPr>
            <a:xfrm>
              <a:off x="5346416" y="6565657"/>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4</a:t>
              </a:r>
            </a:p>
          </p:txBody>
        </p:sp>
        <p:sp>
          <p:nvSpPr>
            <p:cNvPr id="54" name="Rectangle 53"/>
            <p:cNvSpPr/>
            <p:nvPr/>
          </p:nvSpPr>
          <p:spPr>
            <a:xfrm>
              <a:off x="11703914"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1890764"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085953"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279392"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471785"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661467"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2851149"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3040831"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703317"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1890167"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085356"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278795"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471189"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660870"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2850552"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3040234"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6593316" y="343673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7647127" y="3441005"/>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8683088" y="343011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9747592" y="344100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6593316" y="446501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7647127" y="4469285"/>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8683088" y="445839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9747592" y="4469283"/>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6582004" y="549757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7635815" y="5501837"/>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8689850" y="549094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9747592" y="5490945"/>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6582004" y="652585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7656326" y="6530117"/>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8695198" y="6528213"/>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9742022" y="6530117"/>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1698521"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1885371"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080559"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273998"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466392"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656074"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845756"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3035437"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1698521"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1885371"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080559"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273998"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466392"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656074"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845756"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3035437"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1698521"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1885371"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080559"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273998"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466392"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656074"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845756"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3035437"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1693128"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1879978"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075166"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268605"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460999"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650681"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840362"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3030044"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1686823"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1873673"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068861"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262300"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454694"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644376"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834058"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3023739"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1686226"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1873076"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068264"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261704"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454097"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643779"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833461"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3023143"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1681429"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1868279"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063468"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256907"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449301"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638983"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828664"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3018346"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1681429"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1868279"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063468"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256907"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449301"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638983"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828664"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3018346"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1708711"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1895561"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090749"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284188"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476582"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666264"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855945"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3045627"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708114"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1894964"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090152"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283592"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475985"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665667"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855349"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3045031"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1703317"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1890167"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085356"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278795"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471189"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660870"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850552"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3040234"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1681429"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1868279"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2063468"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2256907"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449301"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638983"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828664"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3018346"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1680833"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1867683"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2062871"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2256310"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2448704"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638386"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828068"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3017749"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1697924"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1884774"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2079963"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2273402"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1676036"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1862886"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058075"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251514"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443908"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633589"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2823271"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3012953"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1676036"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1862886"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12058075"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204"/>
            <p:cNvSpPr/>
            <p:nvPr/>
          </p:nvSpPr>
          <p:spPr>
            <a:xfrm>
              <a:off x="12251514"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223" name="Straight Arrow Connector 222">
            <a:extLst>
              <a:ext uri="{FF2B5EF4-FFF2-40B4-BE49-F238E27FC236}">
                <a16:creationId xmlns:a16="http://schemas.microsoft.com/office/drawing/2014/main" xmlns="" id="{3D59BDF2-3744-4080-93B1-F9AD23FFC3A5}"/>
              </a:ext>
            </a:extLst>
          </p:cNvPr>
          <p:cNvCxnSpPr>
            <a:cxnSpLocks/>
            <a:stCxn id="222" idx="0"/>
          </p:cNvCxnSpPr>
          <p:nvPr/>
        </p:nvCxnSpPr>
        <p:spPr>
          <a:xfrm flipH="1" flipV="1">
            <a:off x="8176101" y="3713905"/>
            <a:ext cx="218144" cy="2810836"/>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22" name="Rectangle 221">
            <a:extLst>
              <a:ext uri="{FF2B5EF4-FFF2-40B4-BE49-F238E27FC236}">
                <a16:creationId xmlns:a16="http://schemas.microsoft.com/office/drawing/2014/main" xmlns="" id="{94C00578-2D88-408C-8B4E-50AB94940B33}"/>
              </a:ext>
            </a:extLst>
          </p:cNvPr>
          <p:cNvSpPr/>
          <p:nvPr/>
        </p:nvSpPr>
        <p:spPr>
          <a:xfrm>
            <a:off x="6603090" y="6524741"/>
            <a:ext cx="3582310" cy="134962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B can only saturate half the cores, but Dispatch C can fill the rest!</a:t>
            </a:r>
          </a:p>
        </p:txBody>
      </p:sp>
    </p:spTree>
    <p:extLst>
      <p:ext uri="{BB962C8B-B14F-4D97-AF65-F5344CB8AC3E}">
        <p14:creationId xmlns:p14="http://schemas.microsoft.com/office/powerpoint/2010/main" val="4072653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09" name="Group 208"/>
          <p:cNvGrpSpPr/>
          <p:nvPr/>
        </p:nvGrpSpPr>
        <p:grpSpPr>
          <a:xfrm>
            <a:off x="1727200" y="1828801"/>
            <a:ext cx="11201400" cy="6172200"/>
            <a:chOff x="1727200" y="1828800"/>
            <a:chExt cx="11820288" cy="7748111"/>
          </a:xfrm>
        </p:grpSpPr>
        <p:sp>
          <p:nvSpPr>
            <p:cNvPr id="3" name="Rectangle 2"/>
            <p:cNvSpPr/>
            <p:nvPr/>
          </p:nvSpPr>
          <p:spPr>
            <a:xfrm>
              <a:off x="1727200" y="1828800"/>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946513" y="4225231"/>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012435" y="4225231"/>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054137" y="4225231"/>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18642" y="4218850"/>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386847" y="3786967"/>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398957" y="4815251"/>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398957" y="5843534"/>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398957" y="6867551"/>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559991"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613803"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666198"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572101"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613803"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666198"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572101"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625913"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678308"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572101"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625913"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678308"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518289"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518289"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2147672" y="2707389"/>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453187" y="2975784"/>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546866" y="3786967"/>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546865" y="4815251"/>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558976" y="5843534"/>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558976" y="6852665"/>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611370" y="2707388"/>
              <a:ext cx="1717368" cy="6689901"/>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714184" y="3290852"/>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352282" y="2480419"/>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708317" y="7387554"/>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956366" y="3786967"/>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5162232" y="2344829"/>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506179"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979922" y="6867551"/>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5156366" y="6441532"/>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518289"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2141806" y="6804091"/>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910419" y="2000715"/>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900 cy</a:t>
              </a:r>
            </a:p>
          </p:txBody>
        </p:sp>
        <p:sp>
          <p:nvSpPr>
            <p:cNvPr id="49" name="Rectangle 48"/>
            <p:cNvSpPr/>
            <p:nvPr/>
          </p:nvSpPr>
          <p:spPr>
            <a:xfrm>
              <a:off x="2453188" y="803314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447321" y="707248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459053" y="201864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453187" y="611534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3" name="Rectangle 52"/>
            <p:cNvSpPr/>
            <p:nvPr/>
          </p:nvSpPr>
          <p:spPr>
            <a:xfrm>
              <a:off x="1170391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189076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085953"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279392"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471785"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661467"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851149"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3040831"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70331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89016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085356"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278795"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471189"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660870"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850552"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3040234"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6593316" y="3448203"/>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7647127" y="345246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8683088" y="344157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9747592" y="345246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6593316" y="4476483"/>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7647127" y="448074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8683088" y="446985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9747592" y="4480747"/>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6582004" y="5509035"/>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7635815" y="551330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8689850" y="55024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9747592" y="550240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169852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188537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080559"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2273998"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2466392"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2656074"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845756"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3035437"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169852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188537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080559"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273998"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2466392"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656074"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845756"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3035437"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169852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188537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080559"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273998"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2466392"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656074"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845756"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3035437"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169312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187997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075166"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268605"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2460999"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650681"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840362"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3030044"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168682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187367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068861"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262300"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2454694"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644376"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834058"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3023739"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68622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187307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06826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26170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2454097"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643779"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833461"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3023143"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168142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186827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063468"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256907"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2449301"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638983"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828664"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3018346"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168142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186827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063468"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256907"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2449301"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638983"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828664"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3018346"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170871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189556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090749"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284188"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2476582"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666264"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855945"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3045627"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170811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189496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09015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28359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2475985"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665667"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855349"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3045031"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170331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189016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085356"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278795"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2471189"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660870"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850552"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3040234"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168142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186827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063468"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256907"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2449301"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638983"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828664"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3018346"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168083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186768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062871"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256310"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2448704"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2638386"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828068"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3017749"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792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8477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79963"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273402"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167603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186288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058075"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2251514"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2443908"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2633589"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823271"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3012953"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167603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186288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058075"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2251514"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2443908"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2633589"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823271"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13012953"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204"/>
            <p:cNvSpPr/>
            <p:nvPr/>
          </p:nvSpPr>
          <p:spPr>
            <a:xfrm>
              <a:off x="1168016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186701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2062201"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2255640"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14535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17" name="Group 216"/>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9"/>
              <a:ext cx="1717368" cy="6644712"/>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533435" y="639116"/>
              <a:ext cx="1494406"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1000 cy</a:t>
              </a:r>
            </a:p>
          </p:txBody>
        </p:sp>
        <p:sp>
          <p:nvSpPr>
            <p:cNvPr id="49" name="Rectangle 48"/>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6423433" y="208660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7477244" y="2090870"/>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8513205" y="207997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9577709" y="209086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6423433" y="311488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7477244" y="3119150"/>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8513205" y="310825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9577709" y="311914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151154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169839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1893585"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087024"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279418"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469100"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658781"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848463"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151095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169780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1892988"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086427"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2278821"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2468503"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658185"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847866"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152804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171489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1910080"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103519"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50615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300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88192"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81631"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274025"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2463706"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2653388"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843070"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150615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169300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1888192"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081631"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274025"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463706"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653388"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843070"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151027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169712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1892318"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085757"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5176533" y="5215522"/>
              <a:ext cx="609950" cy="55772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72</a:t>
              </a:r>
            </a:p>
          </p:txBody>
        </p:sp>
        <p:sp>
          <p:nvSpPr>
            <p:cNvPr id="205" name="Rectangle 204"/>
            <p:cNvSpPr/>
            <p:nvPr/>
          </p:nvSpPr>
          <p:spPr>
            <a:xfrm>
              <a:off x="12278150"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2467832"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2657514"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2847196"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Rectangle 208"/>
            <p:cNvSpPr/>
            <p:nvPr/>
          </p:nvSpPr>
          <p:spPr>
            <a:xfrm>
              <a:off x="6412121" y="414743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Rectangle 209"/>
            <p:cNvSpPr/>
            <p:nvPr/>
          </p:nvSpPr>
          <p:spPr>
            <a:xfrm>
              <a:off x="7465932" y="415170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Rectangle 210"/>
            <p:cNvSpPr/>
            <p:nvPr/>
          </p:nvSpPr>
          <p:spPr>
            <a:xfrm>
              <a:off x="8519967" y="4140811"/>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Rectangle 211"/>
            <p:cNvSpPr/>
            <p:nvPr/>
          </p:nvSpPr>
          <p:spPr>
            <a:xfrm>
              <a:off x="9577709" y="414081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3" name="Rectangle 212"/>
            <p:cNvSpPr/>
            <p:nvPr/>
          </p:nvSpPr>
          <p:spPr>
            <a:xfrm>
              <a:off x="6412121" y="517571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4" name="Rectangle 213"/>
            <p:cNvSpPr/>
            <p:nvPr/>
          </p:nvSpPr>
          <p:spPr>
            <a:xfrm>
              <a:off x="7486443"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 name="Rectangle 214"/>
            <p:cNvSpPr/>
            <p:nvPr/>
          </p:nvSpPr>
          <p:spPr>
            <a:xfrm>
              <a:off x="8525315" y="5178078"/>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 name="Rectangle 215"/>
            <p:cNvSpPr/>
            <p:nvPr/>
          </p:nvSpPr>
          <p:spPr>
            <a:xfrm>
              <a:off x="9572139"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219" name="Straight Arrow Connector 218">
            <a:extLst>
              <a:ext uri="{FF2B5EF4-FFF2-40B4-BE49-F238E27FC236}">
                <a16:creationId xmlns:a16="http://schemas.microsoft.com/office/drawing/2014/main" xmlns="" id="{3D59BDF2-3744-4080-93B1-F9AD23FFC3A5}"/>
              </a:ext>
            </a:extLst>
          </p:cNvPr>
          <p:cNvCxnSpPr>
            <a:cxnSpLocks/>
          </p:cNvCxnSpPr>
          <p:nvPr/>
        </p:nvCxnSpPr>
        <p:spPr>
          <a:xfrm flipH="1" flipV="1">
            <a:off x="8183219" y="5398221"/>
            <a:ext cx="173381" cy="1323514"/>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18" name="Rectangle 217">
            <a:extLst>
              <a:ext uri="{FF2B5EF4-FFF2-40B4-BE49-F238E27FC236}">
                <a16:creationId xmlns:a16="http://schemas.microsoft.com/office/drawing/2014/main" xmlns="" id="{94C00578-2D88-408C-8B4E-50AB94940B33}"/>
              </a:ext>
            </a:extLst>
          </p:cNvPr>
          <p:cNvSpPr/>
          <p:nvPr/>
        </p:nvSpPr>
        <p:spPr>
          <a:xfrm>
            <a:off x="6603090" y="6524741"/>
            <a:ext cx="3810910" cy="134962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D continues to keep the remaining 8 cores busy</a:t>
            </a:r>
          </a:p>
        </p:txBody>
      </p:sp>
    </p:spTree>
    <p:extLst>
      <p:ext uri="{BB962C8B-B14F-4D97-AF65-F5344CB8AC3E}">
        <p14:creationId xmlns:p14="http://schemas.microsoft.com/office/powerpoint/2010/main" val="24585726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41" name="Group 240"/>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8"/>
              <a:ext cx="1717368" cy="6635674"/>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533435" y="639116"/>
              <a:ext cx="1494406"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1200 cy</a:t>
              </a:r>
            </a:p>
          </p:txBody>
        </p:sp>
        <p:sp>
          <p:nvSpPr>
            <p:cNvPr id="49" name="Rectangle 48"/>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6423433" y="2086604"/>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7477244" y="209087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8513205" y="2079979"/>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9577709" y="2090869"/>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6423433" y="3114884"/>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7477244" y="311915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8513205" y="3108259"/>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9577709" y="3119148"/>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151154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169839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1893585"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087024"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279418"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469100"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658781"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848463"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151095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169780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1892988"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086427"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2278821"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2468503"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658185"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847866"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152804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171489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1910080"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103519"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50615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300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88192"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81631"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274025"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2463706"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2653388"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843070"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150615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169300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1888192"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081631"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274025"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463706"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653388"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843070"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151027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169712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1892318"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085757"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5176533" y="5215522"/>
              <a:ext cx="609950" cy="55772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48</a:t>
              </a:r>
            </a:p>
          </p:txBody>
        </p:sp>
        <p:sp>
          <p:nvSpPr>
            <p:cNvPr id="205" name="Rectangle 204"/>
            <p:cNvSpPr/>
            <p:nvPr/>
          </p:nvSpPr>
          <p:spPr>
            <a:xfrm>
              <a:off x="12278150"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2467832"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2657514"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2847196"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Rectangle 208"/>
            <p:cNvSpPr/>
            <p:nvPr/>
          </p:nvSpPr>
          <p:spPr>
            <a:xfrm>
              <a:off x="6412121" y="414743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Rectangle 209"/>
            <p:cNvSpPr/>
            <p:nvPr/>
          </p:nvSpPr>
          <p:spPr>
            <a:xfrm>
              <a:off x="7465932" y="415170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Rectangle 210"/>
            <p:cNvSpPr/>
            <p:nvPr/>
          </p:nvSpPr>
          <p:spPr>
            <a:xfrm>
              <a:off x="8519967" y="4140811"/>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Rectangle 211"/>
            <p:cNvSpPr/>
            <p:nvPr/>
          </p:nvSpPr>
          <p:spPr>
            <a:xfrm>
              <a:off x="9577709" y="414081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3" name="Rectangle 212"/>
            <p:cNvSpPr/>
            <p:nvPr/>
          </p:nvSpPr>
          <p:spPr>
            <a:xfrm>
              <a:off x="6412121" y="517571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4" name="Rectangle 213"/>
            <p:cNvSpPr/>
            <p:nvPr/>
          </p:nvSpPr>
          <p:spPr>
            <a:xfrm>
              <a:off x="7486443"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 name="Rectangle 214"/>
            <p:cNvSpPr/>
            <p:nvPr/>
          </p:nvSpPr>
          <p:spPr>
            <a:xfrm>
              <a:off x="8525315" y="5178078"/>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 name="Rectangle 215"/>
            <p:cNvSpPr/>
            <p:nvPr/>
          </p:nvSpPr>
          <p:spPr>
            <a:xfrm>
              <a:off x="9572139"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7" name="Rectangle 216"/>
            <p:cNvSpPr/>
            <p:nvPr/>
          </p:nvSpPr>
          <p:spPr>
            <a:xfrm>
              <a:off x="11510279"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8" name="Rectangle 217"/>
            <p:cNvSpPr/>
            <p:nvPr/>
          </p:nvSpPr>
          <p:spPr>
            <a:xfrm>
              <a:off x="11697129"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9" name="Rectangle 218"/>
            <p:cNvSpPr/>
            <p:nvPr/>
          </p:nvSpPr>
          <p:spPr>
            <a:xfrm>
              <a:off x="11892318"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0" name="Rectangle 219"/>
            <p:cNvSpPr/>
            <p:nvPr/>
          </p:nvSpPr>
          <p:spPr>
            <a:xfrm>
              <a:off x="12085757"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1" name="Rectangle 220"/>
            <p:cNvSpPr/>
            <p:nvPr/>
          </p:nvSpPr>
          <p:spPr>
            <a:xfrm>
              <a:off x="12278150"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2" name="Rectangle 221"/>
            <p:cNvSpPr/>
            <p:nvPr/>
          </p:nvSpPr>
          <p:spPr>
            <a:xfrm>
              <a:off x="12467832"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3" name="Rectangle 222"/>
            <p:cNvSpPr/>
            <p:nvPr/>
          </p:nvSpPr>
          <p:spPr>
            <a:xfrm>
              <a:off x="12657514"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4" name="Rectangle 223"/>
            <p:cNvSpPr/>
            <p:nvPr/>
          </p:nvSpPr>
          <p:spPr>
            <a:xfrm>
              <a:off x="12847196"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5" name="Rectangle 224"/>
            <p:cNvSpPr/>
            <p:nvPr/>
          </p:nvSpPr>
          <p:spPr>
            <a:xfrm>
              <a:off x="11513011"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6" name="Rectangle 225"/>
            <p:cNvSpPr/>
            <p:nvPr/>
          </p:nvSpPr>
          <p:spPr>
            <a:xfrm>
              <a:off x="11699861"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7" name="Rectangle 226"/>
            <p:cNvSpPr/>
            <p:nvPr/>
          </p:nvSpPr>
          <p:spPr>
            <a:xfrm>
              <a:off x="11895050"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8" name="Rectangle 227"/>
            <p:cNvSpPr/>
            <p:nvPr/>
          </p:nvSpPr>
          <p:spPr>
            <a:xfrm>
              <a:off x="12088489"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p:cNvSpPr/>
            <p:nvPr/>
          </p:nvSpPr>
          <p:spPr>
            <a:xfrm>
              <a:off x="12280883"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0" name="Rectangle 229"/>
            <p:cNvSpPr/>
            <p:nvPr/>
          </p:nvSpPr>
          <p:spPr>
            <a:xfrm>
              <a:off x="12470565"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p:cNvSpPr/>
            <p:nvPr/>
          </p:nvSpPr>
          <p:spPr>
            <a:xfrm>
              <a:off x="12660246"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p:cNvSpPr/>
            <p:nvPr/>
          </p:nvSpPr>
          <p:spPr>
            <a:xfrm>
              <a:off x="12849928"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p:cNvSpPr/>
            <p:nvPr/>
          </p:nvSpPr>
          <p:spPr>
            <a:xfrm>
              <a:off x="11523245"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p:cNvSpPr/>
            <p:nvPr/>
          </p:nvSpPr>
          <p:spPr>
            <a:xfrm>
              <a:off x="11710095"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p:cNvSpPr/>
            <p:nvPr/>
          </p:nvSpPr>
          <p:spPr>
            <a:xfrm>
              <a:off x="11905283"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p:cNvSpPr/>
            <p:nvPr/>
          </p:nvSpPr>
          <p:spPr>
            <a:xfrm>
              <a:off x="12098722"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p:cNvSpPr/>
            <p:nvPr/>
          </p:nvSpPr>
          <p:spPr>
            <a:xfrm>
              <a:off x="12291116"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p:cNvSpPr/>
            <p:nvPr/>
          </p:nvSpPr>
          <p:spPr>
            <a:xfrm>
              <a:off x="12480798"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9" name="Rectangle 238"/>
            <p:cNvSpPr/>
            <p:nvPr/>
          </p:nvSpPr>
          <p:spPr>
            <a:xfrm>
              <a:off x="12670479"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0" name="Rectangle 239"/>
            <p:cNvSpPr/>
            <p:nvPr/>
          </p:nvSpPr>
          <p:spPr>
            <a:xfrm>
              <a:off x="12860161"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576997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88" name="Group 287"/>
          <p:cNvGrpSpPr/>
          <p:nvPr/>
        </p:nvGrpSpPr>
        <p:grpSpPr>
          <a:xfrm>
            <a:off x="1727200" y="1828801"/>
            <a:ext cx="11201400" cy="6172200"/>
            <a:chOff x="1727200" y="1828800"/>
            <a:chExt cx="11820288" cy="7748111"/>
          </a:xfrm>
        </p:grpSpPr>
        <p:sp>
          <p:nvSpPr>
            <p:cNvPr id="3" name="Rectangle 2"/>
            <p:cNvSpPr/>
            <p:nvPr/>
          </p:nvSpPr>
          <p:spPr>
            <a:xfrm>
              <a:off x="1727200" y="1828800"/>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946513" y="4225231"/>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012435" y="4225231"/>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054137" y="4225231"/>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18642" y="4218850"/>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386847" y="3786967"/>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398957" y="4815251"/>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398957" y="5843534"/>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398957" y="6867551"/>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559991"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613803"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666198"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572101"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613803"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666198"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572101"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625913"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678308"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572101"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625913"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678308"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518289"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518289"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2147672" y="2707389"/>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453187" y="2975784"/>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546866" y="3786967"/>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546865" y="4815251"/>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558976" y="5843534"/>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558976" y="6852665"/>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611370" y="2707388"/>
              <a:ext cx="1717368" cy="6762202"/>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714184" y="3290852"/>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352282" y="2480419"/>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708317" y="7387554"/>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956366" y="3786967"/>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5162232" y="2344829"/>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506179"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979922" y="6867551"/>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5156366" y="6441532"/>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518289"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2141806" y="6804091"/>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703318" y="2000715"/>
              <a:ext cx="1494406"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1600 cy</a:t>
              </a:r>
            </a:p>
          </p:txBody>
        </p:sp>
        <p:sp>
          <p:nvSpPr>
            <p:cNvPr id="49" name="Rectangle 48"/>
            <p:cNvSpPr/>
            <p:nvPr/>
          </p:nvSpPr>
          <p:spPr>
            <a:xfrm>
              <a:off x="2447321" y="707248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459053" y="201864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453187" y="611534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1170391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p:cNvSpPr/>
            <p:nvPr/>
          </p:nvSpPr>
          <p:spPr>
            <a:xfrm>
              <a:off x="1189076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2085953"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279392"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471785"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661467"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851149"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3040831"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170331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89016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2085356"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278795"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471189"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660870"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850552"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3040234"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169852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188537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12080559"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12273998"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12466392"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12656074"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12845756"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13035437"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169852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188537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2080559"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273998"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2466392"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2656074"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2845756"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3035437"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169852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188537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2080559"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273998"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466392"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656074"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845756"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3035437"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169312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187997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075166"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268605"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460999"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650681"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840362"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3030044"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168682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187367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068861"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262300"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454694"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644376"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834058"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3023739"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168622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187307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06826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26170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454097"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643779"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833461"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3023143"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168142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186827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063468"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256907"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449301"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638983"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828664"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3018346"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168142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186827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063468"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256907"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449301"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638983"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828664"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3018346"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70871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89556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090749"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284188"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476582"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666264"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855945"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3045627"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70811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89496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09015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28359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475985"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665667"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855349"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3045031"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170331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189016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085356"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278795"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471189"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660870"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850552"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3040234"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168142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186827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063468"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256907"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449301"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638983"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828664"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3018346"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168083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186768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062871"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256310"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448704"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638386"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828068"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3017749"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169792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188477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079963"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273402"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167603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186288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058075"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251514"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443908"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2633589"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2823271"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3012953"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67603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86288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2058075"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251514"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443908"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2633589"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2823271"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3012953"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168016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186701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2062201"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255640"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448033"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637715"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827397"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3017079"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1680162"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1867012"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2062201"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255640"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12448033"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204"/>
            <p:cNvSpPr/>
            <p:nvPr/>
          </p:nvSpPr>
          <p:spPr>
            <a:xfrm>
              <a:off x="12637715"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2827397"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3017079"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1682894"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Rectangle 208"/>
            <p:cNvSpPr/>
            <p:nvPr/>
          </p:nvSpPr>
          <p:spPr>
            <a:xfrm>
              <a:off x="11869744"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Rectangle 209"/>
            <p:cNvSpPr/>
            <p:nvPr/>
          </p:nvSpPr>
          <p:spPr>
            <a:xfrm>
              <a:off x="12064933"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Rectangle 210"/>
            <p:cNvSpPr/>
            <p:nvPr/>
          </p:nvSpPr>
          <p:spPr>
            <a:xfrm>
              <a:off x="12258372"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Rectangle 211"/>
            <p:cNvSpPr/>
            <p:nvPr/>
          </p:nvSpPr>
          <p:spPr>
            <a:xfrm>
              <a:off x="12450766"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3" name="Rectangle 212"/>
            <p:cNvSpPr/>
            <p:nvPr/>
          </p:nvSpPr>
          <p:spPr>
            <a:xfrm>
              <a:off x="12640448"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4" name="Rectangle 213"/>
            <p:cNvSpPr/>
            <p:nvPr/>
          </p:nvSpPr>
          <p:spPr>
            <a:xfrm>
              <a:off x="12830129"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 name="Rectangle 214"/>
            <p:cNvSpPr/>
            <p:nvPr/>
          </p:nvSpPr>
          <p:spPr>
            <a:xfrm>
              <a:off x="13019811"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 name="Rectangle 215"/>
            <p:cNvSpPr/>
            <p:nvPr/>
          </p:nvSpPr>
          <p:spPr>
            <a:xfrm>
              <a:off x="11693128"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7" name="Rectangle 216"/>
            <p:cNvSpPr/>
            <p:nvPr/>
          </p:nvSpPr>
          <p:spPr>
            <a:xfrm>
              <a:off x="11879978"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8" name="Rectangle 217"/>
            <p:cNvSpPr/>
            <p:nvPr/>
          </p:nvSpPr>
          <p:spPr>
            <a:xfrm>
              <a:off x="12075166"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9" name="Rectangle 218"/>
            <p:cNvSpPr/>
            <p:nvPr/>
          </p:nvSpPr>
          <p:spPr>
            <a:xfrm>
              <a:off x="12268605"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0" name="Rectangle 219"/>
            <p:cNvSpPr/>
            <p:nvPr/>
          </p:nvSpPr>
          <p:spPr>
            <a:xfrm>
              <a:off x="12460999"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1" name="Rectangle 220"/>
            <p:cNvSpPr/>
            <p:nvPr/>
          </p:nvSpPr>
          <p:spPr>
            <a:xfrm>
              <a:off x="12650681"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2" name="Rectangle 221"/>
            <p:cNvSpPr/>
            <p:nvPr/>
          </p:nvSpPr>
          <p:spPr>
            <a:xfrm>
              <a:off x="12840362"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3" name="Rectangle 222"/>
            <p:cNvSpPr/>
            <p:nvPr/>
          </p:nvSpPr>
          <p:spPr>
            <a:xfrm>
              <a:off x="13030044"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4" name="Rectangle 223"/>
            <p:cNvSpPr/>
            <p:nvPr/>
          </p:nvSpPr>
          <p:spPr>
            <a:xfrm>
              <a:off x="11682298"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5" name="Rectangle 224"/>
            <p:cNvSpPr/>
            <p:nvPr/>
          </p:nvSpPr>
          <p:spPr>
            <a:xfrm>
              <a:off x="11869148"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6" name="Rectangle 225"/>
            <p:cNvSpPr/>
            <p:nvPr/>
          </p:nvSpPr>
          <p:spPr>
            <a:xfrm>
              <a:off x="12064336"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7" name="Rectangle 226"/>
            <p:cNvSpPr/>
            <p:nvPr/>
          </p:nvSpPr>
          <p:spPr>
            <a:xfrm>
              <a:off x="12257775"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8" name="Rectangle 227"/>
            <p:cNvSpPr/>
            <p:nvPr/>
          </p:nvSpPr>
          <p:spPr>
            <a:xfrm>
              <a:off x="12450169"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p:cNvSpPr/>
            <p:nvPr/>
          </p:nvSpPr>
          <p:spPr>
            <a:xfrm>
              <a:off x="12639851"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0" name="Rectangle 229"/>
            <p:cNvSpPr/>
            <p:nvPr/>
          </p:nvSpPr>
          <p:spPr>
            <a:xfrm>
              <a:off x="12829533"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p:cNvSpPr/>
            <p:nvPr/>
          </p:nvSpPr>
          <p:spPr>
            <a:xfrm>
              <a:off x="13019214"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p:cNvSpPr/>
            <p:nvPr/>
          </p:nvSpPr>
          <p:spPr>
            <a:xfrm>
              <a:off x="11677501"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p:cNvSpPr/>
            <p:nvPr/>
          </p:nvSpPr>
          <p:spPr>
            <a:xfrm>
              <a:off x="11864351"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p:cNvSpPr/>
            <p:nvPr/>
          </p:nvSpPr>
          <p:spPr>
            <a:xfrm>
              <a:off x="12059540"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p:cNvSpPr/>
            <p:nvPr/>
          </p:nvSpPr>
          <p:spPr>
            <a:xfrm>
              <a:off x="12252979"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p:cNvSpPr/>
            <p:nvPr/>
          </p:nvSpPr>
          <p:spPr>
            <a:xfrm>
              <a:off x="12445373"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p:cNvSpPr/>
            <p:nvPr/>
          </p:nvSpPr>
          <p:spPr>
            <a:xfrm>
              <a:off x="12635054"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p:cNvSpPr/>
            <p:nvPr/>
          </p:nvSpPr>
          <p:spPr>
            <a:xfrm>
              <a:off x="12824736"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9" name="Rectangle 238"/>
            <p:cNvSpPr/>
            <p:nvPr/>
          </p:nvSpPr>
          <p:spPr>
            <a:xfrm>
              <a:off x="13014418"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0" name="Rectangle 239"/>
            <p:cNvSpPr/>
            <p:nvPr/>
          </p:nvSpPr>
          <p:spPr>
            <a:xfrm>
              <a:off x="11677501"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1" name="Rectangle 240"/>
            <p:cNvSpPr/>
            <p:nvPr/>
          </p:nvSpPr>
          <p:spPr>
            <a:xfrm>
              <a:off x="11864351"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2" name="Rectangle 241"/>
            <p:cNvSpPr/>
            <p:nvPr/>
          </p:nvSpPr>
          <p:spPr>
            <a:xfrm>
              <a:off x="12059540"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3" name="Rectangle 242"/>
            <p:cNvSpPr/>
            <p:nvPr/>
          </p:nvSpPr>
          <p:spPr>
            <a:xfrm>
              <a:off x="12252979"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4" name="Rectangle 243"/>
            <p:cNvSpPr/>
            <p:nvPr/>
          </p:nvSpPr>
          <p:spPr>
            <a:xfrm>
              <a:off x="12445373"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5" name="Rectangle 244"/>
            <p:cNvSpPr/>
            <p:nvPr/>
          </p:nvSpPr>
          <p:spPr>
            <a:xfrm>
              <a:off x="12635054"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6" name="Rectangle 245"/>
            <p:cNvSpPr/>
            <p:nvPr/>
          </p:nvSpPr>
          <p:spPr>
            <a:xfrm>
              <a:off x="12824736"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7" name="Rectangle 246"/>
            <p:cNvSpPr/>
            <p:nvPr/>
          </p:nvSpPr>
          <p:spPr>
            <a:xfrm>
              <a:off x="13014418"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8" name="Rectangle 247"/>
            <p:cNvSpPr/>
            <p:nvPr/>
          </p:nvSpPr>
          <p:spPr>
            <a:xfrm>
              <a:off x="11677501"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9" name="Rectangle 248"/>
            <p:cNvSpPr/>
            <p:nvPr/>
          </p:nvSpPr>
          <p:spPr>
            <a:xfrm>
              <a:off x="11864351"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0" name="Rectangle 249"/>
            <p:cNvSpPr/>
            <p:nvPr/>
          </p:nvSpPr>
          <p:spPr>
            <a:xfrm>
              <a:off x="12059540"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1" name="Rectangle 250"/>
            <p:cNvSpPr/>
            <p:nvPr/>
          </p:nvSpPr>
          <p:spPr>
            <a:xfrm>
              <a:off x="12252979"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2" name="Rectangle 251"/>
            <p:cNvSpPr/>
            <p:nvPr/>
          </p:nvSpPr>
          <p:spPr>
            <a:xfrm>
              <a:off x="12445373"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3" name="Rectangle 252"/>
            <p:cNvSpPr/>
            <p:nvPr/>
          </p:nvSpPr>
          <p:spPr>
            <a:xfrm>
              <a:off x="12635054"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4" name="Rectangle 253"/>
            <p:cNvSpPr/>
            <p:nvPr/>
          </p:nvSpPr>
          <p:spPr>
            <a:xfrm>
              <a:off x="12824736"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5" name="Rectangle 254"/>
            <p:cNvSpPr/>
            <p:nvPr/>
          </p:nvSpPr>
          <p:spPr>
            <a:xfrm>
              <a:off x="13014418"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6" name="Rectangle 255"/>
            <p:cNvSpPr/>
            <p:nvPr/>
          </p:nvSpPr>
          <p:spPr>
            <a:xfrm>
              <a:off x="11676905"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7" name="Rectangle 256"/>
            <p:cNvSpPr/>
            <p:nvPr/>
          </p:nvSpPr>
          <p:spPr>
            <a:xfrm>
              <a:off x="11863754"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8" name="Rectangle 257"/>
            <p:cNvSpPr/>
            <p:nvPr/>
          </p:nvSpPr>
          <p:spPr>
            <a:xfrm>
              <a:off x="12058943"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9" name="Rectangle 258"/>
            <p:cNvSpPr/>
            <p:nvPr/>
          </p:nvSpPr>
          <p:spPr>
            <a:xfrm>
              <a:off x="12252382"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0" name="Rectangle 259"/>
            <p:cNvSpPr/>
            <p:nvPr/>
          </p:nvSpPr>
          <p:spPr>
            <a:xfrm>
              <a:off x="12444776"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1" name="Rectangle 260"/>
            <p:cNvSpPr/>
            <p:nvPr/>
          </p:nvSpPr>
          <p:spPr>
            <a:xfrm>
              <a:off x="12634458"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2" name="Rectangle 261"/>
            <p:cNvSpPr/>
            <p:nvPr/>
          </p:nvSpPr>
          <p:spPr>
            <a:xfrm>
              <a:off x="12824139"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3" name="Rectangle 262"/>
            <p:cNvSpPr/>
            <p:nvPr/>
          </p:nvSpPr>
          <p:spPr>
            <a:xfrm>
              <a:off x="13013821"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4" name="Rectangle 263"/>
            <p:cNvSpPr/>
            <p:nvPr/>
          </p:nvSpPr>
          <p:spPr>
            <a:xfrm>
              <a:off x="11672108"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5" name="Rectangle 264"/>
            <p:cNvSpPr/>
            <p:nvPr/>
          </p:nvSpPr>
          <p:spPr>
            <a:xfrm>
              <a:off x="11858958"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6" name="Rectangle 265"/>
            <p:cNvSpPr/>
            <p:nvPr/>
          </p:nvSpPr>
          <p:spPr>
            <a:xfrm>
              <a:off x="12054146"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7" name="Rectangle 266"/>
            <p:cNvSpPr/>
            <p:nvPr/>
          </p:nvSpPr>
          <p:spPr>
            <a:xfrm>
              <a:off x="12247586"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8" name="Rectangle 267"/>
            <p:cNvSpPr/>
            <p:nvPr/>
          </p:nvSpPr>
          <p:spPr>
            <a:xfrm>
              <a:off x="12439979"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9" name="Rectangle 268"/>
            <p:cNvSpPr/>
            <p:nvPr/>
          </p:nvSpPr>
          <p:spPr>
            <a:xfrm>
              <a:off x="12629661"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0" name="Rectangle 269"/>
            <p:cNvSpPr/>
            <p:nvPr/>
          </p:nvSpPr>
          <p:spPr>
            <a:xfrm>
              <a:off x="12819343"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1" name="Rectangle 270"/>
            <p:cNvSpPr/>
            <p:nvPr/>
          </p:nvSpPr>
          <p:spPr>
            <a:xfrm>
              <a:off x="13009025"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2" name="Rectangle 271"/>
            <p:cNvSpPr/>
            <p:nvPr/>
          </p:nvSpPr>
          <p:spPr>
            <a:xfrm>
              <a:off x="11672108"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3" name="Rectangle 272"/>
            <p:cNvSpPr/>
            <p:nvPr/>
          </p:nvSpPr>
          <p:spPr>
            <a:xfrm>
              <a:off x="11858958"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4" name="Rectangle 273"/>
            <p:cNvSpPr/>
            <p:nvPr/>
          </p:nvSpPr>
          <p:spPr>
            <a:xfrm>
              <a:off x="12054146"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5" name="Rectangle 274"/>
            <p:cNvSpPr/>
            <p:nvPr/>
          </p:nvSpPr>
          <p:spPr>
            <a:xfrm>
              <a:off x="12247586"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6" name="Rectangle 275"/>
            <p:cNvSpPr/>
            <p:nvPr/>
          </p:nvSpPr>
          <p:spPr>
            <a:xfrm>
              <a:off x="12439979"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7" name="Rectangle 276"/>
            <p:cNvSpPr/>
            <p:nvPr/>
          </p:nvSpPr>
          <p:spPr>
            <a:xfrm>
              <a:off x="12629661"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8" name="Rectangle 277"/>
            <p:cNvSpPr/>
            <p:nvPr/>
          </p:nvSpPr>
          <p:spPr>
            <a:xfrm>
              <a:off x="12819343"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9" name="Rectangle 278"/>
            <p:cNvSpPr/>
            <p:nvPr/>
          </p:nvSpPr>
          <p:spPr>
            <a:xfrm>
              <a:off x="13009025"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0" name="Rectangle 279"/>
            <p:cNvSpPr/>
            <p:nvPr/>
          </p:nvSpPr>
          <p:spPr>
            <a:xfrm>
              <a:off x="11671125"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1" name="Rectangle 280"/>
            <p:cNvSpPr/>
            <p:nvPr/>
          </p:nvSpPr>
          <p:spPr>
            <a:xfrm>
              <a:off x="11857975"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2" name="Rectangle 281"/>
            <p:cNvSpPr/>
            <p:nvPr/>
          </p:nvSpPr>
          <p:spPr>
            <a:xfrm>
              <a:off x="12053163"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3" name="Rectangle 282"/>
            <p:cNvSpPr/>
            <p:nvPr/>
          </p:nvSpPr>
          <p:spPr>
            <a:xfrm>
              <a:off x="12246603"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4" name="Rectangle 283"/>
            <p:cNvSpPr/>
            <p:nvPr/>
          </p:nvSpPr>
          <p:spPr>
            <a:xfrm>
              <a:off x="12438996"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5" name="Rectangle 284"/>
            <p:cNvSpPr/>
            <p:nvPr/>
          </p:nvSpPr>
          <p:spPr>
            <a:xfrm>
              <a:off x="12628678"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6" name="Rectangle 285"/>
            <p:cNvSpPr/>
            <p:nvPr/>
          </p:nvSpPr>
          <p:spPr>
            <a:xfrm>
              <a:off x="12818360"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7" name="Rectangle 286"/>
            <p:cNvSpPr/>
            <p:nvPr/>
          </p:nvSpPr>
          <p:spPr>
            <a:xfrm>
              <a:off x="13008041"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152487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Two Front-Ends Help?</a:t>
            </a:r>
          </a:p>
        </p:txBody>
      </p:sp>
      <p:sp>
        <p:nvSpPr>
          <p:cNvPr id="3" name="Content Placeholder 2"/>
          <p:cNvSpPr>
            <a:spLocks noGrp="1"/>
          </p:cNvSpPr>
          <p:nvPr>
            <p:ph idx="1"/>
          </p:nvPr>
        </p:nvSpPr>
        <p:spPr/>
        <p:txBody>
          <a:bodyPr/>
          <a:lstStyle/>
          <a:p>
            <a:r>
              <a:rPr lang="en-US" dirty="0"/>
              <a:t>It sure did!</a:t>
            </a:r>
          </a:p>
          <a:p>
            <a:pPr lvl="1"/>
            <a:r>
              <a:rPr lang="en-US" dirty="0"/>
              <a:t>~98% utilization!</a:t>
            </a:r>
          </a:p>
          <a:p>
            <a:pPr lvl="1"/>
            <a:r>
              <a:rPr lang="en-US" dirty="0"/>
              <a:t>No additional cores</a:t>
            </a:r>
          </a:p>
          <a:p>
            <a:r>
              <a:rPr lang="en-US" dirty="0"/>
              <a:t>Lower total execution time for </a:t>
            </a:r>
            <a:br>
              <a:rPr lang="en-US" dirty="0"/>
            </a:br>
            <a:r>
              <a:rPr lang="en-US" dirty="0"/>
              <a:t>A + B + C + D</a:t>
            </a:r>
          </a:p>
          <a:p>
            <a:r>
              <a:rPr lang="en-US" dirty="0"/>
              <a:t>Higher latency for A+B or C+D</a:t>
            </a:r>
            <a:br>
              <a:rPr lang="en-US" dirty="0"/>
            </a:br>
            <a:r>
              <a:rPr lang="en-US" dirty="0"/>
              <a:t>submitted individually</a:t>
            </a:r>
          </a:p>
          <a:p>
            <a:pPr lvl="1"/>
            <a:endParaRPr lang="en-US" dirty="0"/>
          </a:p>
        </p:txBody>
      </p:sp>
      <p:pic>
        <p:nvPicPr>
          <p:cNvPr id="2050" name="Picture 2" descr="Image result for two thumbs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5600" y="2057400"/>
            <a:ext cx="3657600" cy="504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55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Better For Real </a:t>
            </a:r>
            <a:r>
              <a:rPr lang="en-US" dirty="0" smtClean="0"/>
              <a:t>GPUs</a:t>
            </a:r>
            <a:r>
              <a:rPr lang="en-US" dirty="0"/>
              <a:t>!</a:t>
            </a:r>
          </a:p>
        </p:txBody>
      </p:sp>
      <p:sp>
        <p:nvSpPr>
          <p:cNvPr id="3" name="Content Placeholder 2"/>
          <p:cNvSpPr>
            <a:spLocks noGrp="1"/>
          </p:cNvSpPr>
          <p:nvPr>
            <p:ph idx="1"/>
          </p:nvPr>
        </p:nvSpPr>
        <p:spPr/>
        <p:txBody>
          <a:bodyPr/>
          <a:lstStyle/>
          <a:p>
            <a:r>
              <a:rPr lang="en-US" dirty="0"/>
              <a:t>Threads stalled on memory access</a:t>
            </a:r>
          </a:p>
          <a:p>
            <a:pPr lvl="1"/>
            <a:r>
              <a:rPr lang="en-US" dirty="0"/>
              <a:t>Real GPU’s will cycle threads on cores</a:t>
            </a:r>
          </a:p>
          <a:p>
            <a:r>
              <a:rPr lang="en-US" dirty="0"/>
              <a:t>Idle time from cache flushes</a:t>
            </a:r>
          </a:p>
          <a:p>
            <a:r>
              <a:rPr lang="en-US" dirty="0"/>
              <a:t>Tasks with limited shader core usage</a:t>
            </a:r>
          </a:p>
          <a:p>
            <a:pPr lvl="1"/>
            <a:r>
              <a:rPr lang="en-US" dirty="0"/>
              <a:t>Depth-only rasterization</a:t>
            </a:r>
          </a:p>
          <a:p>
            <a:pPr lvl="1"/>
            <a:r>
              <a:rPr lang="en-US" dirty="0"/>
              <a:t>On-Chip Tessellation/GS</a:t>
            </a:r>
          </a:p>
          <a:p>
            <a:pPr lvl="1"/>
            <a:r>
              <a:rPr lang="en-US" dirty="0"/>
              <a:t>DMA</a:t>
            </a:r>
          </a:p>
        </p:txBody>
      </p:sp>
    </p:spTree>
    <p:extLst>
      <p:ext uri="{BB962C8B-B14F-4D97-AF65-F5344CB8AC3E}">
        <p14:creationId xmlns:p14="http://schemas.microsoft.com/office/powerpoint/2010/main" val="34529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in CPU Terms</a:t>
            </a:r>
          </a:p>
        </p:txBody>
      </p:sp>
      <p:sp>
        <p:nvSpPr>
          <p:cNvPr id="3" name="Content Placeholder 2"/>
          <p:cNvSpPr>
            <a:spLocks noGrp="1"/>
          </p:cNvSpPr>
          <p:nvPr>
            <p:ph idx="1"/>
          </p:nvPr>
        </p:nvSpPr>
        <p:spPr/>
        <p:txBody>
          <a:bodyPr/>
          <a:lstStyle/>
          <a:p>
            <a:r>
              <a:rPr lang="en-US" dirty="0"/>
              <a:t>Multiple front-ends ≈ SMT</a:t>
            </a:r>
          </a:p>
          <a:p>
            <a:pPr lvl="1"/>
            <a:r>
              <a:rPr lang="en-US" dirty="0"/>
              <a:t>Simultaneous Multithreading (</a:t>
            </a:r>
            <a:r>
              <a:rPr lang="en-US" dirty="0" err="1"/>
              <a:t>Hyperthreading</a:t>
            </a:r>
            <a:r>
              <a:rPr lang="en-US" dirty="0"/>
              <a:t>)</a:t>
            </a:r>
          </a:p>
          <a:p>
            <a:r>
              <a:rPr lang="en-US" dirty="0"/>
              <a:t>Interleave two instruction streams that share execution resources</a:t>
            </a:r>
          </a:p>
          <a:p>
            <a:r>
              <a:rPr lang="en-US" dirty="0"/>
              <a:t>Similar goal: reduce idle time from stalls</a:t>
            </a:r>
          </a:p>
        </p:txBody>
      </p:sp>
    </p:spTree>
    <p:extLst>
      <p:ext uri="{BB962C8B-B14F-4D97-AF65-F5344CB8AC3E}">
        <p14:creationId xmlns:p14="http://schemas.microsoft.com/office/powerpoint/2010/main" val="57864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Example: Bloom + DOF</a:t>
            </a:r>
          </a:p>
        </p:txBody>
      </p:sp>
      <p:sp>
        <p:nvSpPr>
          <p:cNvPr id="4" name="Rectangle 3"/>
          <p:cNvSpPr/>
          <p:nvPr/>
        </p:nvSpPr>
        <p:spPr>
          <a:xfrm>
            <a:off x="584200" y="2514600"/>
            <a:ext cx="14630400" cy="4114800"/>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3356494" y="3261751"/>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6" name="Rectangle 5"/>
          <p:cNvSpPr/>
          <p:nvPr/>
        </p:nvSpPr>
        <p:spPr>
          <a:xfrm>
            <a:off x="6130321" y="3261751"/>
            <a:ext cx="185718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7" name="Rectangle 6"/>
          <p:cNvSpPr/>
          <p:nvPr/>
        </p:nvSpPr>
        <p:spPr>
          <a:xfrm>
            <a:off x="8271548" y="3261751"/>
            <a:ext cx="1867276"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8" name="Rectangle 7"/>
          <p:cNvSpPr/>
          <p:nvPr/>
        </p:nvSpPr>
        <p:spPr>
          <a:xfrm>
            <a:off x="4740513" y="3258604"/>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9" name="Rectangle 8"/>
          <p:cNvSpPr/>
          <p:nvPr/>
        </p:nvSpPr>
        <p:spPr>
          <a:xfrm>
            <a:off x="10413860" y="3258602"/>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0" name="Rectangle 9"/>
          <p:cNvSpPr/>
          <p:nvPr/>
        </p:nvSpPr>
        <p:spPr>
          <a:xfrm>
            <a:off x="11803668" y="3258604"/>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1" name="Rectangle 10"/>
          <p:cNvSpPr/>
          <p:nvPr/>
        </p:nvSpPr>
        <p:spPr>
          <a:xfrm>
            <a:off x="870009" y="4382321"/>
            <a:ext cx="1532095" cy="379358"/>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12" name="Rectangle 11"/>
          <p:cNvSpPr/>
          <p:nvPr/>
        </p:nvSpPr>
        <p:spPr>
          <a:xfrm>
            <a:off x="13584799" y="4382321"/>
            <a:ext cx="1411336" cy="379358"/>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13" name="Rectangle 12"/>
          <p:cNvSpPr/>
          <p:nvPr/>
        </p:nvSpPr>
        <p:spPr>
          <a:xfrm>
            <a:off x="3356494" y="5458879"/>
            <a:ext cx="1309780"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14" name="Rectangle 13"/>
          <p:cNvSpPr/>
          <p:nvPr/>
        </p:nvSpPr>
        <p:spPr>
          <a:xfrm>
            <a:off x="5385381" y="5462451"/>
            <a:ext cx="1309780"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15" name="Rectangle 14"/>
          <p:cNvSpPr/>
          <p:nvPr/>
        </p:nvSpPr>
        <p:spPr>
          <a:xfrm>
            <a:off x="7485484" y="5458879"/>
            <a:ext cx="3354073"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16" name="Rectangle 15"/>
          <p:cNvSpPr/>
          <p:nvPr/>
        </p:nvSpPr>
        <p:spPr>
          <a:xfrm>
            <a:off x="11629878" y="5458877"/>
            <a:ext cx="1265199"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cxnSp>
        <p:nvCxnSpPr>
          <p:cNvPr id="17" name="Straight Arrow Connector 16"/>
          <p:cNvCxnSpPr>
            <a:endCxn id="5" idx="1"/>
          </p:cNvCxnSpPr>
          <p:nvPr/>
        </p:nvCxnSpPr>
        <p:spPr>
          <a:xfrm flipV="1">
            <a:off x="2402102" y="3451429"/>
            <a:ext cx="954390" cy="112057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18" name="Straight Arrow Connector 17"/>
          <p:cNvCxnSpPr/>
          <p:nvPr/>
        </p:nvCxnSpPr>
        <p:spPr>
          <a:xfrm>
            <a:off x="2402104" y="4568851"/>
            <a:ext cx="954390" cy="1079705"/>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19" name="Straight Arrow Connector 18"/>
          <p:cNvCxnSpPr>
            <a:stCxn id="5" idx="3"/>
            <a:endCxn id="8" idx="1"/>
          </p:cNvCxnSpPr>
          <p:nvPr/>
        </p:nvCxnSpPr>
        <p:spPr>
          <a:xfrm flipV="1">
            <a:off x="4447903" y="3448281"/>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0" name="Straight Arrow Connector 19"/>
          <p:cNvCxnSpPr/>
          <p:nvPr/>
        </p:nvCxnSpPr>
        <p:spPr>
          <a:xfrm flipV="1">
            <a:off x="5841994" y="3448281"/>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1" name="Straight Arrow Connector 20"/>
          <p:cNvCxnSpPr/>
          <p:nvPr/>
        </p:nvCxnSpPr>
        <p:spPr>
          <a:xfrm flipV="1">
            <a:off x="7970005" y="3445134"/>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2" name="Straight Arrow Connector 21"/>
          <p:cNvCxnSpPr/>
          <p:nvPr/>
        </p:nvCxnSpPr>
        <p:spPr>
          <a:xfrm flipV="1">
            <a:off x="10141719" y="3445134"/>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3" name="Straight Arrow Connector 22"/>
          <p:cNvCxnSpPr/>
          <p:nvPr/>
        </p:nvCxnSpPr>
        <p:spPr>
          <a:xfrm flipV="1">
            <a:off x="11526675" y="3445132"/>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4" name="Straight Arrow Connector 23"/>
          <p:cNvCxnSpPr>
            <a:endCxn id="12" idx="1"/>
          </p:cNvCxnSpPr>
          <p:nvPr/>
        </p:nvCxnSpPr>
        <p:spPr>
          <a:xfrm>
            <a:off x="12860080" y="3448283"/>
            <a:ext cx="724717" cy="1123717"/>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5" name="Straight Arrow Connector 24"/>
          <p:cNvCxnSpPr>
            <a:endCxn id="14" idx="1"/>
          </p:cNvCxnSpPr>
          <p:nvPr/>
        </p:nvCxnSpPr>
        <p:spPr>
          <a:xfrm>
            <a:off x="4651634" y="5648559"/>
            <a:ext cx="733747" cy="357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6" name="Straight Arrow Connector 25"/>
          <p:cNvCxnSpPr>
            <a:endCxn id="15" idx="1"/>
          </p:cNvCxnSpPr>
          <p:nvPr/>
        </p:nvCxnSpPr>
        <p:spPr>
          <a:xfrm>
            <a:off x="6680521" y="5644988"/>
            <a:ext cx="804962" cy="357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7" name="Straight Arrow Connector 26"/>
          <p:cNvCxnSpPr>
            <a:endCxn id="16" idx="1"/>
          </p:cNvCxnSpPr>
          <p:nvPr/>
        </p:nvCxnSpPr>
        <p:spPr>
          <a:xfrm>
            <a:off x="10839557" y="5641420"/>
            <a:ext cx="790323" cy="714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8" name="Straight Arrow Connector 27"/>
          <p:cNvCxnSpPr/>
          <p:nvPr/>
        </p:nvCxnSpPr>
        <p:spPr>
          <a:xfrm flipV="1">
            <a:off x="12855556" y="4568855"/>
            <a:ext cx="729233" cy="1068996"/>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42" name="Rectangle 41"/>
          <p:cNvSpPr/>
          <p:nvPr/>
        </p:nvSpPr>
        <p:spPr bwMode="auto">
          <a:xfrm>
            <a:off x="3098800" y="2971800"/>
            <a:ext cx="10058400" cy="9144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43" name="Rectangle 42"/>
          <p:cNvSpPr/>
          <p:nvPr/>
        </p:nvSpPr>
        <p:spPr bwMode="auto">
          <a:xfrm>
            <a:off x="3076825" y="5187788"/>
            <a:ext cx="10058400" cy="9144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44" name="TextBox 43"/>
          <p:cNvSpPr txBox="1"/>
          <p:nvPr/>
        </p:nvSpPr>
        <p:spPr>
          <a:xfrm>
            <a:off x="3390372" y="4152616"/>
            <a:ext cx="9829800"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dirty="0">
                <a:solidFill>
                  <a:srgbClr val="FF0000"/>
                </a:solidFill>
              </a:rPr>
              <a:t>Independent command streams</a:t>
            </a:r>
          </a:p>
        </p:txBody>
      </p:sp>
    </p:spTree>
    <p:extLst>
      <p:ext uri="{BB962C8B-B14F-4D97-AF65-F5344CB8AC3E}">
        <p14:creationId xmlns:p14="http://schemas.microsoft.com/office/powerpoint/2010/main" val="374682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Single-Threaded Dependencies</a:t>
            </a:r>
          </a:p>
        </p:txBody>
      </p:sp>
      <p:sp>
        <p:nvSpPr>
          <p:cNvPr id="3" name="Content Placeholder 2"/>
          <p:cNvSpPr>
            <a:spLocks noGrp="1"/>
          </p:cNvSpPr>
          <p:nvPr>
            <p:ph idx="1"/>
          </p:nvPr>
        </p:nvSpPr>
        <p:spPr/>
        <p:txBody>
          <a:bodyPr/>
          <a:lstStyle/>
          <a:p>
            <a:r>
              <a:rPr lang="en-US" dirty="0" err="1"/>
              <a:t>int</a:t>
            </a:r>
            <a:r>
              <a:rPr lang="en-US" dirty="0"/>
              <a:t> a = </a:t>
            </a:r>
            <a:r>
              <a:rPr lang="en-US" dirty="0" err="1"/>
              <a:t>GetOffset</a:t>
            </a:r>
            <a:r>
              <a:rPr lang="en-US" dirty="0"/>
              <a:t>(); </a:t>
            </a:r>
            <a:r>
              <a:rPr lang="en-US" dirty="0" err="1"/>
              <a:t>int</a:t>
            </a:r>
            <a:r>
              <a:rPr lang="en-US" dirty="0"/>
              <a:t> b = </a:t>
            </a:r>
            <a:r>
              <a:rPr lang="en-US" dirty="0" err="1"/>
              <a:t>myArray</a:t>
            </a:r>
            <a:r>
              <a:rPr lang="en-US" dirty="0"/>
              <a:t>[a];</a:t>
            </a:r>
          </a:p>
          <a:p>
            <a:r>
              <a:rPr lang="en-US" dirty="0"/>
              <a:t>The compiler + CPU have your back!</a:t>
            </a:r>
          </a:p>
          <a:p>
            <a:pPr lvl="1"/>
            <a:r>
              <a:rPr lang="en-US" dirty="0"/>
              <a:t>Automatic dependency analysis</a:t>
            </a:r>
          </a:p>
          <a:p>
            <a:pPr lvl="1"/>
            <a:r>
              <a:rPr lang="en-US" dirty="0"/>
              <a:t>No need for manual barriers</a:t>
            </a:r>
          </a:p>
          <a:p>
            <a:pPr lvl="1"/>
            <a:r>
              <a:rPr lang="en-US" dirty="0"/>
              <a:t>Expected ordering on a single core</a:t>
            </a:r>
          </a:p>
          <a:p>
            <a:r>
              <a:rPr lang="en-US" dirty="0"/>
              <a:t>Easy mode</a:t>
            </a:r>
          </a:p>
        </p:txBody>
      </p:sp>
    </p:spTree>
    <p:extLst>
      <p:ext uri="{BB962C8B-B14F-4D97-AF65-F5344CB8AC3E}">
        <p14:creationId xmlns:p14="http://schemas.microsoft.com/office/powerpoint/2010/main" val="7332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Example: Bloom + DOF</a:t>
            </a:r>
          </a:p>
        </p:txBody>
      </p:sp>
      <p:sp>
        <p:nvSpPr>
          <p:cNvPr id="4" name="Rectangle 3"/>
          <p:cNvSpPr/>
          <p:nvPr/>
        </p:nvSpPr>
        <p:spPr>
          <a:xfrm>
            <a:off x="812800" y="2057399"/>
            <a:ext cx="14630400" cy="502920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p:cNvGrpSpPr/>
          <p:nvPr/>
        </p:nvGrpSpPr>
        <p:grpSpPr>
          <a:xfrm>
            <a:off x="1187986" y="2514599"/>
            <a:ext cx="14026614" cy="4182903"/>
            <a:chOff x="1563839" y="2620945"/>
            <a:chExt cx="12903436" cy="3847958"/>
          </a:xfrm>
        </p:grpSpPr>
        <p:sp>
          <p:nvSpPr>
            <p:cNvPr id="5" name="Rectangle 4"/>
            <p:cNvSpPr/>
            <p:nvPr/>
          </p:nvSpPr>
          <p:spPr>
            <a:xfrm>
              <a:off x="1576568" y="2634112"/>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2111206" y="318960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3766036"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8" name="Rectangle 7"/>
            <p:cNvSpPr/>
            <p:nvPr/>
          </p:nvSpPr>
          <p:spPr>
            <a:xfrm>
              <a:off x="6282138" y="3296747"/>
              <a:ext cx="168462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9" name="Rectangle 8"/>
            <p:cNvSpPr/>
            <p:nvPr/>
          </p:nvSpPr>
          <p:spPr>
            <a:xfrm>
              <a:off x="8224416" y="3296747"/>
              <a:ext cx="169378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10" name="Rectangle 9"/>
            <p:cNvSpPr/>
            <p:nvPr/>
          </p:nvSpPr>
          <p:spPr>
            <a:xfrm>
              <a:off x="5019507"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11" name="Rectangle 10"/>
            <p:cNvSpPr/>
            <p:nvPr/>
          </p:nvSpPr>
          <p:spPr>
            <a:xfrm>
              <a:off x="10167678"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2" name="Rectangle 11"/>
            <p:cNvSpPr/>
            <p:nvPr/>
          </p:nvSpPr>
          <p:spPr>
            <a:xfrm>
              <a:off x="11428355"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3" name="Rectangle 12"/>
            <p:cNvSpPr/>
            <p:nvPr/>
          </p:nvSpPr>
          <p:spPr>
            <a:xfrm>
              <a:off x="4756040"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6014091"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7974936"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p:cNvSpPr/>
            <p:nvPr/>
          </p:nvSpPr>
          <p:spPr>
            <a:xfrm>
              <a:off x="9909895"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p:cNvSpPr/>
            <p:nvPr/>
          </p:nvSpPr>
          <p:spPr>
            <a:xfrm>
              <a:off x="11157682"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p:cNvSpPr/>
            <p:nvPr/>
          </p:nvSpPr>
          <p:spPr>
            <a:xfrm>
              <a:off x="2312040" y="3293677"/>
              <a:ext cx="1181132"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19" name="Rectangle 18"/>
            <p:cNvSpPr/>
            <p:nvPr/>
          </p:nvSpPr>
          <p:spPr>
            <a:xfrm>
              <a:off x="12655169" y="3293677"/>
              <a:ext cx="1280204"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20" name="Rectangle 19"/>
            <p:cNvSpPr/>
            <p:nvPr/>
          </p:nvSpPr>
          <p:spPr>
            <a:xfrm>
              <a:off x="1576568" y="4779823"/>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2111206" y="533531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1563839" y="2620945"/>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0</a:t>
              </a:r>
            </a:p>
          </p:txBody>
        </p:sp>
        <p:sp>
          <p:nvSpPr>
            <p:cNvPr id="23" name="TextBox 22"/>
            <p:cNvSpPr txBox="1"/>
            <p:nvPr/>
          </p:nvSpPr>
          <p:spPr>
            <a:xfrm>
              <a:off x="1576568" y="5990743"/>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1</a:t>
              </a:r>
            </a:p>
          </p:txBody>
        </p:sp>
        <p:sp>
          <p:nvSpPr>
            <p:cNvPr id="24" name="Rectangle 23"/>
            <p:cNvSpPr/>
            <p:nvPr/>
          </p:nvSpPr>
          <p:spPr>
            <a:xfrm>
              <a:off x="3766036" y="5439388"/>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25" name="Rectangle 24"/>
            <p:cNvSpPr/>
            <p:nvPr/>
          </p:nvSpPr>
          <p:spPr>
            <a:xfrm>
              <a:off x="5217587" y="5442871"/>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26" name="Rectangle 25"/>
            <p:cNvSpPr/>
            <p:nvPr/>
          </p:nvSpPr>
          <p:spPr>
            <a:xfrm>
              <a:off x="6697965" y="5439388"/>
              <a:ext cx="3042435"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27" name="Rectangle 26"/>
            <p:cNvSpPr/>
            <p:nvPr/>
          </p:nvSpPr>
          <p:spPr>
            <a:xfrm>
              <a:off x="10010036" y="5443141"/>
              <a:ext cx="1147646"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sp>
          <p:nvSpPr>
            <p:cNvPr id="28" name="Rectangle 27"/>
            <p:cNvSpPr/>
            <p:nvPr/>
          </p:nvSpPr>
          <p:spPr>
            <a:xfrm>
              <a:off x="3501346" y="3186535"/>
              <a:ext cx="263467" cy="273301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p:cNvSpPr/>
            <p:nvPr/>
          </p:nvSpPr>
          <p:spPr>
            <a:xfrm>
              <a:off x="4954120"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p:cNvSpPr/>
            <p:nvPr/>
          </p:nvSpPr>
          <p:spPr>
            <a:xfrm>
              <a:off x="6426494"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p:cNvSpPr/>
            <p:nvPr/>
          </p:nvSpPr>
          <p:spPr>
            <a:xfrm>
              <a:off x="9746569"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p:cNvSpPr/>
            <p:nvPr/>
          </p:nvSpPr>
          <p:spPr>
            <a:xfrm>
              <a:off x="12386930" y="3186536"/>
              <a:ext cx="263467" cy="273301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36" name="Straight Arrow Connector 35">
            <a:extLst>
              <a:ext uri="{FF2B5EF4-FFF2-40B4-BE49-F238E27FC236}">
                <a16:creationId xmlns:a16="http://schemas.microsoft.com/office/drawing/2014/main" xmlns="" id="{3D59BDF2-3744-4080-93B1-F9AD23FFC3A5}"/>
              </a:ext>
            </a:extLst>
          </p:cNvPr>
          <p:cNvCxnSpPr>
            <a:cxnSpLocks/>
          </p:cNvCxnSpPr>
          <p:nvPr/>
        </p:nvCxnSpPr>
        <p:spPr>
          <a:xfrm flipH="1" flipV="1">
            <a:off x="4944452" y="3764508"/>
            <a:ext cx="1385765"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38" name="Straight Arrow Connector 37">
            <a:extLst>
              <a:ext uri="{FF2B5EF4-FFF2-40B4-BE49-F238E27FC236}">
                <a16:creationId xmlns:a16="http://schemas.microsoft.com/office/drawing/2014/main" xmlns="" id="{3D59BDF2-3744-4080-93B1-F9AD23FFC3A5}"/>
              </a:ext>
            </a:extLst>
          </p:cNvPr>
          <p:cNvCxnSpPr>
            <a:cxnSpLocks/>
            <a:endCxn id="14" idx="2"/>
          </p:cNvCxnSpPr>
          <p:nvPr/>
        </p:nvCxnSpPr>
        <p:spPr>
          <a:xfrm flipH="1" flipV="1">
            <a:off x="6168810" y="3767845"/>
            <a:ext cx="475236" cy="6413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69" name="Straight Arrow Connector 68">
            <a:extLst>
              <a:ext uri="{FF2B5EF4-FFF2-40B4-BE49-F238E27FC236}">
                <a16:creationId xmlns:a16="http://schemas.microsoft.com/office/drawing/2014/main" xmlns="" id="{3D59BDF2-3744-4080-93B1-F9AD23FFC3A5}"/>
              </a:ext>
            </a:extLst>
          </p:cNvPr>
          <p:cNvCxnSpPr>
            <a:cxnSpLocks/>
            <a:endCxn id="15" idx="2"/>
          </p:cNvCxnSpPr>
          <p:nvPr/>
        </p:nvCxnSpPr>
        <p:spPr>
          <a:xfrm flipH="1" flipV="1">
            <a:off x="8300336" y="3767845"/>
            <a:ext cx="5982" cy="5688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1" name="Straight Arrow Connector 70">
            <a:extLst>
              <a:ext uri="{FF2B5EF4-FFF2-40B4-BE49-F238E27FC236}">
                <a16:creationId xmlns:a16="http://schemas.microsoft.com/office/drawing/2014/main" xmlns="" id="{3D59BDF2-3744-4080-93B1-F9AD23FFC3A5}"/>
              </a:ext>
            </a:extLst>
          </p:cNvPr>
          <p:cNvCxnSpPr>
            <a:cxnSpLocks/>
            <a:endCxn id="16" idx="2"/>
          </p:cNvCxnSpPr>
          <p:nvPr/>
        </p:nvCxnSpPr>
        <p:spPr>
          <a:xfrm flipV="1">
            <a:off x="9161697" y="3764508"/>
            <a:ext cx="1242026"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3" name="Straight Arrow Connector 72">
            <a:extLst>
              <a:ext uri="{FF2B5EF4-FFF2-40B4-BE49-F238E27FC236}">
                <a16:creationId xmlns:a16="http://schemas.microsoft.com/office/drawing/2014/main" xmlns="" id="{3D59BDF2-3744-4080-93B1-F9AD23FFC3A5}"/>
              </a:ext>
            </a:extLst>
          </p:cNvPr>
          <p:cNvCxnSpPr>
            <a:cxnSpLocks/>
          </p:cNvCxnSpPr>
          <p:nvPr/>
        </p:nvCxnSpPr>
        <p:spPr>
          <a:xfrm flipV="1">
            <a:off x="9461968" y="3761171"/>
            <a:ext cx="2297922" cy="58880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5" name="Straight Arrow Connector 74">
            <a:extLst>
              <a:ext uri="{FF2B5EF4-FFF2-40B4-BE49-F238E27FC236}">
                <a16:creationId xmlns:a16="http://schemas.microsoft.com/office/drawing/2014/main" xmlns="" id="{3D59BDF2-3744-4080-93B1-F9AD23FFC3A5}"/>
              </a:ext>
            </a:extLst>
          </p:cNvPr>
          <p:cNvCxnSpPr>
            <a:cxnSpLocks/>
            <a:endCxn id="29" idx="0"/>
          </p:cNvCxnSpPr>
          <p:nvPr/>
        </p:nvCxnSpPr>
        <p:spPr>
          <a:xfrm flipH="1">
            <a:off x="5016574" y="5029201"/>
            <a:ext cx="1320196" cy="436041"/>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6" name="Straight Arrow Connector 105">
            <a:extLst>
              <a:ext uri="{FF2B5EF4-FFF2-40B4-BE49-F238E27FC236}">
                <a16:creationId xmlns:a16="http://schemas.microsoft.com/office/drawing/2014/main" xmlns="" id="{3D59BDF2-3744-4080-93B1-F9AD23FFC3A5}"/>
              </a:ext>
            </a:extLst>
          </p:cNvPr>
          <p:cNvCxnSpPr>
            <a:cxnSpLocks/>
            <a:endCxn id="30" idx="0"/>
          </p:cNvCxnSpPr>
          <p:nvPr/>
        </p:nvCxnSpPr>
        <p:spPr>
          <a:xfrm flipH="1">
            <a:off x="6617110" y="5029200"/>
            <a:ext cx="382352" cy="4360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8" name="Straight Arrow Connector 107">
            <a:extLst>
              <a:ext uri="{FF2B5EF4-FFF2-40B4-BE49-F238E27FC236}">
                <a16:creationId xmlns:a16="http://schemas.microsoft.com/office/drawing/2014/main" xmlns="" id="{3D59BDF2-3744-4080-93B1-F9AD23FFC3A5}"/>
              </a:ext>
            </a:extLst>
          </p:cNvPr>
          <p:cNvCxnSpPr>
            <a:cxnSpLocks/>
            <a:endCxn id="31" idx="0"/>
          </p:cNvCxnSpPr>
          <p:nvPr/>
        </p:nvCxnSpPr>
        <p:spPr>
          <a:xfrm>
            <a:off x="9423967" y="5014844"/>
            <a:ext cx="802214" cy="450398"/>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sp>
        <p:nvSpPr>
          <p:cNvPr id="35" name="Rectangle 34">
            <a:extLst>
              <a:ext uri="{FF2B5EF4-FFF2-40B4-BE49-F238E27FC236}">
                <a16:creationId xmlns:a16="http://schemas.microsoft.com/office/drawing/2014/main" xmlns="" id="{94C00578-2D88-408C-8B4E-50AB94940B33}"/>
              </a:ext>
            </a:extLst>
          </p:cNvPr>
          <p:cNvSpPr/>
          <p:nvPr/>
        </p:nvSpPr>
        <p:spPr>
          <a:xfrm>
            <a:off x="6312010" y="4307469"/>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Queue-Local Barriers</a:t>
            </a:r>
          </a:p>
        </p:txBody>
      </p:sp>
      <p:cxnSp>
        <p:nvCxnSpPr>
          <p:cNvPr id="111" name="Straight Arrow Connector 110">
            <a:extLst>
              <a:ext uri="{FF2B5EF4-FFF2-40B4-BE49-F238E27FC236}">
                <a16:creationId xmlns:a16="http://schemas.microsoft.com/office/drawing/2014/main" xmlns="" id="{3D59BDF2-3744-4080-93B1-F9AD23FFC3A5}"/>
              </a:ext>
            </a:extLst>
          </p:cNvPr>
          <p:cNvCxnSpPr>
            <a:cxnSpLocks/>
            <a:endCxn id="28" idx="2"/>
          </p:cNvCxnSpPr>
          <p:nvPr/>
        </p:nvCxnSpPr>
        <p:spPr>
          <a:xfrm flipH="1" flipV="1">
            <a:off x="3437343" y="6100329"/>
            <a:ext cx="2583289" cy="764651"/>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cxnSp>
        <p:nvCxnSpPr>
          <p:cNvPr id="113" name="Straight Arrow Connector 112">
            <a:extLst>
              <a:ext uri="{FF2B5EF4-FFF2-40B4-BE49-F238E27FC236}">
                <a16:creationId xmlns:a16="http://schemas.microsoft.com/office/drawing/2014/main" xmlns="" id="{3D59BDF2-3744-4080-93B1-F9AD23FFC3A5}"/>
              </a:ext>
            </a:extLst>
          </p:cNvPr>
          <p:cNvCxnSpPr>
            <a:cxnSpLocks/>
            <a:endCxn id="32" idx="2"/>
          </p:cNvCxnSpPr>
          <p:nvPr/>
        </p:nvCxnSpPr>
        <p:spPr>
          <a:xfrm flipV="1">
            <a:off x="9077220" y="6100329"/>
            <a:ext cx="4019152" cy="764220"/>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10" name="Rectangle 109">
            <a:extLst>
              <a:ext uri="{FF2B5EF4-FFF2-40B4-BE49-F238E27FC236}">
                <a16:creationId xmlns:a16="http://schemas.microsoft.com/office/drawing/2014/main" xmlns="" id="{94C00578-2D88-408C-8B4E-50AB94940B33}"/>
              </a:ext>
            </a:extLst>
          </p:cNvPr>
          <p:cNvSpPr/>
          <p:nvPr/>
        </p:nvSpPr>
        <p:spPr>
          <a:xfrm>
            <a:off x="5974107" y="6842201"/>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Cross-Queue Barriers</a:t>
            </a:r>
          </a:p>
        </p:txBody>
      </p:sp>
    </p:spTree>
    <p:extLst>
      <p:ext uri="{BB962C8B-B14F-4D97-AF65-F5344CB8AC3E}">
        <p14:creationId xmlns:p14="http://schemas.microsoft.com/office/powerpoint/2010/main" val="97485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fade">
                                      <p:cBhvr>
                                        <p:cTn id="39" dur="500"/>
                                        <p:tgtEl>
                                          <p:spTgt spid="110"/>
                                        </p:tgtEl>
                                      </p:cBhvr>
                                    </p:animEffect>
                                  </p:childTnLst>
                                </p:cTn>
                              </p:par>
                              <p:par>
                                <p:cTn id="40" presetID="10" presetClass="entr" presetSubtype="0" fill="hold"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Commands in </a:t>
            </a:r>
            <a:r>
              <a:rPr lang="en-US" dirty="0" smtClean="0"/>
              <a:t>D3D12</a:t>
            </a:r>
            <a:endParaRPr lang="en-US" dirty="0"/>
          </a:p>
        </p:txBody>
      </p:sp>
      <p:sp>
        <p:nvSpPr>
          <p:cNvPr id="3" name="Content Placeholder 2"/>
          <p:cNvSpPr>
            <a:spLocks noGrp="1"/>
          </p:cNvSpPr>
          <p:nvPr>
            <p:ph idx="1"/>
          </p:nvPr>
        </p:nvSpPr>
        <p:spPr/>
        <p:txBody>
          <a:bodyPr/>
          <a:lstStyle/>
          <a:p>
            <a:r>
              <a:rPr lang="en-US" dirty="0"/>
              <a:t>App records + submits command list(s)</a:t>
            </a:r>
          </a:p>
          <a:p>
            <a:pPr lvl="1"/>
            <a:r>
              <a:rPr lang="en-US" dirty="0"/>
              <a:t>With fences for synchronization</a:t>
            </a:r>
          </a:p>
          <a:p>
            <a:r>
              <a:rPr lang="en-US" dirty="0"/>
              <a:t>OS schedules commands to run on an </a:t>
            </a:r>
            <a:r>
              <a:rPr lang="en-US" b="1" dirty="0"/>
              <a:t>engine</a:t>
            </a:r>
            <a:endParaRPr lang="en-US" dirty="0"/>
          </a:p>
          <a:p>
            <a:pPr lvl="1"/>
            <a:r>
              <a:rPr lang="en-US" dirty="0"/>
              <a:t>Engine = driver exposed HW queue</a:t>
            </a:r>
          </a:p>
          <a:p>
            <a:pPr lvl="1"/>
            <a:r>
              <a:rPr lang="en-US" dirty="0"/>
              <a:t>Direct, compute, copy, and video</a:t>
            </a:r>
          </a:p>
          <a:p>
            <a:r>
              <a:rPr lang="en-US" dirty="0"/>
              <a:t>HW command processor executes commands</a:t>
            </a:r>
          </a:p>
        </p:txBody>
      </p:sp>
    </p:spTree>
    <p:extLst>
      <p:ext uri="{BB962C8B-B14F-4D97-AF65-F5344CB8AC3E}">
        <p14:creationId xmlns:p14="http://schemas.microsoft.com/office/powerpoint/2010/main" val="32592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 DOF in </a:t>
            </a:r>
            <a:r>
              <a:rPr lang="en-US" dirty="0" smtClean="0"/>
              <a:t>D3D12</a:t>
            </a:r>
            <a:endParaRPr lang="en-US" dirty="0"/>
          </a:p>
        </p:txBody>
      </p:sp>
      <p:sp>
        <p:nvSpPr>
          <p:cNvPr id="4" name="Rectangle 3"/>
          <p:cNvSpPr/>
          <p:nvPr/>
        </p:nvSpPr>
        <p:spPr>
          <a:xfrm>
            <a:off x="812800" y="2057399"/>
            <a:ext cx="14630400" cy="502920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p:cNvGrpSpPr/>
          <p:nvPr/>
        </p:nvGrpSpPr>
        <p:grpSpPr>
          <a:xfrm>
            <a:off x="1187986" y="2514599"/>
            <a:ext cx="14026614" cy="4182903"/>
            <a:chOff x="1563839" y="2620945"/>
            <a:chExt cx="12903436" cy="3847958"/>
          </a:xfrm>
        </p:grpSpPr>
        <p:sp>
          <p:nvSpPr>
            <p:cNvPr id="5" name="Rectangle 4"/>
            <p:cNvSpPr/>
            <p:nvPr/>
          </p:nvSpPr>
          <p:spPr>
            <a:xfrm>
              <a:off x="1576568" y="2634112"/>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2111206" y="318960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3766036"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8" name="Rectangle 7"/>
            <p:cNvSpPr/>
            <p:nvPr/>
          </p:nvSpPr>
          <p:spPr>
            <a:xfrm>
              <a:off x="6282138" y="3296747"/>
              <a:ext cx="168462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9" name="Rectangle 8"/>
            <p:cNvSpPr/>
            <p:nvPr/>
          </p:nvSpPr>
          <p:spPr>
            <a:xfrm>
              <a:off x="8224416" y="3296747"/>
              <a:ext cx="169378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10" name="Rectangle 9"/>
            <p:cNvSpPr/>
            <p:nvPr/>
          </p:nvSpPr>
          <p:spPr>
            <a:xfrm>
              <a:off x="5019507"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11" name="Rectangle 10"/>
            <p:cNvSpPr/>
            <p:nvPr/>
          </p:nvSpPr>
          <p:spPr>
            <a:xfrm>
              <a:off x="10167678"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2" name="Rectangle 11"/>
            <p:cNvSpPr/>
            <p:nvPr/>
          </p:nvSpPr>
          <p:spPr>
            <a:xfrm>
              <a:off x="11428355"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3" name="Rectangle 12"/>
            <p:cNvSpPr/>
            <p:nvPr/>
          </p:nvSpPr>
          <p:spPr>
            <a:xfrm>
              <a:off x="4756040"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6014091"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7974936"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p:cNvSpPr/>
            <p:nvPr/>
          </p:nvSpPr>
          <p:spPr>
            <a:xfrm>
              <a:off x="9909895"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p:cNvSpPr/>
            <p:nvPr/>
          </p:nvSpPr>
          <p:spPr>
            <a:xfrm>
              <a:off x="11157682"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p:cNvSpPr/>
            <p:nvPr/>
          </p:nvSpPr>
          <p:spPr>
            <a:xfrm>
              <a:off x="2312040" y="3293677"/>
              <a:ext cx="1181132"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19" name="Rectangle 18"/>
            <p:cNvSpPr/>
            <p:nvPr/>
          </p:nvSpPr>
          <p:spPr>
            <a:xfrm>
              <a:off x="12655169" y="3293677"/>
              <a:ext cx="1280204"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20" name="Rectangle 19"/>
            <p:cNvSpPr/>
            <p:nvPr/>
          </p:nvSpPr>
          <p:spPr>
            <a:xfrm>
              <a:off x="1576568" y="4779823"/>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2111206" y="533531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1563839" y="2620945"/>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0</a:t>
              </a:r>
            </a:p>
          </p:txBody>
        </p:sp>
        <p:sp>
          <p:nvSpPr>
            <p:cNvPr id="23" name="TextBox 22"/>
            <p:cNvSpPr txBox="1"/>
            <p:nvPr/>
          </p:nvSpPr>
          <p:spPr>
            <a:xfrm>
              <a:off x="1576568" y="5990743"/>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1</a:t>
              </a:r>
            </a:p>
          </p:txBody>
        </p:sp>
        <p:sp>
          <p:nvSpPr>
            <p:cNvPr id="24" name="Rectangle 23"/>
            <p:cNvSpPr/>
            <p:nvPr/>
          </p:nvSpPr>
          <p:spPr>
            <a:xfrm>
              <a:off x="3766036" y="5439388"/>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25" name="Rectangle 24"/>
            <p:cNvSpPr/>
            <p:nvPr/>
          </p:nvSpPr>
          <p:spPr>
            <a:xfrm>
              <a:off x="5217587" y="5442871"/>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26" name="Rectangle 25"/>
            <p:cNvSpPr/>
            <p:nvPr/>
          </p:nvSpPr>
          <p:spPr>
            <a:xfrm>
              <a:off x="6697965" y="5439388"/>
              <a:ext cx="3042435"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27" name="Rectangle 26"/>
            <p:cNvSpPr/>
            <p:nvPr/>
          </p:nvSpPr>
          <p:spPr>
            <a:xfrm>
              <a:off x="10010036" y="5443141"/>
              <a:ext cx="1147646"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sp>
          <p:nvSpPr>
            <p:cNvPr id="28" name="Rectangle 27"/>
            <p:cNvSpPr/>
            <p:nvPr/>
          </p:nvSpPr>
          <p:spPr>
            <a:xfrm>
              <a:off x="3501346" y="3186535"/>
              <a:ext cx="263467" cy="273301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p:cNvSpPr/>
            <p:nvPr/>
          </p:nvSpPr>
          <p:spPr>
            <a:xfrm>
              <a:off x="4954120"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p:cNvSpPr/>
            <p:nvPr/>
          </p:nvSpPr>
          <p:spPr>
            <a:xfrm>
              <a:off x="6426494"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p:cNvSpPr/>
            <p:nvPr/>
          </p:nvSpPr>
          <p:spPr>
            <a:xfrm>
              <a:off x="9746569"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p:cNvSpPr/>
            <p:nvPr/>
          </p:nvSpPr>
          <p:spPr>
            <a:xfrm>
              <a:off x="12386930" y="3186536"/>
              <a:ext cx="263467" cy="273301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36" name="Straight Arrow Connector 35">
            <a:extLst>
              <a:ext uri="{FF2B5EF4-FFF2-40B4-BE49-F238E27FC236}">
                <a16:creationId xmlns:a16="http://schemas.microsoft.com/office/drawing/2014/main" xmlns="" id="{3D59BDF2-3744-4080-93B1-F9AD23FFC3A5}"/>
              </a:ext>
            </a:extLst>
          </p:cNvPr>
          <p:cNvCxnSpPr>
            <a:cxnSpLocks/>
          </p:cNvCxnSpPr>
          <p:nvPr/>
        </p:nvCxnSpPr>
        <p:spPr>
          <a:xfrm flipH="1" flipV="1">
            <a:off x="4944452" y="3764508"/>
            <a:ext cx="1385765"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38" name="Straight Arrow Connector 37">
            <a:extLst>
              <a:ext uri="{FF2B5EF4-FFF2-40B4-BE49-F238E27FC236}">
                <a16:creationId xmlns:a16="http://schemas.microsoft.com/office/drawing/2014/main" xmlns="" id="{3D59BDF2-3744-4080-93B1-F9AD23FFC3A5}"/>
              </a:ext>
            </a:extLst>
          </p:cNvPr>
          <p:cNvCxnSpPr>
            <a:cxnSpLocks/>
            <a:endCxn id="14" idx="2"/>
          </p:cNvCxnSpPr>
          <p:nvPr/>
        </p:nvCxnSpPr>
        <p:spPr>
          <a:xfrm flipH="1" flipV="1">
            <a:off x="6168810" y="3767845"/>
            <a:ext cx="475236" cy="6413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69" name="Straight Arrow Connector 68">
            <a:extLst>
              <a:ext uri="{FF2B5EF4-FFF2-40B4-BE49-F238E27FC236}">
                <a16:creationId xmlns:a16="http://schemas.microsoft.com/office/drawing/2014/main" xmlns="" id="{3D59BDF2-3744-4080-93B1-F9AD23FFC3A5}"/>
              </a:ext>
            </a:extLst>
          </p:cNvPr>
          <p:cNvCxnSpPr>
            <a:cxnSpLocks/>
            <a:endCxn id="15" idx="2"/>
          </p:cNvCxnSpPr>
          <p:nvPr/>
        </p:nvCxnSpPr>
        <p:spPr>
          <a:xfrm flipH="1" flipV="1">
            <a:off x="8300336" y="3767845"/>
            <a:ext cx="5982" cy="5688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1" name="Straight Arrow Connector 70">
            <a:extLst>
              <a:ext uri="{FF2B5EF4-FFF2-40B4-BE49-F238E27FC236}">
                <a16:creationId xmlns:a16="http://schemas.microsoft.com/office/drawing/2014/main" xmlns="" id="{3D59BDF2-3744-4080-93B1-F9AD23FFC3A5}"/>
              </a:ext>
            </a:extLst>
          </p:cNvPr>
          <p:cNvCxnSpPr>
            <a:cxnSpLocks/>
            <a:endCxn id="16" idx="2"/>
          </p:cNvCxnSpPr>
          <p:nvPr/>
        </p:nvCxnSpPr>
        <p:spPr>
          <a:xfrm flipV="1">
            <a:off x="9161697" y="3764508"/>
            <a:ext cx="1242026"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3" name="Straight Arrow Connector 72">
            <a:extLst>
              <a:ext uri="{FF2B5EF4-FFF2-40B4-BE49-F238E27FC236}">
                <a16:creationId xmlns:a16="http://schemas.microsoft.com/office/drawing/2014/main" xmlns="" id="{3D59BDF2-3744-4080-93B1-F9AD23FFC3A5}"/>
              </a:ext>
            </a:extLst>
          </p:cNvPr>
          <p:cNvCxnSpPr>
            <a:cxnSpLocks/>
          </p:cNvCxnSpPr>
          <p:nvPr/>
        </p:nvCxnSpPr>
        <p:spPr>
          <a:xfrm flipV="1">
            <a:off x="9461968" y="3761171"/>
            <a:ext cx="2297922" cy="58880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5" name="Straight Arrow Connector 74">
            <a:extLst>
              <a:ext uri="{FF2B5EF4-FFF2-40B4-BE49-F238E27FC236}">
                <a16:creationId xmlns:a16="http://schemas.microsoft.com/office/drawing/2014/main" xmlns="" id="{3D59BDF2-3744-4080-93B1-F9AD23FFC3A5}"/>
              </a:ext>
            </a:extLst>
          </p:cNvPr>
          <p:cNvCxnSpPr>
            <a:cxnSpLocks/>
            <a:endCxn id="29" idx="0"/>
          </p:cNvCxnSpPr>
          <p:nvPr/>
        </p:nvCxnSpPr>
        <p:spPr>
          <a:xfrm flipH="1">
            <a:off x="5016574" y="5029201"/>
            <a:ext cx="1320196" cy="436041"/>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6" name="Straight Arrow Connector 105">
            <a:extLst>
              <a:ext uri="{FF2B5EF4-FFF2-40B4-BE49-F238E27FC236}">
                <a16:creationId xmlns:a16="http://schemas.microsoft.com/office/drawing/2014/main" xmlns="" id="{3D59BDF2-3744-4080-93B1-F9AD23FFC3A5}"/>
              </a:ext>
            </a:extLst>
          </p:cNvPr>
          <p:cNvCxnSpPr>
            <a:cxnSpLocks/>
            <a:endCxn id="30" idx="0"/>
          </p:cNvCxnSpPr>
          <p:nvPr/>
        </p:nvCxnSpPr>
        <p:spPr>
          <a:xfrm flipH="1">
            <a:off x="6617110" y="5029200"/>
            <a:ext cx="382352" cy="4360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8" name="Straight Arrow Connector 107">
            <a:extLst>
              <a:ext uri="{FF2B5EF4-FFF2-40B4-BE49-F238E27FC236}">
                <a16:creationId xmlns:a16="http://schemas.microsoft.com/office/drawing/2014/main" xmlns="" id="{3D59BDF2-3744-4080-93B1-F9AD23FFC3A5}"/>
              </a:ext>
            </a:extLst>
          </p:cNvPr>
          <p:cNvCxnSpPr>
            <a:cxnSpLocks/>
            <a:endCxn id="31" idx="0"/>
          </p:cNvCxnSpPr>
          <p:nvPr/>
        </p:nvCxnSpPr>
        <p:spPr>
          <a:xfrm>
            <a:off x="9423967" y="5014844"/>
            <a:ext cx="802214" cy="450398"/>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sp>
        <p:nvSpPr>
          <p:cNvPr id="35" name="Rectangle 34">
            <a:extLst>
              <a:ext uri="{FF2B5EF4-FFF2-40B4-BE49-F238E27FC236}">
                <a16:creationId xmlns:a16="http://schemas.microsoft.com/office/drawing/2014/main" xmlns="" id="{94C00578-2D88-408C-8B4E-50AB94940B33}"/>
              </a:ext>
            </a:extLst>
          </p:cNvPr>
          <p:cNvSpPr/>
          <p:nvPr/>
        </p:nvSpPr>
        <p:spPr>
          <a:xfrm>
            <a:off x="6312010" y="4307469"/>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Queue-Local Barriers</a:t>
            </a:r>
          </a:p>
        </p:txBody>
      </p:sp>
      <p:cxnSp>
        <p:nvCxnSpPr>
          <p:cNvPr id="111" name="Straight Arrow Connector 110">
            <a:extLst>
              <a:ext uri="{FF2B5EF4-FFF2-40B4-BE49-F238E27FC236}">
                <a16:creationId xmlns:a16="http://schemas.microsoft.com/office/drawing/2014/main" xmlns="" id="{3D59BDF2-3744-4080-93B1-F9AD23FFC3A5}"/>
              </a:ext>
            </a:extLst>
          </p:cNvPr>
          <p:cNvCxnSpPr>
            <a:cxnSpLocks/>
            <a:endCxn id="28" idx="2"/>
          </p:cNvCxnSpPr>
          <p:nvPr/>
        </p:nvCxnSpPr>
        <p:spPr>
          <a:xfrm flipH="1" flipV="1">
            <a:off x="3437343" y="6100329"/>
            <a:ext cx="2583289" cy="764651"/>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cxnSp>
        <p:nvCxnSpPr>
          <p:cNvPr id="113" name="Straight Arrow Connector 112">
            <a:extLst>
              <a:ext uri="{FF2B5EF4-FFF2-40B4-BE49-F238E27FC236}">
                <a16:creationId xmlns:a16="http://schemas.microsoft.com/office/drawing/2014/main" xmlns="" id="{3D59BDF2-3744-4080-93B1-F9AD23FFC3A5}"/>
              </a:ext>
            </a:extLst>
          </p:cNvPr>
          <p:cNvCxnSpPr>
            <a:cxnSpLocks/>
            <a:endCxn id="32" idx="2"/>
          </p:cNvCxnSpPr>
          <p:nvPr/>
        </p:nvCxnSpPr>
        <p:spPr>
          <a:xfrm flipV="1">
            <a:off x="9077220" y="6100329"/>
            <a:ext cx="4019152" cy="764220"/>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10" name="Rectangle 109">
            <a:extLst>
              <a:ext uri="{FF2B5EF4-FFF2-40B4-BE49-F238E27FC236}">
                <a16:creationId xmlns:a16="http://schemas.microsoft.com/office/drawing/2014/main" xmlns="" id="{94C00578-2D88-408C-8B4E-50AB94940B33}"/>
              </a:ext>
            </a:extLst>
          </p:cNvPr>
          <p:cNvSpPr/>
          <p:nvPr/>
        </p:nvSpPr>
        <p:spPr>
          <a:xfrm>
            <a:off x="5974107" y="6842201"/>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Cross-Queue Barriers</a:t>
            </a:r>
          </a:p>
        </p:txBody>
      </p:sp>
    </p:spTree>
    <p:extLst>
      <p:ext uri="{BB962C8B-B14F-4D97-AF65-F5344CB8AC3E}">
        <p14:creationId xmlns:p14="http://schemas.microsoft.com/office/powerpoint/2010/main" val="12947017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 DOF in </a:t>
            </a:r>
            <a:r>
              <a:rPr lang="en-US" dirty="0" smtClean="0"/>
              <a:t>D3D12</a:t>
            </a:r>
            <a:endParaRPr lang="en-US" dirty="0"/>
          </a:p>
        </p:txBody>
      </p:sp>
      <p:sp>
        <p:nvSpPr>
          <p:cNvPr id="45" name="Rectangle 44"/>
          <p:cNvSpPr/>
          <p:nvPr/>
        </p:nvSpPr>
        <p:spPr>
          <a:xfrm>
            <a:off x="812800" y="2057400"/>
            <a:ext cx="14630400" cy="5029200"/>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p:cNvSpPr/>
          <p:nvPr/>
        </p:nvSpPr>
        <p:spPr>
          <a:xfrm>
            <a:off x="1576568" y="2794930"/>
            <a:ext cx="12890707" cy="15469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p:cNvSpPr/>
          <p:nvPr/>
        </p:nvSpPr>
        <p:spPr>
          <a:xfrm>
            <a:off x="2111206" y="3303668"/>
            <a:ext cx="11982671" cy="535058"/>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3766036" y="3401791"/>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49" name="Rectangle 48"/>
          <p:cNvSpPr/>
          <p:nvPr/>
        </p:nvSpPr>
        <p:spPr>
          <a:xfrm>
            <a:off x="6282138" y="3401791"/>
            <a:ext cx="1684622"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50" name="Rectangle 49"/>
          <p:cNvSpPr/>
          <p:nvPr/>
        </p:nvSpPr>
        <p:spPr>
          <a:xfrm>
            <a:off x="8224416" y="3401791"/>
            <a:ext cx="1693782"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51" name="Rectangle 50"/>
          <p:cNvSpPr/>
          <p:nvPr/>
        </p:nvSpPr>
        <p:spPr>
          <a:xfrm>
            <a:off x="5019507" y="3401791"/>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52" name="Rectangle 51"/>
          <p:cNvSpPr/>
          <p:nvPr/>
        </p:nvSpPr>
        <p:spPr>
          <a:xfrm>
            <a:off x="10167678" y="3398980"/>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53" name="Rectangle 52"/>
          <p:cNvSpPr/>
          <p:nvPr/>
        </p:nvSpPr>
        <p:spPr>
          <a:xfrm>
            <a:off x="11428355" y="3398980"/>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54" name="Rectangle 53"/>
          <p:cNvSpPr/>
          <p:nvPr/>
        </p:nvSpPr>
        <p:spPr>
          <a:xfrm>
            <a:off x="4756040" y="3303668"/>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5" name="Rectangle 54"/>
          <p:cNvSpPr/>
          <p:nvPr/>
        </p:nvSpPr>
        <p:spPr>
          <a:xfrm>
            <a:off x="6014091" y="3303668"/>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6" name="Rectangle 55"/>
          <p:cNvSpPr/>
          <p:nvPr/>
        </p:nvSpPr>
        <p:spPr>
          <a:xfrm>
            <a:off x="7974936" y="3303668"/>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7" name="Rectangle 56"/>
          <p:cNvSpPr/>
          <p:nvPr/>
        </p:nvSpPr>
        <p:spPr>
          <a:xfrm>
            <a:off x="9909895" y="3300857"/>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8" name="Rectangle 57"/>
          <p:cNvSpPr/>
          <p:nvPr/>
        </p:nvSpPr>
        <p:spPr>
          <a:xfrm>
            <a:off x="11157682" y="3300857"/>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9" name="Rectangle 58"/>
          <p:cNvSpPr/>
          <p:nvPr/>
        </p:nvSpPr>
        <p:spPr>
          <a:xfrm>
            <a:off x="2312040" y="3398980"/>
            <a:ext cx="1181132" cy="33881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60" name="Rectangle 59"/>
          <p:cNvSpPr/>
          <p:nvPr/>
        </p:nvSpPr>
        <p:spPr>
          <a:xfrm>
            <a:off x="12655169" y="3398980"/>
            <a:ext cx="1280204" cy="338812"/>
          </a:xfrm>
          <a:prstGeom prst="rect">
            <a:avLst/>
          </a:prstGeom>
          <a:solidFill>
            <a:srgbClr val="00B0F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61" name="Rectangle 60"/>
          <p:cNvSpPr/>
          <p:nvPr/>
        </p:nvSpPr>
        <p:spPr>
          <a:xfrm>
            <a:off x="1576568" y="4760038"/>
            <a:ext cx="12890707" cy="15469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p:cNvSpPr/>
          <p:nvPr/>
        </p:nvSpPr>
        <p:spPr>
          <a:xfrm>
            <a:off x="2111206" y="5268776"/>
            <a:ext cx="11982671" cy="535058"/>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TextBox 62"/>
          <p:cNvSpPr txBox="1"/>
          <p:nvPr/>
        </p:nvSpPr>
        <p:spPr>
          <a:xfrm>
            <a:off x="1563839" y="2782872"/>
            <a:ext cx="3184025" cy="369332"/>
          </a:xfrm>
          <a:prstGeom prst="rect">
            <a:avLst/>
          </a:prstGeom>
          <a:noFill/>
        </p:spPr>
        <p:txBody>
          <a:bodyPr wrap="square" rtlCol="0">
            <a:spAutoFit/>
          </a:bodyPr>
          <a:lstStyle/>
          <a:p>
            <a:pPr defTabSz="914400" eaLnBrk="1" fontAlgn="auto" hangingPunct="1">
              <a:spcBef>
                <a:spcPts val="0"/>
              </a:spcBef>
              <a:spcAft>
                <a:spcPts val="0"/>
              </a:spcAft>
            </a:pPr>
            <a:r>
              <a:rPr lang="en-US" sz="1800" dirty="0">
                <a:solidFill>
                  <a:prstClr val="black"/>
                </a:solidFill>
                <a:latin typeface="Calibri" panose="020F0502020204030204"/>
                <a:ea typeface="+mn-ea"/>
                <a:cs typeface="+mn-cs"/>
              </a:rPr>
              <a:t>Direct Queue</a:t>
            </a:r>
          </a:p>
        </p:txBody>
      </p:sp>
      <p:sp>
        <p:nvSpPr>
          <p:cNvPr id="64" name="TextBox 63"/>
          <p:cNvSpPr txBox="1"/>
          <p:nvPr/>
        </p:nvSpPr>
        <p:spPr>
          <a:xfrm>
            <a:off x="1576568" y="5869035"/>
            <a:ext cx="3184025" cy="369332"/>
          </a:xfrm>
          <a:prstGeom prst="rect">
            <a:avLst/>
          </a:prstGeom>
          <a:noFill/>
        </p:spPr>
        <p:txBody>
          <a:bodyPr wrap="square" rtlCol="0">
            <a:spAutoFit/>
          </a:bodyPr>
          <a:lstStyle/>
          <a:p>
            <a:pPr defTabSz="914400" eaLnBrk="1" fontAlgn="auto" hangingPunct="1">
              <a:spcBef>
                <a:spcPts val="0"/>
              </a:spcBef>
              <a:spcAft>
                <a:spcPts val="0"/>
              </a:spcAft>
            </a:pPr>
            <a:r>
              <a:rPr lang="en-US" sz="1800" dirty="0">
                <a:solidFill>
                  <a:prstClr val="black"/>
                </a:solidFill>
                <a:latin typeface="Calibri" panose="020F0502020204030204"/>
                <a:ea typeface="+mn-ea"/>
                <a:cs typeface="+mn-cs"/>
              </a:rPr>
              <a:t>Compute Queue</a:t>
            </a:r>
          </a:p>
        </p:txBody>
      </p:sp>
      <p:sp>
        <p:nvSpPr>
          <p:cNvPr id="65" name="Rectangle 64"/>
          <p:cNvSpPr/>
          <p:nvPr/>
        </p:nvSpPr>
        <p:spPr>
          <a:xfrm>
            <a:off x="3766036" y="5364088"/>
            <a:ext cx="1188084"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66" name="Rectangle 65"/>
          <p:cNvSpPr/>
          <p:nvPr/>
        </p:nvSpPr>
        <p:spPr>
          <a:xfrm>
            <a:off x="5217587" y="5367277"/>
            <a:ext cx="1188084"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67" name="Rectangle 66"/>
          <p:cNvSpPr/>
          <p:nvPr/>
        </p:nvSpPr>
        <p:spPr>
          <a:xfrm>
            <a:off x="6697965" y="5364088"/>
            <a:ext cx="3042435"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68" name="Rectangle 67"/>
          <p:cNvSpPr/>
          <p:nvPr/>
        </p:nvSpPr>
        <p:spPr>
          <a:xfrm>
            <a:off x="10010036" y="5367525"/>
            <a:ext cx="1147646"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sp>
        <p:nvSpPr>
          <p:cNvPr id="70" name="Rectangle 69"/>
          <p:cNvSpPr/>
          <p:nvPr/>
        </p:nvSpPr>
        <p:spPr>
          <a:xfrm>
            <a:off x="3501346" y="3300856"/>
            <a:ext cx="263467" cy="2502977"/>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FENCE</a:t>
            </a:r>
          </a:p>
        </p:txBody>
      </p:sp>
      <p:sp>
        <p:nvSpPr>
          <p:cNvPr id="72" name="Rectangle 71"/>
          <p:cNvSpPr/>
          <p:nvPr/>
        </p:nvSpPr>
        <p:spPr>
          <a:xfrm>
            <a:off x="4954120" y="5268776"/>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74" name="Rectangle 73"/>
          <p:cNvSpPr/>
          <p:nvPr/>
        </p:nvSpPr>
        <p:spPr>
          <a:xfrm>
            <a:off x="6426494" y="5268776"/>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76" name="Rectangle 75"/>
          <p:cNvSpPr/>
          <p:nvPr/>
        </p:nvSpPr>
        <p:spPr>
          <a:xfrm>
            <a:off x="9746569" y="5268776"/>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77" name="Rectangle 76"/>
          <p:cNvSpPr/>
          <p:nvPr/>
        </p:nvSpPr>
        <p:spPr>
          <a:xfrm>
            <a:off x="12386930" y="3300857"/>
            <a:ext cx="263467" cy="2502975"/>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FENCE</a:t>
            </a:r>
          </a:p>
        </p:txBody>
      </p:sp>
      <p:cxnSp>
        <p:nvCxnSpPr>
          <p:cNvPr id="81" name="Straight Arrow Connector 80"/>
          <p:cNvCxnSpPr>
            <a:stCxn id="78" idx="0"/>
            <a:endCxn id="59" idx="2"/>
          </p:cNvCxnSpPr>
          <p:nvPr/>
        </p:nvCxnSpPr>
        <p:spPr>
          <a:xfrm flipV="1">
            <a:off x="1947313" y="3737792"/>
            <a:ext cx="955293" cy="528764"/>
          </a:xfrm>
          <a:prstGeom prst="straightConnector1">
            <a:avLst/>
          </a:prstGeom>
          <a:noFill/>
          <a:ln w="25400" cap="flat" cmpd="sng" algn="ctr">
            <a:solidFill>
              <a:srgbClr val="0070C0"/>
            </a:solidFill>
            <a:prstDash val="solid"/>
            <a:miter lim="800000"/>
            <a:tailEnd type="triangle"/>
          </a:ln>
          <a:effectLst>
            <a:outerShdw blurRad="50800" dist="38100" dir="2700000" algn="tl" rotWithShape="0">
              <a:prstClr val="black">
                <a:alpha val="40000"/>
              </a:prstClr>
            </a:outerShdw>
          </a:effectLst>
        </p:spPr>
      </p:cxnSp>
      <p:cxnSp>
        <p:nvCxnSpPr>
          <p:cNvPr id="82" name="Straight Arrow Connector 81"/>
          <p:cNvCxnSpPr>
            <a:stCxn id="79" idx="2"/>
            <a:endCxn id="49" idx="0"/>
          </p:cNvCxnSpPr>
          <p:nvPr/>
        </p:nvCxnSpPr>
        <p:spPr>
          <a:xfrm flipH="1">
            <a:off x="7124450" y="2936235"/>
            <a:ext cx="301410"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83" name="Straight Arrow Connector 82"/>
          <p:cNvCxnSpPr/>
          <p:nvPr/>
        </p:nvCxnSpPr>
        <p:spPr>
          <a:xfrm flipH="1">
            <a:off x="13331374" y="2970509"/>
            <a:ext cx="845950" cy="428471"/>
          </a:xfrm>
          <a:prstGeom prst="straightConnector1">
            <a:avLst/>
          </a:prstGeom>
          <a:noFill/>
          <a:ln w="25400" cap="flat" cmpd="sng" algn="ctr">
            <a:solidFill>
              <a:srgbClr val="00B0F0"/>
            </a:solidFill>
            <a:prstDash val="solid"/>
            <a:miter lim="800000"/>
            <a:tailEnd type="triangle"/>
          </a:ln>
          <a:effectLst>
            <a:outerShdw blurRad="50800" dist="38100" dir="2700000" algn="tl" rotWithShape="0">
              <a:prstClr val="black">
                <a:alpha val="40000"/>
              </a:prstClr>
            </a:outerShdw>
          </a:effectLst>
        </p:spPr>
      </p:cxnSp>
      <p:cxnSp>
        <p:nvCxnSpPr>
          <p:cNvPr id="85" name="Straight Arrow Connector 84"/>
          <p:cNvCxnSpPr/>
          <p:nvPr/>
        </p:nvCxnSpPr>
        <p:spPr>
          <a:xfrm flipH="1" flipV="1">
            <a:off x="4358058" y="5706089"/>
            <a:ext cx="2829859" cy="419856"/>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6" name="Straight Arrow Connector 85"/>
          <p:cNvCxnSpPr>
            <a:endCxn id="66" idx="2"/>
          </p:cNvCxnSpPr>
          <p:nvPr/>
        </p:nvCxnSpPr>
        <p:spPr>
          <a:xfrm flipH="1" flipV="1">
            <a:off x="5811629" y="5706089"/>
            <a:ext cx="1349924" cy="423046"/>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7" name="Straight Arrow Connector 86"/>
          <p:cNvCxnSpPr>
            <a:stCxn id="84" idx="0"/>
            <a:endCxn id="67" idx="2"/>
          </p:cNvCxnSpPr>
          <p:nvPr/>
        </p:nvCxnSpPr>
        <p:spPr>
          <a:xfrm flipV="1">
            <a:off x="7124450" y="5702899"/>
            <a:ext cx="1094733" cy="424591"/>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8" name="Straight Arrow Connector 87"/>
          <p:cNvCxnSpPr>
            <a:stCxn id="84" idx="0"/>
            <a:endCxn id="68" idx="2"/>
          </p:cNvCxnSpPr>
          <p:nvPr/>
        </p:nvCxnSpPr>
        <p:spPr>
          <a:xfrm flipV="1">
            <a:off x="7124450" y="5706337"/>
            <a:ext cx="3459410" cy="421153"/>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9" name="Straight Arrow Connector 88"/>
          <p:cNvCxnSpPr>
            <a:stCxn id="79" idx="2"/>
            <a:endCxn id="51" idx="0"/>
          </p:cNvCxnSpPr>
          <p:nvPr/>
        </p:nvCxnSpPr>
        <p:spPr>
          <a:xfrm flipH="1">
            <a:off x="5514509" y="2936235"/>
            <a:ext cx="1911350"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0" name="Straight Arrow Connector 89"/>
          <p:cNvCxnSpPr>
            <a:stCxn id="79" idx="2"/>
            <a:endCxn id="48" idx="0"/>
          </p:cNvCxnSpPr>
          <p:nvPr/>
        </p:nvCxnSpPr>
        <p:spPr>
          <a:xfrm flipH="1">
            <a:off x="4261038" y="2936235"/>
            <a:ext cx="3164821"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1" name="Straight Arrow Connector 90"/>
          <p:cNvCxnSpPr>
            <a:stCxn id="79" idx="2"/>
            <a:endCxn id="50" idx="0"/>
          </p:cNvCxnSpPr>
          <p:nvPr/>
        </p:nvCxnSpPr>
        <p:spPr>
          <a:xfrm>
            <a:off x="7425859" y="2936235"/>
            <a:ext cx="1645448"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2" name="Straight Arrow Connector 91"/>
          <p:cNvCxnSpPr>
            <a:stCxn id="79" idx="2"/>
            <a:endCxn id="52" idx="0"/>
          </p:cNvCxnSpPr>
          <p:nvPr/>
        </p:nvCxnSpPr>
        <p:spPr>
          <a:xfrm>
            <a:off x="7425859" y="2936235"/>
            <a:ext cx="3236821" cy="462745"/>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3" name="Straight Arrow Connector 92"/>
          <p:cNvCxnSpPr>
            <a:stCxn id="79" idx="2"/>
            <a:endCxn id="53" idx="0"/>
          </p:cNvCxnSpPr>
          <p:nvPr/>
        </p:nvCxnSpPr>
        <p:spPr>
          <a:xfrm>
            <a:off x="7425859" y="2936235"/>
            <a:ext cx="4497498" cy="462745"/>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sp>
        <p:nvSpPr>
          <p:cNvPr id="78" name="Rectangle 77"/>
          <p:cNvSpPr/>
          <p:nvPr/>
        </p:nvSpPr>
        <p:spPr>
          <a:xfrm>
            <a:off x="895592" y="4266556"/>
            <a:ext cx="2103443" cy="698654"/>
          </a:xfrm>
          <a:prstGeom prst="rect">
            <a:avLst/>
          </a:prstGeom>
          <a:solidFill>
            <a:srgbClr val="0070C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GfxCmdListA</a:t>
            </a:r>
          </a:p>
        </p:txBody>
      </p:sp>
      <p:sp>
        <p:nvSpPr>
          <p:cNvPr id="79" name="Rectangle 78"/>
          <p:cNvSpPr/>
          <p:nvPr/>
        </p:nvSpPr>
        <p:spPr>
          <a:xfrm>
            <a:off x="6374138" y="2237581"/>
            <a:ext cx="2103443" cy="698654"/>
          </a:xfrm>
          <a:prstGeom prst="rect">
            <a:avLst/>
          </a:prstGeom>
          <a:solidFill>
            <a:srgbClr val="FF000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GfxCmdListB</a:t>
            </a:r>
          </a:p>
        </p:txBody>
      </p:sp>
      <p:sp>
        <p:nvSpPr>
          <p:cNvPr id="80" name="Rectangle 79"/>
          <p:cNvSpPr/>
          <p:nvPr/>
        </p:nvSpPr>
        <p:spPr>
          <a:xfrm>
            <a:off x="13116940" y="2285264"/>
            <a:ext cx="2103443" cy="698654"/>
          </a:xfrm>
          <a:prstGeom prst="rect">
            <a:avLst/>
          </a:prstGeom>
          <a:solidFill>
            <a:srgbClr val="00B0F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GfxCmdListC</a:t>
            </a:r>
          </a:p>
        </p:txBody>
      </p:sp>
      <p:sp>
        <p:nvSpPr>
          <p:cNvPr id="84" name="Rectangle 83"/>
          <p:cNvSpPr/>
          <p:nvPr/>
        </p:nvSpPr>
        <p:spPr>
          <a:xfrm>
            <a:off x="6072728" y="6127490"/>
            <a:ext cx="2103443" cy="698654"/>
          </a:xfrm>
          <a:prstGeom prst="rect">
            <a:avLst/>
          </a:prstGeom>
          <a:solidFill>
            <a:srgbClr val="00B05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ComputeCmdList</a:t>
            </a:r>
          </a:p>
        </p:txBody>
      </p:sp>
    </p:spTree>
    <p:extLst>
      <p:ext uri="{BB962C8B-B14F-4D97-AF65-F5344CB8AC3E}">
        <p14:creationId xmlns:p14="http://schemas.microsoft.com/office/powerpoint/2010/main" val="160032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D3D12 Multi-Queue </a:t>
            </a:r>
            <a:r>
              <a:rPr lang="en-US" dirty="0"/>
              <a:t>Submission</a:t>
            </a:r>
          </a:p>
        </p:txBody>
      </p:sp>
      <p:sp>
        <p:nvSpPr>
          <p:cNvPr id="3" name="Content Placeholder 2"/>
          <p:cNvSpPr>
            <a:spLocks noGrp="1"/>
          </p:cNvSpPr>
          <p:nvPr>
            <p:ph idx="1"/>
          </p:nvPr>
        </p:nvSpPr>
        <p:spPr/>
        <p:txBody>
          <a:bodyPr/>
          <a:lstStyle/>
          <a:p>
            <a:r>
              <a:rPr lang="en-US" dirty="0"/>
              <a:t>Submissions to multiple command queues </a:t>
            </a:r>
            <a:br>
              <a:rPr lang="en-US" dirty="0"/>
            </a:br>
            <a:r>
              <a:rPr lang="en-US" dirty="0"/>
              <a:t>will </a:t>
            </a:r>
            <a:r>
              <a:rPr lang="en-US" b="1" i="1" u="sng" dirty="0"/>
              <a:t>possibly</a:t>
            </a:r>
            <a:r>
              <a:rPr lang="en-US" dirty="0"/>
              <a:t> execute concurrently</a:t>
            </a:r>
          </a:p>
          <a:p>
            <a:pPr lvl="1"/>
            <a:r>
              <a:rPr lang="en-US" dirty="0"/>
              <a:t>Depends on the OS scheduler</a:t>
            </a:r>
          </a:p>
          <a:p>
            <a:pPr lvl="1"/>
            <a:r>
              <a:rPr lang="en-US" dirty="0"/>
              <a:t>Depends on the GPU</a:t>
            </a:r>
          </a:p>
          <a:p>
            <a:pPr lvl="1"/>
            <a:r>
              <a:rPr lang="en-US" dirty="0"/>
              <a:t>Depends on the driver</a:t>
            </a:r>
          </a:p>
          <a:p>
            <a:pPr lvl="1"/>
            <a:r>
              <a:rPr lang="en-US" dirty="0"/>
              <a:t>Depends on the queue/command list type</a:t>
            </a:r>
          </a:p>
          <a:p>
            <a:pPr lvl="1"/>
            <a:r>
              <a:rPr lang="en-US" dirty="0"/>
              <a:t>Similar to threads on a CPU</a:t>
            </a:r>
            <a:br>
              <a:rPr lang="en-US" dirty="0"/>
            </a:br>
            <a:endParaRPr lang="en-US" dirty="0"/>
          </a:p>
        </p:txBody>
      </p:sp>
    </p:spTree>
    <p:extLst>
      <p:ext uri="{BB962C8B-B14F-4D97-AF65-F5344CB8AC3E}">
        <p14:creationId xmlns:p14="http://schemas.microsoft.com/office/powerpoint/2010/main" val="85303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D3D12 </a:t>
            </a:r>
            <a:r>
              <a:rPr lang="en-US" dirty="0"/>
              <a:t>Virtualizes Queues</a:t>
            </a:r>
          </a:p>
        </p:txBody>
      </p:sp>
      <p:sp>
        <p:nvSpPr>
          <p:cNvPr id="3" name="Content Placeholder 2"/>
          <p:cNvSpPr>
            <a:spLocks noGrp="1"/>
          </p:cNvSpPr>
          <p:nvPr>
            <p:ph idx="1"/>
          </p:nvPr>
        </p:nvSpPr>
        <p:spPr/>
        <p:txBody>
          <a:bodyPr/>
          <a:lstStyle/>
          <a:p>
            <a:r>
              <a:rPr lang="en-US" dirty="0"/>
              <a:t>D3D12 command queues ≠ hardware queues</a:t>
            </a:r>
          </a:p>
          <a:p>
            <a:r>
              <a:rPr lang="en-US" dirty="0"/>
              <a:t>Hardware may have many queues, or only 1!</a:t>
            </a:r>
          </a:p>
          <a:p>
            <a:r>
              <a:rPr lang="en-US" dirty="0"/>
              <a:t>The OS/scheduler will figure it out for you</a:t>
            </a:r>
          </a:p>
          <a:p>
            <a:pPr lvl="1"/>
            <a:r>
              <a:rPr lang="en-US" dirty="0"/>
              <a:t>Flattening of parallel submissions</a:t>
            </a:r>
          </a:p>
          <a:p>
            <a:pPr lvl="1"/>
            <a:r>
              <a:rPr lang="en-US" dirty="0"/>
              <a:t>Dependencies visible to scheduler via </a:t>
            </a:r>
            <a:r>
              <a:rPr lang="en-US" dirty="0" smtClean="0"/>
              <a:t>fences</a:t>
            </a:r>
          </a:p>
          <a:p>
            <a:r>
              <a:rPr lang="en-US" dirty="0" smtClean="0"/>
              <a:t>Check </a:t>
            </a:r>
            <a:r>
              <a:rPr lang="en-US" dirty="0" err="1" smtClean="0"/>
              <a:t>GPUView</a:t>
            </a:r>
            <a:r>
              <a:rPr lang="en-US" dirty="0" smtClean="0"/>
              <a:t>/PIX/RGP/</a:t>
            </a:r>
            <a:r>
              <a:rPr lang="en-US" dirty="0" err="1" smtClean="0"/>
              <a:t>Nsight</a:t>
            </a:r>
            <a:r>
              <a:rPr lang="en-US" dirty="0" smtClean="0"/>
              <a:t> to see what’s going on!</a:t>
            </a:r>
            <a:endParaRPr lang="en-US" dirty="0"/>
          </a:p>
        </p:txBody>
      </p:sp>
    </p:spTree>
    <p:extLst>
      <p:ext uri="{BB962C8B-B14F-4D97-AF65-F5344CB8AC3E}">
        <p14:creationId xmlns:p14="http://schemas.microsoft.com/office/powerpoint/2010/main" val="315706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Vulkan Queues Are Different!</a:t>
            </a:r>
          </a:p>
        </p:txBody>
      </p:sp>
      <p:sp>
        <p:nvSpPr>
          <p:cNvPr id="3" name="Content Placeholder 2"/>
          <p:cNvSpPr>
            <a:spLocks noGrp="1"/>
          </p:cNvSpPr>
          <p:nvPr>
            <p:ph idx="1"/>
          </p:nvPr>
        </p:nvSpPr>
        <p:spPr/>
        <p:txBody>
          <a:bodyPr/>
          <a:lstStyle/>
          <a:p>
            <a:r>
              <a:rPr lang="en-US" dirty="0"/>
              <a:t>They’re not virtualized!</a:t>
            </a:r>
          </a:p>
          <a:p>
            <a:pPr lvl="1"/>
            <a:r>
              <a:rPr lang="en-US" dirty="0"/>
              <a:t>…or at least not in the same way</a:t>
            </a:r>
          </a:p>
          <a:p>
            <a:r>
              <a:rPr lang="en-US" dirty="0"/>
              <a:t>Query at runtime for “queue families”</a:t>
            </a:r>
          </a:p>
          <a:p>
            <a:pPr lvl="1"/>
            <a:r>
              <a:rPr lang="en-US" dirty="0" err="1"/>
              <a:t>Vk</a:t>
            </a:r>
            <a:r>
              <a:rPr lang="en-US" dirty="0"/>
              <a:t> queue family ≈ </a:t>
            </a:r>
            <a:r>
              <a:rPr lang="en-US" dirty="0" smtClean="0"/>
              <a:t>D3D12 </a:t>
            </a:r>
            <a:r>
              <a:rPr lang="en-US" dirty="0"/>
              <a:t>engine</a:t>
            </a:r>
          </a:p>
          <a:p>
            <a:r>
              <a:rPr lang="en-US" dirty="0"/>
              <a:t>Explicit bind to exposed queue</a:t>
            </a:r>
          </a:p>
          <a:p>
            <a:pPr lvl="1"/>
            <a:r>
              <a:rPr lang="en-US" dirty="0"/>
              <a:t>Still not guaranteed to be a HW queue</a:t>
            </a:r>
          </a:p>
        </p:txBody>
      </p:sp>
    </p:spTree>
    <p:extLst>
      <p:ext uri="{BB962C8B-B14F-4D97-AF65-F5344CB8AC3E}">
        <p14:creationId xmlns:p14="http://schemas.microsoft.com/office/powerpoint/2010/main" val="380462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Async</a:t>
            </a:r>
            <a:r>
              <a:rPr lang="en-US" dirty="0"/>
              <a:t> Compute</a:t>
            </a:r>
          </a:p>
        </p:txBody>
      </p:sp>
      <p:sp>
        <p:nvSpPr>
          <p:cNvPr id="3" name="Content Placeholder 2"/>
          <p:cNvSpPr>
            <a:spLocks noGrp="1"/>
          </p:cNvSpPr>
          <p:nvPr>
            <p:ph idx="1"/>
          </p:nvPr>
        </p:nvSpPr>
        <p:spPr/>
        <p:txBody>
          <a:bodyPr/>
          <a:lstStyle/>
          <a:p>
            <a:r>
              <a:rPr lang="en-US" dirty="0"/>
              <a:t>Fills in idle shader cores</a:t>
            </a:r>
          </a:p>
          <a:p>
            <a:pPr lvl="1"/>
            <a:r>
              <a:rPr lang="en-US" dirty="0"/>
              <a:t>Just like our MJP-4000 example!</a:t>
            </a:r>
          </a:p>
          <a:p>
            <a:r>
              <a:rPr lang="en-US" dirty="0"/>
              <a:t>Identify independent command streams</a:t>
            </a:r>
          </a:p>
          <a:p>
            <a:pPr lvl="1"/>
            <a:r>
              <a:rPr lang="en-US" dirty="0"/>
              <a:t>…and submit them on separate queues</a:t>
            </a:r>
          </a:p>
          <a:p>
            <a:r>
              <a:rPr lang="en-US" dirty="0"/>
              <a:t>Works best when lots of </a:t>
            </a:r>
            <a:r>
              <a:rPr lang="en-US" dirty="0" smtClean="0"/>
              <a:t>cores are idle</a:t>
            </a:r>
            <a:endParaRPr lang="en-US" dirty="0"/>
          </a:p>
          <a:p>
            <a:pPr lvl="1"/>
            <a:r>
              <a:rPr lang="en-US" dirty="0"/>
              <a:t>Depth-only rendering</a:t>
            </a:r>
          </a:p>
          <a:p>
            <a:pPr lvl="1"/>
            <a:r>
              <a:rPr lang="en-US" dirty="0"/>
              <a:t>Lots of barriers</a:t>
            </a:r>
          </a:p>
        </p:txBody>
      </p:sp>
    </p:spTree>
    <p:extLst>
      <p:ext uri="{BB962C8B-B14F-4D97-AF65-F5344CB8AC3E}">
        <p14:creationId xmlns:p14="http://schemas.microsoft.com/office/powerpoint/2010/main" val="75956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9200" y="3771900"/>
            <a:ext cx="3429000" cy="1323439"/>
          </a:xfrm>
          <a:prstGeom prst="rect">
            <a:avLst/>
          </a:prstGeom>
          <a:noFill/>
        </p:spPr>
        <p:txBody>
          <a:bodyPr wrap="square" rtlCol="0">
            <a:spAutoFit/>
          </a:bodyPr>
          <a:lstStyle/>
          <a:p>
            <a:pPr algn="ctr"/>
            <a:r>
              <a:rPr lang="en-US" sz="8000" dirty="0">
                <a:solidFill>
                  <a:srgbClr val="000000"/>
                </a:solidFill>
              </a:rPr>
              <a:t>Recap</a:t>
            </a:r>
          </a:p>
        </p:txBody>
      </p:sp>
    </p:spTree>
    <p:extLst>
      <p:ext uri="{BB962C8B-B14F-4D97-AF65-F5344CB8AC3E}">
        <p14:creationId xmlns:p14="http://schemas.microsoft.com/office/powerpoint/2010/main" val="31261281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Barriers Ensure Data Visibility</a:t>
            </a:r>
          </a:p>
        </p:txBody>
      </p:sp>
      <p:sp>
        <p:nvSpPr>
          <p:cNvPr id="3" name="Content Placeholder 2"/>
          <p:cNvSpPr>
            <a:spLocks noGrp="1"/>
          </p:cNvSpPr>
          <p:nvPr>
            <p:ph idx="1"/>
          </p:nvPr>
        </p:nvSpPr>
        <p:spPr/>
        <p:txBody>
          <a:bodyPr/>
          <a:lstStyle/>
          <a:p>
            <a:r>
              <a:rPr lang="en-US" dirty="0"/>
              <a:t>Probably involves GPU thread sync</a:t>
            </a:r>
          </a:p>
          <a:p>
            <a:r>
              <a:rPr lang="en-US" dirty="0"/>
              <a:t>Maybe involves cache flushes</a:t>
            </a:r>
          </a:p>
          <a:p>
            <a:r>
              <a:rPr lang="en-US" dirty="0"/>
              <a:t>Maybe involves data transformation</a:t>
            </a:r>
          </a:p>
          <a:p>
            <a:pPr lvl="1"/>
            <a:r>
              <a:rPr lang="en-US" dirty="0"/>
              <a:t>Decompression</a:t>
            </a:r>
          </a:p>
          <a:p>
            <a:r>
              <a:rPr lang="en-US" dirty="0"/>
              <a:t>API barriers describe visibility + dependencies</a:t>
            </a:r>
          </a:p>
          <a:p>
            <a:pPr lvl="1"/>
            <a:r>
              <a:rPr lang="en-US" dirty="0"/>
              <a:t>Think about your dependencies! (or visualize them!)</a:t>
            </a:r>
          </a:p>
        </p:txBody>
      </p:sp>
    </p:spTree>
    <p:extLst>
      <p:ext uri="{BB962C8B-B14F-4D97-AF65-F5344CB8AC3E}">
        <p14:creationId xmlns:p14="http://schemas.microsoft.com/office/powerpoint/2010/main" val="30854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47" y="342900"/>
            <a:ext cx="15389353" cy="1389888"/>
          </a:xfrm>
        </p:spPr>
        <p:txBody>
          <a:bodyPr/>
          <a:lstStyle/>
          <a:p>
            <a:r>
              <a:rPr lang="en-US" dirty="0"/>
              <a:t>Multi-Threaded Dependencies</a:t>
            </a:r>
          </a:p>
        </p:txBody>
      </p:sp>
      <p:sp>
        <p:nvSpPr>
          <p:cNvPr id="3" name="Content Placeholder 2"/>
          <p:cNvSpPr>
            <a:spLocks noGrp="1"/>
          </p:cNvSpPr>
          <p:nvPr>
            <p:ph idx="1"/>
          </p:nvPr>
        </p:nvSpPr>
        <p:spPr/>
        <p:txBody>
          <a:bodyPr/>
          <a:lstStyle/>
          <a:p>
            <a:r>
              <a:rPr lang="en-US" dirty="0"/>
              <a:t>Dependencies no longer visible!</a:t>
            </a:r>
          </a:p>
          <a:p>
            <a:pPr lvl="1"/>
            <a:r>
              <a:rPr lang="en-US" dirty="0"/>
              <a:t>Arbitrary numbers of threads</a:t>
            </a:r>
          </a:p>
          <a:p>
            <a:pPr lvl="1"/>
            <a:r>
              <a:rPr lang="en-US" dirty="0"/>
              <a:t>Free-for all memory access</a:t>
            </a:r>
          </a:p>
          <a:p>
            <a:r>
              <a:rPr lang="en-US" dirty="0"/>
              <a:t>CPU mechanisms break down</a:t>
            </a:r>
          </a:p>
          <a:p>
            <a:pPr lvl="1"/>
            <a:r>
              <a:rPr lang="en-US" dirty="0"/>
              <a:t>Per-core store buffers and caches</a:t>
            </a:r>
          </a:p>
          <a:p>
            <a:r>
              <a:rPr lang="en-US" dirty="0"/>
              <a:t>Everyone has failed you</a:t>
            </a:r>
          </a:p>
          <a:p>
            <a:pPr lvl="1"/>
            <a:r>
              <a:rPr lang="en-US" dirty="0"/>
              <a:t>You’re on your own</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3180" y="2971800"/>
            <a:ext cx="4687220" cy="44762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381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GPUs Aren’t </a:t>
            </a:r>
            <a:r>
              <a:rPr lang="en-US" i="1" dirty="0"/>
              <a:t>That</a:t>
            </a:r>
            <a:r>
              <a:rPr lang="en-US" dirty="0"/>
              <a:t> Different</a:t>
            </a:r>
          </a:p>
        </p:txBody>
      </p:sp>
      <p:sp>
        <p:nvSpPr>
          <p:cNvPr id="3" name="Content Placeholder 2"/>
          <p:cNvSpPr>
            <a:spLocks noGrp="1"/>
          </p:cNvSpPr>
          <p:nvPr>
            <p:ph idx="1"/>
          </p:nvPr>
        </p:nvSpPr>
        <p:spPr/>
        <p:txBody>
          <a:bodyPr/>
          <a:lstStyle/>
          <a:p>
            <a:r>
              <a:rPr lang="en-US" dirty="0"/>
              <a:t>Command processor = task scheduler</a:t>
            </a:r>
          </a:p>
          <a:p>
            <a:r>
              <a:rPr lang="en-US" dirty="0"/>
              <a:t>Shader cores = worker cores</a:t>
            </a:r>
          </a:p>
          <a:p>
            <a:r>
              <a:rPr lang="en-US" dirty="0"/>
              <a:t>Multi-core CPU’s have similar problems!</a:t>
            </a:r>
          </a:p>
          <a:p>
            <a:pPr lvl="1"/>
            <a:r>
              <a:rPr lang="en-US" dirty="0"/>
              <a:t>Parallel operations</a:t>
            </a:r>
          </a:p>
          <a:p>
            <a:pPr lvl="1"/>
            <a:r>
              <a:rPr lang="en-US" dirty="0"/>
              <a:t>Coherency issues</a:t>
            </a:r>
          </a:p>
        </p:txBody>
      </p:sp>
    </p:spTree>
    <p:extLst>
      <p:ext uri="{BB962C8B-B14F-4D97-AF65-F5344CB8AC3E}">
        <p14:creationId xmlns:p14="http://schemas.microsoft.com/office/powerpoint/2010/main" val="8285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 = Idle Cores</a:t>
            </a:r>
          </a:p>
        </p:txBody>
      </p:sp>
      <p:sp>
        <p:nvSpPr>
          <p:cNvPr id="3" name="Content Placeholder 2"/>
          <p:cNvSpPr>
            <a:spLocks noGrp="1"/>
          </p:cNvSpPr>
          <p:nvPr>
            <p:ph idx="1"/>
          </p:nvPr>
        </p:nvSpPr>
        <p:spPr/>
        <p:txBody>
          <a:bodyPr/>
          <a:lstStyle/>
          <a:p>
            <a:r>
              <a:rPr lang="en-US" dirty="0"/>
              <a:t>Keep the thread monster fed!</a:t>
            </a:r>
          </a:p>
          <a:p>
            <a:pPr lvl="1"/>
            <a:r>
              <a:rPr lang="en-US" dirty="0"/>
              <a:t>Waits/stalls decrease utilization</a:t>
            </a:r>
          </a:p>
          <a:p>
            <a:pPr lvl="1"/>
            <a:r>
              <a:rPr lang="en-US" dirty="0"/>
              <a:t>Careful barrier use =&gt; higher utilization</a:t>
            </a:r>
          </a:p>
          <a:p>
            <a:pPr lvl="1"/>
            <a:r>
              <a:rPr lang="en-US" dirty="0"/>
              <a:t>Watch out for long-running threads!</a:t>
            </a:r>
          </a:p>
          <a:p>
            <a:r>
              <a:rPr lang="en-US" dirty="0"/>
              <a:t>Batch your barriers!</a:t>
            </a:r>
          </a:p>
          <a:p>
            <a:pPr lvl="1"/>
            <a:r>
              <a:rPr lang="en-US" dirty="0"/>
              <a:t>Flushing cache once &gt;&gt;&gt; flushing multiple times</a:t>
            </a:r>
          </a:p>
        </p:txBody>
      </p:sp>
    </p:spTree>
    <p:extLst>
      <p:ext uri="{BB962C8B-B14F-4D97-AF65-F5344CB8AC3E}">
        <p14:creationId xmlns:p14="http://schemas.microsoft.com/office/powerpoint/2010/main" val="402499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Queues</a:t>
            </a:r>
          </a:p>
        </p:txBody>
      </p:sp>
      <p:sp>
        <p:nvSpPr>
          <p:cNvPr id="3" name="Content Placeholder 2"/>
          <p:cNvSpPr>
            <a:spLocks noGrp="1"/>
          </p:cNvSpPr>
          <p:nvPr>
            <p:ph idx="1"/>
          </p:nvPr>
        </p:nvSpPr>
        <p:spPr/>
        <p:txBody>
          <a:bodyPr/>
          <a:lstStyle/>
          <a:p>
            <a:r>
              <a:rPr lang="en-US" dirty="0"/>
              <a:t>Parallel submissions </a:t>
            </a:r>
            <a:r>
              <a:rPr lang="en-US" b="1" i="1" u="sng" dirty="0"/>
              <a:t>may</a:t>
            </a:r>
            <a:r>
              <a:rPr lang="en-US" dirty="0"/>
              <a:t> increase utilization</a:t>
            </a:r>
          </a:p>
          <a:p>
            <a:pPr lvl="1"/>
            <a:r>
              <a:rPr lang="en-US" dirty="0"/>
              <a:t>Not guaranteed! – check </a:t>
            </a:r>
            <a:r>
              <a:rPr lang="en-US" dirty="0" smtClean="0"/>
              <a:t>your tools!</a:t>
            </a:r>
            <a:endParaRPr lang="en-US" dirty="0"/>
          </a:p>
          <a:p>
            <a:r>
              <a:rPr lang="en-US" dirty="0"/>
              <a:t>Won’t magically increase the core </a:t>
            </a:r>
            <a:r>
              <a:rPr lang="en-US" dirty="0" smtClean="0"/>
              <a:t>count</a:t>
            </a:r>
            <a:endParaRPr lang="en-US" dirty="0"/>
          </a:p>
          <a:p>
            <a:r>
              <a:rPr lang="en-US" dirty="0"/>
              <a:t>Look for independent command streams</a:t>
            </a:r>
          </a:p>
          <a:p>
            <a:pPr lvl="1"/>
            <a:r>
              <a:rPr lang="en-US" dirty="0"/>
              <a:t>Don’t go crazy with D3D12 fences</a:t>
            </a:r>
          </a:p>
        </p:txBody>
      </p:sp>
    </p:spTree>
    <p:extLst>
      <p:ext uri="{BB962C8B-B14F-4D97-AF65-F5344CB8AC3E}">
        <p14:creationId xmlns:p14="http://schemas.microsoft.com/office/powerpoint/2010/main" val="16744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It!</a:t>
            </a:r>
          </a:p>
        </p:txBody>
      </p:sp>
      <p:sp>
        <p:nvSpPr>
          <p:cNvPr id="3" name="Content Placeholder 2"/>
          <p:cNvSpPr>
            <a:spLocks noGrp="1"/>
          </p:cNvSpPr>
          <p:nvPr>
            <p:ph idx="1"/>
          </p:nvPr>
        </p:nvSpPr>
        <p:spPr/>
        <p:txBody>
          <a:bodyPr/>
          <a:lstStyle/>
          <a:p>
            <a:r>
              <a:rPr lang="en-US" dirty="0"/>
              <a:t>Thanks to</a:t>
            </a:r>
            <a:r>
              <a:rPr lang="en-US" dirty="0" smtClean="0"/>
              <a:t>…</a:t>
            </a:r>
          </a:p>
          <a:p>
            <a:pPr lvl="1"/>
            <a:r>
              <a:rPr lang="en-US" dirty="0" err="1" smtClean="0"/>
              <a:t>Ste</a:t>
            </a:r>
            <a:r>
              <a:rPr lang="en-US" dirty="0" smtClean="0"/>
              <a:t> Tovey</a:t>
            </a:r>
          </a:p>
          <a:p>
            <a:pPr lvl="1"/>
            <a:r>
              <a:rPr lang="en-US" dirty="0" err="1"/>
              <a:t>Rys</a:t>
            </a:r>
            <a:r>
              <a:rPr lang="en-US" dirty="0"/>
              <a:t> </a:t>
            </a:r>
            <a:r>
              <a:rPr lang="en-US" dirty="0" err="1" smtClean="0"/>
              <a:t>Sommefeldt</a:t>
            </a:r>
            <a:endParaRPr lang="en-US" dirty="0" smtClean="0"/>
          </a:p>
          <a:p>
            <a:pPr lvl="1"/>
            <a:r>
              <a:rPr lang="en-US" dirty="0"/>
              <a:t>Nick </a:t>
            </a:r>
            <a:r>
              <a:rPr lang="en-US" dirty="0" err="1" smtClean="0"/>
              <a:t>Thibieroz</a:t>
            </a:r>
            <a:endParaRPr lang="en-US" dirty="0" smtClean="0"/>
          </a:p>
          <a:p>
            <a:pPr lvl="1"/>
            <a:r>
              <a:rPr lang="en-US" dirty="0"/>
              <a:t>Andrei </a:t>
            </a:r>
            <a:r>
              <a:rPr lang="en-US" dirty="0" err="1" smtClean="0"/>
              <a:t>Tatarinov</a:t>
            </a:r>
            <a:endParaRPr lang="en-US" dirty="0" smtClean="0"/>
          </a:p>
          <a:p>
            <a:pPr lvl="1"/>
            <a:r>
              <a:rPr lang="en-US" dirty="0" smtClean="0"/>
              <a:t>Everyone at Ready At Dawn</a:t>
            </a:r>
            <a:endParaRPr lang="en-US" dirty="0"/>
          </a:p>
        </p:txBody>
      </p:sp>
    </p:spTree>
    <p:extLst>
      <p:ext uri="{BB962C8B-B14F-4D97-AF65-F5344CB8AC3E}">
        <p14:creationId xmlns:p14="http://schemas.microsoft.com/office/powerpoint/2010/main" val="13614132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a:t>
            </a:r>
          </a:p>
        </p:txBody>
      </p:sp>
      <p:sp>
        <p:nvSpPr>
          <p:cNvPr id="3" name="Content Placeholder 2"/>
          <p:cNvSpPr>
            <a:spLocks noGrp="1"/>
          </p:cNvSpPr>
          <p:nvPr>
            <p:ph idx="1"/>
          </p:nvPr>
        </p:nvSpPr>
        <p:spPr>
          <a:xfrm>
            <a:off x="282448" y="1828800"/>
            <a:ext cx="15846552" cy="5791200"/>
          </a:xfrm>
        </p:spPr>
        <p:txBody>
          <a:bodyPr/>
          <a:lstStyle/>
          <a:p>
            <a:r>
              <a:rPr lang="en-US" dirty="0">
                <a:hlinkClick r:id="rId3"/>
              </a:rPr>
              <a:t>matt@readyatdawn.com</a:t>
            </a:r>
            <a:endParaRPr lang="en-US" dirty="0"/>
          </a:p>
          <a:p>
            <a:r>
              <a:rPr lang="en-US" dirty="0">
                <a:hlinkClick r:id="rId4"/>
              </a:rPr>
              <a:t>mpettineo@gmail.com</a:t>
            </a:r>
            <a:endParaRPr lang="en-US" dirty="0"/>
          </a:p>
          <a:p>
            <a:r>
              <a:rPr lang="en-US" dirty="0"/>
              <a:t>@</a:t>
            </a:r>
            <a:r>
              <a:rPr lang="en-US" dirty="0" err="1"/>
              <a:t>mynameismjp</a:t>
            </a:r>
            <a:endParaRPr lang="en-US" dirty="0"/>
          </a:p>
          <a:p>
            <a:r>
              <a:rPr lang="en-US" dirty="0">
                <a:hlinkClick r:id="rId5"/>
              </a:rPr>
              <a:t>https://mynameismjp.wordpress.com</a:t>
            </a:r>
            <a:r>
              <a:rPr lang="en-US" dirty="0" smtClean="0">
                <a:hlinkClick r:id="rId5"/>
              </a:rPr>
              <a:t>/</a:t>
            </a:r>
            <a:endParaRPr lang="en-US" dirty="0" smtClean="0"/>
          </a:p>
          <a:p>
            <a:r>
              <a:rPr lang="en-US" dirty="0">
                <a:hlinkClick r:id="rId6"/>
              </a:rPr>
              <a:t>https://</a:t>
            </a:r>
            <a:r>
              <a:rPr lang="en-US" dirty="0" smtClean="0">
                <a:hlinkClick r:id="rId6"/>
              </a:rPr>
              <a:t>github.com/TheRealMJP/GDC2019_Public</a:t>
            </a:r>
            <a:endParaRPr lang="en-US" dirty="0" smtClean="0"/>
          </a:p>
          <a:p>
            <a:pPr lvl="1"/>
            <a:r>
              <a:rPr lang="en-US" dirty="0" smtClean="0"/>
              <a:t>Includes </a:t>
            </a:r>
            <a:r>
              <a:rPr lang="en-US" dirty="0" err="1" smtClean="0"/>
              <a:t>pptx</a:t>
            </a:r>
            <a:r>
              <a:rPr lang="en-US" dirty="0" smtClean="0"/>
              <a:t> and PDF with full speaker notes</a:t>
            </a:r>
            <a:endParaRPr lang="en-US" dirty="0" smtClean="0"/>
          </a:p>
          <a:p>
            <a:pPr marL="0" indent="0">
              <a:buNone/>
            </a:pPr>
            <a:endParaRPr lang="en-US" dirty="0"/>
          </a:p>
        </p:txBody>
      </p:sp>
    </p:spTree>
    <p:extLst>
      <p:ext uri="{BB962C8B-B14F-4D97-AF65-F5344CB8AC3E}">
        <p14:creationId xmlns:p14="http://schemas.microsoft.com/office/powerpoint/2010/main" val="2542204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commending A Strategy">
  <a:themeElements>
    <a:clrScheme name="">
      <a:dk1>
        <a:srgbClr val="1F497D"/>
      </a:dk1>
      <a:lt1>
        <a:srgbClr val="FFFFFF"/>
      </a:lt1>
      <a:dk2>
        <a:srgbClr val="A7A7A7"/>
      </a:dk2>
      <a:lt2>
        <a:srgbClr val="535353"/>
      </a:lt2>
      <a:accent1>
        <a:srgbClr val="4F81BD"/>
      </a:accent1>
      <a:accent2>
        <a:srgbClr val="C0504D"/>
      </a:accent2>
      <a:accent3>
        <a:srgbClr val="FFFFFF"/>
      </a:accent3>
      <a:accent4>
        <a:srgbClr val="193D6A"/>
      </a:accent4>
      <a:accent5>
        <a:srgbClr val="B2C1DB"/>
      </a:accent5>
      <a:accent6>
        <a:srgbClr val="AE4845"/>
      </a:accent6>
      <a:hlink>
        <a:srgbClr val="0000FF"/>
      </a:hlink>
      <a:folHlink>
        <a:srgbClr val="FF00FF"/>
      </a:folHlink>
    </a:clrScheme>
    <a:fontScheme name="Recommending A Strategy">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spDef>
    <a:ln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commending A Strategy - Default">
  <a:themeElements>
    <a:clrScheme name="">
      <a:dk1>
        <a:srgbClr val="1F497D"/>
      </a:dk1>
      <a:lt1>
        <a:srgbClr val="FFFFFF"/>
      </a:lt1>
      <a:dk2>
        <a:srgbClr val="A7A7A7"/>
      </a:dk2>
      <a:lt2>
        <a:srgbClr val="535353"/>
      </a:lt2>
      <a:accent1>
        <a:srgbClr val="4F81BD"/>
      </a:accent1>
      <a:accent2>
        <a:srgbClr val="C0504D"/>
      </a:accent2>
      <a:accent3>
        <a:srgbClr val="FFFFFF"/>
      </a:accent3>
      <a:accent4>
        <a:srgbClr val="193D6A"/>
      </a:accent4>
      <a:accent5>
        <a:srgbClr val="B2C1DB"/>
      </a:accent5>
      <a:accent6>
        <a:srgbClr val="AE4845"/>
      </a:accent6>
      <a:hlink>
        <a:srgbClr val="0000FF"/>
      </a:hlink>
      <a:folHlink>
        <a:srgbClr val="FF00FF"/>
      </a:folHlink>
    </a:clrScheme>
    <a:fontScheme name="Recommending A Strategy - Default">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spDef>
    <a:ln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11218</Words>
  <Application>Microsoft Office PowerPoint</Application>
  <PresentationFormat>Custom</PresentationFormat>
  <Paragraphs>806</Paragraphs>
  <Slides>94</Slides>
  <Notes>94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94</vt:i4>
      </vt:variant>
    </vt:vector>
  </HeadingPairs>
  <TitlesOfParts>
    <vt:vector size="101" baseType="lpstr">
      <vt:lpstr>Arial</vt:lpstr>
      <vt:lpstr>Calibri</vt:lpstr>
      <vt:lpstr>Consolas</vt:lpstr>
      <vt:lpstr>Verdana</vt:lpstr>
      <vt:lpstr>Wingdings</vt:lpstr>
      <vt:lpstr>Recommending A Strategy</vt:lpstr>
      <vt:lpstr>Recommending A Strategy - Default</vt:lpstr>
      <vt:lpstr>Breaking Down Barriers:  An Intro to GPU Synchronization  Matt Pettineo Lead Engine Programmer  Ready At Dawn Studios</vt:lpstr>
      <vt:lpstr>Who am I? </vt:lpstr>
      <vt:lpstr>What is this talk about?</vt:lpstr>
      <vt:lpstr>Barriers in D3D12/Vulkan</vt:lpstr>
      <vt:lpstr>CPU Thread Barriers</vt:lpstr>
      <vt:lpstr>CPU Memory Barriers</vt:lpstr>
      <vt:lpstr>What’s The Common Thread?</vt:lpstr>
      <vt:lpstr>Single-Threaded Dependencies</vt:lpstr>
      <vt:lpstr>Multi-Threaded Dependencies</vt:lpstr>
      <vt:lpstr>Task Dependencies</vt:lpstr>
      <vt:lpstr>Task Dependencies</vt:lpstr>
      <vt:lpstr>GPU Parallelism</vt:lpstr>
      <vt:lpstr>PowerPoint Presentation</vt:lpstr>
      <vt:lpstr>PowerPoint Presentation</vt:lpstr>
      <vt:lpstr>GPUs are Thread Monsters!</vt:lpstr>
      <vt:lpstr>GPUs are Thread Monsters!</vt:lpstr>
      <vt:lpstr>GPU Thread Barriers</vt:lpstr>
      <vt:lpstr>GPU Cache Barriers</vt:lpstr>
      <vt:lpstr>GPU Compression Barriers</vt:lpstr>
      <vt:lpstr>D3D12 Barriers</vt:lpstr>
      <vt:lpstr>Vulkan Barriers</vt:lpstr>
      <vt:lpstr>D3D12/Vulkan Barriers</vt:lpstr>
      <vt:lpstr>What about D3D11?</vt:lpstr>
      <vt:lpstr>Let’s Make a GPU!</vt:lpstr>
      <vt:lpstr>MJP-3000 Limitations</vt:lpstr>
      <vt:lpstr>Simple Dispatch Example</vt:lpstr>
      <vt:lpstr>Simple Dispatch Example</vt:lpstr>
      <vt:lpstr>Simple Dispatch Example</vt:lpstr>
      <vt:lpstr>Simple Dispatch Example</vt:lpstr>
      <vt:lpstr>Simple Dispatch Example</vt:lpstr>
      <vt:lpstr>Simple Dispatch Example</vt:lpstr>
      <vt:lpstr>Simple Dispatch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The Cost of a Barrier</vt:lpstr>
      <vt:lpstr>D3D12/Vulkan Barriers are Flushes!</vt:lpstr>
      <vt:lpstr>Overlapping Dispatches Example</vt:lpstr>
      <vt:lpstr>Overlapping Dispatches Example</vt:lpstr>
      <vt:lpstr>Overlapping Dispatches Example</vt:lpstr>
      <vt:lpstr>Overlapping Dispatches Example</vt:lpstr>
      <vt:lpstr>Overlapping Dispatches Example</vt:lpstr>
      <vt:lpstr>Overlapping Dispatches Example</vt:lpstr>
      <vt:lpstr>Overlapping Dispatches Example</vt:lpstr>
      <vt:lpstr>Overlapping Dispatches Example</vt:lpstr>
      <vt:lpstr>Insights From Overlapping</vt:lpstr>
      <vt:lpstr>Bad Overlap Example</vt:lpstr>
      <vt:lpstr>Bad Overlap Example</vt:lpstr>
      <vt:lpstr>Bad Overlap Example</vt:lpstr>
      <vt:lpstr>Bad Overlap Example</vt:lpstr>
      <vt:lpstr>Bad Overlap Example</vt:lpstr>
      <vt:lpstr>Bad Overlap Example</vt:lpstr>
      <vt:lpstr>What Happened?</vt:lpstr>
      <vt:lpstr>Why Not Two Command Processors?</vt:lpstr>
      <vt:lpstr>Upgrading To The MJP-4000</vt:lpstr>
      <vt:lpstr>Introducing The MJP-4000</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Did Two Front-Ends Help?</vt:lpstr>
      <vt:lpstr>Even Better For Real GPUs!</vt:lpstr>
      <vt:lpstr>Thinking in CPU Terms</vt:lpstr>
      <vt:lpstr>Real-World Example: Bloom + DOF</vt:lpstr>
      <vt:lpstr>Real-World Example: Bloom + DOF</vt:lpstr>
      <vt:lpstr>Submitting Commands in D3D12</vt:lpstr>
      <vt:lpstr>Bloom + DOF in D3D12</vt:lpstr>
      <vt:lpstr>Bloom + DOF in D3D12</vt:lpstr>
      <vt:lpstr>D3D12 Multi-Queue Submission</vt:lpstr>
      <vt:lpstr>D3D12 Virtualizes Queues</vt:lpstr>
      <vt:lpstr>Vulkan Queues Are Different!</vt:lpstr>
      <vt:lpstr>Using Async Compute</vt:lpstr>
      <vt:lpstr>PowerPoint Presentation</vt:lpstr>
      <vt:lpstr>GPU Barriers Ensure Data Visibility</vt:lpstr>
      <vt:lpstr>GPUs Aren’t That Different</vt:lpstr>
      <vt:lpstr>Barriers = Idle Cores</vt:lpstr>
      <vt:lpstr>Using Multiple Queues</vt:lpstr>
      <vt:lpstr>That’s It!</vt:lpstr>
      <vt:lpstr>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  Speaker Name Speaker Title &amp; Company</dc:title>
  <dc:creator>MJP</dc:creator>
  <cp:lastModifiedBy>MJP</cp:lastModifiedBy>
  <cp:revision>958</cp:revision>
  <dcterms:modified xsi:type="dcterms:W3CDTF">2019-03-24T20:27:32Z</dcterms:modified>
</cp:coreProperties>
</file>