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68" r:id="rId6"/>
    <p:sldId id="279" r:id="rId7"/>
    <p:sldId id="269" r:id="rId8"/>
    <p:sldId id="270" r:id="rId9"/>
    <p:sldId id="293" r:id="rId10"/>
    <p:sldId id="271" r:id="rId11"/>
    <p:sldId id="274" r:id="rId12"/>
    <p:sldId id="280" r:id="rId13"/>
    <p:sldId id="281" r:id="rId14"/>
    <p:sldId id="286" r:id="rId15"/>
    <p:sldId id="282" r:id="rId16"/>
    <p:sldId id="283" r:id="rId17"/>
    <p:sldId id="284" r:id="rId18"/>
    <p:sldId id="285" r:id="rId19"/>
    <p:sldId id="287" r:id="rId20"/>
    <p:sldId id="288" r:id="rId21"/>
    <p:sldId id="290" r:id="rId22"/>
    <p:sldId id="289" r:id="rId23"/>
    <p:sldId id="291" r:id="rId24"/>
    <p:sldId id="292" r:id="rId25"/>
    <p:sldId id="275" r:id="rId26"/>
    <p:sldId id="276"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4" autoAdjust="0"/>
  </p:normalViewPr>
  <p:slideViewPr>
    <p:cSldViewPr>
      <p:cViewPr varScale="1">
        <p:scale>
          <a:sx n="69" d="100"/>
          <a:sy n="69" d="100"/>
        </p:scale>
        <p:origin x="1374" y="72"/>
      </p:cViewPr>
      <p:guideLst>
        <p:guide orient="horz" pos="2160"/>
        <p:guide pos="3839"/>
      </p:guideLst>
    </p:cSldViewPr>
  </p:slideViewPr>
  <p:notesTextViewPr>
    <p:cViewPr>
      <p:scale>
        <a:sx n="150" d="100"/>
        <a:sy n="15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4/30/2019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4/30/2019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smtClean="0">
                <a:solidFill>
                  <a:schemeClr val="tx1"/>
                </a:solidFill>
                <a:effectLst/>
                <a:latin typeface="+mn-lt"/>
                <a:ea typeface="+mn-ea"/>
                <a:cs typeface="+mn-cs"/>
              </a:rPr>
              <a:t>-The forefather of dynamical chaos was Jules Henri </a:t>
            </a:r>
            <a:r>
              <a:rPr lang="en-US" sz="1600" kern="1200" dirty="0" err="1" smtClean="0">
                <a:solidFill>
                  <a:schemeClr val="tx1"/>
                </a:solidFill>
                <a:effectLst/>
                <a:latin typeface="+mn-lt"/>
                <a:ea typeface="+mn-ea"/>
                <a:cs typeface="+mn-cs"/>
              </a:rPr>
              <a:t>Poincaré</a:t>
            </a:r>
            <a:r>
              <a:rPr lang="en-US" sz="1600" kern="1200" dirty="0" smtClean="0">
                <a:solidFill>
                  <a:schemeClr val="tx1"/>
                </a:solidFill>
                <a:effectLst/>
                <a:latin typeface="+mn-lt"/>
                <a:ea typeface="+mn-ea"/>
                <a:cs typeface="+mn-cs"/>
              </a:rPr>
              <a:t>, and the idea of chaos started when he entered a contest that was sponsored by the king of Sweden.  One of the questions in this contest was a generalization of the famous three body problem and was to show that the solar system as modeled by Newton’s equations is dynamically stable.  </a:t>
            </a:r>
            <a:r>
              <a:rPr lang="en-US" sz="1600" kern="1200" dirty="0" err="1" smtClean="0">
                <a:solidFill>
                  <a:schemeClr val="tx1"/>
                </a:solidFill>
                <a:effectLst/>
                <a:latin typeface="+mn-lt"/>
                <a:ea typeface="+mn-ea"/>
                <a:cs typeface="+mn-cs"/>
              </a:rPr>
              <a:t>Poincaré</a:t>
            </a:r>
            <a:r>
              <a:rPr lang="en-US" sz="1600" kern="1200" dirty="0" smtClean="0">
                <a:solidFill>
                  <a:schemeClr val="tx1"/>
                </a:solidFill>
                <a:effectLst/>
                <a:latin typeface="+mn-lt"/>
                <a:ea typeface="+mn-ea"/>
                <a:cs typeface="+mn-cs"/>
              </a:rPr>
              <a:t> could not get a complete solution because difficulty arose in showing that solutions in terms of invariants converged, but nonetheless his work was so impressive that he won the prize and </a:t>
            </a:r>
            <a:r>
              <a:rPr lang="en-US" sz="1600" kern="1200" dirty="0" err="1" smtClean="0">
                <a:solidFill>
                  <a:schemeClr val="tx1"/>
                </a:solidFill>
                <a:effectLst/>
                <a:latin typeface="+mn-lt"/>
                <a:ea typeface="+mn-ea"/>
                <a:cs typeface="+mn-cs"/>
              </a:rPr>
              <a:t>Weierstrass</a:t>
            </a:r>
            <a:r>
              <a:rPr lang="en-US" sz="1600" kern="1200" dirty="0" smtClean="0">
                <a:solidFill>
                  <a:schemeClr val="tx1"/>
                </a:solidFill>
                <a:effectLst/>
                <a:latin typeface="+mn-lt"/>
                <a:ea typeface="+mn-ea"/>
                <a:cs typeface="+mn-cs"/>
              </a:rPr>
              <a:t> said that the publication of his work would usher in a new era in the history of celestial mechanics.</a:t>
            </a:r>
          </a:p>
          <a:p>
            <a:r>
              <a:rPr lang="en-US" sz="1600" kern="1200" dirty="0" smtClean="0">
                <a:solidFill>
                  <a:schemeClr val="tx1"/>
                </a:solidFill>
                <a:effectLst/>
                <a:latin typeface="+mn-lt"/>
                <a:ea typeface="+mn-ea"/>
                <a:cs typeface="+mn-cs"/>
              </a:rPr>
              <a:t>-</a:t>
            </a:r>
            <a:r>
              <a:rPr lang="en-US" sz="1600" kern="1200" dirty="0" err="1" smtClean="0">
                <a:solidFill>
                  <a:schemeClr val="tx1"/>
                </a:solidFill>
                <a:effectLst/>
                <a:latin typeface="+mn-lt"/>
                <a:ea typeface="+mn-ea"/>
                <a:cs typeface="+mn-cs"/>
              </a:rPr>
              <a:t>Poincaré</a:t>
            </a:r>
            <a:r>
              <a:rPr lang="en-US" sz="1600" kern="1200" dirty="0" smtClean="0">
                <a:solidFill>
                  <a:schemeClr val="tx1"/>
                </a:solidFill>
                <a:effectLst/>
                <a:latin typeface="+mn-lt"/>
                <a:ea typeface="+mn-ea"/>
                <a:cs typeface="+mn-cs"/>
              </a:rPr>
              <a:t> described the concept of chaos as “…small differences in the initial conditions produce very great ones in the final phenomena”.</a:t>
            </a:r>
          </a:p>
          <a:p>
            <a:endParaRPr lang="en-US" sz="1600" kern="1200" baseline="0" dirty="0" smtClean="0">
              <a:solidFill>
                <a:schemeClr val="tx1"/>
              </a:solidFill>
              <a:effectLst/>
              <a:latin typeface="+mn-lt"/>
              <a:ea typeface="+mn-ea"/>
              <a:cs typeface="+mn-cs"/>
            </a:endParaRPr>
          </a:p>
          <a:p>
            <a:r>
              <a:rPr lang="en-US" sz="1600" kern="1200" baseline="0" dirty="0" smtClean="0">
                <a:solidFill>
                  <a:schemeClr val="tx1"/>
                </a:solidFill>
                <a:effectLst/>
                <a:latin typeface="+mn-lt"/>
                <a:ea typeface="+mn-ea"/>
                <a:cs typeface="+mn-cs"/>
              </a:rPr>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2427357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modify the system</a:t>
            </a:r>
            <a:r>
              <a:rPr lang="en-US" baseline="0" dirty="0" smtClean="0"/>
              <a:t> I used to learn about </a:t>
            </a:r>
            <a:r>
              <a:rPr lang="en-US" baseline="0" dirty="0" err="1" smtClean="0"/>
              <a:t>hyperchaos</a:t>
            </a:r>
            <a:r>
              <a:rPr lang="en-US" baseline="0" dirty="0" smtClean="0"/>
              <a:t>, I changed the exponents around and found that even powers such as 2 and 6 had the same behavior as the 4</a:t>
            </a:r>
            <a:r>
              <a:rPr lang="en-US" baseline="30000" dirty="0" smtClean="0"/>
              <a:t>th</a:t>
            </a:r>
            <a:r>
              <a:rPr lang="en-US" baseline="0" dirty="0" smtClean="0"/>
              <a:t> degree one, but odd powered equations made the system do some really whacky stuff and so I couldn’t draw any conclusions.</a:t>
            </a:r>
          </a:p>
          <a:p>
            <a:endParaRPr lang="en-US" baseline="0" dirty="0" smtClean="0"/>
          </a:p>
          <a:p>
            <a:r>
              <a:rPr lang="en-US" baseline="0" dirty="0" smtClean="0"/>
              <a:t>-Anyways I decided to stick with the power of 2.  Solving the system you get that the only equilibrium solution is at the origin</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275949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baseline="0" dirty="0" smtClean="0"/>
              <a:t>It is hard to talk about global stability with four dimensions, and so local stability is often what is analyzed.  To do this we take the Jacobian of our system and find the characteristic equation.  What’s neat is at the end you can factor out the (Lambda + Beta) term and so as long as we keep that positive, we can use the Routh-</a:t>
            </a:r>
            <a:r>
              <a:rPr lang="en-US" baseline="0" dirty="0" err="1" smtClean="0"/>
              <a:t>Hurtwitz</a:t>
            </a:r>
            <a:r>
              <a:rPr lang="en-US" baseline="0" dirty="0" smtClean="0"/>
              <a:t> stability criterion for a polynomial of degree 3, which is less confusing that the criterion for degree 4.</a:t>
            </a:r>
          </a:p>
          <a:p>
            <a:pPr marL="285750" indent="-285750">
              <a:buFontTx/>
              <a:buChar char="-"/>
            </a:pPr>
            <a:r>
              <a:rPr lang="en-US" baseline="0" dirty="0" smtClean="0"/>
              <a:t>After satisfying the criterion, we get these necessary conditions for local stability about the origin:</a:t>
            </a:r>
          </a:p>
          <a:p>
            <a:pPr marL="285750" indent="-285750">
              <a:buFontTx/>
              <a:buChar char="-"/>
            </a:pPr>
            <a:endParaRPr lang="en-US" baseline="0" dirty="0" smtClean="0"/>
          </a:p>
          <a:p>
            <a:pPr marL="0" indent="0">
              <a:buFontTx/>
              <a:buNone/>
            </a:pPr>
            <a:r>
              <a:rPr lang="en-US" baseline="0" dirty="0" smtClean="0"/>
              <a:t>NEXT SLIDE</a:t>
            </a:r>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236709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 is as you see here.  On</a:t>
            </a:r>
            <a:r>
              <a:rPr lang="en-US" baseline="0" dirty="0" smtClean="0"/>
              <a:t> the left is a space curve in the X-Y-Z coordinate system showing that solution curves tend toward the origin.</a:t>
            </a:r>
          </a:p>
          <a:p>
            <a:endParaRPr lang="en-US" baseline="0" dirty="0" smtClean="0"/>
          </a:p>
          <a:p>
            <a:r>
              <a:rPr lang="en-US" baseline="0" dirty="0" smtClean="0"/>
              <a:t>-On the right is a phase portrait in the X-Y plane showing a 2D perspective (phase portrait shows characteristics of ODEs by plotting solution curves in a vector field</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868406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-Stability is boring though, so let’s look at what </a:t>
            </a:r>
            <a:r>
              <a:rPr lang="en-US" dirty="0" err="1" smtClean="0"/>
              <a:t>hyperchaotic</a:t>
            </a:r>
            <a:r>
              <a:rPr lang="en-US" dirty="0" smtClean="0"/>
              <a:t> behavior looks like.  Not so nice</a:t>
            </a:r>
            <a:r>
              <a:rPr lang="en-US" baseline="0" dirty="0" smtClean="0"/>
              <a:t> is it?</a:t>
            </a:r>
          </a:p>
          <a:p>
            <a:endParaRPr lang="en-US" baseline="0" dirty="0" smtClean="0"/>
          </a:p>
          <a:p>
            <a:r>
              <a:rPr lang="en-US" baseline="0" dirty="0" smtClean="0"/>
              <a:t>-It looks all </a:t>
            </a:r>
            <a:r>
              <a:rPr lang="en-US" baseline="0" dirty="0" err="1" smtClean="0"/>
              <a:t>jumbly</a:t>
            </a:r>
            <a:r>
              <a:rPr lang="en-US" baseline="0" dirty="0" smtClean="0"/>
              <a:t> because we now have 2 positive Lyapunov exponents and so trajectories have a lot more speed and direction change.</a:t>
            </a:r>
          </a:p>
          <a:p>
            <a:endParaRPr lang="en-US" baseline="0" dirty="0" smtClean="0"/>
          </a:p>
          <a:p>
            <a:r>
              <a:rPr lang="en-US" baseline="0" dirty="0" smtClean="0"/>
              <a:t>-On the left, I plotted 2 trajectories, one with the initial condition of (1,1,1,1) and the other with the initial condition varying only by adding 1x10^-10 to each initial condition.  After only 50 units the trajectories begin separating as you can see here.</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3947573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really cool concept</a:t>
            </a:r>
            <a:r>
              <a:rPr lang="en-US" baseline="0" dirty="0" smtClean="0"/>
              <a:t> is the idea of an adaptive controller for dynamical systems.  The paper I studied implemented one for their system and so I thought why not do the same?</a:t>
            </a:r>
          </a:p>
          <a:p>
            <a:endParaRPr lang="en-US" baseline="0" dirty="0" smtClean="0"/>
          </a:p>
          <a:p>
            <a:r>
              <a:rPr lang="en-US" baseline="0" dirty="0" smtClean="0"/>
              <a:t>-Adaptive controllers became popular when aircraft gained the need for better automatic control.  These are better than the conventional controllers because the adaptive controllers use </a:t>
            </a:r>
            <a:r>
              <a:rPr lang="en-US" baseline="0" dirty="0" err="1" smtClean="0"/>
              <a:t>realtime</a:t>
            </a:r>
            <a:r>
              <a:rPr lang="en-US" baseline="0" dirty="0" smtClean="0"/>
              <a:t> input to adjust control parameters, thus keeping good control of the system over time.</a:t>
            </a:r>
          </a:p>
          <a:p>
            <a:endParaRPr lang="en-US" baseline="0" dirty="0" smtClean="0"/>
          </a:p>
          <a:p>
            <a:r>
              <a:rPr lang="en-US" baseline="0" dirty="0" smtClean="0"/>
              <a:t>-Explain the controller and parameters.</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2024821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add the controller we simply slap</a:t>
            </a:r>
            <a:r>
              <a:rPr lang="en-US" baseline="0" dirty="0" smtClean="0"/>
              <a:t> it on the end of the system.  Then we need to define adaptive parameters, which if chosen nicely will result in the cancellation of a lot of messy terms, and they are:</a:t>
            </a:r>
          </a:p>
          <a:p>
            <a:endParaRPr lang="en-US" baseline="0" dirty="0" smtClean="0"/>
          </a:p>
          <a:p>
            <a:r>
              <a:rPr lang="en-US" baseline="0" dirty="0" smtClean="0"/>
              <a:t>-The adaptive parameters then need adaptive laws which are basically your real-time input.  These are defined using a positive constant alpha that allows for control of the speed of convergence of the system.</a:t>
            </a:r>
          </a:p>
          <a:p>
            <a:endParaRPr lang="en-US" baseline="0" dirty="0" smtClean="0"/>
          </a:p>
          <a:p>
            <a:r>
              <a:rPr lang="en-US" baseline="0" dirty="0" smtClean="0"/>
              <a:t>-Next stop would naturally be to graph the system and see if the controller works, but I could not figure out how to graph it due to part of the system using output from the other parts, and so I just did a stability analysis.  The idea of a controller is to “control” the system, and so it should be globally stable about the origin.</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3441160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reminder</a:t>
            </a:r>
            <a:r>
              <a:rPr lang="en-US" baseline="0" dirty="0" smtClean="0"/>
              <a:t> on what the Lyapunov stability criterion are:</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429251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a:t>
            </a:r>
            <a:r>
              <a:rPr lang="en-US" baseline="0" dirty="0" smtClean="0"/>
              <a:t> up with Lyapunov functions that work is a really hard guessing game, and so since my system is similar to the paper’s that I studied, I modified theirs to work for mine.  This results in a Lyapunov function of:</a:t>
            </a:r>
          </a:p>
          <a:p>
            <a:endParaRPr lang="en-US" baseline="0" dirty="0" smtClean="0"/>
          </a:p>
          <a:p>
            <a:r>
              <a:rPr lang="en-US" baseline="0" dirty="0" smtClean="0"/>
              <a:t>-Here we are using Lambda as a positive constant</a:t>
            </a:r>
          </a:p>
          <a:p>
            <a:endParaRPr lang="en-US" baseline="0" dirty="0" smtClean="0"/>
          </a:p>
          <a:p>
            <a:r>
              <a:rPr lang="en-US" baseline="0" dirty="0" smtClean="0"/>
              <a:t>-Next step is to take the derivative like normal, and then ensues a messy and tedious job of substituting in our system and the adaptive controller’s parameters and laws.</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711203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end we get some</a:t>
            </a:r>
            <a:r>
              <a:rPr lang="en-US" baseline="0" dirty="0" smtClean="0"/>
              <a:t> nice cancellation and the result is the top equation.  If you think of factoring out terms in terms of matrix multiplication, we can rewrite this function in terms of matrices.</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124010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can rewrite the function in terms of the matrices as such.  Finding the eigenvalues of B shows that B is a positive definite matrix, and thus we get that the derivative is less than or equal to zero for all t.</a:t>
            </a:r>
          </a:p>
          <a:p>
            <a:endParaRPr lang="en-US" baseline="0" dirty="0" smtClean="0"/>
          </a:p>
          <a:p>
            <a:r>
              <a:rPr lang="en-US" baseline="0" dirty="0" smtClean="0"/>
              <a:t>-</a:t>
            </a:r>
            <a:r>
              <a:rPr lang="en-US" sz="1600" kern="1200" dirty="0" smtClean="0">
                <a:solidFill>
                  <a:schemeClr val="tx1"/>
                </a:solidFill>
                <a:effectLst/>
                <a:latin typeface="+mn-lt"/>
                <a:ea typeface="+mn-ea"/>
                <a:cs typeface="+mn-cs"/>
              </a:rPr>
              <a:t>Since a Lyapunov function was found for the adaptive controlled system that satisfies the necessary conditions for stability, it can be said that the controlled system has global stability about the origin and so the controller is conjectured to work as intended.</a:t>
            </a:r>
          </a:p>
          <a:p>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126081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a:t>
            </a:r>
            <a:r>
              <a:rPr lang="en-US" sz="1600" kern="1200" dirty="0" smtClean="0">
                <a:solidFill>
                  <a:schemeClr val="tx1"/>
                </a:solidFill>
                <a:effectLst/>
                <a:latin typeface="+mn-lt"/>
                <a:ea typeface="+mn-ea"/>
                <a:cs typeface="+mn-cs"/>
              </a:rPr>
              <a:t>Edward Lorenz grew up fascinated with the weather and mathematics, and so upon graduating from Dartmouth College in 1938 he planned to go into the field of math.  His plans were changed, however, when he got drafted into World War II where he was a weather forecaster in the Army Air Corps.  At the conclusion of his service, Lorenz decided to pursue meteorology and published on many topics such as the general circulation of the atmosphere.</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-When computers became a thing, Lorenz sought to combine math and meteorology.</a:t>
            </a:r>
            <a:endParaRPr lang="en-US" sz="1600" kern="1200" baseline="0" dirty="0" smtClean="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baseline="0" dirty="0" smtClean="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effectLst/>
                <a:latin typeface="+mn-lt"/>
                <a:ea typeface="+mn-ea"/>
                <a:cs typeface="+mn-cs"/>
              </a:rPr>
              <a:t>NEXT SLIDE</a:t>
            </a:r>
            <a:endParaRPr lang="en-US" sz="16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61736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unexpectedly here at the end became intrigued by Lyapunov</a:t>
            </a:r>
            <a:r>
              <a:rPr lang="en-US" baseline="0" dirty="0" smtClean="0"/>
              <a:t> exponents, and it blew my mind that you cannot readily find software to calculate them.  So if I continue this project in the future, I intend to develop a software package and/or application to include with it so that people can find the Lyapunov exponents of their system and further be able to prove things about them.</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260890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t>
            </a:r>
            <a:r>
              <a:rPr lang="en-US" baseline="0" dirty="0" smtClean="0"/>
              <a:t> did this by creating a weather model that originally had 12 differential equations and ran continuous simulations on said equations.  One day he wanted to look at a particular sequence a bit closer and so he stopped his model and restarted it using some of the previous output data as initial conditions in order to take a short cut.  He went to get some coffee and returned to find that the system was drastically different than the one he first </a:t>
            </a:r>
            <a:r>
              <a:rPr lang="en-US" baseline="0" smtClean="0"/>
              <a:t>started with</a:t>
            </a:r>
            <a:endParaRPr lang="en-US" baseline="0" dirty="0" smtClean="0"/>
          </a:p>
          <a:p>
            <a:r>
              <a:rPr lang="en-US" baseline="0" dirty="0" smtClean="0"/>
              <a:t>-After that he decided to scale down and focus on rolling convection, and created what is now widely known as the Lorenz System, which you see here:</a:t>
            </a:r>
          </a:p>
          <a:p>
            <a:endParaRPr lang="en-US" baseline="0" dirty="0" smtClean="0"/>
          </a:p>
          <a:p>
            <a:r>
              <a:rPr lang="en-US" baseline="0" dirty="0" smtClean="0"/>
              <a:t>-This system created what is now commonly known as the Lorenz Attractor—known for its double spiral shape that resembles butterfly wings.  This is actually a strange attractor, strange meaning it has a fractal structure</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61582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baseline="0" dirty="0" smtClean="0"/>
              <a:t>A closed set A is an attractor if A is invariant, there exists an open set U containing A such that if a trajectory P is in U, then the distance from P to A tends to zero as t goes to infinity, and if A is the smallest such set.</a:t>
            </a:r>
          </a:p>
          <a:p>
            <a:pPr marL="285750" indent="-285750">
              <a:buFontTx/>
              <a:buChar char="-"/>
            </a:pPr>
            <a:endParaRPr lang="en-US" baseline="0" dirty="0" smtClean="0"/>
          </a:p>
          <a:p>
            <a:pPr marL="0" indent="0">
              <a:buFontTx/>
              <a:buNone/>
            </a:pPr>
            <a:r>
              <a:rPr lang="en-US" baseline="0" dirty="0" smtClean="0"/>
              <a:t>NEXT SLIDE</a:t>
            </a:r>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0490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a:t>
            </a:r>
            <a:r>
              <a:rPr lang="en-US" baseline="0" dirty="0" smtClean="0"/>
              <a:t> corresponds to convective flow, Y corresponds to horizontal temperature distribution, and Z corresponds to the vertical temperature distribution.</a:t>
            </a:r>
          </a:p>
          <a:p>
            <a:endParaRPr lang="en-US" baseline="0" dirty="0" smtClean="0"/>
          </a:p>
          <a:p>
            <a:r>
              <a:rPr lang="en-US" baseline="0" dirty="0" smtClean="0"/>
              <a:t>-Sigma is the ratio of fluid viscosity to thermal conductivity, Rho is the difference in temperature between the top and bottom of the system, and Beta is the ratio of width to height of the box that contains the system.  It is assumed that sigma, rho, and beta are always positive.</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81197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important</a:t>
            </a:r>
            <a:r>
              <a:rPr lang="en-US" baseline="0" dirty="0" smtClean="0"/>
              <a:t> note about the Lorenz System is that even though it is chaotic, it has global stability about the origin.  This can be shown using a Lyapunov function that satisfies the Lyapunov stability criterion which are…</a:t>
            </a:r>
          </a:p>
          <a:p>
            <a:endParaRPr lang="en-US" baseline="0" dirty="0" smtClean="0"/>
          </a:p>
          <a:p>
            <a:r>
              <a:rPr lang="en-US" baseline="0" dirty="0" smtClean="0"/>
              <a:t>NEXT SLIDE</a:t>
            </a:r>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82966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for the new and juicy stuff.</a:t>
            </a:r>
          </a:p>
          <a:p>
            <a:endParaRPr lang="en-US" baseline="0" dirty="0" smtClean="0"/>
          </a:p>
          <a:p>
            <a:r>
              <a:rPr lang="en-US" baseline="0" dirty="0" smtClean="0"/>
              <a:t>-To continue research on chaos theory, I stumbled upon a paper by the following authors in which they developed a four dimensional Lorenz System in order to study </a:t>
            </a:r>
            <a:r>
              <a:rPr lang="en-US" baseline="0" dirty="0" err="1" smtClean="0"/>
              <a:t>hyperchaos</a:t>
            </a:r>
            <a:r>
              <a:rPr lang="en-US" baseline="0" dirty="0" smtClean="0"/>
              <a:t>.</a:t>
            </a:r>
          </a:p>
          <a:p>
            <a:endParaRPr lang="en-US" baseline="0" dirty="0" smtClean="0"/>
          </a:p>
          <a:p>
            <a:r>
              <a:rPr lang="en-US" baseline="0" dirty="0" smtClean="0"/>
              <a:t>-Surely you’re wondering “what’s the difference between </a:t>
            </a:r>
            <a:r>
              <a:rPr lang="en-US" baseline="0" dirty="0" err="1" smtClean="0"/>
              <a:t>hyperchaos</a:t>
            </a:r>
            <a:r>
              <a:rPr lang="en-US" baseline="0" dirty="0" smtClean="0"/>
              <a:t> and normal chaos?” Well, “normal” chaos occurs only when a system has one positive Lyapunov exponent.  When a dynamical system goes on to have 2 or more positive Lyapunov exponents, it then becomes possible to have </a:t>
            </a:r>
            <a:r>
              <a:rPr lang="en-US" baseline="0" dirty="0" err="1" smtClean="0"/>
              <a:t>hyperchaotic</a:t>
            </a:r>
            <a:r>
              <a:rPr lang="en-US" baseline="0" dirty="0" smtClean="0"/>
              <a:t> behavior.  But there are other conditions that need met in order to have </a:t>
            </a:r>
            <a:r>
              <a:rPr lang="en-US" baseline="0" dirty="0" err="1" smtClean="0"/>
              <a:t>hyperchaos</a:t>
            </a:r>
            <a:r>
              <a:rPr lang="en-US" baseline="0" dirty="0" smtClean="0"/>
              <a:t>…</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657488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other conditions are as such: (read from slide)</a:t>
            </a:r>
          </a:p>
          <a:p>
            <a:endParaRPr lang="en-US" baseline="0" dirty="0" smtClean="0"/>
          </a:p>
          <a:p>
            <a:r>
              <a:rPr lang="en-US" baseline="0" dirty="0" smtClean="0"/>
              <a:t>-Dissipative structure basically means that the system has points that wander around and never return to a previous state</a:t>
            </a:r>
          </a:p>
          <a:p>
            <a:endParaRPr lang="en-US" baseline="0" dirty="0" smtClean="0"/>
          </a:p>
          <a:p>
            <a:r>
              <a:rPr lang="en-US" baseline="0" dirty="0" smtClean="0"/>
              <a:t>-The terms giving rise to instability are called Lyapunov exponents</a:t>
            </a:r>
          </a:p>
          <a:p>
            <a:endParaRPr lang="en-US" baseline="0" dirty="0" smtClean="0"/>
          </a:p>
          <a:p>
            <a:r>
              <a:rPr lang="en-US" baseline="0" dirty="0" smtClean="0"/>
              <a:t>NEXT SLIDE</a:t>
            </a:r>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9342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-Lyapunov</a:t>
            </a:r>
            <a:r>
              <a:rPr lang="en-US" baseline="0" dirty="0" smtClean="0"/>
              <a:t> exponents are quantities that characterize the rate of separation of infinitesimally close trajectories</a:t>
            </a:r>
          </a:p>
          <a:p>
            <a:endParaRPr lang="en-US" baseline="0" dirty="0" smtClean="0"/>
          </a:p>
          <a:p>
            <a:r>
              <a:rPr lang="en-US" baseline="0" dirty="0" smtClean="0"/>
              <a:t>-CONSULT NOTES FOR THE DEFINITION</a:t>
            </a:r>
          </a:p>
          <a:p>
            <a:endParaRPr lang="en-US" baseline="0" dirty="0" smtClean="0"/>
          </a:p>
          <a:p>
            <a:r>
              <a:rPr lang="en-US" baseline="0" dirty="0" smtClean="0"/>
              <a:t>-The definition basically means that if you keep the trajectories close to each other for all time and they asymptotically stay together, then it the maximum Lyapunov exponent must be that lambda value because it determined the end behavior</a:t>
            </a:r>
          </a:p>
          <a:p>
            <a:endParaRPr lang="en-US" baseline="0" dirty="0" smtClean="0"/>
          </a:p>
          <a:p>
            <a:r>
              <a:rPr lang="en-US" baseline="0" dirty="0" smtClean="0"/>
              <a:t>-Other than MLEs, there is the idea of the Lyapunov spectrum which uses localized Jacobian matrices to give information on the fractal dimension of an attractor.</a:t>
            </a:r>
          </a:p>
          <a:p>
            <a:endParaRPr lang="en-US" baseline="0" dirty="0" smtClean="0"/>
          </a:p>
          <a:p>
            <a:r>
              <a:rPr lang="en-US" baseline="0" dirty="0" smtClean="0"/>
              <a:t>NEXT SLIDE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220776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4/30/2019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4/30/2019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4/30/2019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4/30/2019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4/30/2019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4/30/2019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4/30/2019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4/30/2019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4/30/2019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Analysis of Three- and Four-Dimensional Lorenz Systems</a:t>
            </a:r>
            <a:endParaRPr lang="en-US" dirty="0"/>
          </a:p>
        </p:txBody>
      </p:sp>
      <p:sp>
        <p:nvSpPr>
          <p:cNvPr id="5" name="Subtitle 4"/>
          <p:cNvSpPr>
            <a:spLocks noGrp="1"/>
          </p:cNvSpPr>
          <p:nvPr>
            <p:ph type="subTitle" idx="1"/>
          </p:nvPr>
        </p:nvSpPr>
        <p:spPr/>
        <p:txBody>
          <a:bodyPr/>
          <a:lstStyle/>
          <a:p>
            <a:r>
              <a:rPr lang="en-US" dirty="0"/>
              <a:t>By joe </a:t>
            </a:r>
            <a:r>
              <a:rPr lang="en-US" dirty="0" err="1"/>
              <a:t>swartz</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Four-Dimensional </a:t>
            </a:r>
            <a:r>
              <a:rPr lang="en-US" dirty="0" smtClean="0"/>
              <a:t>System: </a:t>
            </a:r>
            <a:r>
              <a:rPr lang="en-US" dirty="0" err="1" smtClean="0"/>
              <a:t>Hyperchaos</a:t>
            </a:r>
            <a:r>
              <a:rPr lang="en-US" dirty="0" smtClean="0"/>
              <a:t> </a:t>
            </a:r>
            <a:r>
              <a:rPr lang="en-US" dirty="0" err="1" smtClean="0"/>
              <a:t>cntd</a:t>
            </a:r>
            <a:r>
              <a:rPr lang="en-US" dirty="0" smtClean="0"/>
              <a:t>.</a:t>
            </a:r>
            <a:endParaRPr lang="en-US" dirty="0"/>
          </a:p>
        </p:txBody>
      </p:sp>
      <p:sp>
        <p:nvSpPr>
          <p:cNvPr id="3" name="Content Placeholder 2"/>
          <p:cNvSpPr>
            <a:spLocks noGrp="1"/>
          </p:cNvSpPr>
          <p:nvPr>
            <p:ph idx="1"/>
          </p:nvPr>
        </p:nvSpPr>
        <p:spPr/>
        <p:txBody>
          <a:bodyPr/>
          <a:lstStyle/>
          <a:p>
            <a:r>
              <a:rPr lang="en-US" dirty="0" smtClean="0"/>
              <a:t>Necessary conditions for </a:t>
            </a:r>
            <a:r>
              <a:rPr lang="en-US" dirty="0" err="1" smtClean="0"/>
              <a:t>hyperchaos</a:t>
            </a:r>
            <a:r>
              <a:rPr lang="en-US" dirty="0" smtClean="0"/>
              <a:t>:</a:t>
            </a:r>
          </a:p>
          <a:p>
            <a:pPr lvl="1"/>
            <a:r>
              <a:rPr lang="en-US" dirty="0" smtClean="0"/>
              <a:t>The system should have a dissipative structure</a:t>
            </a:r>
          </a:p>
          <a:p>
            <a:pPr lvl="1"/>
            <a:r>
              <a:rPr lang="en-US" dirty="0" smtClean="0"/>
              <a:t>The smallest dimension of the system should be at least four</a:t>
            </a:r>
          </a:p>
          <a:p>
            <a:pPr lvl="1"/>
            <a:r>
              <a:rPr lang="en-US" dirty="0" smtClean="0"/>
              <a:t>The number of terms giving rise to instability should be more than one</a:t>
            </a:r>
            <a:endParaRPr lang="en-US" dirty="0"/>
          </a:p>
        </p:txBody>
      </p:sp>
    </p:spTree>
    <p:extLst>
      <p:ext uri="{BB962C8B-B14F-4D97-AF65-F5344CB8AC3E}">
        <p14:creationId xmlns:p14="http://schemas.microsoft.com/office/powerpoint/2010/main" val="3540940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Four-Dimensional </a:t>
            </a:r>
            <a:r>
              <a:rPr lang="en-US" dirty="0" smtClean="0"/>
              <a:t>System: Lyapunov Exponents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Lyapunov exponents characterize the rate of separation of infinitesimally close trajectories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𝑚𝑎𝑥</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𝑡</m:t>
                            </m:r>
                            <m:r>
                              <a:rPr lang="en-US" i="1">
                                <a:latin typeface="Cambria Math" panose="02040503050406030204" pitchFamily="18" charset="0"/>
                              </a:rPr>
                              <m:t>→∞</m:t>
                            </m:r>
                          </m:lim>
                        </m:limLow>
                      </m:fNa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sSub>
                                  <m:sSubPr>
                                    <m:ctrlPr>
                                      <a:rPr lang="en-US" i="1">
                                        <a:latin typeface="Cambria Math" panose="02040503050406030204" pitchFamily="18" charset="0"/>
                                      </a:rPr>
                                    </m:ctrlPr>
                                  </m:sSubPr>
                                  <m:e>
                                    <m:r>
                                      <a:rPr lang="en-US" i="1">
                                        <a:latin typeface="Cambria Math" panose="02040503050406030204" pitchFamily="18" charset="0"/>
                                      </a:rPr>
                                      <m:t>𝛿</m:t>
                                    </m:r>
                                    <m:r>
                                      <a:rPr lang="en-US" i="1">
                                        <a:latin typeface="Cambria Math" panose="02040503050406030204" pitchFamily="18" charset="0"/>
                                      </a:rPr>
                                      <m:t>𝑍</m:t>
                                    </m:r>
                                  </m:e>
                                  <m:sub>
                                    <m:r>
                                      <a:rPr lang="en-US" i="1">
                                        <a:latin typeface="Cambria Math" panose="02040503050406030204" pitchFamily="18" charset="0"/>
                                      </a:rPr>
                                      <m:t>0</m:t>
                                    </m:r>
                                  </m:sub>
                                </m:sSub>
                                <m:r>
                                  <a:rPr lang="en-US" i="1">
                                    <a:latin typeface="Cambria Math" panose="02040503050406030204" pitchFamily="18" charset="0"/>
                                  </a:rPr>
                                  <m:t>→0</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r>
                              <a:rPr lang="en-US" i="1">
                                <a:latin typeface="Cambria Math" panose="02040503050406030204" pitchFamily="18" charset="0"/>
                              </a:rPr>
                              <m:t>𝑙𝑛</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𝛿</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𝛿</m:t>
                                        </m:r>
                                        <m:r>
                                          <a:rPr lang="en-US" i="1">
                                            <a:latin typeface="Cambria Math" panose="02040503050406030204" pitchFamily="18" charset="0"/>
                                          </a:rPr>
                                          <m:t>𝑍</m:t>
                                        </m:r>
                                      </m:e>
                                      <m:sub>
                                        <m:r>
                                          <a:rPr lang="en-US" i="1">
                                            <a:latin typeface="Cambria Math" panose="02040503050406030204" pitchFamily="18" charset="0"/>
                                          </a:rPr>
                                          <m:t>0</m:t>
                                        </m:r>
                                      </m:sub>
                                    </m:sSub>
                                  </m:e>
                                </m:d>
                              </m:den>
                            </m:f>
                          </m:e>
                        </m:func>
                      </m:e>
                    </m:func>
                  </m:oMath>
                </a14:m>
                <a:r>
                  <a:rPr lang="en-US" dirty="0" smtClean="0"/>
                  <a:t> </a:t>
                </a:r>
              </a:p>
              <a:p>
                <a:pPr lvl="1"/>
                <a:r>
                  <a:rPr lang="en-US" dirty="0" smtClean="0"/>
                  <a:t>The </a:t>
                </a:r>
                <a:r>
                  <a:rPr lang="en-US" dirty="0"/>
                  <a:t>limit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r>
                          <a:rPr lang="en-US" i="1">
                            <a:latin typeface="Cambria Math" panose="02040503050406030204" pitchFamily="18" charset="0"/>
                          </a:rPr>
                          <m:t>𝑍</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ensures the validity of the linear approximation at any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986127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Modified System: Equilibrium Solutions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modified system I analyzed is:</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e>
                      </m:d>
                    </m:oMath>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𝑥𝑧</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𝑒𝑤</m:t>
                      </m:r>
                    </m:oMath>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𝑧</m:t>
                      </m:r>
                    </m:oMath>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𝑑𝑦</m:t>
                      </m:r>
                    </m:oMath>
                  </m:oMathPara>
                </a14:m>
                <a:endParaRPr lang="en-US" dirty="0"/>
              </a:p>
              <a:p>
                <a:r>
                  <a:rPr lang="en-US" dirty="0" smtClean="0"/>
                  <a:t>The only equilibrium solution is the origin, </a:t>
                </a:r>
                <a14:m>
                  <m:oMath xmlns:m="http://schemas.openxmlformats.org/officeDocument/2006/math">
                    <m:r>
                      <a:rPr lang="en-US" b="0" i="1" smtClean="0">
                        <a:latin typeface="Cambria Math" panose="02040503050406030204" pitchFamily="18" charset="0"/>
                      </a:rPr>
                      <m:t>(0,0,0,0)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689968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Modified System</a:t>
            </a:r>
            <a:r>
              <a:rPr lang="en-US" dirty="0" smtClean="0"/>
              <a:t>: Local Stability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Use the Jacobian to obtain the characteristic equation:</a:t>
                </a:r>
              </a:p>
              <a:p>
                <a:pPr marL="377886"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3</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𝜎</m:t>
                          </m:r>
                          <m:r>
                            <a:rPr lang="en-US" i="1">
                              <a:latin typeface="Cambria Math" panose="02040503050406030204" pitchFamily="18" charset="0"/>
                            </a:rPr>
                            <m:t>+1</m:t>
                          </m:r>
                        </m:e>
                      </m:d>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2</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𝑑𝑒</m:t>
                          </m:r>
                          <m:r>
                            <a:rPr lang="en-US" i="1">
                              <a:latin typeface="Cambria Math" panose="02040503050406030204" pitchFamily="18" charset="0"/>
                            </a:rPr>
                            <m:t>−</m:t>
                          </m:r>
                          <m:r>
                            <a:rPr lang="en-US" i="1">
                              <a:latin typeface="Cambria Math" panose="02040503050406030204" pitchFamily="18" charset="0"/>
                            </a:rPr>
                            <m:t>𝜌𝜎</m:t>
                          </m:r>
                          <m:r>
                            <a:rPr lang="en-US" i="1">
                              <a:latin typeface="Cambria Math" panose="02040503050406030204" pitchFamily="18" charset="0"/>
                            </a:rPr>
                            <m:t>+</m:t>
                          </m:r>
                          <m:r>
                            <a:rPr lang="en-US" i="1">
                              <a:latin typeface="Cambria Math" panose="02040503050406030204" pitchFamily="18" charset="0"/>
                            </a:rPr>
                            <m:t>𝜎</m:t>
                          </m:r>
                        </m:e>
                      </m:d>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𝑑𝑒</m:t>
                      </m:r>
                      <m:r>
                        <a:rPr lang="en-US" i="1" smtClean="0">
                          <a:latin typeface="Cambria Math" panose="02040503050406030204" pitchFamily="18" charset="0"/>
                        </a:rPr>
                        <m:t>𝜎</m:t>
                      </m:r>
                      <m:r>
                        <a:rPr lang="en-US" i="1">
                          <a:latin typeface="Cambria Math" panose="02040503050406030204" pitchFamily="18" charset="0"/>
                        </a:rPr>
                        <m:t>=0</m:t>
                      </m:r>
                    </m:oMath>
                  </m:oMathPara>
                </a14:m>
                <a:endParaRPr lang="en-US" dirty="0"/>
              </a:p>
              <a:p>
                <a:r>
                  <a:rPr lang="en-US" dirty="0" smtClean="0"/>
                  <a:t>Use the Routh-Hurwitz conditions for stability and obtain the conditions:</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𝑑𝑒</m:t>
                    </m:r>
                    <m:r>
                      <a:rPr lang="en-US" b="0" i="1" smtClean="0">
                        <a:latin typeface="Cambria Math" panose="02040503050406030204" pitchFamily="18" charset="0"/>
                      </a:rPr>
                      <m:t>&gt;0</m:t>
                    </m:r>
                  </m:oMath>
                </a14:m>
                <a:endParaRPr lang="en-US" dirty="0" smtClean="0"/>
              </a:p>
              <a:p>
                <a:pPr lvl="1"/>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&lt;1+</m:t>
                    </m:r>
                    <m:f>
                      <m:fPr>
                        <m:ctrlPr>
                          <a:rPr lang="en-US" i="1">
                            <a:latin typeface="Cambria Math" panose="02040503050406030204" pitchFamily="18" charset="0"/>
                          </a:rPr>
                        </m:ctrlPr>
                      </m:fPr>
                      <m:num>
                        <m:r>
                          <a:rPr lang="en-US" i="1">
                            <a:latin typeface="Cambria Math" panose="02040503050406030204" pitchFamily="18" charset="0"/>
                          </a:rPr>
                          <m:t>𝑑𝑒</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𝜎</m:t>
                        </m:r>
                      </m:den>
                    </m:f>
                  </m:oMath>
                </a14:m>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248038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Modified System: Local Stability </a:t>
            </a:r>
            <a:r>
              <a:rPr lang="en-US" dirty="0" err="1" smtClean="0"/>
              <a:t>cntd</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0012" y="1676399"/>
            <a:ext cx="3429000" cy="4349283"/>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012" y="1676400"/>
            <a:ext cx="5055764" cy="4349282"/>
          </a:xfrm>
          <a:prstGeom prst="rect">
            <a:avLst/>
          </a:prstGeom>
        </p:spPr>
      </p:pic>
    </p:spTree>
    <p:extLst>
      <p:ext uri="{BB962C8B-B14F-4D97-AF65-F5344CB8AC3E}">
        <p14:creationId xmlns:p14="http://schemas.microsoft.com/office/powerpoint/2010/main" val="1820855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Modified System: </a:t>
            </a:r>
            <a:r>
              <a:rPr lang="en-US" dirty="0" err="1" smtClean="0"/>
              <a:t>Hyperchaotic</a:t>
            </a:r>
            <a:r>
              <a:rPr lang="en-US" dirty="0" smtClean="0"/>
              <a:t> Behavior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8882" y="1981200"/>
            <a:ext cx="4088471" cy="3810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612" y="1981200"/>
            <a:ext cx="4029499" cy="3814760"/>
          </a:xfrm>
          <a:prstGeom prst="rect">
            <a:avLst/>
          </a:prstGeom>
        </p:spPr>
      </p:pic>
    </p:spTree>
    <p:extLst>
      <p:ext uri="{BB962C8B-B14F-4D97-AF65-F5344CB8AC3E}">
        <p14:creationId xmlns:p14="http://schemas.microsoft.com/office/powerpoint/2010/main" val="929810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Modified System: Adaptive Controller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Adaptive controllers became popular when aircraft began needing better automatic control</a:t>
                </a:r>
              </a:p>
              <a:p>
                <a:pPr lvl="1"/>
                <a:r>
                  <a:rPr lang="en-US" dirty="0" smtClean="0"/>
                  <a:t>Use real-time input to adjust control parameters</a:t>
                </a:r>
              </a:p>
              <a:p>
                <a:r>
                  <a:rPr lang="en-US" dirty="0" smtClean="0"/>
                  <a:t>System controller:</a:t>
                </a:r>
              </a:p>
              <a:p>
                <a:pPr lvl="1"/>
                <a14:m>
                  <m:oMath xmlns:m="http://schemas.openxmlformats.org/officeDocument/2006/math">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sub>
                              </m:sSub>
                            </m:e>
                          </m:mr>
                        </m:m>
                      </m:e>
                    </m:d>
                  </m:oMath>
                </a14:m>
                <a:endParaRPr lang="en-US" dirty="0" smtClean="0"/>
              </a:p>
              <a:p>
                <a:r>
                  <a:rPr lang="en-US" dirty="0" smtClean="0"/>
                  <a:t>Adaptive parameters:</a:t>
                </a:r>
              </a:p>
              <a:p>
                <a:pPr lvl="1"/>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4</m:t>
                                  </m:r>
                                </m:sub>
                              </m:sSub>
                            </m:e>
                          </m:mr>
                        </m:m>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29" t="-2186"/>
                </a:stretch>
              </a:blipFill>
            </p:spPr>
            <p:txBody>
              <a:bodyPr/>
              <a:lstStyle/>
              <a:p>
                <a:r>
                  <a:rPr lang="en-US">
                    <a:noFill/>
                  </a:rPr>
                  <a:t> </a:t>
                </a:r>
              </a:p>
            </p:txBody>
          </p:sp>
        </mc:Fallback>
      </mc:AlternateContent>
    </p:spTree>
    <p:extLst>
      <p:ext uri="{BB962C8B-B14F-4D97-AF65-F5344CB8AC3E}">
        <p14:creationId xmlns:p14="http://schemas.microsoft.com/office/powerpoint/2010/main" val="637361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Modified System: Adaptive </a:t>
            </a:r>
            <a:r>
              <a:rPr lang="en-US" dirty="0" smtClean="0"/>
              <a:t>Controller </a:t>
            </a:r>
            <a:r>
              <a:rPr lang="en-US" dirty="0" err="1" smtClean="0"/>
              <a:t>cntd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Updated system:</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oMath>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𝑥𝑧</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𝑒𝑤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oMath>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m:t>
                          </m:r>
                        </m:sub>
                      </m:sSub>
                    </m:oMath>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𝑑𝑦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sub>
                      </m:sSub>
                    </m:oMath>
                  </m:oMathPara>
                </a14:m>
                <a:endParaRPr lang="en-US" dirty="0"/>
              </a:p>
              <a:p>
                <a:pPr lvl="1"/>
                <a:r>
                  <a:rPr lang="en-US" dirty="0" smtClean="0"/>
                  <a:t>With adaptive parameters defined as:</a:t>
                </a:r>
              </a:p>
              <a:p>
                <a:pPr marL="377886"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𝑥</m:t>
                      </m:r>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𝑥𝑧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𝑦</m:t>
                      </m:r>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i="1">
                          <a:latin typeface="Cambria Math" panose="02040503050406030204" pitchFamily="18" charset="0"/>
                        </a:rPr>
                        <m:t>𝑧</m:t>
                      </m:r>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4</m:t>
                          </m:r>
                        </m:sub>
                      </m:sSub>
                      <m:r>
                        <a:rPr lang="en-US" i="1">
                          <a:latin typeface="Cambria Math" panose="02040503050406030204" pitchFamily="18" charset="0"/>
                        </a:rPr>
                        <m:t>𝑤</m:t>
                      </m:r>
                    </m:oMath>
                  </m:oMathPara>
                </a14:m>
                <a:endParaRPr lang="en-US" dirty="0"/>
              </a:p>
              <a:p>
                <a:pPr lvl="1"/>
                <a:r>
                  <a:rPr lang="en-US" dirty="0" smtClean="0"/>
                  <a:t>Using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m:t>
                    </m:r>
                  </m:oMath>
                </a14:m>
                <a:r>
                  <a:rPr lang="en-US" dirty="0" smtClean="0"/>
                  <a:t> as a constant that controls speed of convergence, adaptive laws are defined as:</a:t>
                </a:r>
              </a:p>
              <a:p>
                <a:pPr marL="377886"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𝑘</m:t>
                              </m:r>
                            </m:e>
                          </m:acc>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𝑘</m:t>
                              </m:r>
                            </m:e>
                          </m:acc>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oMath>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𝑘</m:t>
                              </m:r>
                            </m:e>
                          </m:acc>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2</m:t>
                          </m:r>
                        </m:sup>
                      </m:sSup>
                    </m:oMath>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𝑘</m:t>
                              </m:r>
                            </m:e>
                          </m:acc>
                        </m:e>
                        <m:sub>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2</m:t>
                          </m:r>
                        </m:sup>
                      </m:sSup>
                    </m:oMath>
                  </m:oMathPara>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12" t="-2459"/>
                </a:stretch>
              </a:blipFill>
            </p:spPr>
            <p:txBody>
              <a:bodyPr/>
              <a:lstStyle/>
              <a:p>
                <a:r>
                  <a:rPr lang="en-US">
                    <a:noFill/>
                  </a:rPr>
                  <a:t> </a:t>
                </a:r>
              </a:p>
            </p:txBody>
          </p:sp>
        </mc:Fallback>
      </mc:AlternateContent>
    </p:spTree>
    <p:extLst>
      <p:ext uri="{BB962C8B-B14F-4D97-AF65-F5344CB8AC3E}">
        <p14:creationId xmlns:p14="http://schemas.microsoft.com/office/powerpoint/2010/main" val="394684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Modified System: Adaptive Controller </a:t>
            </a:r>
            <a:r>
              <a:rPr lang="en-US" dirty="0" err="1"/>
              <a:t>cntd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Three conditions must be met for Lyapunov stability:</a:t>
                </a:r>
                <a:endParaRPr lang="en-US" dirty="0"/>
              </a:p>
              <a:p>
                <a:pPr lvl="1"/>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rPr>
                      <m:t>0,  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&gt;0</m:t>
                    </m:r>
                  </m:oMath>
                </a14:m>
                <a:endParaRPr lang="en-US" dirty="0"/>
              </a:p>
              <a:p>
                <a:pPr lvl="1"/>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=0,  </m:t>
                    </m:r>
                    <m:r>
                      <a:rPr lang="en-US" i="1">
                        <a:latin typeface="Cambria Math" panose="02040503050406030204" pitchFamily="18" charset="0"/>
                      </a:rPr>
                      <m:t>𝑡</m:t>
                    </m:r>
                    <m:r>
                      <a:rPr lang="en-US" i="1">
                        <a:latin typeface="Cambria Math" panose="02040503050406030204" pitchFamily="18" charset="0"/>
                      </a:rPr>
                      <m:t>=0</m:t>
                    </m:r>
                  </m:oMath>
                </a14:m>
                <a:endParaRPr lang="en-US" dirty="0"/>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≤0,  ∀</m:t>
                    </m:r>
                    <m:r>
                      <a:rPr lang="en-US" i="1">
                        <a:latin typeface="Cambria Math" panose="02040503050406030204" pitchFamily="18" charset="0"/>
                        <a:ea typeface="Cambria Math" panose="02040503050406030204" pitchFamily="18" charset="0"/>
                      </a:rPr>
                      <m:t>𝑡</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3265687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Modified System: Adaptive Controller </a:t>
            </a:r>
            <a:r>
              <a:rPr lang="en-US" dirty="0" err="1"/>
              <a:t>cntd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Use Lyapunov function to prove global stability about origin, thus showing the controller works</a:t>
                </a:r>
              </a:p>
              <a:p>
                <a:r>
                  <a:rPr lang="en-US" sz="2400" dirty="0" smtClean="0"/>
                  <a:t>Let </a:t>
                </a:r>
                <a14:m>
                  <m:oMath xmlns:m="http://schemas.openxmlformats.org/officeDocument/2006/math">
                    <m:r>
                      <a:rPr lang="en-US" sz="2400" i="1">
                        <a:latin typeface="Cambria Math" panose="02040503050406030204" pitchFamily="18" charset="0"/>
                      </a:rPr>
                      <m:t>𝐿</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2</m:t>
                            </m:r>
                          </m:sup>
                        </m:sSup>
                      </m:e>
                    </m:d>
                    <m:r>
                      <a:rPr lang="en-US" sz="2400" i="1" smtClean="0">
                        <a:latin typeface="Cambria Math" panose="02040503050406030204" pitchFamily="18" charset="0"/>
                      </a:rPr>
                      <m:t>+</m:t>
                    </m:r>
                  </m:oMath>
                </a14:m>
                <a:r>
                  <a:rPr lang="en-US" sz="2400" dirty="0" smtClean="0"/>
                  <a:t/>
                </a:r>
                <a:br>
                  <a:rPr lang="en-US" sz="2400" dirty="0" smtClean="0"/>
                </a:br>
                <a14:m>
                  <m:oMath xmlns:m="http://schemas.openxmlformats.org/officeDocument/2006/math">
                    <m:r>
                      <a:rPr lang="en-US" sz="240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rPr>
                          <m:t>𝛼</m:t>
                        </m:r>
                      </m:den>
                    </m:f>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2</m:t>
                                </m:r>
                              </m:sub>
                            </m:sSub>
                            <m:r>
                              <a:rPr lang="en-US" sz="2400" i="1">
                                <a:latin typeface="Cambria Math" panose="02040503050406030204" pitchFamily="18" charset="0"/>
                              </a:rPr>
                              <m:t>−1+</m:t>
                            </m:r>
                            <m:r>
                              <a:rPr lang="en-US" sz="2400" i="1">
                                <a:latin typeface="Cambria Math" panose="02040503050406030204" pitchFamily="18" charset="0"/>
                              </a:rPr>
                              <m:t>𝜆</m:t>
                            </m:r>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3</m:t>
                                </m:r>
                              </m:sub>
                            </m:sSub>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4</m:t>
                                </m:r>
                              </m:sub>
                            </m:sSub>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e>
                          <m:sup>
                            <m:r>
                              <a:rPr lang="en-US" sz="2400" i="1">
                                <a:latin typeface="Cambria Math" panose="02040503050406030204" pitchFamily="18" charset="0"/>
                              </a:rPr>
                              <m:t>2</m:t>
                            </m:r>
                          </m:sup>
                        </m:sSup>
                      </m:e>
                    </m:d>
                  </m:oMath>
                </a14:m>
                <a:endParaRPr lang="en-US" dirty="0" smtClean="0"/>
              </a:p>
              <a:p>
                <a:pPr lvl="1"/>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&gt;0</m:t>
                    </m:r>
                  </m:oMath>
                </a14:m>
                <a:r>
                  <a:rPr lang="en-US" dirty="0" smtClean="0"/>
                  <a:t> is a constant</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𝐿</m:t>
                        </m:r>
                      </m:e>
                    </m:acc>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𝑥</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m:t>
                    </m:r>
                    <m:r>
                      <a:rPr lang="en-US" sz="2400" i="1">
                        <a:latin typeface="Cambria Math" panose="02040503050406030204" pitchFamily="18" charset="0"/>
                      </a:rPr>
                      <m:t>𝑦</m:t>
                    </m:r>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r>
                      <a:rPr lang="en-US" sz="2400" i="1">
                        <a:latin typeface="Cambria Math" panose="02040503050406030204" pitchFamily="18" charset="0"/>
                      </a:rPr>
                      <m:t>𝑧</m:t>
                    </m:r>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r>
                      <a:rPr lang="en-US" sz="2400" i="1">
                        <a:latin typeface="Cambria Math" panose="02040503050406030204" pitchFamily="18" charset="0"/>
                      </a:rPr>
                      <m:t>+</m:t>
                    </m:r>
                    <m:r>
                      <a:rPr lang="en-US" sz="2400" i="1">
                        <a:latin typeface="Cambria Math" panose="02040503050406030204" pitchFamily="18" charset="0"/>
                      </a:rPr>
                      <m:t>𝑤</m:t>
                    </m:r>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𝛼</m:t>
                        </m:r>
                      </m:den>
                    </m:f>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
                              <a:rPr lang="en-US" sz="2400" i="1">
                                <a:latin typeface="Cambria Math" panose="02040503050406030204" pitchFamily="18" charset="0"/>
                              </a:rPr>
                              <m:t>𝜆</m:t>
                            </m:r>
                          </m:e>
                        </m:d>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e>
                          <m:sub>
                            <m:r>
                              <a:rPr lang="en-US" sz="2400" i="1">
                                <a:latin typeface="Cambria Math" panose="02040503050406030204" pitchFamily="18" charset="0"/>
                              </a:rPr>
                              <m:t>1</m:t>
                            </m:r>
                          </m:sub>
                        </m:sSub>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2</m:t>
                                </m:r>
                              </m:sub>
                            </m:sSub>
                            <m:r>
                              <a:rPr lang="en-US" sz="2400" i="1">
                                <a:latin typeface="Cambria Math" panose="02040503050406030204" pitchFamily="18" charset="0"/>
                              </a:rPr>
                              <m:t>−1+</m:t>
                            </m:r>
                            <m:r>
                              <a:rPr lang="en-US" sz="2400" i="1">
                                <a:latin typeface="Cambria Math" panose="02040503050406030204" pitchFamily="18" charset="0"/>
                              </a:rPr>
                              <m:t>𝜆</m:t>
                            </m:r>
                          </m:e>
                        </m:d>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3</m:t>
                                </m:r>
                              </m:sub>
                            </m:sSub>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𝜆</m:t>
                            </m:r>
                          </m:e>
                        </m:d>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4</m:t>
                            </m:r>
                          </m:sub>
                        </m:sSub>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e>
                          <m:sub>
                            <m:r>
                              <a:rPr lang="en-US" sz="2400" i="1">
                                <a:latin typeface="Cambria Math" panose="02040503050406030204" pitchFamily="18" charset="0"/>
                              </a:rPr>
                              <m:t>4</m:t>
                            </m:r>
                          </m:sub>
                        </m:sSub>
                      </m:e>
                    </m: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551840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sz="half" idx="1"/>
          </p:nvPr>
        </p:nvSpPr>
        <p:spPr/>
        <p:txBody>
          <a:bodyPr>
            <a:normAutofit fontScale="92500" lnSpcReduction="20000"/>
          </a:bodyPr>
          <a:lstStyle/>
          <a:p>
            <a:r>
              <a:rPr lang="en-US" dirty="0" smtClean="0"/>
              <a:t>Review</a:t>
            </a:r>
          </a:p>
          <a:p>
            <a:pPr lvl="1"/>
            <a:r>
              <a:rPr lang="en-US" dirty="0" smtClean="0"/>
              <a:t>What is Chaos?</a:t>
            </a:r>
            <a:endParaRPr lang="en-US" dirty="0"/>
          </a:p>
          <a:p>
            <a:pPr lvl="1"/>
            <a:r>
              <a:rPr lang="en-US" dirty="0"/>
              <a:t>Who is Edward Lorenz</a:t>
            </a:r>
            <a:r>
              <a:rPr lang="en-US" dirty="0" smtClean="0"/>
              <a:t>?</a:t>
            </a:r>
            <a:endParaRPr lang="en-US" dirty="0"/>
          </a:p>
          <a:p>
            <a:pPr lvl="1"/>
            <a:r>
              <a:rPr lang="en-US" dirty="0"/>
              <a:t>A</a:t>
            </a:r>
            <a:r>
              <a:rPr lang="en-US" dirty="0" smtClean="0"/>
              <a:t>nalysis of the Lorenz System</a:t>
            </a:r>
            <a:endParaRPr lang="en-US" dirty="0"/>
          </a:p>
          <a:p>
            <a:r>
              <a:rPr lang="en-US" dirty="0"/>
              <a:t>T</a:t>
            </a:r>
            <a:r>
              <a:rPr lang="en-US" dirty="0" smtClean="0"/>
              <a:t>he Four-Dimensional System</a:t>
            </a:r>
          </a:p>
          <a:p>
            <a:pPr lvl="1"/>
            <a:r>
              <a:rPr lang="en-US" dirty="0" err="1" smtClean="0"/>
              <a:t>Hyperchaos</a:t>
            </a:r>
            <a:endParaRPr lang="en-US" dirty="0" smtClean="0"/>
          </a:p>
          <a:p>
            <a:pPr lvl="1"/>
            <a:r>
              <a:rPr lang="en-US" dirty="0" smtClean="0"/>
              <a:t>Lyapunov exponents</a:t>
            </a:r>
            <a:endParaRPr lang="en-US" dirty="0"/>
          </a:p>
          <a:p>
            <a:r>
              <a:rPr lang="en-US" dirty="0" smtClean="0"/>
              <a:t>The Modified System</a:t>
            </a:r>
            <a:endParaRPr lang="en-US" dirty="0"/>
          </a:p>
          <a:p>
            <a:pPr lvl="1"/>
            <a:r>
              <a:rPr lang="en-US" dirty="0" smtClean="0"/>
              <a:t>Equilibrium Solutions</a:t>
            </a:r>
            <a:endParaRPr lang="en-US" dirty="0"/>
          </a:p>
          <a:p>
            <a:pPr lvl="1"/>
            <a:r>
              <a:rPr lang="en-US" dirty="0" smtClean="0"/>
              <a:t>Local Stability</a:t>
            </a:r>
          </a:p>
          <a:p>
            <a:pPr lvl="1"/>
            <a:r>
              <a:rPr lang="en-US" dirty="0" err="1" smtClean="0"/>
              <a:t>Hyperchaotic</a:t>
            </a:r>
            <a:r>
              <a:rPr lang="en-US" dirty="0" smtClean="0"/>
              <a:t> Behavior</a:t>
            </a:r>
          </a:p>
          <a:p>
            <a:pPr lvl="1"/>
            <a:r>
              <a:rPr lang="en-US" dirty="0"/>
              <a:t>Adaptive Controller</a:t>
            </a:r>
          </a:p>
          <a:p>
            <a:pPr lvl="1"/>
            <a:endParaRPr lang="en-US" dirty="0" smtClean="0"/>
          </a:p>
          <a:p>
            <a:pPr lvl="1"/>
            <a:endParaRPr lang="en-US" dirty="0"/>
          </a:p>
        </p:txBody>
      </p:sp>
      <p:sp>
        <p:nvSpPr>
          <p:cNvPr id="2" name="Content Placeholder 1"/>
          <p:cNvSpPr>
            <a:spLocks noGrp="1"/>
          </p:cNvSpPr>
          <p:nvPr>
            <p:ph sz="half" idx="2"/>
          </p:nvPr>
        </p:nvSpPr>
        <p:spPr/>
        <p:txBody>
          <a:bodyPr>
            <a:normAutofit fontScale="92500" lnSpcReduction="20000"/>
          </a:bodyPr>
          <a:lstStyle/>
          <a:p>
            <a:r>
              <a:rPr lang="en-US" dirty="0" smtClean="0"/>
              <a:t>Goals </a:t>
            </a:r>
            <a:r>
              <a:rPr lang="en-US" dirty="0"/>
              <a:t>for the future</a:t>
            </a:r>
          </a:p>
          <a:p>
            <a:r>
              <a:rPr lang="en-US" dirty="0"/>
              <a:t>Questions</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Modified System: Adaptive Controller </a:t>
            </a:r>
            <a:r>
              <a:rPr lang="en-US" dirty="0" err="1"/>
              <a:t>cntd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𝜎</m:t>
                            </m:r>
                            <m:r>
                              <a:rPr lang="en-US" i="1">
                                <a:latin typeface="Cambria Math" panose="02040503050406030204" pitchFamily="18" charset="0"/>
                              </a:rPr>
                              <m:t>+</m:t>
                            </m:r>
                            <m:r>
                              <a:rPr lang="en-US" i="1">
                                <a:latin typeface="Cambria Math" panose="02040503050406030204" pitchFamily="18" charset="0"/>
                              </a:rPr>
                              <m:t>𝜌</m:t>
                            </m:r>
                          </m:e>
                        </m:d>
                        <m:r>
                          <a:rPr lang="en-US" i="1">
                            <a:latin typeface="Cambria Math" panose="02040503050406030204" pitchFamily="18" charset="0"/>
                          </a:rPr>
                          <m:t>𝑥𝑦</m:t>
                        </m:r>
                        <m:r>
                          <a:rPr lang="en-US" i="1">
                            <a:latin typeface="Cambria Math" panose="02040503050406030204" pitchFamily="18" charset="0"/>
                          </a:rPr>
                          <m:t>+</m:t>
                        </m:r>
                        <m:r>
                          <a:rPr lang="en-US" i="1">
                            <a:latin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𝑒</m:t>
                            </m:r>
                          </m:e>
                        </m:d>
                        <m:r>
                          <a:rPr lang="en-US" i="1">
                            <a:latin typeface="Cambria Math" panose="02040503050406030204" pitchFamily="18" charset="0"/>
                          </a:rPr>
                          <m:t>𝑦𝑤</m:t>
                        </m:r>
                        <m:r>
                          <a:rPr lang="en-US" i="1">
                            <a:latin typeface="Cambria Math" panose="02040503050406030204" pitchFamily="18" charset="0"/>
                          </a:rPr>
                          <m:t>+</m:t>
                        </m:r>
                        <m:r>
                          <a:rPr lang="en-US" i="1">
                            <a:latin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2</m:t>
                            </m:r>
                          </m:sup>
                        </m:sSup>
                      </m:e>
                    </m:d>
                  </m:oMath>
                </a14:m>
                <a:endParaRPr lang="en-US" dirty="0" smtClean="0"/>
              </a:p>
              <a:p>
                <a:pPr marL="0" indent="0">
                  <a:buNone/>
                </a:pPr>
                <a:r>
                  <a:rPr lang="en-US" dirty="0" smtClean="0"/>
                  <a:t>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𝑥</m:t>
                              </m:r>
                            </m:e>
                            <m:e>
                              <m:r>
                                <a:rPr lang="en-US" i="1">
                                  <a:latin typeface="Cambria Math" panose="02040503050406030204" pitchFamily="18" charset="0"/>
                                </a:rPr>
                                <m:t>𝑦</m:t>
                              </m:r>
                            </m:e>
                            <m:e>
                              <m:r>
                                <a:rPr lang="en-US" i="1">
                                  <a:latin typeface="Cambria Math" panose="02040503050406030204" pitchFamily="18" charset="0"/>
                                </a:rPr>
                                <m:t>𝑧</m:t>
                              </m:r>
                            </m:e>
                            <m:e>
                              <m:r>
                                <a:rPr lang="en-US" i="1">
                                  <a:latin typeface="Cambria Math" panose="02040503050406030204" pitchFamily="18" charset="0"/>
                                </a:rPr>
                                <m:t>𝑤</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𝜆</m:t>
                              </m:r>
                            </m:e>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𝜎</m:t>
                                  </m:r>
                                  <m:r>
                                    <a:rPr lang="en-US" i="1">
                                      <a:latin typeface="Cambria Math" panose="02040503050406030204" pitchFamily="18" charset="0"/>
                                    </a:rPr>
                                    <m:t>+</m:t>
                                  </m:r>
                                  <m:r>
                                    <a:rPr lang="en-US" i="1">
                                      <a:latin typeface="Cambria Math" panose="02040503050406030204" pitchFamily="18" charset="0"/>
                                    </a:rPr>
                                    <m:t>𝜌</m:t>
                                  </m:r>
                                </m:e>
                              </m:d>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𝜆</m:t>
                              </m:r>
                            </m:e>
                            <m:e>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𝑒</m:t>
                                  </m:r>
                                </m:e>
                              </m:d>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𝜆</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𝜆</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e>
                          </m:mr>
                          <m:mr>
                            <m:e>
                              <m:r>
                                <a:rPr lang="en-US" i="1">
                                  <a:latin typeface="Cambria Math" panose="02040503050406030204" pitchFamily="18" charset="0"/>
                                </a:rPr>
                                <m:t>𝑦</m:t>
                              </m:r>
                            </m:e>
                          </m:mr>
                          <m:mr>
                            <m:e>
                              <m:r>
                                <a:rPr lang="en-US" i="1">
                                  <a:latin typeface="Cambria Math" panose="02040503050406030204" pitchFamily="18" charset="0"/>
                                </a:rPr>
                                <m:t>𝑧</m:t>
                              </m:r>
                            </m:e>
                          </m:mr>
                          <m:mr>
                            <m:e>
                              <m:r>
                                <a:rPr lang="en-US" i="1">
                                  <a:latin typeface="Cambria Math" panose="02040503050406030204" pitchFamily="18" charset="0"/>
                                </a:rPr>
                                <m:t>𝑤</m:t>
                              </m:r>
                            </m:e>
                          </m:mr>
                        </m:m>
                      </m:e>
                    </m:d>
                  </m:oMath>
                </a14:m>
                <a:endParaRPr lang="en-US" dirty="0"/>
              </a:p>
              <a:p>
                <a:r>
                  <a:rPr lang="en-US" dirty="0"/>
                  <a:t>Let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𝑥</m:t>
                              </m:r>
                            </m:e>
                          </m:mr>
                          <m:mr>
                            <m:e>
                              <m:r>
                                <a:rPr lang="en-US" i="1">
                                  <a:latin typeface="Cambria Math" panose="02040503050406030204" pitchFamily="18" charset="0"/>
                                </a:rPr>
                                <m:t>𝑦</m:t>
                              </m:r>
                            </m:e>
                          </m:mr>
                          <m:mr>
                            <m:e>
                              <m:r>
                                <a:rPr lang="en-US" i="1">
                                  <a:latin typeface="Cambria Math" panose="02040503050406030204" pitchFamily="18" charset="0"/>
                                </a:rPr>
                                <m:t>𝑧</m:t>
                              </m:r>
                            </m:e>
                          </m:mr>
                          <m:mr>
                            <m:e>
                              <m:r>
                                <a:rPr lang="en-US" i="1">
                                  <a:latin typeface="Cambria Math" panose="02040503050406030204" pitchFamily="18" charset="0"/>
                                </a:rPr>
                                <m:t>𝑤</m:t>
                              </m:r>
                            </m:e>
                          </m:mr>
                        </m:m>
                      </m:e>
                    </m:d>
                  </m:oMath>
                </a14:m>
                <a:r>
                  <a:rPr lang="en-US" dirty="0"/>
                  <a:t> and </a:t>
                </a:r>
                <a14:m>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𝜆</m:t>
                              </m:r>
                            </m:e>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𝜎</m:t>
                                  </m:r>
                                  <m:r>
                                    <a:rPr lang="en-US" i="1">
                                      <a:latin typeface="Cambria Math" panose="02040503050406030204" pitchFamily="18" charset="0"/>
                                    </a:rPr>
                                    <m:t>+</m:t>
                                  </m:r>
                                  <m:r>
                                    <a:rPr lang="en-US" i="1">
                                      <a:latin typeface="Cambria Math" panose="02040503050406030204" pitchFamily="18" charset="0"/>
                                    </a:rPr>
                                    <m:t>𝜌</m:t>
                                  </m:r>
                                </m:e>
                              </m:d>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𝜆</m:t>
                              </m:r>
                            </m:e>
                            <m:e>
                              <m:r>
                                <a:rPr lang="en-US" i="1">
                                  <a:latin typeface="Cambria Math" panose="02040503050406030204" pitchFamily="18" charset="0"/>
                                </a:rPr>
                                <m:t>0</m:t>
                              </m:r>
                            </m:e>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𝑒</m:t>
                                  </m:r>
                                </m:e>
                              </m:d>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𝜆</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𝜆</m:t>
                              </m:r>
                            </m:e>
                          </m:mr>
                        </m:m>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a:stretch>
              </a:blipFill>
            </p:spPr>
            <p:txBody>
              <a:bodyPr/>
              <a:lstStyle/>
              <a:p>
                <a:r>
                  <a:rPr lang="en-US">
                    <a:noFill/>
                  </a:rPr>
                  <a:t> </a:t>
                </a:r>
              </a:p>
            </p:txBody>
          </p:sp>
        </mc:Fallback>
      </mc:AlternateContent>
    </p:spTree>
    <p:extLst>
      <p:ext uri="{BB962C8B-B14F-4D97-AF65-F5344CB8AC3E}">
        <p14:creationId xmlns:p14="http://schemas.microsoft.com/office/powerpoint/2010/main" val="1799229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Modified System: Adaptive Controller </a:t>
            </a:r>
            <a:r>
              <a:rPr lang="en-US" dirty="0" err="1"/>
              <a:t>cntd</a:t>
            </a:r>
            <a:r>
              <a:rPr lang="en-US"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oMath>
                </a14:m>
                <a:r>
                  <a:rPr lang="en-US" dirty="0"/>
                  <a:t>.  Thus </a:t>
                </a:r>
                <a:r>
                  <a:rPr lang="en-US" i="1" dirty="0"/>
                  <a:t>B</a:t>
                </a:r>
                <a:r>
                  <a:rPr lang="en-US" dirty="0" smtClean="0"/>
                  <a:t> </a:t>
                </a:r>
                <a:r>
                  <a:rPr lang="en-US" dirty="0"/>
                  <a:t>is a positive definite matrix, and therefore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𝐿</m:t>
                        </m:r>
                      </m:e>
                    </m:acc>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m:t>
                    </m:r>
                  </m:oMath>
                </a14:m>
                <a:endParaRPr lang="en-US" dirty="0" smtClean="0"/>
              </a:p>
              <a:p>
                <a:r>
                  <a:rPr lang="en-US" dirty="0" smtClean="0"/>
                  <a:t>We now meet all conditions of Lyapunov stability, so the system with the adaptive controller has global stability about the origin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639"/>
                </a:stretch>
              </a:blipFill>
            </p:spPr>
            <p:txBody>
              <a:bodyPr/>
              <a:lstStyle/>
              <a:p>
                <a:r>
                  <a:rPr lang="en-US">
                    <a:noFill/>
                  </a:rPr>
                  <a:t> </a:t>
                </a:r>
              </a:p>
            </p:txBody>
          </p:sp>
        </mc:Fallback>
      </mc:AlternateContent>
    </p:spTree>
    <p:extLst>
      <p:ext uri="{BB962C8B-B14F-4D97-AF65-F5344CB8AC3E}">
        <p14:creationId xmlns:p14="http://schemas.microsoft.com/office/powerpoint/2010/main" val="3714730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2C38-DAD7-4F56-9236-FFC04A7E98AF}"/>
              </a:ext>
            </a:extLst>
          </p:cNvPr>
          <p:cNvSpPr>
            <a:spLocks noGrp="1"/>
          </p:cNvSpPr>
          <p:nvPr>
            <p:ph type="title"/>
          </p:nvPr>
        </p:nvSpPr>
        <p:spPr/>
        <p:txBody>
          <a:bodyPr/>
          <a:lstStyle/>
          <a:p>
            <a:r>
              <a:rPr lang="en-US" dirty="0"/>
              <a:t>Goals for the Future</a:t>
            </a:r>
          </a:p>
        </p:txBody>
      </p:sp>
      <p:sp>
        <p:nvSpPr>
          <p:cNvPr id="3" name="Content Placeholder 2">
            <a:extLst>
              <a:ext uri="{FF2B5EF4-FFF2-40B4-BE49-F238E27FC236}">
                <a16:creationId xmlns:a16="http://schemas.microsoft.com/office/drawing/2014/main" id="{72D41840-9474-4252-8BD3-69479A60B61C}"/>
              </a:ext>
            </a:extLst>
          </p:cNvPr>
          <p:cNvSpPr>
            <a:spLocks noGrp="1"/>
          </p:cNvSpPr>
          <p:nvPr>
            <p:ph idx="1"/>
          </p:nvPr>
        </p:nvSpPr>
        <p:spPr/>
        <p:txBody>
          <a:bodyPr/>
          <a:lstStyle/>
          <a:p>
            <a:r>
              <a:rPr lang="en-US" dirty="0" smtClean="0"/>
              <a:t>Develop a software package/application for a means to calculate Lyapunov exponents for any system</a:t>
            </a:r>
            <a:endParaRPr lang="en-US" dirty="0"/>
          </a:p>
          <a:p>
            <a:pPr lvl="1"/>
            <a:endParaRPr lang="en-US" dirty="0"/>
          </a:p>
        </p:txBody>
      </p:sp>
    </p:spTree>
    <p:extLst>
      <p:ext uri="{BB962C8B-B14F-4D97-AF65-F5344CB8AC3E}">
        <p14:creationId xmlns:p14="http://schemas.microsoft.com/office/powerpoint/2010/main" val="2046175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B703-D0C8-4082-9AE6-74C633B5D1B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3CBEB9B-D6F7-4E2B-A3C2-9C7535D57F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7190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Chaos</a:t>
            </a:r>
            <a:endParaRPr lang="en-US" dirty="0"/>
          </a:p>
        </p:txBody>
      </p:sp>
      <p:sp>
        <p:nvSpPr>
          <p:cNvPr id="3" name="Content Placeholder 2"/>
          <p:cNvSpPr>
            <a:spLocks noGrp="1"/>
          </p:cNvSpPr>
          <p:nvPr>
            <p:ph idx="1"/>
          </p:nvPr>
        </p:nvSpPr>
        <p:spPr/>
        <p:txBody>
          <a:bodyPr/>
          <a:lstStyle/>
          <a:p>
            <a:r>
              <a:rPr lang="en-US" dirty="0" smtClean="0"/>
              <a:t>The idea of chaos originated when Jules Henri </a:t>
            </a:r>
            <a:r>
              <a:rPr lang="en-US" dirty="0" err="1" smtClean="0"/>
              <a:t>Poincaré</a:t>
            </a:r>
            <a:r>
              <a:rPr lang="en-US" dirty="0" smtClean="0"/>
              <a:t> participated in a contest for the king of Sweden—this contest contained a question that was a generalization of the famous three body problem</a:t>
            </a:r>
          </a:p>
          <a:p>
            <a:pPr lvl="1"/>
            <a:r>
              <a:rPr lang="en-US" dirty="0"/>
              <a:t>“…small differences in the initial conditions produce very great ones in the final phenomena</a:t>
            </a:r>
            <a:r>
              <a:rPr lang="en-US" dirty="0" smtClean="0"/>
              <a:t>” –</a:t>
            </a:r>
            <a:r>
              <a:rPr lang="en-US" dirty="0" err="1" smtClean="0"/>
              <a:t>Poincaré</a:t>
            </a:r>
            <a:endParaRPr lang="en-US" dirty="0" smtClean="0"/>
          </a:p>
        </p:txBody>
      </p:sp>
    </p:spTree>
    <p:extLst>
      <p:ext uri="{BB962C8B-B14F-4D97-AF65-F5344CB8AC3E}">
        <p14:creationId xmlns:p14="http://schemas.microsoft.com/office/powerpoint/2010/main" val="419558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D0C0-A6BE-49CF-822C-66F58E1C72D1}"/>
              </a:ext>
            </a:extLst>
          </p:cNvPr>
          <p:cNvSpPr>
            <a:spLocks noGrp="1"/>
          </p:cNvSpPr>
          <p:nvPr>
            <p:ph type="title"/>
          </p:nvPr>
        </p:nvSpPr>
        <p:spPr/>
        <p:txBody>
          <a:bodyPr/>
          <a:lstStyle/>
          <a:p>
            <a:r>
              <a:rPr lang="en-US" dirty="0" smtClean="0"/>
              <a:t>Review: </a:t>
            </a:r>
            <a:r>
              <a:rPr lang="en-US" dirty="0"/>
              <a:t>Edward Lorenz</a:t>
            </a:r>
          </a:p>
        </p:txBody>
      </p:sp>
      <p:sp>
        <p:nvSpPr>
          <p:cNvPr id="3" name="Content Placeholder 2">
            <a:extLst>
              <a:ext uri="{FF2B5EF4-FFF2-40B4-BE49-F238E27FC236}">
                <a16:creationId xmlns:a16="http://schemas.microsoft.com/office/drawing/2014/main" id="{02170C47-C74D-4AE5-8B24-EE22C6614F31}"/>
              </a:ext>
            </a:extLst>
          </p:cNvPr>
          <p:cNvSpPr>
            <a:spLocks noGrp="1"/>
          </p:cNvSpPr>
          <p:nvPr>
            <p:ph idx="1"/>
          </p:nvPr>
        </p:nvSpPr>
        <p:spPr>
          <a:xfrm>
            <a:off x="1218883" y="1701797"/>
            <a:ext cx="7618729" cy="4462272"/>
          </a:xfrm>
        </p:spPr>
        <p:txBody>
          <a:bodyPr/>
          <a:lstStyle/>
          <a:p>
            <a:r>
              <a:rPr lang="en-US" dirty="0"/>
              <a:t>Lorenz graduated from Dartmouth College in 1938 with a bachelor’s in math and went to grad school at Harvard for his master’s</a:t>
            </a:r>
          </a:p>
          <a:p>
            <a:r>
              <a:rPr lang="en-US" dirty="0"/>
              <a:t>Served in the Army Air Corps as a weather forecaster</a:t>
            </a:r>
          </a:p>
          <a:p>
            <a:r>
              <a:rPr lang="en-US" dirty="0"/>
              <a:t>When computers came into existence, he sought to combine math and meteorology</a:t>
            </a:r>
          </a:p>
          <a:p>
            <a:endParaRPr lang="en-US" dirty="0"/>
          </a:p>
        </p:txBody>
      </p:sp>
      <p:pic>
        <p:nvPicPr>
          <p:cNvPr id="5" name="Picture 4" descr="A person smiling for the camera&#10;&#10;Description automatically generated">
            <a:extLst>
              <a:ext uri="{FF2B5EF4-FFF2-40B4-BE49-F238E27FC236}">
                <a16:creationId xmlns:a16="http://schemas.microsoft.com/office/drawing/2014/main" id="{C56155F7-05D8-4A88-ADAB-ECCE12CDE9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0012" y="1701797"/>
            <a:ext cx="2743200" cy="4476084"/>
          </a:xfrm>
          <a:prstGeom prst="rect">
            <a:avLst/>
          </a:prstGeom>
        </p:spPr>
      </p:pic>
      <p:sp>
        <p:nvSpPr>
          <p:cNvPr id="6" name="TextBox 5">
            <a:extLst>
              <a:ext uri="{FF2B5EF4-FFF2-40B4-BE49-F238E27FC236}">
                <a16:creationId xmlns:a16="http://schemas.microsoft.com/office/drawing/2014/main" id="{BB2B05C6-A8CC-46A4-8C87-603C4D5B282E}"/>
              </a:ext>
            </a:extLst>
          </p:cNvPr>
          <p:cNvSpPr txBox="1"/>
          <p:nvPr/>
        </p:nvSpPr>
        <p:spPr>
          <a:xfrm>
            <a:off x="8990012" y="6164069"/>
            <a:ext cx="2895600" cy="523220"/>
          </a:xfrm>
          <a:prstGeom prst="rect">
            <a:avLst/>
          </a:prstGeom>
          <a:noFill/>
        </p:spPr>
        <p:txBody>
          <a:bodyPr wrap="square" rtlCol="0">
            <a:spAutoFit/>
          </a:bodyPr>
          <a:lstStyle/>
          <a:p>
            <a:r>
              <a:rPr lang="en-US" sz="1400" dirty="0"/>
              <a:t>https://anticargocultscience.wordpress.com/tag/edward-lorenz/</a:t>
            </a:r>
          </a:p>
        </p:txBody>
      </p:sp>
    </p:spTree>
    <p:extLst>
      <p:ext uri="{BB962C8B-B14F-4D97-AF65-F5344CB8AC3E}">
        <p14:creationId xmlns:p14="http://schemas.microsoft.com/office/powerpoint/2010/main" val="4122033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BF33-7829-48B8-BB9F-65B601C464BE}"/>
              </a:ext>
            </a:extLst>
          </p:cNvPr>
          <p:cNvSpPr>
            <a:spLocks noGrp="1"/>
          </p:cNvSpPr>
          <p:nvPr>
            <p:ph type="title"/>
          </p:nvPr>
        </p:nvSpPr>
        <p:spPr/>
        <p:txBody>
          <a:bodyPr/>
          <a:lstStyle/>
          <a:p>
            <a:r>
              <a:rPr lang="en-US" dirty="0" smtClean="0"/>
              <a:t>Review: Analysis of the Lorenz System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2078F4-E297-462C-A4D7-330A3866E00F}"/>
                  </a:ext>
                </a:extLst>
              </p:cNvPr>
              <p:cNvSpPr>
                <a:spLocks noGrp="1"/>
              </p:cNvSpPr>
              <p:nvPr>
                <p:ph idx="1"/>
              </p:nvPr>
            </p:nvSpPr>
            <p:spPr/>
            <p:txBody>
              <a:bodyPr/>
              <a:lstStyle/>
              <a:p>
                <a:r>
                  <a:rPr lang="en-US" dirty="0"/>
                  <a:t>Lorenz originally had 12 differential equations</a:t>
                </a:r>
              </a:p>
              <a:p>
                <a:pPr lvl="1"/>
                <a:r>
                  <a:rPr lang="en-US" dirty="0"/>
                  <a:t>Needed to simplify it further, decided to focus on rolling convection</a:t>
                </a:r>
              </a:p>
              <a:p>
                <a:pPr lvl="1"/>
                <a:r>
                  <a:rPr lang="en-US" dirty="0"/>
                  <a:t>This resulted in a new system of 3 equations</a:t>
                </a:r>
              </a:p>
              <a:p>
                <a:pPr lvl="1"/>
                <a:endParaRPr lang="en-US" dirty="0"/>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oMath>
                </a14:m>
                <a:endParaRPr lang="en-US" b="0" dirty="0">
                  <a:ea typeface="Cambria Math" panose="02040503050406030204" pitchFamily="18" charset="0"/>
                </a:endParaRPr>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𝑥𝑧</m:t>
                    </m:r>
                  </m:oMath>
                </a14:m>
                <a:endParaRPr lang="en-US" b="0" dirty="0">
                  <a:ea typeface="Cambria Math" panose="02040503050406030204" pitchFamily="18" charset="0"/>
                </a:endParaRPr>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𝑑𝑧</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𝑥𝑦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𝑧</m:t>
                    </m:r>
                  </m:oMath>
                </a14:m>
                <a:endParaRPr lang="en-US" dirty="0"/>
              </a:p>
            </p:txBody>
          </p:sp>
        </mc:Choice>
        <mc:Fallback xmlns="">
          <p:sp>
            <p:nvSpPr>
              <p:cNvPr id="3" name="Content Placeholder 2">
                <a:extLst>
                  <a:ext uri="{FF2B5EF4-FFF2-40B4-BE49-F238E27FC236}">
                    <a16:creationId xmlns:a16="http://schemas.microsoft.com/office/drawing/2014/main" id="{562078F4-E297-462C-A4D7-330A3866E00F}"/>
                  </a:ext>
                </a:extLst>
              </p:cNvPr>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1912532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Attractor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Chaotic Attractor:</a:t>
                </a:r>
              </a:p>
              <a:p>
                <a:pPr lvl="1"/>
                <a:r>
                  <a:rPr lang="en-US" dirty="0"/>
                  <a:t>A closed set </a:t>
                </a:r>
                <a:r>
                  <a:rPr lang="en-US" b="1" i="1" dirty="0">
                    <a:latin typeface="Cambria" panose="02040503050406030204" pitchFamily="18" charset="0"/>
                    <a:ea typeface="Cambria" panose="02040503050406030204" pitchFamily="18" charset="0"/>
                  </a:rPr>
                  <a:t>A</a:t>
                </a:r>
                <a:r>
                  <a:rPr lang="en-US" dirty="0"/>
                  <a:t> is an attractor if it is the smallest set in which </a:t>
                </a:r>
                <a:r>
                  <a:rPr lang="en-US" b="1" i="1" dirty="0">
                    <a:latin typeface="Cambria" panose="02040503050406030204" pitchFamily="18" charset="0"/>
                    <a:ea typeface="Cambria" panose="02040503050406030204" pitchFamily="18" charset="0"/>
                  </a:rPr>
                  <a:t>A</a:t>
                </a:r>
                <a:r>
                  <a:rPr lang="en-US" dirty="0"/>
                  <a:t> never changes and there is an open set </a:t>
                </a:r>
                <a:r>
                  <a:rPr lang="en-US" b="1" i="1" dirty="0">
                    <a:latin typeface="Cambria" panose="02040503050406030204" pitchFamily="18" charset="0"/>
                    <a:ea typeface="Cambria" panose="02040503050406030204" pitchFamily="18" charset="0"/>
                  </a:rPr>
                  <a:t>U</a:t>
                </a:r>
                <a:r>
                  <a:rPr lang="en-US" dirty="0"/>
                  <a:t> containing </a:t>
                </a:r>
                <a:r>
                  <a:rPr lang="en-US" b="1" i="1" dirty="0">
                    <a:latin typeface="Cambria" panose="02040503050406030204" pitchFamily="18" charset="0"/>
                    <a:ea typeface="Cambria" panose="02040503050406030204" pitchFamily="18" charset="0"/>
                  </a:rPr>
                  <a:t>A</a:t>
                </a:r>
                <a:r>
                  <a:rPr lang="en-US" dirty="0"/>
                  <a:t> such that if an initial condition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𝑼</m:t>
                    </m:r>
                  </m:oMath>
                </a14:m>
                <a:r>
                  <a:rPr lang="en-US" dirty="0"/>
                  <a:t>, then the distance from </a:t>
                </a:r>
                <a:r>
                  <a:rPr lang="en-US" b="1" i="1" dirty="0">
                    <a:latin typeface="Cambria" panose="02040503050406030204" pitchFamily="18" charset="0"/>
                    <a:ea typeface="Cambria" panose="02040503050406030204" pitchFamily="18" charset="0"/>
                  </a:rPr>
                  <a:t>P</a:t>
                </a:r>
                <a:r>
                  <a:rPr lang="en-US" dirty="0"/>
                  <a:t> to </a:t>
                </a:r>
                <a:r>
                  <a:rPr lang="en-US" b="1" i="1" dirty="0">
                    <a:latin typeface="Cambria" panose="02040503050406030204" pitchFamily="18" charset="0"/>
                    <a:ea typeface="Cambria" panose="02040503050406030204" pitchFamily="18" charset="0"/>
                  </a:rPr>
                  <a:t>A</a:t>
                </a:r>
                <a:r>
                  <a:rPr lang="en-US" dirty="0"/>
                  <a:t> tends to zero as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913" r="-765"/>
                </a:stretch>
              </a:blipFill>
            </p:spPr>
            <p:txBody>
              <a:bodyPr/>
              <a:lstStyle/>
              <a:p>
                <a:r>
                  <a:rPr lang="en-US">
                    <a:noFill/>
                  </a:rPr>
                  <a:t> </a:t>
                </a:r>
              </a:p>
            </p:txBody>
          </p:sp>
        </mc:Fallback>
      </mc:AlternateContent>
    </p:spTree>
    <p:extLst>
      <p:ext uri="{BB962C8B-B14F-4D97-AF65-F5344CB8AC3E}">
        <p14:creationId xmlns:p14="http://schemas.microsoft.com/office/powerpoint/2010/main" val="2736150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525-D0F6-4C8C-9BCD-495D423E73AC}"/>
              </a:ext>
            </a:extLst>
          </p:cNvPr>
          <p:cNvSpPr>
            <a:spLocks noGrp="1"/>
          </p:cNvSpPr>
          <p:nvPr>
            <p:ph type="title"/>
          </p:nvPr>
        </p:nvSpPr>
        <p:spPr/>
        <p:txBody>
          <a:bodyPr/>
          <a:lstStyle/>
          <a:p>
            <a:r>
              <a:rPr lang="en-US" dirty="0" smtClean="0"/>
              <a:t>Review: Analysis </a:t>
            </a:r>
            <a:r>
              <a:rPr lang="en-US" dirty="0"/>
              <a:t>of the Lorenz </a:t>
            </a:r>
            <a:r>
              <a:rPr lang="en-US" dirty="0" smtClean="0"/>
              <a:t>System </a:t>
            </a:r>
            <a:r>
              <a:rPr lang="en-US" dirty="0" err="1" smtClean="0"/>
              <a:t>cntd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59E401-B8C0-404C-AA51-21FCAE6CC24D}"/>
                  </a:ext>
                </a:extLst>
              </p:cNvPr>
              <p:cNvSpPr>
                <a:spLocks noGrp="1"/>
              </p:cNvSpPr>
              <p:nvPr>
                <p:ph idx="1"/>
              </p:nvPr>
            </p:nvSpPr>
            <p:spPr/>
            <p:txBody>
              <a:bodyPr>
                <a:normAutofit fontScale="40000" lnSpcReduction="20000"/>
              </a:bodyPr>
              <a:lstStyle/>
              <a:p>
                <a:pPr marL="0" indent="0">
                  <a:buNone/>
                </a:pPr>
                <a:r>
                  <a:rPr lang="en-US" dirty="0">
                    <a:solidFill>
                      <a:prstClr val="white"/>
                    </a:solidFill>
                  </a:rPr>
                  <a:t>	</a:t>
                </a:r>
                <a14:m>
                  <m:oMath xmlns:m="http://schemas.openxmlformats.org/officeDocument/2006/math">
                    <m:f>
                      <m:fPr>
                        <m:ctrlPr>
                          <a:rPr lang="en-US" sz="6000" i="1">
                            <a:solidFill>
                              <a:prstClr val="white"/>
                            </a:solidFill>
                            <a:latin typeface="Cambria Math" panose="02040503050406030204" pitchFamily="18" charset="0"/>
                          </a:rPr>
                        </m:ctrlPr>
                      </m:fPr>
                      <m:num>
                        <m:r>
                          <a:rPr lang="en-US" sz="6000" i="1">
                            <a:solidFill>
                              <a:prstClr val="white"/>
                            </a:solidFill>
                            <a:latin typeface="Cambria Math" panose="02040503050406030204" pitchFamily="18" charset="0"/>
                          </a:rPr>
                          <m:t>𝑑𝑥</m:t>
                        </m:r>
                      </m:num>
                      <m:den>
                        <m:r>
                          <a:rPr lang="en-US" sz="6000" i="1">
                            <a:solidFill>
                              <a:prstClr val="white"/>
                            </a:solidFill>
                            <a:latin typeface="Cambria Math" panose="02040503050406030204" pitchFamily="18" charset="0"/>
                          </a:rPr>
                          <m:t>𝑑𝑡</m:t>
                        </m:r>
                      </m:den>
                    </m:f>
                    <m:r>
                      <a:rPr lang="en-US" sz="6000" i="1">
                        <a:solidFill>
                          <a:prstClr val="white"/>
                        </a:solidFill>
                        <a:latin typeface="Cambria Math" panose="02040503050406030204" pitchFamily="18" charset="0"/>
                      </a:rPr>
                      <m:t>=</m:t>
                    </m:r>
                    <m:r>
                      <a:rPr lang="en-US" sz="6000" i="1">
                        <a:solidFill>
                          <a:prstClr val="white"/>
                        </a:solidFill>
                        <a:latin typeface="Cambria Math" panose="02040503050406030204" pitchFamily="18" charset="0"/>
                        <a:ea typeface="Cambria Math" panose="02040503050406030204" pitchFamily="18" charset="0"/>
                      </a:rPr>
                      <m:t>𝜎</m:t>
                    </m:r>
                    <m:d>
                      <m:dPr>
                        <m:ctrlPr>
                          <a:rPr lang="en-US" sz="6000" i="1">
                            <a:solidFill>
                              <a:prstClr val="white"/>
                            </a:solidFill>
                            <a:latin typeface="Cambria Math" panose="02040503050406030204" pitchFamily="18" charset="0"/>
                            <a:ea typeface="Cambria Math" panose="02040503050406030204" pitchFamily="18" charset="0"/>
                          </a:rPr>
                        </m:ctrlPr>
                      </m:dPr>
                      <m:e>
                        <m:r>
                          <a:rPr lang="en-US" sz="6000" i="1">
                            <a:solidFill>
                              <a:prstClr val="white"/>
                            </a:solidFill>
                            <a:latin typeface="Cambria Math" panose="02040503050406030204" pitchFamily="18" charset="0"/>
                            <a:ea typeface="Cambria Math" panose="02040503050406030204" pitchFamily="18" charset="0"/>
                          </a:rPr>
                          <m:t>𝑦</m:t>
                        </m:r>
                        <m:r>
                          <a:rPr lang="en-US" sz="6000" i="1">
                            <a:solidFill>
                              <a:prstClr val="white"/>
                            </a:solidFill>
                            <a:latin typeface="Cambria Math" panose="02040503050406030204" pitchFamily="18" charset="0"/>
                            <a:ea typeface="Cambria Math" panose="02040503050406030204" pitchFamily="18" charset="0"/>
                          </a:rPr>
                          <m:t>−</m:t>
                        </m:r>
                        <m:r>
                          <a:rPr lang="en-US" sz="6000" i="1">
                            <a:solidFill>
                              <a:prstClr val="white"/>
                            </a:solidFill>
                            <a:latin typeface="Cambria Math" panose="02040503050406030204" pitchFamily="18" charset="0"/>
                            <a:ea typeface="Cambria Math" panose="02040503050406030204" pitchFamily="18" charset="0"/>
                          </a:rPr>
                          <m:t>𝑥</m:t>
                        </m:r>
                      </m:e>
                    </m:d>
                  </m:oMath>
                </a14:m>
                <a:endParaRPr lang="en-US" sz="6000" dirty="0"/>
              </a:p>
              <a:p>
                <a:pPr marL="0" indent="0">
                  <a:buNone/>
                </a:pPr>
                <a:r>
                  <a:rPr lang="en-US" sz="6000" dirty="0">
                    <a:solidFill>
                      <a:prstClr val="white"/>
                    </a:solidFill>
                  </a:rPr>
                  <a:t>	</a:t>
                </a:r>
                <a14:m>
                  <m:oMath xmlns:m="http://schemas.openxmlformats.org/officeDocument/2006/math">
                    <m:f>
                      <m:fPr>
                        <m:ctrlPr>
                          <a:rPr lang="en-US" sz="6000" i="1">
                            <a:solidFill>
                              <a:prstClr val="white"/>
                            </a:solidFill>
                            <a:latin typeface="Cambria Math" panose="02040503050406030204" pitchFamily="18" charset="0"/>
                          </a:rPr>
                        </m:ctrlPr>
                      </m:fPr>
                      <m:num>
                        <m:r>
                          <a:rPr lang="en-US" sz="6000" i="1">
                            <a:solidFill>
                              <a:prstClr val="white"/>
                            </a:solidFill>
                            <a:latin typeface="Cambria Math" panose="02040503050406030204" pitchFamily="18" charset="0"/>
                          </a:rPr>
                          <m:t>𝑑𝑦</m:t>
                        </m:r>
                      </m:num>
                      <m:den>
                        <m:r>
                          <a:rPr lang="en-US" sz="6000" i="1">
                            <a:solidFill>
                              <a:prstClr val="white"/>
                            </a:solidFill>
                            <a:latin typeface="Cambria Math" panose="02040503050406030204" pitchFamily="18" charset="0"/>
                          </a:rPr>
                          <m:t>𝑑𝑡</m:t>
                        </m:r>
                      </m:den>
                    </m:f>
                    <m:r>
                      <a:rPr lang="en-US" sz="6000" i="1">
                        <a:solidFill>
                          <a:prstClr val="white"/>
                        </a:solidFill>
                        <a:latin typeface="Cambria Math" panose="02040503050406030204" pitchFamily="18" charset="0"/>
                      </a:rPr>
                      <m:t>=</m:t>
                    </m:r>
                    <m:r>
                      <a:rPr lang="en-US" sz="6000" i="1">
                        <a:solidFill>
                          <a:prstClr val="white"/>
                        </a:solidFill>
                        <a:latin typeface="Cambria Math" panose="02040503050406030204" pitchFamily="18" charset="0"/>
                        <a:ea typeface="Cambria Math" panose="02040503050406030204" pitchFamily="18" charset="0"/>
                      </a:rPr>
                      <m:t>𝜌</m:t>
                    </m:r>
                    <m:r>
                      <a:rPr lang="en-US" sz="6000" i="1">
                        <a:solidFill>
                          <a:prstClr val="white"/>
                        </a:solidFill>
                        <a:latin typeface="Cambria Math" panose="02040503050406030204" pitchFamily="18" charset="0"/>
                        <a:ea typeface="Cambria Math" panose="02040503050406030204" pitchFamily="18" charset="0"/>
                      </a:rPr>
                      <m:t>𝑥</m:t>
                    </m:r>
                    <m:r>
                      <a:rPr lang="en-US" sz="6000" i="1">
                        <a:solidFill>
                          <a:prstClr val="white"/>
                        </a:solidFill>
                        <a:latin typeface="Cambria Math" panose="02040503050406030204" pitchFamily="18" charset="0"/>
                        <a:ea typeface="Cambria Math" panose="02040503050406030204" pitchFamily="18" charset="0"/>
                      </a:rPr>
                      <m:t>−</m:t>
                    </m:r>
                    <m:r>
                      <a:rPr lang="en-US" sz="6000" i="1">
                        <a:solidFill>
                          <a:prstClr val="white"/>
                        </a:solidFill>
                        <a:latin typeface="Cambria Math" panose="02040503050406030204" pitchFamily="18" charset="0"/>
                        <a:ea typeface="Cambria Math" panose="02040503050406030204" pitchFamily="18" charset="0"/>
                      </a:rPr>
                      <m:t>𝑦</m:t>
                    </m:r>
                    <m:r>
                      <a:rPr lang="en-US" sz="6000" i="1">
                        <a:solidFill>
                          <a:prstClr val="white"/>
                        </a:solidFill>
                        <a:latin typeface="Cambria Math" panose="02040503050406030204" pitchFamily="18" charset="0"/>
                        <a:ea typeface="Cambria Math" panose="02040503050406030204" pitchFamily="18" charset="0"/>
                      </a:rPr>
                      <m:t>−</m:t>
                    </m:r>
                    <m:r>
                      <a:rPr lang="en-US" sz="6000" i="1">
                        <a:solidFill>
                          <a:prstClr val="white"/>
                        </a:solidFill>
                        <a:latin typeface="Cambria Math" panose="02040503050406030204" pitchFamily="18" charset="0"/>
                        <a:ea typeface="Cambria Math" panose="02040503050406030204" pitchFamily="18" charset="0"/>
                      </a:rPr>
                      <m:t>𝑥𝑧</m:t>
                    </m:r>
                  </m:oMath>
                </a14:m>
                <a:endParaRPr lang="en-US" sz="6000" dirty="0"/>
              </a:p>
              <a:p>
                <a:pPr marL="0" indent="0">
                  <a:buNone/>
                </a:pPr>
                <a:r>
                  <a:rPr lang="en-US" sz="6000" dirty="0">
                    <a:solidFill>
                      <a:prstClr val="white"/>
                    </a:solidFill>
                  </a:rPr>
                  <a:t>	</a:t>
                </a:r>
                <a14:m>
                  <m:oMath xmlns:m="http://schemas.openxmlformats.org/officeDocument/2006/math">
                    <m:f>
                      <m:fPr>
                        <m:ctrlPr>
                          <a:rPr lang="en-US" sz="6000" i="1">
                            <a:solidFill>
                              <a:prstClr val="white"/>
                            </a:solidFill>
                            <a:latin typeface="Cambria Math" panose="02040503050406030204" pitchFamily="18" charset="0"/>
                          </a:rPr>
                        </m:ctrlPr>
                      </m:fPr>
                      <m:num>
                        <m:r>
                          <a:rPr lang="en-US" sz="6000" i="1">
                            <a:solidFill>
                              <a:prstClr val="white"/>
                            </a:solidFill>
                            <a:latin typeface="Cambria Math" panose="02040503050406030204" pitchFamily="18" charset="0"/>
                          </a:rPr>
                          <m:t>𝑑𝑧</m:t>
                        </m:r>
                      </m:num>
                      <m:den>
                        <m:r>
                          <a:rPr lang="en-US" sz="6000" i="1">
                            <a:solidFill>
                              <a:prstClr val="white"/>
                            </a:solidFill>
                            <a:latin typeface="Cambria Math" panose="02040503050406030204" pitchFamily="18" charset="0"/>
                          </a:rPr>
                          <m:t>𝑑𝑡</m:t>
                        </m:r>
                      </m:den>
                    </m:f>
                    <m:r>
                      <a:rPr lang="en-US" sz="6000" i="1">
                        <a:solidFill>
                          <a:prstClr val="white"/>
                        </a:solidFill>
                        <a:latin typeface="Cambria Math" panose="02040503050406030204" pitchFamily="18" charset="0"/>
                      </a:rPr>
                      <m:t>=</m:t>
                    </m:r>
                    <m:r>
                      <a:rPr lang="en-US" sz="6000" i="1">
                        <a:solidFill>
                          <a:prstClr val="white"/>
                        </a:solidFill>
                        <a:latin typeface="Cambria Math" panose="02040503050406030204" pitchFamily="18" charset="0"/>
                      </a:rPr>
                      <m:t>𝑥𝑦</m:t>
                    </m:r>
                    <m:r>
                      <a:rPr lang="en-US" sz="6000" i="1">
                        <a:solidFill>
                          <a:prstClr val="white"/>
                        </a:solidFill>
                        <a:latin typeface="Cambria Math" panose="02040503050406030204" pitchFamily="18" charset="0"/>
                      </a:rPr>
                      <m:t>−</m:t>
                    </m:r>
                    <m:r>
                      <a:rPr lang="en-US" sz="6000" i="1">
                        <a:solidFill>
                          <a:prstClr val="white"/>
                        </a:solidFill>
                        <a:latin typeface="Cambria Math" panose="02040503050406030204" pitchFamily="18" charset="0"/>
                        <a:ea typeface="Cambria Math" panose="02040503050406030204" pitchFamily="18" charset="0"/>
                      </a:rPr>
                      <m:t>𝛽</m:t>
                    </m:r>
                    <m:r>
                      <a:rPr lang="en-US" sz="6000" i="1">
                        <a:solidFill>
                          <a:prstClr val="white"/>
                        </a:solidFill>
                        <a:latin typeface="Cambria Math" panose="02040503050406030204" pitchFamily="18" charset="0"/>
                        <a:ea typeface="Cambria Math" panose="02040503050406030204" pitchFamily="18" charset="0"/>
                      </a:rPr>
                      <m:t>𝑧</m:t>
                    </m:r>
                  </m:oMath>
                </a14:m>
                <a:endParaRPr lang="en-US" sz="6000" dirty="0"/>
              </a:p>
              <a:p>
                <a:pPr marL="0" indent="0">
                  <a:buNone/>
                </a:pPr>
                <a:endParaRPr lang="en-US" dirty="0"/>
              </a:p>
              <a:p>
                <a:pPr marL="0" indent="0">
                  <a:buNone/>
                </a:pPr>
                <a:endParaRPr lang="en-US" dirty="0"/>
              </a:p>
              <a:p>
                <a:r>
                  <a:rPr lang="en-US" sz="6000" dirty="0"/>
                  <a:t>x(t) = convective flow, y(t) = horizontal temperature distribution, and z(t) = vertical temperature distribution</a:t>
                </a:r>
              </a:p>
              <a:p>
                <a14:m>
                  <m:oMath xmlns:m="http://schemas.openxmlformats.org/officeDocument/2006/math">
                    <m:r>
                      <a:rPr lang="en-US" sz="6000" i="1" smtClean="0">
                        <a:latin typeface="Cambria Math" panose="02040503050406030204" pitchFamily="18" charset="0"/>
                        <a:ea typeface="Cambria Math" panose="02040503050406030204" pitchFamily="18" charset="0"/>
                      </a:rPr>
                      <m:t>𝜎</m:t>
                    </m:r>
                  </m:oMath>
                </a14:m>
                <a:r>
                  <a:rPr lang="en-US" sz="6000" dirty="0"/>
                  <a:t> = ratio of fluid viscosity to thermal conductivity, </a:t>
                </a:r>
                <a14:m>
                  <m:oMath xmlns:m="http://schemas.openxmlformats.org/officeDocument/2006/math">
                    <m:r>
                      <a:rPr lang="en-US" sz="6000" i="1" smtClean="0">
                        <a:latin typeface="Cambria Math" panose="02040503050406030204" pitchFamily="18" charset="0"/>
                        <a:ea typeface="Cambria Math" panose="02040503050406030204" pitchFamily="18" charset="0"/>
                      </a:rPr>
                      <m:t>𝜌</m:t>
                    </m:r>
                  </m:oMath>
                </a14:m>
                <a:r>
                  <a:rPr lang="en-US" sz="6000" dirty="0"/>
                  <a:t> = difference in temperature between the top and bottom of the system, and </a:t>
                </a:r>
                <a14:m>
                  <m:oMath xmlns:m="http://schemas.openxmlformats.org/officeDocument/2006/math">
                    <m:r>
                      <a:rPr lang="en-US" sz="6000" i="1" smtClean="0">
                        <a:latin typeface="Cambria Math" panose="02040503050406030204" pitchFamily="18" charset="0"/>
                        <a:ea typeface="Cambria Math" panose="02040503050406030204" pitchFamily="18" charset="0"/>
                      </a:rPr>
                      <m:t>𝛽</m:t>
                    </m:r>
                  </m:oMath>
                </a14:m>
                <a:r>
                  <a:rPr lang="en-US" sz="6000" dirty="0"/>
                  <a:t> = ratio of width to height of the box that contains the system</a:t>
                </a:r>
              </a:p>
              <a:p>
                <a:r>
                  <a:rPr lang="en-US" sz="6000" dirty="0"/>
                  <a:t>Assumption that </a:t>
                </a:r>
                <a14:m>
                  <m:oMath xmlns:m="http://schemas.openxmlformats.org/officeDocument/2006/math">
                    <m:r>
                      <a:rPr lang="en-US" sz="6000" i="1" smtClean="0">
                        <a:latin typeface="Cambria Math" panose="02040503050406030204" pitchFamily="18" charset="0"/>
                        <a:ea typeface="Cambria Math" panose="02040503050406030204" pitchFamily="18" charset="0"/>
                      </a:rPr>
                      <m:t>𝜎</m:t>
                    </m:r>
                    <m:r>
                      <a:rPr lang="en-US" sz="6000" b="0" i="1" smtClean="0">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𝜌</m:t>
                    </m:r>
                    <m:r>
                      <a:rPr lang="en-US" sz="6000" b="0" i="1" smtClean="0">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𝛽</m:t>
                    </m:r>
                  </m:oMath>
                </a14:m>
                <a:r>
                  <a:rPr lang="en-US" sz="6000" dirty="0"/>
                  <a:t> are always </a:t>
                </a:r>
                <a:r>
                  <a:rPr lang="en-US" sz="6000" dirty="0" smtClean="0"/>
                  <a:t>positive</a:t>
                </a:r>
              </a:p>
            </p:txBody>
          </p:sp>
        </mc:Choice>
        <mc:Fallback xmlns="">
          <p:sp>
            <p:nvSpPr>
              <p:cNvPr id="3" name="Content Placeholder 2">
                <a:extLst>
                  <a:ext uri="{FF2B5EF4-FFF2-40B4-BE49-F238E27FC236}">
                    <a16:creationId xmlns:a16="http://schemas.microsoft.com/office/drawing/2014/main" id="{7759E401-B8C0-404C-AA51-21FCAE6CC24D}"/>
                  </a:ext>
                </a:extLst>
              </p:cNvPr>
              <p:cNvSpPr>
                <a:spLocks noGrp="1" noRot="1" noChangeAspect="1" noMove="1" noResize="1" noEditPoints="1" noAdjustHandles="1" noChangeArrowheads="1" noChangeShapeType="1" noTextEdit="1"/>
              </p:cNvSpPr>
              <p:nvPr>
                <p:ph idx="1"/>
              </p:nvPr>
            </p:nvSpPr>
            <p:spPr>
              <a:blipFill>
                <a:blip r:embed="rId3"/>
                <a:stretch>
                  <a:fillRect l="-529" t="-273" r="-1000" b="-2322"/>
                </a:stretch>
              </a:blipFill>
            </p:spPr>
            <p:txBody>
              <a:bodyPr/>
              <a:lstStyle/>
              <a:p>
                <a:r>
                  <a:rPr lang="en-US">
                    <a:noFill/>
                  </a:rPr>
                  <a:t> </a:t>
                </a:r>
              </a:p>
            </p:txBody>
          </p:sp>
        </mc:Fallback>
      </mc:AlternateContent>
      <p:pic>
        <p:nvPicPr>
          <p:cNvPr id="5" name="Picture 4" descr="A picture containing text&#10;&#10;Description automatically generated">
            <a:extLst>
              <a:ext uri="{FF2B5EF4-FFF2-40B4-BE49-F238E27FC236}">
                <a16:creationId xmlns:a16="http://schemas.microsoft.com/office/drawing/2014/main" id="{20A4FA52-3678-499D-ACE6-B2B550EDA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212" y="1391761"/>
            <a:ext cx="3657600" cy="2479329"/>
          </a:xfrm>
          <a:prstGeom prst="rect">
            <a:avLst/>
          </a:prstGeom>
        </p:spPr>
      </p:pic>
      <p:sp>
        <p:nvSpPr>
          <p:cNvPr id="6" name="TextBox 5">
            <a:extLst>
              <a:ext uri="{FF2B5EF4-FFF2-40B4-BE49-F238E27FC236}">
                <a16:creationId xmlns:a16="http://schemas.microsoft.com/office/drawing/2014/main" id="{26C9368D-661D-477E-9132-E12EE53DF429}"/>
              </a:ext>
            </a:extLst>
          </p:cNvPr>
          <p:cNvSpPr txBox="1"/>
          <p:nvPr/>
        </p:nvSpPr>
        <p:spPr>
          <a:xfrm>
            <a:off x="8151811" y="3794433"/>
            <a:ext cx="3870401" cy="276999"/>
          </a:xfrm>
          <a:prstGeom prst="rect">
            <a:avLst/>
          </a:prstGeom>
          <a:noFill/>
        </p:spPr>
        <p:txBody>
          <a:bodyPr wrap="square" rtlCol="0">
            <a:spAutoFit/>
          </a:bodyPr>
          <a:lstStyle/>
          <a:p>
            <a:r>
              <a:rPr lang="en-US" sz="1200" dirty="0" smtClean="0"/>
              <a:t> https</a:t>
            </a:r>
            <a:r>
              <a:rPr lang="en-US" sz="1200" dirty="0"/>
              <a:t>://people.math.osu.edu/yang.2677/Files/Lorenz.html</a:t>
            </a:r>
          </a:p>
        </p:txBody>
      </p:sp>
    </p:spTree>
    <p:extLst>
      <p:ext uri="{BB962C8B-B14F-4D97-AF65-F5344CB8AC3E}">
        <p14:creationId xmlns:p14="http://schemas.microsoft.com/office/powerpoint/2010/main" val="290406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30E-D7E8-4FF7-8ACE-BB57FEEF8B8E}"/>
              </a:ext>
            </a:extLst>
          </p:cNvPr>
          <p:cNvSpPr>
            <a:spLocks noGrp="1"/>
          </p:cNvSpPr>
          <p:nvPr>
            <p:ph type="title"/>
          </p:nvPr>
        </p:nvSpPr>
        <p:spPr/>
        <p:txBody>
          <a:bodyPr/>
          <a:lstStyle/>
          <a:p>
            <a:r>
              <a:rPr lang="en-US" dirty="0"/>
              <a:t>Review: Analysis of the Lorenz </a:t>
            </a:r>
            <a:r>
              <a:rPr lang="en-US" dirty="0" smtClean="0"/>
              <a:t>System </a:t>
            </a:r>
            <a:r>
              <a:rPr lang="en-US" dirty="0" err="1" smtClean="0"/>
              <a:t>cntd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9FCED9-5325-4BA6-8812-596F8E47F0B9}"/>
                  </a:ext>
                </a:extLst>
              </p:cNvPr>
              <p:cNvSpPr>
                <a:spLocks noGrp="1"/>
              </p:cNvSpPr>
              <p:nvPr>
                <p:ph idx="1"/>
              </p:nvPr>
            </p:nvSpPr>
            <p:spPr/>
            <p:txBody>
              <a:bodyPr/>
              <a:lstStyle/>
              <a:p>
                <a:r>
                  <a:rPr lang="en-US" dirty="0" smtClean="0"/>
                  <a:t>For stability at the origin we need </a:t>
                </a: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&lt;1</m:t>
                    </m:r>
                  </m:oMath>
                </a14:m>
                <a:endParaRPr lang="en-US" dirty="0"/>
              </a:p>
              <a:p>
                <a:r>
                  <a:rPr lang="en-US" dirty="0"/>
                  <a:t>Lyapunov Function to prove global stability</a:t>
                </a:r>
              </a:p>
              <a:p>
                <a:pPr lvl="1"/>
                <a:r>
                  <a:rPr lang="en-US" dirty="0"/>
                  <a:t>Three conditions must be met:</a:t>
                </a:r>
              </a:p>
              <a:p>
                <a:pPr lvl="2"/>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&gt;0</m:t>
                    </m:r>
                  </m:oMath>
                </a14:m>
                <a:endParaRPr lang="en-US" dirty="0"/>
              </a:p>
              <a:p>
                <a:pPr lvl="2"/>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a:p>
                <a:pPr lvl="2"/>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𝑡</m:t>
                    </m:r>
                  </m:oMath>
                </a14:m>
                <a:endParaRPr lang="en-US" dirty="0"/>
              </a:p>
              <a:p>
                <a:pPr lvl="1"/>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𝜌</m:t>
                                    </m:r>
                                  </m:e>
                                </m:d>
                                <m:r>
                                  <a:rPr lang="en-US" i="1">
                                    <a:latin typeface="Cambria Math" panose="02040503050406030204" pitchFamily="18" charset="0"/>
                                    <a:ea typeface="Cambria Math" panose="02040503050406030204" pitchFamily="18" charset="0"/>
                                  </a:rPr>
                                  <m:t>𝑦</m:t>
                                </m:r>
                              </m:e>
                            </m:d>
                          </m:e>
                          <m:sup>
                            <m:r>
                              <a:rPr lang="en-US" i="1">
                                <a:latin typeface="Cambria Math" panose="02040503050406030204" pitchFamily="18" charset="0"/>
                              </a:rPr>
                              <m:t>2</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𝜌</m:t>
                                        </m:r>
                                      </m:num>
                                      <m:den>
                                        <m:r>
                                          <a:rPr lang="en-US" i="1">
                                            <a:latin typeface="Cambria Math" panose="02040503050406030204" pitchFamily="18" charset="0"/>
                                          </a:rPr>
                                          <m:t>2</m:t>
                                        </m:r>
                                      </m:den>
                                    </m:f>
                                  </m:e>
                                </m:d>
                              </m:e>
                              <m:sup>
                                <m:r>
                                  <a:rPr lang="en-US" i="1">
                                    <a:latin typeface="Cambria Math" panose="02040503050406030204" pitchFamily="18" charset="0"/>
                                  </a:rPr>
                                  <m:t>2</m:t>
                                </m:r>
                              </m:sup>
                            </m:sSup>
                          </m:e>
                        </m:d>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e>
                    </m:d>
                  </m:oMath>
                </a14:m>
                <a:endParaRPr lang="en-US" dirty="0"/>
              </a:p>
            </p:txBody>
          </p:sp>
        </mc:Choice>
        <mc:Fallback xmlns="">
          <p:sp>
            <p:nvSpPr>
              <p:cNvPr id="3" name="Content Placeholder 2">
                <a:extLst>
                  <a:ext uri="{FF2B5EF4-FFF2-40B4-BE49-F238E27FC236}">
                    <a16:creationId xmlns:a16="http://schemas.microsoft.com/office/drawing/2014/main" id="{799FCED9-5325-4BA6-8812-596F8E47F0B9}"/>
                  </a:ext>
                </a:extLst>
              </p:cNvPr>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662295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Four-Dimensional System: </a:t>
            </a:r>
            <a:r>
              <a:rPr lang="en-US" dirty="0" err="1" smtClean="0"/>
              <a:t>Hyperchaos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Found a four-dimensional Lorenz System developed and analyzed by Si Gang-</a:t>
                </a:r>
                <a:r>
                  <a:rPr lang="en-US" dirty="0" err="1" smtClean="0"/>
                  <a:t>Quan</a:t>
                </a:r>
                <a:r>
                  <a:rPr lang="en-US" dirty="0" smtClean="0"/>
                  <a:t>, Cao Hui, and Zhang Yan-Bin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e>
                      </m:d>
                    </m:oMath>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𝑒𝑤</m:t>
                      </m:r>
                    </m:oMath>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𝑏𝑧</m:t>
                      </m:r>
                    </m:oMath>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𝑑𝑦</m:t>
                      </m:r>
                    </m:oMath>
                  </m:oMathPara>
                </a14:m>
                <a:endParaRPr lang="en-US" b="0" dirty="0" smtClean="0"/>
              </a:p>
              <a:p>
                <a:r>
                  <a:rPr lang="en-US" dirty="0" smtClean="0"/>
                  <a:t>Exhibits </a:t>
                </a:r>
                <a:r>
                  <a:rPr lang="en-US" dirty="0" err="1" smtClean="0"/>
                  <a:t>hyperchaos</a:t>
                </a:r>
                <a:endParaRPr lang="en-US" dirty="0" smtClean="0"/>
              </a:p>
              <a:p>
                <a:pPr lvl="1"/>
                <a:r>
                  <a:rPr lang="en-US" b="0" dirty="0" err="1" smtClean="0"/>
                  <a:t>Hyperchaos</a:t>
                </a:r>
                <a:r>
                  <a:rPr lang="en-US" b="0" dirty="0" smtClean="0"/>
                  <a:t> differs between chaos by increasing the number of positive </a:t>
                </a:r>
                <a:r>
                  <a:rPr lang="en-US" b="0" dirty="0" err="1" smtClean="0"/>
                  <a:t>Lyapunov</a:t>
                </a:r>
                <a:r>
                  <a:rPr lang="en-US" b="0" dirty="0" smtClean="0"/>
                  <a:t> Exponents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65" t="-1913"/>
                </a:stretch>
              </a:blipFill>
            </p:spPr>
            <p:txBody>
              <a:bodyPr/>
              <a:lstStyle/>
              <a:p>
                <a:r>
                  <a:rPr lang="en-US">
                    <a:noFill/>
                  </a:rPr>
                  <a:t> </a:t>
                </a:r>
              </a:p>
            </p:txBody>
          </p:sp>
        </mc:Fallback>
      </mc:AlternateContent>
    </p:spTree>
    <p:extLst>
      <p:ext uri="{BB962C8B-B14F-4D97-AF65-F5344CB8AC3E}">
        <p14:creationId xmlns:p14="http://schemas.microsoft.com/office/powerpoint/2010/main" val="1374437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metadata/properties"/>
    <ds:schemaRef ds:uri="http://schemas.microsoft.com/office/2006/documentManagement/types"/>
    <ds:schemaRef ds:uri="http://purl.org/dc/terms/"/>
    <ds:schemaRef ds:uri="http://www.w3.org/XML/1998/namespace"/>
    <ds:schemaRef ds:uri="http://schemas.openxmlformats.org/package/2006/metadata/core-properties"/>
    <ds:schemaRef ds:uri="http://purl.org/dc/elements/1.1/"/>
    <ds:schemaRef ds:uri="http://schemas.microsoft.com/office/infopath/2007/PartnerControls"/>
    <ds:schemaRef ds:uri="4873beb7-5857-4685-be1f-d57550cc96c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1290</TotalTime>
  <Words>2312</Words>
  <Application>Microsoft Office PowerPoint</Application>
  <PresentationFormat>Custom</PresentationFormat>
  <Paragraphs>239</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vt:lpstr>
      <vt:lpstr>Cambria Math</vt:lpstr>
      <vt:lpstr>Tech 16x9</vt:lpstr>
      <vt:lpstr>An Analysis of Three- and Four-Dimensional Lorenz Systems</vt:lpstr>
      <vt:lpstr>Overview</vt:lpstr>
      <vt:lpstr>Review: Chaos</vt:lpstr>
      <vt:lpstr>Review: Edward Lorenz</vt:lpstr>
      <vt:lpstr>Review: Analysis of the Lorenz System</vt:lpstr>
      <vt:lpstr>Definition: Attractor</vt:lpstr>
      <vt:lpstr>Review: Analysis of the Lorenz System cntd.</vt:lpstr>
      <vt:lpstr>Review: Analysis of the Lorenz System cntd.</vt:lpstr>
      <vt:lpstr>The Four-Dimensional System: Hyperchaos</vt:lpstr>
      <vt:lpstr>The Four-Dimensional System: Hyperchaos cntd.</vt:lpstr>
      <vt:lpstr>The Four-Dimensional System: Lyapunov Exponents</vt:lpstr>
      <vt:lpstr>The Modified System: Equilibrium Solutions</vt:lpstr>
      <vt:lpstr>The Modified System: Local Stability </vt:lpstr>
      <vt:lpstr>The Modified System: Local Stability cntd.</vt:lpstr>
      <vt:lpstr>The Modified System: Hyperchaotic Behavior</vt:lpstr>
      <vt:lpstr>The Modified System: Adaptive Controller</vt:lpstr>
      <vt:lpstr>The Modified System: Adaptive Controller cntd.</vt:lpstr>
      <vt:lpstr>The Modified System: Adaptive Controller cntd.</vt:lpstr>
      <vt:lpstr>The Modified System: Adaptive Controller cntd.</vt:lpstr>
      <vt:lpstr>The Modified System: Adaptive Controller cntd.</vt:lpstr>
      <vt:lpstr>The Modified System: Adaptive Controller cntd.</vt:lpstr>
      <vt:lpstr>Goals for the 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Joe Swartz</dc:creator>
  <cp:lastModifiedBy>Swartz, Joseph K</cp:lastModifiedBy>
  <cp:revision>68</cp:revision>
  <dcterms:created xsi:type="dcterms:W3CDTF">2018-11-27T00:09:30Z</dcterms:created>
  <dcterms:modified xsi:type="dcterms:W3CDTF">2019-04-30T17:48:15Z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