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7" r:id="rId2"/>
    <p:sldId id="284" r:id="rId3"/>
    <p:sldId id="285" r:id="rId4"/>
    <p:sldId id="286" r:id="rId5"/>
    <p:sldId id="364" r:id="rId6"/>
    <p:sldId id="365" r:id="rId7"/>
    <p:sldId id="287" r:id="rId8"/>
    <p:sldId id="288" r:id="rId9"/>
    <p:sldId id="366" r:id="rId10"/>
    <p:sldId id="289" r:id="rId11"/>
    <p:sldId id="290" r:id="rId12"/>
    <p:sldId id="376" r:id="rId13"/>
    <p:sldId id="291" r:id="rId14"/>
    <p:sldId id="374" r:id="rId15"/>
    <p:sldId id="292" r:id="rId16"/>
    <p:sldId id="294" r:id="rId17"/>
    <p:sldId id="293" r:id="rId18"/>
    <p:sldId id="295" r:id="rId19"/>
    <p:sldId id="375" r:id="rId20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2C941A-FBA2-4355-9261-FC735689577B}" type="datetimeFigureOut">
              <a:rPr lang="ro-RO" smtClean="0"/>
              <a:t>27.09.2025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0C058-1577-4AAE-90DF-2C499D5A8FC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53659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09C124-82A7-4CC8-8477-78C37AFD2AF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47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78A37-F3E9-4EED-8A5E-D316722F1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18A95-6882-489F-9D33-26CDC0995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E12D0-6690-4799-8EC1-811A726EF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71354-F13E-4585-AC08-7EFA4C3FE7DD}" type="datetime1">
              <a:rPr lang="en-US" smtClean="0"/>
              <a:t>9/27/2025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E953A-A256-4ECD-BE18-CCC35A0E5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PACME Cursul nr.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3C99D-122D-4F48-97A7-A6B379831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E4CF-2DD4-4B09-A19B-D90C6C8FBA7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1414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EBAE6-C368-4147-8933-5514DE48F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14E229-C43E-49DD-BB43-7FDE47072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6C392-6640-4569-A5EE-FA45D8BB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548A-546E-49B1-AA8C-3024D3B3E11A}" type="datetime1">
              <a:rPr lang="en-US" smtClean="0"/>
              <a:t>9/27/2025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55C9A-C809-4D06-B3AC-A3F195209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PACME Cursul nr.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8CFE2-73ED-420C-B992-F3B760465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E4CF-2DD4-4B09-A19B-D90C6C8FBA7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3094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40B2D4-38E9-4A4F-9498-72E19BD956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DAF096-A769-46D5-B4F9-02C22D77D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B8DFA-F879-4FC6-B0EC-29A1321FB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782A-BAC0-4508-8283-305FE9153EBA}" type="datetime1">
              <a:rPr lang="en-US" smtClean="0"/>
              <a:t>9/27/2025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98E81-F180-47DD-B574-A3D6E3B62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PACME Cursul nr.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6162C-A087-4B30-A039-385B141E1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E4CF-2DD4-4B09-A19B-D90C6C8FBA7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9695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669F5-C044-4C47-93C3-A19C9DFD4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CD479-45BB-4AF3-B814-9049EC5C0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FA7B5-C539-4B12-9662-E1CC7F147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BF48-2550-42D5-BA0D-FC238F5D7428}" type="datetime1">
              <a:rPr lang="en-US" smtClean="0"/>
              <a:t>9/27/2025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360B4-2D25-421E-8F5F-807CEA09C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PACME Cursul nr.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7C84B-3662-4B76-B4CB-89CB24E00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E4CF-2DD4-4B09-A19B-D90C6C8FBA7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2714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006C2-0A47-403C-9B11-84BF146AC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5154D-A22C-42D3-A8DF-15D58D1E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91FBD-F8FF-4D26-8D8B-21A534E67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FDCE8-D0B0-4F01-B66D-868C9C9379ED}" type="datetime1">
              <a:rPr lang="en-US" smtClean="0"/>
              <a:t>9/27/2025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38B90-4D31-429E-AEFB-E6B0BE9F1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PACME Cursul nr.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0A5F1-E0E8-4846-A524-804A4A07D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E4CF-2DD4-4B09-A19B-D90C6C8FBA7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12798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9A338-3E5E-4C39-BC03-7426339B5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7C123-1493-4E6B-8CB1-272C8795BC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F5CBC-1C5F-4783-A20B-270C8FB21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7BCB7-9509-4A69-84D9-8D00C4418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1A19-5DC4-4FB7-9F9D-D792EFB69F0A}" type="datetime1">
              <a:rPr lang="en-US" smtClean="0"/>
              <a:t>9/27/2025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1FB3D-3D4B-43DF-AFED-640E2B782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PACME Cursul nr.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B129D-5F58-43BD-9FE0-49F4D8CEB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E4CF-2DD4-4B09-A19B-D90C6C8FBA7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27380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B0C8A-9404-4DC5-818F-2F1CFE51A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9B1D3-27DF-4198-92E5-A63ECA048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1D7D3-BC8B-4BBC-929E-FA19061F3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55A47-527E-4487-9676-484B401D2F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99B160-CB94-4C76-B6F9-B1ADD5EDC5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006186-7392-46B7-AD2E-C0A3C6111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8CC5C-D05E-4432-82ED-3B18CFE0764D}" type="datetime1">
              <a:rPr lang="en-US" smtClean="0"/>
              <a:t>9/27/2025</a:t>
            </a:fld>
            <a:endParaRPr lang="ro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FAD0CF-E388-4735-B394-F33D19F31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PACME Cursul nr. 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A566D2-16B5-44A7-893F-258C83AD2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E4CF-2DD4-4B09-A19B-D90C6C8FBA7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28233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92421-C61C-4FE7-99B9-7E0FAC0C7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BD5D89-6E3F-40EB-BA88-C2D8D9C3C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4482-BBBB-415D-9007-FBDB18D7558E}" type="datetime1">
              <a:rPr lang="en-US" smtClean="0"/>
              <a:t>9/27/2025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D80815-FAE6-486D-B65A-5FA38BCF0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PACME Cursul nr.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D7E3FD-F9F2-4411-BE71-7B13133A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E4CF-2DD4-4B09-A19B-D90C6C8FBA7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0977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80386C-BF52-4084-A8D2-BFF91A448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FF82-A90C-4D84-BA37-599924D91534}" type="datetime1">
              <a:rPr lang="en-US" smtClean="0"/>
              <a:t>9/27/2025</a:t>
            </a:fld>
            <a:endParaRPr lang="ro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27D78C-07A1-4D3C-8ECA-9A6758606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PACME Cursul nr.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D14427-2BFB-4FA4-973E-ABB0B682B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E4CF-2DD4-4B09-A19B-D90C6C8FBA7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7743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6D3F-5222-4C2C-9548-4007CB51C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CD21C-081C-4DD8-AFE4-A6A98DBDB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61AF05-DD09-4E66-A11D-1A56EB00A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679A2-952F-4EFA-8EB7-BEF1E555C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D24E5-1525-4024-A49A-1336C342B3D6}" type="datetime1">
              <a:rPr lang="en-US" smtClean="0"/>
              <a:t>9/27/2025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C938D-DB30-4B99-B720-93CBD3757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PACME Cursul nr.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C6A29-6BE0-4700-A577-331C7D60C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E4CF-2DD4-4B09-A19B-D90C6C8FBA7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80615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BB7A3-5417-484C-A854-1CB2F711A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D643D-750D-46B8-877D-93790E0B99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BC1F2-6437-4B1A-8B31-36A458221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73508-4DC7-40EC-8987-D9C36AFCB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DC1F-F9B8-40FB-8FC8-76B8DA87BD4A}" type="datetime1">
              <a:rPr lang="en-US" smtClean="0"/>
              <a:t>9/27/2025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9B076-A781-4E93-BD21-7F268E12C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PACME Cursul nr.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81AE9-79D2-4B05-8B02-9C561E83A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E4CF-2DD4-4B09-A19B-D90C6C8FBA7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2226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3CA748-0B7D-4DB9-AE04-8092F8959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1F594-FDC8-41A6-AB0B-87A2DFD9A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83A3F-34FC-4C4B-B83E-35287B6E19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DC51F-6F72-45C9-A00B-B9A8A596A486}" type="datetime1">
              <a:rPr lang="en-US" smtClean="0"/>
              <a:t>9/27/2025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9ABEA-3301-44D1-BDEB-B5361BE27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o-RO"/>
              <a:t>PACME Cursul nr.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C6B07-D9F3-4505-9B1E-E29705B0B9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3E4CF-2DD4-4B09-A19B-D90C6C8FBA7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3652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cad.com/about/orcad-history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as.upenn.edu/~jan/spice/PSpice_ReferenceguideOrCAD.pdf" TargetMode="External"/><Relationship Id="rId2" Type="http://schemas.openxmlformats.org/officeDocument/2006/relationships/hyperlink" Target="https://elearning.unitbv.r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1.nonlinear.ir/epublish/book/The_SPICE_Book_0471609269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09799" y="3505200"/>
            <a:ext cx="7710055" cy="1752600"/>
          </a:xfrm>
        </p:spPr>
        <p:txBody>
          <a:bodyPr>
            <a:normAutofit/>
          </a:bodyPr>
          <a:lstStyle/>
          <a:p>
            <a:pPr>
              <a:lnSpc>
                <a:spcPct val="60000"/>
              </a:lnSpc>
            </a:pPr>
            <a:endParaRPr lang="ro-RO" sz="1200">
              <a:latin typeface="UT Sans" panose="00000500000000000000" pitchFamily="50" charset="0"/>
            </a:endParaRPr>
          </a:p>
          <a:p>
            <a:pPr>
              <a:lnSpc>
                <a:spcPct val="60000"/>
              </a:lnSpc>
            </a:pPr>
            <a:r>
              <a:rPr lang="ro-RO"/>
              <a:t>Cursul nr. 1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209800" y="2160486"/>
            <a:ext cx="7848600" cy="1138340"/>
          </a:xfrm>
        </p:spPr>
        <p:txBody>
          <a:bodyPr>
            <a:normAutofit/>
          </a:bodyPr>
          <a:lstStyle/>
          <a:p>
            <a:r>
              <a:rPr lang="ro-RO" sz="3600" b="1"/>
              <a:t>PROIECTAREA  ASISTATĂ  DE CALCULATOR  A  MODULELOR </a:t>
            </a:r>
            <a:r>
              <a:rPr lang="en-US" sz="3600" b="1"/>
              <a:t> ELECTRONICE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22BB6D-9EE5-4112-8F41-5C3F6A2072A3}"/>
              </a:ext>
            </a:extLst>
          </p:cNvPr>
          <p:cNvGrpSpPr/>
          <p:nvPr/>
        </p:nvGrpSpPr>
        <p:grpSpPr>
          <a:xfrm>
            <a:off x="711200" y="596055"/>
            <a:ext cx="10769599" cy="1138340"/>
            <a:chOff x="685800" y="596055"/>
            <a:chExt cx="7498846" cy="1138340"/>
          </a:xfrm>
        </p:grpSpPr>
        <p:pic>
          <p:nvPicPr>
            <p:cNvPr id="6" name="Picture 5" descr="Logo-UT-IESC-RGB-RO">
              <a:extLst>
                <a:ext uri="{FF2B5EF4-FFF2-40B4-BE49-F238E27FC236}">
                  <a16:creationId xmlns:a16="http://schemas.microsoft.com/office/drawing/2014/main" id="{2B32FB32-2A6D-4D7F-BB85-B282C884DA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446" b="13008"/>
            <a:stretch>
              <a:fillRect/>
            </a:stretch>
          </p:blipFill>
          <p:spPr bwMode="auto">
            <a:xfrm>
              <a:off x="685800" y="596055"/>
              <a:ext cx="3170610" cy="1138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 Box 1">
              <a:extLst>
                <a:ext uri="{FF2B5EF4-FFF2-40B4-BE49-F238E27FC236}">
                  <a16:creationId xmlns:a16="http://schemas.microsoft.com/office/drawing/2014/main" id="{36ADAD96-211B-4C51-9549-40AB2557866D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182366" y="679028"/>
              <a:ext cx="300228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40" tIns="45720" rIns="91440" bIns="4572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200" b="1">
                  <a:latin typeface="UT Sans" panose="00000500000000000000" pitchFamily="50" charset="0"/>
                </a:rPr>
                <a:t>Departamentul de Electronică şi Calculatoare</a:t>
              </a:r>
              <a:endParaRPr lang="ro-RO" sz="1200" b="1">
                <a:latin typeface="UT Sans" panose="00000500000000000000" pitchFamily="50" charset="0"/>
              </a:endParaRPr>
            </a:p>
            <a:p>
              <a:pPr algn="r"/>
              <a:r>
                <a:rPr lang="ro-RO" sz="1200">
                  <a:latin typeface="UT Sans" panose="00000500000000000000" pitchFamily="50" charset="0"/>
                </a:rPr>
                <a:t>s</a:t>
              </a:r>
              <a:r>
                <a:rPr lang="en-US" sz="1200">
                  <a:latin typeface="UT Sans" panose="00000500000000000000" pitchFamily="50" charset="0"/>
                </a:rPr>
                <a:t>tr. Politehnicii 1, 500024 Braşov</a:t>
              </a:r>
              <a:endParaRPr lang="ro-RO" sz="1200">
                <a:latin typeface="UT Sans" panose="00000500000000000000" pitchFamily="50" charset="0"/>
              </a:endParaRPr>
            </a:p>
            <a:p>
              <a:pPr algn="r"/>
              <a:r>
                <a:rPr lang="en-US" sz="1200">
                  <a:latin typeface="UT Sans" panose="00000500000000000000" pitchFamily="50" charset="0"/>
                </a:rPr>
                <a:t>0268 478705</a:t>
              </a:r>
              <a:endParaRPr lang="ro-RO" sz="1200">
                <a:latin typeface="UT Sans" panose="00000500000000000000" pitchFamily="50" charset="0"/>
              </a:endParaRPr>
            </a:p>
            <a:p>
              <a:pPr algn="r" rtl="1">
                <a:defRPr sz="1000"/>
              </a:pPr>
              <a:endParaRPr lang="en-GB" sz="900">
                <a:solidFill>
                  <a:srgbClr val="333333"/>
                </a:solidFill>
                <a:latin typeface="UT Sans" panose="00000500000000000000" pitchFamily="50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AA3B6-E2A3-476D-BB1D-DF7656EAA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/>
              <a:t>Generalități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F1997-3317-48F2-A3BC-D28484A74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3200"/>
              <a:t>Abrevieri:</a:t>
            </a:r>
          </a:p>
          <a:p>
            <a:pPr lvl="1"/>
            <a:r>
              <a:rPr lang="en-US" sz="2800" b="1">
                <a:solidFill>
                  <a:srgbClr val="FF0000"/>
                </a:solidFill>
              </a:rPr>
              <a:t>CAE</a:t>
            </a:r>
            <a:r>
              <a:rPr lang="en-US" sz="2800"/>
              <a:t> = </a:t>
            </a:r>
            <a:r>
              <a:rPr lang="en-US" sz="2800" i="1"/>
              <a:t>Computer-Aided Engineering</a:t>
            </a:r>
            <a:r>
              <a:rPr lang="en-US" sz="2800"/>
              <a:t> – inginerie asistată de calculator</a:t>
            </a:r>
            <a:endParaRPr lang="ro-RO" sz="2800"/>
          </a:p>
          <a:p>
            <a:pPr lvl="1"/>
            <a:r>
              <a:rPr lang="en-US" sz="2800" b="1">
                <a:solidFill>
                  <a:srgbClr val="00B050"/>
                </a:solidFill>
              </a:rPr>
              <a:t>CAD</a:t>
            </a:r>
            <a:r>
              <a:rPr lang="en-US" sz="2800"/>
              <a:t> = </a:t>
            </a:r>
            <a:r>
              <a:rPr lang="en-US" sz="2800" i="1"/>
              <a:t>Computer-Aided Design</a:t>
            </a:r>
            <a:r>
              <a:rPr lang="en-US" sz="2800"/>
              <a:t> – proiectare asistată de calculator</a:t>
            </a:r>
            <a:endParaRPr lang="ro-RO" sz="2800"/>
          </a:p>
          <a:p>
            <a:pPr lvl="1"/>
            <a:r>
              <a:rPr lang="en-US" sz="2800" b="1">
                <a:solidFill>
                  <a:srgbClr val="0070C0"/>
                </a:solidFill>
              </a:rPr>
              <a:t>CAM</a:t>
            </a:r>
            <a:r>
              <a:rPr lang="en-US" sz="2800"/>
              <a:t> = </a:t>
            </a:r>
            <a:r>
              <a:rPr lang="en-US" sz="2800" i="1"/>
              <a:t>Computer-Aided Manufacturing</a:t>
            </a:r>
            <a:r>
              <a:rPr lang="en-US" sz="2800"/>
              <a:t> – fabricare asistată de calculator</a:t>
            </a:r>
            <a:endParaRPr lang="ro-RO" sz="2800"/>
          </a:p>
          <a:p>
            <a:pPr lvl="1"/>
            <a:r>
              <a:rPr lang="en-US" sz="2800" b="1">
                <a:solidFill>
                  <a:srgbClr val="7030A0"/>
                </a:solidFill>
              </a:rPr>
              <a:t>EDA</a:t>
            </a:r>
            <a:r>
              <a:rPr lang="en-US" sz="2800"/>
              <a:t> = </a:t>
            </a:r>
            <a:r>
              <a:rPr lang="en-US" sz="2800" i="1"/>
              <a:t>Electronic Design Automation</a:t>
            </a:r>
            <a:r>
              <a:rPr lang="en-US" sz="2800"/>
              <a:t> – automatizarea proiectării electronice</a:t>
            </a:r>
            <a:endParaRPr lang="ro-RO" sz="28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00DC4-C9A1-4625-BEF4-726AAFD60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E9830E-ECC9-4C5A-A9DE-3964E2E777B1}" type="datetime1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5C35C-AAF4-4AD9-9BE3-F2F4F9D21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PACME Cursul nr.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C5E7B-A55D-4F3F-A49D-845B6CF81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1EB97C-FFB7-4124-AD11-7B8E2434CD5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60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AA3B6-E2A3-476D-BB1D-DF7656EAA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/>
              <a:t>Generalități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F1997-3317-48F2-A3BC-D28484A74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/>
              <a:t>Un </a:t>
            </a:r>
            <a:r>
              <a:rPr lang="ro-RO" b="1">
                <a:solidFill>
                  <a:srgbClr val="C00000"/>
                </a:solidFill>
              </a:rPr>
              <a:t>modul electronic</a:t>
            </a:r>
            <a:r>
              <a:rPr lang="ro-RO">
                <a:solidFill>
                  <a:srgbClr val="C00000"/>
                </a:solidFill>
              </a:rPr>
              <a:t> </a:t>
            </a:r>
            <a:r>
              <a:rPr lang="ro-RO"/>
              <a:t>este un ansamblu care conține mai multe componente interconectate corespunzător pentru a îndeplini o anumită funcție.</a:t>
            </a:r>
          </a:p>
          <a:p>
            <a:pPr marL="0" indent="0" algn="ctr">
              <a:buNone/>
            </a:pPr>
            <a:r>
              <a:rPr lang="ro-RO" b="1">
                <a:solidFill>
                  <a:srgbClr val="0070C0"/>
                </a:solidFill>
              </a:rPr>
              <a:t>Exemple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00DC4-C9A1-4625-BEF4-726AAFD60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11D104-85E6-4849-98B9-2EA57F33E38D}" type="datetime1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5C35C-AAF4-4AD9-9BE3-F2F4F9D21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PACME Cursul nr.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C5E7B-A55D-4F3F-A49D-845B6CF81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1EB97C-FFB7-4124-AD11-7B8E2434CD5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918DA5-81D7-479B-BB5A-C98CA0B83F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2" t="20000" r="14584" b="17778"/>
          <a:stretch/>
        </p:blipFill>
        <p:spPr>
          <a:xfrm>
            <a:off x="1366987" y="3156386"/>
            <a:ext cx="3112649" cy="25262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3369B3-37D8-448E-9572-84392FADBC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799" y="3113514"/>
            <a:ext cx="3429001" cy="25690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2175E7-88F6-4D6E-A255-D4A50DF74474}"/>
              </a:ext>
            </a:extLst>
          </p:cNvPr>
          <p:cNvSpPr txBox="1"/>
          <p:nvPr/>
        </p:nvSpPr>
        <p:spPr>
          <a:xfrm>
            <a:off x="1410195" y="5741865"/>
            <a:ext cx="302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/>
              <a:t>Modul releu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B37968-1623-4D67-AC1A-63899CD2F63E}"/>
              </a:ext>
            </a:extLst>
          </p:cNvPr>
          <p:cNvSpPr txBox="1"/>
          <p:nvPr/>
        </p:nvSpPr>
        <p:spPr>
          <a:xfrm>
            <a:off x="7571014" y="5741865"/>
            <a:ext cx="413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/>
              <a:t>Modul sursă de alimentare</a:t>
            </a:r>
          </a:p>
        </p:txBody>
      </p:sp>
    </p:spTree>
    <p:extLst>
      <p:ext uri="{BB962C8B-B14F-4D97-AF65-F5344CB8AC3E}">
        <p14:creationId xmlns:p14="http://schemas.microsoft.com/office/powerpoint/2010/main" val="1519719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48D66-B98F-7810-176E-FFDDB685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/>
              <a:t>Generalități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9271B-4438-F155-EB30-A08B6E480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/>
              <a:t>Orice modul electronic a fost</a:t>
            </a:r>
            <a:br>
              <a:rPr lang="ro-RO"/>
            </a:br>
            <a:r>
              <a:rPr lang="ro-RO"/>
              <a:t>realizat după o anumită </a:t>
            </a:r>
            <a:br>
              <a:rPr lang="ro-RO"/>
            </a:br>
            <a:r>
              <a:rPr lang="ro-RO"/>
              <a:t>schemă.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2AD3E-FFE1-C952-4E09-42203809C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BF48-2550-42D5-BA0D-FC238F5D7428}" type="datetime1">
              <a:rPr lang="en-US" smtClean="0"/>
              <a:t>9/27/2025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35200-A283-02D5-572F-4996D0688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PACME Cursul nr.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9AA2D-DB4B-1B0E-08B9-5EF55BC8C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E4CF-2DD4-4B09-A19B-D90C6C8FBA7E}" type="slidenum">
              <a:rPr lang="ro-RO" smtClean="0"/>
              <a:t>12</a:t>
            </a:fld>
            <a:endParaRPr lang="ro-RO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1742D5-4A10-B0B2-3302-BAC8842B68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618"/>
          <a:stretch>
            <a:fillRect/>
          </a:stretch>
        </p:blipFill>
        <p:spPr>
          <a:xfrm>
            <a:off x="6312115" y="3879273"/>
            <a:ext cx="5041685" cy="22976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E95C1B-DE78-F225-CAA0-116C3974BDC1}"/>
              </a:ext>
            </a:extLst>
          </p:cNvPr>
          <p:cNvSpPr txBox="1"/>
          <p:nvPr/>
        </p:nvSpPr>
        <p:spPr>
          <a:xfrm>
            <a:off x="517236" y="4913745"/>
            <a:ext cx="5458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/>
              <a:t>Exemplu de modul sursă de alimentare de c.c. Realizat cu CI de tipul LM2596 </a:t>
            </a:r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377668-F0C3-C0A5-2ED7-1B7EE57E1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123" y="1542787"/>
            <a:ext cx="3600953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880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AA3B6-E2A3-476D-BB1D-DF7656EAA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/>
              <a:t>Generalități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F1997-3317-48F2-A3BC-D28484A74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/>
              <a:t>Suportul fizic al tuturor elementelor componente ale unui modul este o </a:t>
            </a:r>
            <a:r>
              <a:rPr lang="ro-RO" b="1">
                <a:solidFill>
                  <a:srgbClr val="C00000"/>
                </a:solidFill>
              </a:rPr>
              <a:t>placă de circuit imprimat </a:t>
            </a:r>
            <a:r>
              <a:rPr lang="ro-RO"/>
              <a:t>(PCB – </a:t>
            </a:r>
            <a:r>
              <a:rPr lang="ro-RO" i="1"/>
              <a:t>Printed Circuit Board</a:t>
            </a:r>
            <a:r>
              <a:rPr lang="ro-RO"/>
              <a:t>).</a:t>
            </a:r>
          </a:p>
          <a:p>
            <a:r>
              <a:rPr lang="ro-RO"/>
              <a:t>Un software adecvat proiectării asistate de calculator a modulelor electronice este pachetul de programe OrCAD.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00DC4-C9A1-4625-BEF4-726AAFD60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E832F1-F2A4-48FA-9541-A149409C6FB8}" type="datetime1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5C35C-AAF4-4AD9-9BE3-F2F4F9D21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PACME Cursul nr.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C5E7B-A55D-4F3F-A49D-845B6CF81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1EB97C-FFB7-4124-AD11-7B8E2434CD5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7431CE-5F6E-4859-B277-B12D8453AB7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38600" y="4128656"/>
            <a:ext cx="4114800" cy="158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49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C3653-FD22-4649-B833-D7DF6DF30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/>
              <a:t>Alte programe CAD asemănătoare OrCAD-ului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914F7-7BD8-4E7A-933A-47759BB83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400"/>
              <a:t>Combină CAD-ul mecanic și electronica într-o singură platformă.</a:t>
            </a:r>
          </a:p>
          <a:p>
            <a:endParaRPr lang="ro-RO" sz="2400"/>
          </a:p>
          <a:p>
            <a:r>
              <a:rPr lang="ro-RO" sz="2400"/>
              <a:t>Cel mai puternic, modern și ușor de utilizat instrument de proiectare PCB pentru uz profesional</a:t>
            </a:r>
          </a:p>
          <a:p>
            <a:endParaRPr lang="ro-RO" sz="2400"/>
          </a:p>
          <a:p>
            <a:r>
              <a:rPr lang="ro-RO" sz="2400"/>
              <a:t>Proteus Design Suite combină ușurința utilizării cu un set puternic de caracteristici pentru a permite proiectarea rapidă, testarea și realizarea PCB.</a:t>
            </a:r>
          </a:p>
          <a:p>
            <a:endParaRPr lang="ro-RO" sz="2400"/>
          </a:p>
          <a:p>
            <a:r>
              <a:rPr lang="ro-RO" sz="2400"/>
              <a:t>KiCad este un pachet complet de software </a:t>
            </a:r>
            <a:r>
              <a:rPr lang="ro-RO" sz="2400">
                <a:solidFill>
                  <a:srgbClr val="C00000"/>
                </a:solidFill>
              </a:rPr>
              <a:t>open source</a:t>
            </a:r>
            <a:r>
              <a:rPr lang="ro-RO" sz="2400"/>
              <a:t> pentru Electronic Design Automation (EDA)</a:t>
            </a:r>
            <a:endParaRPr lang="ro-RO" sz="36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1E2B30-BB31-4BD6-B4F6-F011FE9D9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39819"/>
            <a:ext cx="1324160" cy="5715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5C969F-C006-4175-BD50-33F175A26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44813"/>
            <a:ext cx="1771897" cy="4953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DDF19E-3A1F-433F-94D8-9AF60FE2C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463" y="3429000"/>
            <a:ext cx="1943371" cy="5144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6DCAB5-B028-43AD-967A-4F80E8C25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463" y="4703741"/>
            <a:ext cx="1124107" cy="457264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FBAB4C2E-940A-4CAC-9343-7FC05BFCE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7314-9879-4BB7-AEE0-723BD4BF8738}" type="datetime1">
              <a:rPr lang="en-US" smtClean="0"/>
              <a:t>9/27/2025</a:t>
            </a:fld>
            <a:endParaRPr lang="ro-RO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11BE8D1-EACF-407E-B53F-A5038298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PACME Cursul nr. 1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FBD4731-A9CC-49A0-B641-8A4013A70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E4CF-2DD4-4B09-A19B-D90C6C8FBA7E}" type="slidenum">
              <a:rPr lang="ro-RO" smtClean="0"/>
              <a:t>14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37119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CF33F-D3A4-4CE9-A6C5-6BAFE269E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/>
              <a:t>OrCAD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38C66-36C9-479C-A298-03EA65C28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o-RO" b="1">
                <a:solidFill>
                  <a:srgbClr val="0070C0"/>
                </a:solidFill>
              </a:rPr>
              <a:t>OrCAD</a:t>
            </a:r>
            <a:r>
              <a:rPr lang="ro-RO"/>
              <a:t> este un pachet software destinat proiectării asistate de calculator a circuitelor electronice, al cărui producător este </a:t>
            </a:r>
            <a:r>
              <a:rPr lang="ro-RO" b="1">
                <a:solidFill>
                  <a:srgbClr val="C00000"/>
                </a:solidFill>
              </a:rPr>
              <a:t>Cadence Design Systems</a:t>
            </a:r>
            <a:r>
              <a:rPr lang="ro-RO"/>
              <a:t>. </a:t>
            </a:r>
          </a:p>
          <a:p>
            <a:r>
              <a:rPr lang="ro-RO"/>
              <a:t>Numele OrCAD este o combinație care reflectă originea companiei și destinația pachetului software (computer aided design): </a:t>
            </a:r>
            <a:r>
              <a:rPr lang="ro-RO" b="1">
                <a:solidFill>
                  <a:srgbClr val="0070C0"/>
                </a:solidFill>
              </a:rPr>
              <a:t>Or</a:t>
            </a:r>
            <a:r>
              <a:rPr lang="ro-RO"/>
              <a:t>egon + </a:t>
            </a:r>
            <a:r>
              <a:rPr lang="ro-RO" b="1">
                <a:solidFill>
                  <a:srgbClr val="0070C0"/>
                </a:solidFill>
              </a:rPr>
              <a:t>CAD</a:t>
            </a:r>
            <a:r>
              <a:rPr lang="ro-RO"/>
              <a:t>. </a:t>
            </a:r>
          </a:p>
          <a:p>
            <a:r>
              <a:rPr lang="ro-RO"/>
              <a:t>OrCAD a împlinit 37 de ani de existență (fondat în 1985).</a:t>
            </a:r>
            <a:br>
              <a:rPr lang="ro-RO"/>
            </a:br>
            <a:r>
              <a:rPr lang="ro-RO" sz="2600">
                <a:hlinkClick r:id="rId2"/>
              </a:rPr>
              <a:t>https://www.orcad.com/about/orcad-history</a:t>
            </a:r>
            <a:endParaRPr lang="ro-RO"/>
          </a:p>
          <a:p>
            <a:r>
              <a:rPr lang="ro-RO"/>
              <a:t>Versiunea OrCAD 17.2-2016, include noi capabilități pentru proiectarea plăcilor cu circuite imprimate de tip rigid-flexibil și simularea semnalelor mixte (analog-digitale) complexe, indispensabile dezvoltării produselor electronice din categoriile: </a:t>
            </a:r>
            <a:r>
              <a:rPr lang="ro-RO" b="1"/>
              <a:t>IoT</a:t>
            </a:r>
            <a:r>
              <a:rPr lang="ro-RO"/>
              <a:t> (Internet of Things), </a:t>
            </a:r>
            <a:r>
              <a:rPr lang="ro-RO" b="1"/>
              <a:t>wearables</a:t>
            </a:r>
            <a:r>
              <a:rPr lang="ro-RO"/>
              <a:t> (ceva ce se poate purta) și </a:t>
            </a:r>
            <a:r>
              <a:rPr lang="ro-RO" b="1"/>
              <a:t>wireless mobile</a:t>
            </a:r>
            <a:r>
              <a:rPr lang="ro-RO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E26C5-7DBA-46E2-9193-CEF101D59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E5512A-695F-4926-9C5F-1EC71F89F603}" type="datetime1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209C7-EFD2-4568-9B10-44665ADB4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PACME Cursul nr.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D5DCE-0201-4B7C-97F6-9289727A6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1EB97C-FFB7-4124-AD11-7B8E2434CD5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69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D4E8C-151D-42C9-8D98-10B3DB3A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/>
              <a:t>Internet of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1079C-F803-4FDB-BE8B-6DCA3697B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400" b="1"/>
              <a:t>Internet of Things</a:t>
            </a:r>
            <a:r>
              <a:rPr lang="ro-RO" sz="2400"/>
              <a:t> (abreviat </a:t>
            </a:r>
            <a:br>
              <a:rPr lang="ro-RO" sz="2400"/>
            </a:br>
            <a:r>
              <a:rPr lang="ro-RO" sz="2400" b="1"/>
              <a:t>IoT</a:t>
            </a:r>
            <a:r>
              <a:rPr lang="ro-RO" sz="2400"/>
              <a:t> – </a:t>
            </a:r>
            <a:r>
              <a:rPr lang="ro-RO" sz="2400" i="1"/>
              <a:t>internetul lucrurilor</a:t>
            </a:r>
            <a:r>
              <a:rPr lang="ro-RO" sz="2400"/>
              <a:t>) este </a:t>
            </a:r>
            <a:br>
              <a:rPr lang="ro-RO" sz="2400"/>
            </a:br>
            <a:r>
              <a:rPr lang="ro-RO" sz="2400"/>
              <a:t>un concept ce presupune </a:t>
            </a:r>
            <a:br>
              <a:rPr lang="ro-RO" sz="2400"/>
            </a:br>
            <a:r>
              <a:rPr lang="ro-RO" sz="2400"/>
              <a:t>folosirea Internetului pentru </a:t>
            </a:r>
            <a:br>
              <a:rPr lang="ro-RO" sz="2400"/>
            </a:br>
            <a:r>
              <a:rPr lang="ro-RO" sz="2400"/>
              <a:t>a conecta între ele diferite </a:t>
            </a:r>
            <a:br>
              <a:rPr lang="ro-RO" sz="2400"/>
            </a:br>
            <a:r>
              <a:rPr lang="ro-RO" sz="2400"/>
              <a:t>dispozitive, servicii și sisteme </a:t>
            </a:r>
            <a:br>
              <a:rPr lang="ro-RO" sz="2400"/>
            </a:br>
            <a:r>
              <a:rPr lang="ro-RO" sz="2400"/>
              <a:t>automate, formând astfel o </a:t>
            </a:r>
            <a:br>
              <a:rPr lang="ro-RO" sz="2400"/>
            </a:br>
            <a:r>
              <a:rPr lang="ro-RO" sz="2400" b="1"/>
              <a:t>rețea de obiecte</a:t>
            </a:r>
            <a:r>
              <a:rPr lang="ro-RO" sz="2400"/>
              <a:t>.</a:t>
            </a:r>
          </a:p>
          <a:p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5B308-69AC-4680-8FF1-4BA4FE6D4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5AA110-7165-43F9-8DFB-C2DCE38FE800}" type="datetime1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0D432-F161-45D5-9D17-1D7F4FECF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PACME Cursul nr.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2D341-FE7B-4FD3-82D7-4AAE6264E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1EB97C-FFB7-4124-AD11-7B8E2434CD5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5A514E-4ED6-4A2A-91FD-CD857A524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233" y="1825625"/>
            <a:ext cx="6865075" cy="439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67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D54F3-20FF-48C9-BE51-16DB126DD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/>
              <a:t>Wearables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3B0A4-5EDF-45AA-8F96-F2EA5E3CA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b="1"/>
              <a:t>Wereable technology</a:t>
            </a:r>
            <a:r>
              <a:rPr lang="ro-RO"/>
              <a:t> </a:t>
            </a:r>
            <a:br>
              <a:rPr lang="ro-RO"/>
            </a:br>
            <a:r>
              <a:rPr lang="ro-RO" sz="2400"/>
              <a:t>(</a:t>
            </a:r>
            <a:r>
              <a:rPr lang="ro-RO" sz="2400" i="1"/>
              <a:t>tehnologia purtabilă</a:t>
            </a:r>
            <a:r>
              <a:rPr lang="ro-RO" sz="2400"/>
              <a:t>) </a:t>
            </a:r>
            <a:br>
              <a:rPr lang="ro-RO" sz="2400"/>
            </a:br>
            <a:r>
              <a:rPr lang="ro-RO" sz="2400"/>
              <a:t>este cea cu ajutorul </a:t>
            </a:r>
            <a:br>
              <a:rPr lang="ro-RO" sz="2400"/>
            </a:br>
            <a:r>
              <a:rPr lang="ro-RO" sz="2400"/>
              <a:t>căreia se produc </a:t>
            </a:r>
            <a:br>
              <a:rPr lang="ro-RO" sz="2400"/>
            </a:br>
            <a:r>
              <a:rPr lang="ro-RO" sz="2400"/>
              <a:t>dispozitive electronice </a:t>
            </a:r>
            <a:br>
              <a:rPr lang="ro-RO" sz="2400"/>
            </a:br>
            <a:r>
              <a:rPr lang="ro-RO" sz="2400"/>
              <a:t>inteligente (sisteme </a:t>
            </a:r>
            <a:br>
              <a:rPr lang="ro-RO" sz="2400"/>
            </a:br>
            <a:r>
              <a:rPr lang="ro-RO" sz="2400"/>
              <a:t>electronice cu </a:t>
            </a:r>
            <a:br>
              <a:rPr lang="ro-RO" sz="2400"/>
            </a:br>
            <a:r>
              <a:rPr lang="ro-RO" sz="2400"/>
              <a:t>microcontrolere) care </a:t>
            </a:r>
            <a:br>
              <a:rPr lang="ro-RO" sz="2400"/>
            </a:br>
            <a:r>
              <a:rPr lang="ro-RO" sz="2400"/>
              <a:t>pot fi încorporate în </a:t>
            </a:r>
            <a:br>
              <a:rPr lang="ro-RO" sz="2400"/>
            </a:br>
            <a:r>
              <a:rPr lang="ro-RO" sz="2400"/>
              <a:t>îmbrăcăminte sau </a:t>
            </a:r>
            <a:br>
              <a:rPr lang="ro-RO" sz="2400"/>
            </a:br>
            <a:r>
              <a:rPr lang="ro-RO" sz="2400"/>
              <a:t>purtate pe corp ca </a:t>
            </a:r>
            <a:br>
              <a:rPr lang="ro-RO" sz="2400"/>
            </a:br>
            <a:r>
              <a:rPr lang="ro-RO" sz="2400"/>
              <a:t>implanturi sau accesorii.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6208C-F20F-4719-9BF1-4BF5EFF8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83DBA7-B94C-47B6-BD85-07A52228505C}" type="datetime1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39F30-2845-4AF9-8C44-DA9B294F6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PACME Cursul nr.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0643A-A4AB-4CF3-BFFE-8C9625E34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1EB97C-FFB7-4124-AD11-7B8E2434CD5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C42F81-89EC-4895-8D78-B4D74CC9BE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100" y="1524000"/>
            <a:ext cx="49149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428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52C99-D9C3-464E-994E-6C0862E4F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/>
              <a:t>Wireless mobile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59616-C6B4-49D4-9D72-E63CE56C5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b="1"/>
              <a:t>Mobile</a:t>
            </a:r>
            <a:r>
              <a:rPr lang="ro-RO"/>
              <a:t> este un cuvânt care este utilizat în mod obișnuit pentru a descrie dispozitivele portabile.</a:t>
            </a:r>
          </a:p>
          <a:p>
            <a:r>
              <a:rPr lang="ro-RO" b="1"/>
              <a:t>Wireless</a:t>
            </a:r>
            <a:r>
              <a:rPr lang="ro-RO"/>
              <a:t>, pe de altă parte, nu înseamnă mobil. Calculatoarele tradiționale sau alte dispozitive non-mobile pot accesa rețele wireless.</a:t>
            </a:r>
          </a:p>
          <a:p>
            <a:r>
              <a:rPr lang="ro-RO"/>
              <a:t>Deci </a:t>
            </a:r>
            <a:r>
              <a:rPr lang="ro-RO" b="1"/>
              <a:t>wireless mobile</a:t>
            </a:r>
            <a:r>
              <a:rPr lang="ro-RO"/>
              <a:t> poate fi considerat un dispozitiv portabil care poate accesa o rețea wireless.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776E4-58F6-470D-BD39-BC140449A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653697-B1A3-414B-B70E-E9ECE01F3E58}" type="datetime1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A7FDE-F604-407B-A09F-19346298B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PACME Cursul nr.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E26B6-B3BC-42FB-B704-156185DFD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1EB97C-FFB7-4124-AD11-7B8E2434CD5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21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76AE4-DB76-9A27-5C37-8755FDB5D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/>
              <a:t>Wireless mobile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43692-5A8C-7AD7-1BB8-1EB5B97A4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/>
              <a:t>Exemple:</a:t>
            </a:r>
          </a:p>
          <a:p>
            <a:pPr lvl="1"/>
            <a:r>
              <a:rPr lang="ro-RO"/>
              <a:t>Mouse fără fir</a:t>
            </a:r>
          </a:p>
          <a:p>
            <a:pPr lvl="1"/>
            <a:endParaRPr lang="ro-RO"/>
          </a:p>
          <a:p>
            <a:pPr lvl="1"/>
            <a:endParaRPr lang="ro-RO"/>
          </a:p>
          <a:p>
            <a:pPr lvl="1"/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5B59C-7D34-EBEA-A8FC-FCE110E20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BF48-2550-42D5-BA0D-FC238F5D7428}" type="datetime1">
              <a:rPr lang="en-US" smtClean="0"/>
              <a:t>9/27/2025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0B6C3-B4D2-893B-0CC1-5BDFF55DD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PACME Cursul nr.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00C-F7C3-8B0B-47BE-128B48E2D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E4CF-2DD4-4B09-A19B-D90C6C8FBA7E}" type="slidenum">
              <a:rPr lang="ro-RO" smtClean="0"/>
              <a:t>19</a:t>
            </a:fld>
            <a:endParaRPr lang="ro-RO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8441DB-79C6-578F-47B4-0551C4F4B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316" y="2874118"/>
            <a:ext cx="2560320" cy="29089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B2C3697-C417-130A-6EC4-4191F5FCF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249" y="2901187"/>
            <a:ext cx="2152951" cy="31103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3390E3E-50DD-F28A-8B1B-7D0878979BDD}"/>
              </a:ext>
            </a:extLst>
          </p:cNvPr>
          <p:cNvSpPr txBox="1"/>
          <p:nvPr/>
        </p:nvSpPr>
        <p:spPr>
          <a:xfrm>
            <a:off x="7530640" y="2260135"/>
            <a:ext cx="232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/>
              <a:t>Căști portabile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789688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5D460B2-37A5-3E39-95B5-26C017965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127" y="1405119"/>
            <a:ext cx="5877745" cy="49917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o-RO" b="1"/>
              <a:t>Structura anului universitar 20</a:t>
            </a:r>
            <a:r>
              <a:rPr lang="en-US" b="1"/>
              <a:t>2</a:t>
            </a:r>
            <a:r>
              <a:rPr lang="ro-RO" b="1"/>
              <a:t>4-2025</a:t>
            </a:r>
            <a:endParaRPr lang="en-US" sz="5400" b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PACME Cursul nr.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BF71D-61EC-4734-85D2-0032AD0239C3}" type="slidenum">
              <a:rPr lang="en-US" smtClean="0"/>
              <a:t>2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47FCB6B-8969-40B3-BFC8-35EB557CD2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>
              <a:defRPr/>
            </a:pPr>
            <a:fld id="{944D73FC-CAC3-48EC-8FBD-BF58B314B8D1}" type="datetime1">
              <a:rPr lang="en-US" smtClean="0"/>
              <a:t>9/27/2025</a:t>
            </a:fld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0A2C08-54E8-D5B5-E850-1691AE4BE9B9}"/>
              </a:ext>
            </a:extLst>
          </p:cNvPr>
          <p:cNvCxnSpPr/>
          <p:nvPr/>
        </p:nvCxnSpPr>
        <p:spPr>
          <a:xfrm flipH="1">
            <a:off x="7492181" y="2831690"/>
            <a:ext cx="1907458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E079FBA-84A5-2286-7A8B-3B2217722749}"/>
              </a:ext>
            </a:extLst>
          </p:cNvPr>
          <p:cNvSpPr txBox="1"/>
          <p:nvPr/>
        </p:nvSpPr>
        <p:spPr>
          <a:xfrm>
            <a:off x="9566787" y="2605548"/>
            <a:ext cx="190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/>
              <a:t>3 SĂPTĂMÂNI !!!</a:t>
            </a:r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189B984-DCD3-1755-99FC-626DE4300D8D}"/>
              </a:ext>
            </a:extLst>
          </p:cNvPr>
          <p:cNvSpPr/>
          <p:nvPr/>
        </p:nvSpPr>
        <p:spPr>
          <a:xfrm>
            <a:off x="9488129" y="2526890"/>
            <a:ext cx="1907458" cy="52110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56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525C5-822A-4C5A-BCF1-12BB881D2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/>
              <a:t>Conținutul cursului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B84C3-C7A3-48FE-AC26-B24AEED98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ro-RO"/>
              <a:t>Generalități</a:t>
            </a:r>
          </a:p>
          <a:p>
            <a:pPr marL="457200" indent="-457200">
              <a:buFont typeface="+mj-lt"/>
              <a:buAutoNum type="arabicPeriod"/>
            </a:pPr>
            <a:r>
              <a:rPr lang="ro-RO"/>
              <a:t>Desenarea și simularea circuitelor electronice utilizând pachetul de programe OrCAD</a:t>
            </a:r>
          </a:p>
          <a:p>
            <a:pPr lvl="1"/>
            <a:r>
              <a:rPr lang="ro-RO"/>
              <a:t>Capture </a:t>
            </a:r>
            <a:r>
              <a:rPr lang="en-US"/>
              <a:t>-</a:t>
            </a:r>
            <a:r>
              <a:rPr lang="ro-RO"/>
              <a:t> desenare schemă în vederea simulării SPICE</a:t>
            </a:r>
          </a:p>
          <a:p>
            <a:pPr lvl="1"/>
            <a:r>
              <a:rPr lang="ro-RO"/>
              <a:t>PSpice</a:t>
            </a:r>
            <a:r>
              <a:rPr lang="en-US"/>
              <a:t> - </a:t>
            </a:r>
            <a:r>
              <a:rPr lang="ro-RO"/>
              <a:t>mediu de proiectare și simulare care ajută la evaluarea funcționalității circuitelor analogice și digitale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ro-RO"/>
              <a:t>Proiectarea cablajului imprimat (PCB) utilizând pachetul de programe OrCAD</a:t>
            </a:r>
          </a:p>
          <a:p>
            <a:pPr lvl="1"/>
            <a:r>
              <a:rPr lang="ro-RO"/>
              <a:t>Capture – desenare/pregătire schemă pentru proiectarea PCB</a:t>
            </a:r>
          </a:p>
          <a:p>
            <a:pPr lvl="1"/>
            <a:r>
              <a:rPr lang="ro-RO"/>
              <a:t>PCB Editor</a:t>
            </a:r>
            <a:r>
              <a:rPr lang="en-US"/>
              <a:t> - </a:t>
            </a:r>
            <a:r>
              <a:rPr lang="ro-RO"/>
              <a:t>mediu pentru crearea și editarea </a:t>
            </a:r>
            <a:r>
              <a:rPr lang="en-US"/>
              <a:t>cablajelor imprimate at</a:t>
            </a:r>
            <a:r>
              <a:rPr lang="ro-RO"/>
              <a:t>ât simple cât și complexe.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EBCF3-C13D-4A29-A55D-BAF6D49A5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2C66EF-DEA7-4039-AF89-203E72E3C438}" type="datetime1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1D87E-74B4-4B1A-812F-1CD0CFC21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PACME Cursul nr.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D8A75-57EE-40C5-B325-135F59BB8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1EB97C-FFB7-4124-AD11-7B8E2434CD5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06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A1DC2-A78B-4B53-AB3B-813F7BC11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/>
              <a:t>Referințe bibliografice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44EBB-48BF-490A-B145-023D877B0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ro-RO" sz="2400"/>
              <a:t>Pană, Gh. – </a:t>
            </a:r>
            <a:r>
              <a:rPr lang="ro-RO" sz="2400" i="1"/>
              <a:t>Proiectarea asistată de calculator a modulelor electronice. Notițe de curs</a:t>
            </a:r>
            <a:r>
              <a:rPr lang="ro-RO" sz="2400"/>
              <a:t>, Universitatea Transilvania, Brașov, </a:t>
            </a:r>
            <a:r>
              <a:rPr lang="ro-RO" sz="1800">
                <a:hlinkClick r:id="rId2"/>
              </a:rPr>
              <a:t>https://elearning.unitbv.ro</a:t>
            </a:r>
            <a:endParaRPr lang="ro-RO" sz="2400"/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Pană, Gh. şi Carp, M.C. – </a:t>
            </a:r>
            <a:r>
              <a:rPr lang="en-US" sz="2400" i="1"/>
              <a:t>Tehnici de simulare. Aplicații în ingineria electrică şi electronică</a:t>
            </a:r>
            <a:r>
              <a:rPr lang="en-US" sz="2400"/>
              <a:t>, Editura Universității Transilvania, Braşov, 2011</a:t>
            </a:r>
            <a:endParaRPr lang="ro-RO" sz="2400"/>
          </a:p>
          <a:p>
            <a:pPr marL="457200" indent="-457200">
              <a:buFont typeface="+mj-lt"/>
              <a:buAutoNum type="arabicPeriod"/>
            </a:pPr>
            <a:r>
              <a:rPr lang="ro-RO" sz="2400"/>
              <a:t>SPICE – User Manual</a:t>
            </a:r>
            <a:br>
              <a:rPr lang="ro-RO" sz="3200"/>
            </a:br>
            <a:r>
              <a:rPr lang="ro-RO" sz="1800">
                <a:hlinkClick r:id="rId3"/>
              </a:rPr>
              <a:t>https://www.seas.upenn.edu/~jan/spice/PSpice_ReferenceguideOrCAD.pdf</a:t>
            </a:r>
            <a:endParaRPr lang="ro-RO" sz="1800"/>
          </a:p>
          <a:p>
            <a:pPr marL="457200" indent="-457200">
              <a:buFont typeface="+mj-lt"/>
              <a:buAutoNum type="arabicPeriod"/>
            </a:pPr>
            <a:r>
              <a:rPr lang="ro-RO" sz="2400"/>
              <a:t>Vladimirescu, A. – </a:t>
            </a:r>
            <a:r>
              <a:rPr lang="ro-RO" sz="2400" i="1"/>
              <a:t>SPICE</a:t>
            </a:r>
            <a:r>
              <a:rPr lang="ro-RO" sz="2400"/>
              <a:t>, Editura tehnică, București, 1999</a:t>
            </a:r>
          </a:p>
          <a:p>
            <a:pPr marL="457200" indent="-457200">
              <a:buFont typeface="+mj-lt"/>
              <a:buAutoNum type="arabicPeriod"/>
            </a:pPr>
            <a:r>
              <a:rPr lang="ro-RO" sz="2400"/>
              <a:t>Vladimirescu, A. – </a:t>
            </a:r>
            <a:r>
              <a:rPr lang="ro-RO" sz="2400" i="1"/>
              <a:t>The SPICE Book</a:t>
            </a:r>
            <a:r>
              <a:rPr lang="ro-RO" sz="2400"/>
              <a:t>, John Wiley &amp; Sons, 1991</a:t>
            </a:r>
            <a:br>
              <a:rPr lang="ro-RO" sz="1800"/>
            </a:br>
            <a:r>
              <a:rPr lang="ro-RO" sz="1800">
                <a:hlinkClick r:id="rId4"/>
              </a:rPr>
              <a:t>http://s1.nonlinear.ir/epublish/book/The_SPICE_Book_0471609269.pdf</a:t>
            </a:r>
            <a:endParaRPr lang="ro-RO" sz="1800"/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Tudor, M. - </a:t>
            </a:r>
            <a:r>
              <a:rPr lang="en-US" sz="2400" i="1"/>
              <a:t>Spice</a:t>
            </a:r>
            <a:r>
              <a:rPr lang="en-US" sz="2400"/>
              <a:t>, Editura Teora, Bucureşti, 1996</a:t>
            </a:r>
            <a:endParaRPr lang="ro-RO" sz="2400"/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Kraig Mitzner – </a:t>
            </a:r>
            <a:r>
              <a:rPr lang="en-US" sz="2400" i="1"/>
              <a:t>Complete PCB Design using OrCAD Capture and PCB Editor</a:t>
            </a:r>
            <a:r>
              <a:rPr lang="en-US" sz="2400"/>
              <a:t>, Elsevier, Oxford, UK, 2009</a:t>
            </a:r>
            <a:endParaRPr lang="ro-RO" sz="18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83B48-FF52-408C-BC63-0AB6EFF52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B8A3BD-FA57-485B-826E-20FCCDBAF050}" type="datetime1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A0907-8864-430F-ABB8-49B8F8DCB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PACME Cursul nr.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9E274-4F28-4517-A050-A21930C8C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1EB97C-FFB7-4124-AD11-7B8E2434CD5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3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F400-255C-4F5B-8AA5-FBD158623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/>
              <a:t>Cuprins</a:t>
            </a:r>
            <a:r>
              <a:rPr lang="en-US" b="1"/>
              <a:t> </a:t>
            </a:r>
            <a:r>
              <a:rPr lang="ro-RO" b="1"/>
              <a:t>cursul </a:t>
            </a:r>
            <a:r>
              <a:rPr lang="en-US" b="1"/>
              <a:t>1</a:t>
            </a:r>
            <a:endParaRPr lang="ro-RO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740F7-878B-4993-9385-CD0E8E673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/>
              <a:t>Generalități</a:t>
            </a:r>
          </a:p>
          <a:p>
            <a:pPr lvl="1"/>
            <a:r>
              <a:rPr lang="ro-RO"/>
              <a:t>CAE, CAD, CAM, EDA</a:t>
            </a:r>
          </a:p>
          <a:p>
            <a:pPr lvl="1"/>
            <a:r>
              <a:rPr lang="ro-RO"/>
              <a:t>Modulul electronic</a:t>
            </a:r>
          </a:p>
          <a:p>
            <a:pPr lvl="1"/>
            <a:r>
              <a:rPr lang="ro-RO"/>
              <a:t>PCB</a:t>
            </a:r>
          </a:p>
          <a:p>
            <a:pPr lvl="1"/>
            <a:r>
              <a:rPr lang="ro-RO"/>
              <a:t>OrCAD</a:t>
            </a:r>
          </a:p>
          <a:p>
            <a:pPr lvl="1"/>
            <a:r>
              <a:rPr lang="ro-RO"/>
              <a:t>Alte programe CAD</a:t>
            </a:r>
          </a:p>
          <a:p>
            <a:pPr lvl="1"/>
            <a:endParaRPr lang="ro-RO"/>
          </a:p>
          <a:p>
            <a:pPr lvl="1"/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392CE-7BE0-4416-8D6F-6278C8328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937433-1039-4D2C-A81C-4FD1D44E2CFA}" type="datetime1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AA81B-80FC-488D-87BD-AFEE3E66E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PACME Cursul nr.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E5A08-8774-43C0-A5D9-5C8BC0BC2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1EB97C-FFB7-4124-AD11-7B8E2434CD5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56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AA3B6-E2A3-476D-BB1D-DF7656EAA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/>
              <a:t>Generalități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F1997-3317-48F2-A3BC-D28484A74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/>
              <a:t>Proiectarea asistată de calculator (CAD - </a:t>
            </a:r>
            <a:r>
              <a:rPr lang="en-US" i="1"/>
              <a:t>Computer-Aided Design</a:t>
            </a:r>
            <a:r>
              <a:rPr lang="ro-RO"/>
              <a:t>) se referă la utilizararea sistemelor informatice pentru a ajuta la:</a:t>
            </a:r>
          </a:p>
          <a:p>
            <a:pPr lvl="1"/>
            <a:r>
              <a:rPr lang="ro-RO" b="1">
                <a:solidFill>
                  <a:srgbClr val="FF0000"/>
                </a:solidFill>
              </a:rPr>
              <a:t>crearea</a:t>
            </a:r>
          </a:p>
          <a:p>
            <a:pPr lvl="1"/>
            <a:r>
              <a:rPr lang="ro-RO" b="1">
                <a:solidFill>
                  <a:srgbClr val="00B050"/>
                </a:solidFill>
              </a:rPr>
              <a:t>modificarea</a:t>
            </a:r>
          </a:p>
          <a:p>
            <a:pPr lvl="1"/>
            <a:r>
              <a:rPr lang="ro-RO" b="1">
                <a:solidFill>
                  <a:srgbClr val="0070C0"/>
                </a:solidFill>
              </a:rPr>
              <a:t>analiza</a:t>
            </a:r>
            <a:r>
              <a:rPr lang="ro-RO"/>
              <a:t> și </a:t>
            </a:r>
          </a:p>
          <a:p>
            <a:pPr lvl="1"/>
            <a:r>
              <a:rPr lang="ro-RO" b="1">
                <a:solidFill>
                  <a:srgbClr val="7030A0"/>
                </a:solidFill>
              </a:rPr>
              <a:t>optimizarea</a:t>
            </a:r>
            <a:r>
              <a:rPr lang="ro-RO"/>
              <a:t> </a:t>
            </a:r>
          </a:p>
          <a:p>
            <a:pPr marL="274320" lvl="1" indent="0">
              <a:buNone/>
            </a:pPr>
            <a:r>
              <a:rPr lang="ro-RO" sz="2800"/>
              <a:t>unui proiect.</a:t>
            </a:r>
          </a:p>
          <a:p>
            <a:r>
              <a:rPr lang="ro-RO"/>
              <a:t>În literatura de specialitate se folosește acronimul  CAD/CAM, care înseamnă proiectare şi fabricare cu ajutorul calculatorului sau asistate de calculator, iar inițialele CAM înseamnă </a:t>
            </a:r>
            <a:r>
              <a:rPr lang="ro-RO" i="1"/>
              <a:t>Computer</a:t>
            </a:r>
            <a:r>
              <a:rPr lang="ro-RO"/>
              <a:t>-</a:t>
            </a:r>
            <a:r>
              <a:rPr lang="ro-RO" i="1"/>
              <a:t>Aided Manufacturing</a:t>
            </a:r>
            <a:r>
              <a:rPr lang="ro-RO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00DC4-C9A1-4625-BEF4-726AAFD60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DDA224-5A69-4401-B205-571662F1FF11}" type="datetime1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5C35C-AAF4-4AD9-9BE3-F2F4F9D21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PACME Cursul nr.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C5E7B-A55D-4F3F-A49D-845B6CF81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1EB97C-FFB7-4124-AD11-7B8E2434CD5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69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AA3B6-E2A3-476D-BB1D-DF7656EAA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/>
              <a:t>Generalități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F1997-3317-48F2-A3BC-D28484A74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/>
              <a:t>Software-ul CAD/CAM este utilizat pentru:</a:t>
            </a:r>
          </a:p>
          <a:p>
            <a:pPr lvl="1"/>
            <a:r>
              <a:rPr lang="ro-RO"/>
              <a:t>a crește productivitatea proiectantului</a:t>
            </a:r>
          </a:p>
          <a:p>
            <a:pPr lvl="1"/>
            <a:r>
              <a:rPr lang="ro-RO"/>
              <a:t>a îmbunătăți calitatea de proiectare</a:t>
            </a:r>
          </a:p>
          <a:p>
            <a:pPr lvl="1"/>
            <a:r>
              <a:rPr lang="ro-RO"/>
              <a:t>a îmbunătăți comunicarea prin documentare</a:t>
            </a:r>
          </a:p>
          <a:p>
            <a:pPr lvl="1"/>
            <a:r>
              <a:rPr lang="ro-RO"/>
              <a:t>a crea o bază de date pentru producție.</a:t>
            </a:r>
          </a:p>
          <a:p>
            <a:r>
              <a:rPr lang="ro-RO"/>
              <a:t>Ieșirea CAD/CAM este de multe ori în formă de fișiere electronice pentru imprimare, prelucrare sau alte operațiuni de fabricare.</a:t>
            </a:r>
          </a:p>
          <a:p>
            <a:r>
              <a:rPr lang="ro-RO"/>
              <a:t>Proiectarea asistată pe calculator este folosită în multe domenii.</a:t>
            </a:r>
          </a:p>
          <a:p>
            <a:r>
              <a:rPr lang="ro-RO"/>
              <a:t>Utilizarea sa în proiectarea sistemelor electronice este cunoscută ca </a:t>
            </a:r>
            <a:r>
              <a:rPr lang="ro-RO" b="1">
                <a:solidFill>
                  <a:srgbClr val="C00000"/>
                </a:solidFill>
              </a:rPr>
              <a:t>automatizare de proiectare electronică </a:t>
            </a:r>
            <a:r>
              <a:rPr lang="ro-RO"/>
              <a:t>sau EDA (</a:t>
            </a:r>
            <a:r>
              <a:rPr lang="ro-RO" i="1"/>
              <a:t>Electronic Design Automation</a:t>
            </a:r>
            <a:r>
              <a:rPr lang="ro-RO"/>
              <a:t>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00DC4-C9A1-4625-BEF4-726AAFD60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6D3B47-D7D1-4B6F-B494-595BE6319A90}" type="datetime1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5C35C-AAF4-4AD9-9BE3-F2F4F9D21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PACME Cursul nr.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C5E7B-A55D-4F3F-A49D-845B6CF81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1EB97C-FFB7-4124-AD11-7B8E2434CD5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53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AA3B6-E2A3-476D-BB1D-DF7656EAA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/>
              <a:t>Generalități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F1997-3317-48F2-A3BC-D28484A74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Instrumentele EDA reduc timpul de dezvoltare și costurile, deoarece permit simularea și analizarea proiectelor înainte de achiziționarea componentelor și fabricarea modulului.</a:t>
            </a:r>
            <a:endParaRPr lang="ro-RO"/>
          </a:p>
          <a:p>
            <a:r>
              <a:rPr lang="ro-RO"/>
              <a:t>Odată ce un proiect a fost validat prin desene, simulări și analize, sistemul poate fi fabricat.</a:t>
            </a:r>
          </a:p>
          <a:p>
            <a:r>
              <a:rPr lang="ro-RO"/>
              <a:t>Aplicațiile utilizate în fabricație sunt cunoscute sub numele de instrumente de </a:t>
            </a:r>
            <a:r>
              <a:rPr lang="ro-RO" b="1">
                <a:solidFill>
                  <a:srgbClr val="C00000"/>
                </a:solidFill>
              </a:rPr>
              <a:t>fabricare asistată de calculator </a:t>
            </a:r>
            <a:r>
              <a:rPr lang="ro-RO"/>
              <a:t>(CAM).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00DC4-C9A1-4625-BEF4-726AAFD60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C0A5CB-89E8-40BF-A468-CA1A6F13F2FA}" type="datetime1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5C35C-AAF4-4AD9-9BE3-F2F4F9D21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PACME Cursul nr.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C5E7B-A55D-4F3F-A49D-845B6CF81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1EB97C-FFB7-4124-AD11-7B8E2434CD5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58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AA3B6-E2A3-476D-BB1D-DF7656EAA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/>
              <a:t>Generalități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F1997-3317-48F2-A3BC-D28484A74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/>
              <a:t>Instrumentele CAM folosesc programe software și date de proiectare (generate de instrumentele CAE - </a:t>
            </a:r>
            <a:r>
              <a:rPr lang="ro-RO" i="1"/>
              <a:t>Computer-Aided Engineering</a:t>
            </a:r>
            <a:r>
              <a:rPr lang="ro-RO"/>
              <a:t>) pentru a controla utilajele de fabricație automate care transformă un concept de proiectare în realitate.</a:t>
            </a:r>
          </a:p>
          <a:p>
            <a:r>
              <a:rPr lang="en-US"/>
              <a:t>Instrumentele de </a:t>
            </a:r>
            <a:r>
              <a:rPr lang="en-US" b="1">
                <a:solidFill>
                  <a:srgbClr val="C00000"/>
                </a:solidFill>
              </a:rPr>
              <a:t>inginerie asistat</a:t>
            </a:r>
            <a:r>
              <a:rPr lang="ro-RO" b="1">
                <a:solidFill>
                  <a:srgbClr val="C00000"/>
                </a:solidFill>
              </a:rPr>
              <a:t>ă</a:t>
            </a:r>
            <a:r>
              <a:rPr lang="en-US" b="1">
                <a:solidFill>
                  <a:srgbClr val="C00000"/>
                </a:solidFill>
              </a:rPr>
              <a:t> de calculator</a:t>
            </a:r>
            <a:r>
              <a:rPr lang="en-US"/>
              <a:t>, CAE</a:t>
            </a:r>
            <a:r>
              <a:rPr lang="ro-RO"/>
              <a:t>,</a:t>
            </a:r>
            <a:r>
              <a:rPr lang="en-US"/>
              <a:t> acoperă toate aspectele proiectării inginerești, de la desenare și analiză până la fabricație.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00DC4-C9A1-4625-BEF4-726AAFD60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FD06A2-C922-4A1A-9895-99885DAD6C9D}" type="datetime1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5C35C-AAF4-4AD9-9BE3-F2F4F9D21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PACME Cursul nr.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C5E7B-A55D-4F3F-A49D-845B6CF81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1EB97C-FFB7-4124-AD11-7B8E2434CD5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97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1176</Words>
  <Application>Microsoft Office PowerPoint</Application>
  <PresentationFormat>Widescreen</PresentationFormat>
  <Paragraphs>153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UT Sans</vt:lpstr>
      <vt:lpstr>Office Theme</vt:lpstr>
      <vt:lpstr>PROIECTAREA  ASISTATĂ  DE CALCULATOR  A  MODULELOR  ELECTRONICE</vt:lpstr>
      <vt:lpstr>Structura anului universitar 2024-2025</vt:lpstr>
      <vt:lpstr>Conținutul cursului</vt:lpstr>
      <vt:lpstr>Referințe bibliografice</vt:lpstr>
      <vt:lpstr>Cuprins cursul 1</vt:lpstr>
      <vt:lpstr>Generalități</vt:lpstr>
      <vt:lpstr>Generalități</vt:lpstr>
      <vt:lpstr>Generalități</vt:lpstr>
      <vt:lpstr>Generalități</vt:lpstr>
      <vt:lpstr>Generalități</vt:lpstr>
      <vt:lpstr>Generalități</vt:lpstr>
      <vt:lpstr>Generalități</vt:lpstr>
      <vt:lpstr>Generalități</vt:lpstr>
      <vt:lpstr>Alte programe CAD asemănătoare OrCAD-ului</vt:lpstr>
      <vt:lpstr>OrCAD</vt:lpstr>
      <vt:lpstr>Internet of Things</vt:lpstr>
      <vt:lpstr>Wearables</vt:lpstr>
      <vt:lpstr>Wireless mobile</vt:lpstr>
      <vt:lpstr>Wireless mobile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PROIECTAREA  ASISTATĂ  DE CALCULATOR  A  MODULELOR  ELECTRONICE</dc:title>
  <dc:creator>geoic@yahoo.com</dc:creator>
  <cp:lastModifiedBy>gheorghe pana</cp:lastModifiedBy>
  <cp:revision>69</cp:revision>
  <dcterms:created xsi:type="dcterms:W3CDTF">2020-10-06T07:16:37Z</dcterms:created>
  <dcterms:modified xsi:type="dcterms:W3CDTF">2025-09-27T09:55:35Z</dcterms:modified>
</cp:coreProperties>
</file>