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5.xml"/><Relationship Id="rId22" Type="http://schemas.openxmlformats.org/officeDocument/2006/relationships/font" Target="fonts/Lato-italic.fntdata"/><Relationship Id="rId10" Type="http://schemas.openxmlformats.org/officeDocument/2006/relationships/slide" Target="slides/slide4.xml"/><Relationship Id="rId21" Type="http://schemas.openxmlformats.org/officeDocument/2006/relationships/font" Target="fonts/Lato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Raleway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aleway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dcc3249a82_0_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dcc3249a82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dcc3249a82_0_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dcc3249a82_0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dcc3249a82_0_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dcc3249a82_0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dcc3249a82_0_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dcc3249a82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dcc3249a82_0_3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dcc3249a82_0_3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dcc3249a82_0_5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dcc3249a82_0_5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dcc3249a8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dcc3249a8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dcc3249a82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dcc3249a82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dcc3249a82_0_7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dcc3249a82_0_7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" name="Google Shape;56;p1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7" name="Google Shape;57;p1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1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1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0" name="Google Shape;70;p1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71" name="Google Shape;71;p1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3" name="Google Shape;73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8" name="Google Shape;78;p1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79" name="Google Shape;79;p1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" name="Google Shape;81;p1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4" name="Google Shape;84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7" name="Google Shape;87;p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88" name="Google Shape;88;p1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0" name="Google Shape;90;p1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91" name="Google Shape;91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4" name="Google Shape;94;p1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95" name="Google Shape;95;p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" name="Google Shape;97;p19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9" name="Google Shape;99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20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02" name="Google Shape;102;p2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" name="Google Shape;104;p20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5" name="Google Shape;105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8" name="Google Shape;108;p2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09" name="Google Shape;109;p2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2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1" name="Google Shape;111;p21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112" name="Google Shape;112;p21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13" name="Google Shape;113;p21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4" name="Google Shape;114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17" name="Google Shape;117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oogle Shape;119;p23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20" name="Google Shape;120;p2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2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2" name="Google Shape;122;p23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4" name="Google Shape;124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drive.google.com/file/d/16B96-SZrogSNykrLHmQQPuXFc1y27nQE/view" TargetMode="External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drive.google.com/file/d/1a_ErpakGFuZb5oQBQcQZZTZQ7It0NTNT/view" TargetMode="External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5" Type="http://schemas.openxmlformats.org/officeDocument/2006/relationships/hyperlink" Target="http://drive.google.com/file/d/1u3x4A5I-w76weS1y-OZDuAyX1FyzGqzx/view" TargetMode="External"/><Relationship Id="rId6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Dagu Thumper Controller  </a:t>
            </a:r>
            <a:endParaRPr/>
          </a:p>
        </p:txBody>
      </p:sp>
      <p:sp>
        <p:nvSpPr>
          <p:cNvPr id="132" name="Google Shape;132;p25"/>
          <p:cNvSpPr txBox="1"/>
          <p:nvPr>
            <p:ph idx="1" type="subTitle"/>
          </p:nvPr>
        </p:nvSpPr>
        <p:spPr>
          <a:xfrm>
            <a:off x="729627" y="2791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CSCE 4301 Project 2 Final Presentation</a:t>
            </a:r>
            <a:endParaRPr/>
          </a:p>
        </p:txBody>
      </p:sp>
      <p:sp>
        <p:nvSpPr>
          <p:cNvPr id="133" name="Google Shape;133;p25"/>
          <p:cNvSpPr txBox="1"/>
          <p:nvPr>
            <p:ph idx="1" type="subTitle"/>
          </p:nvPr>
        </p:nvSpPr>
        <p:spPr>
          <a:xfrm>
            <a:off x="5563976" y="4155025"/>
            <a:ext cx="315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American University in Cairo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Spring 2021</a:t>
            </a:r>
            <a:endParaRPr/>
          </a:p>
        </p:txBody>
      </p:sp>
      <p:sp>
        <p:nvSpPr>
          <p:cNvPr id="134" name="Google Shape;134;p25"/>
          <p:cNvSpPr/>
          <p:nvPr/>
        </p:nvSpPr>
        <p:spPr>
          <a:xfrm>
            <a:off x="-10046" y="-4425"/>
            <a:ext cx="9153000" cy="548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5" name="Google Shape;135;p25" title="1.mp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38100" y="4648775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141" name="Google Shape;141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Recap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System </a:t>
            </a:r>
            <a:r>
              <a:rPr lang="en" sz="1500"/>
              <a:t>Architecture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The Dagu Thumper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The Ultrasonic Sensor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Demonstration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Technical Challenges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Future Work</a:t>
            </a:r>
            <a:endParaRPr sz="1500"/>
          </a:p>
        </p:txBody>
      </p:sp>
      <p:pic>
        <p:nvPicPr>
          <p:cNvPr id="142" name="Google Shape;142;p26" title="2.mp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47925" y="4291550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/>
          <p:nvPr/>
        </p:nvSpPr>
        <p:spPr>
          <a:xfrm>
            <a:off x="727650" y="126827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Recap</a:t>
            </a:r>
            <a:endParaRPr b="1" sz="260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8" name="Google Shape;148;p27"/>
          <p:cNvSpPr txBox="1"/>
          <p:nvPr/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Dagu Thumper Controller</a:t>
            </a:r>
            <a:endParaRPr sz="15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Remote Control</a:t>
            </a:r>
            <a:endParaRPr sz="15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Collision Prevention using Ultrasonic Sensor</a:t>
            </a:r>
            <a:endParaRPr sz="15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Speed Control</a:t>
            </a:r>
            <a:endParaRPr sz="15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9" name="Google Shape;14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0825" y="2349673"/>
            <a:ext cx="2733900" cy="205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7"/>
          <p:cNvPicPr preferRelativeResize="0"/>
          <p:nvPr/>
        </p:nvPicPr>
        <p:blipFill rotWithShape="1">
          <a:blip r:embed="rId4">
            <a:alphaModFix/>
          </a:blip>
          <a:srcRect b="56040" l="29605" r="33717" t="0"/>
          <a:stretch/>
        </p:blipFill>
        <p:spPr>
          <a:xfrm>
            <a:off x="7387275" y="1506275"/>
            <a:ext cx="1490884" cy="134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7" title="3 2.mp3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593000" y="4400100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/>
          <p:cNvSpPr/>
          <p:nvPr/>
        </p:nvSpPr>
        <p:spPr>
          <a:xfrm>
            <a:off x="5853750" y="2214825"/>
            <a:ext cx="2805600" cy="2469900"/>
          </a:xfrm>
          <a:prstGeom prst="roundRect">
            <a:avLst>
              <a:gd fmla="val 7556" name="adj"/>
            </a:avLst>
          </a:prstGeom>
          <a:noFill/>
          <a:ln cap="flat" cmpd="sng" w="19050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8"/>
          <p:cNvSpPr/>
          <p:nvPr/>
        </p:nvSpPr>
        <p:spPr>
          <a:xfrm>
            <a:off x="615150" y="1992100"/>
            <a:ext cx="4065600" cy="2692500"/>
          </a:xfrm>
          <a:prstGeom prst="roundRect">
            <a:avLst>
              <a:gd fmla="val 7556" name="adj"/>
            </a:avLst>
          </a:prstGeom>
          <a:noFill/>
          <a:ln cap="flat" cmpd="sng" w="19050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Updated </a:t>
            </a:r>
            <a:r>
              <a:rPr lang="en"/>
              <a:t>Design</a:t>
            </a:r>
            <a:endParaRPr/>
          </a:p>
        </p:txBody>
      </p:sp>
      <p:cxnSp>
        <p:nvCxnSpPr>
          <p:cNvPr id="159" name="Google Shape;159;p28"/>
          <p:cNvCxnSpPr>
            <a:endCxn id="160" idx="3"/>
          </p:cNvCxnSpPr>
          <p:nvPr/>
        </p:nvCxnSpPr>
        <p:spPr>
          <a:xfrm flipH="1" rot="10800000">
            <a:off x="5374506" y="1534423"/>
            <a:ext cx="1659000" cy="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" name="Google Shape;161;p28"/>
          <p:cNvCxnSpPr/>
          <p:nvPr/>
        </p:nvCxnSpPr>
        <p:spPr>
          <a:xfrm flipH="1" rot="10800000">
            <a:off x="5144354" y="1294271"/>
            <a:ext cx="1817400" cy="11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2" name="Google Shape;162;p28"/>
          <p:cNvCxnSpPr/>
          <p:nvPr/>
        </p:nvCxnSpPr>
        <p:spPr>
          <a:xfrm rot="10800000">
            <a:off x="5157619" y="1296546"/>
            <a:ext cx="1500" cy="967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" name="Google Shape;163;p28"/>
          <p:cNvCxnSpPr/>
          <p:nvPr/>
        </p:nvCxnSpPr>
        <p:spPr>
          <a:xfrm rot="10800000">
            <a:off x="5379970" y="1523578"/>
            <a:ext cx="4800" cy="974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64" name="Google Shape;16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275" y="2176950"/>
            <a:ext cx="1040725" cy="2111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5" name="Google Shape;165;p28"/>
          <p:cNvCxnSpPr/>
          <p:nvPr/>
        </p:nvCxnSpPr>
        <p:spPr>
          <a:xfrm>
            <a:off x="3879675" y="3104900"/>
            <a:ext cx="9138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6" name="Google Shape;166;p28"/>
          <p:cNvCxnSpPr/>
          <p:nvPr/>
        </p:nvCxnSpPr>
        <p:spPr>
          <a:xfrm>
            <a:off x="3879675" y="3385138"/>
            <a:ext cx="9138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67" name="Google Shape;16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700000">
            <a:off x="2142927" y="2980091"/>
            <a:ext cx="560418" cy="560418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8"/>
          <p:cNvSpPr txBox="1"/>
          <p:nvPr/>
        </p:nvSpPr>
        <p:spPr>
          <a:xfrm>
            <a:off x="1843613" y="2502400"/>
            <a:ext cx="104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Bluetooth</a:t>
            </a:r>
            <a:endParaRPr b="1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9" name="Google Shape;169;p28"/>
          <p:cNvSpPr txBox="1"/>
          <p:nvPr/>
        </p:nvSpPr>
        <p:spPr>
          <a:xfrm>
            <a:off x="766443" y="2952500"/>
            <a:ext cx="1040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Bluetooth Terminal</a:t>
            </a:r>
            <a:endParaRPr b="1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0" name="Google Shape;170;p28"/>
          <p:cNvSpPr txBox="1"/>
          <p:nvPr/>
        </p:nvSpPr>
        <p:spPr>
          <a:xfrm>
            <a:off x="3857163" y="2629363"/>
            <a:ext cx="95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UART1</a:t>
            </a:r>
            <a:endParaRPr b="1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1" name="Google Shape;171;p28"/>
          <p:cNvSpPr/>
          <p:nvPr/>
        </p:nvSpPr>
        <p:spPr>
          <a:xfrm>
            <a:off x="2920925" y="2276189"/>
            <a:ext cx="958800" cy="19131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8"/>
          <p:cNvSpPr/>
          <p:nvPr/>
        </p:nvSpPr>
        <p:spPr>
          <a:xfrm>
            <a:off x="4787825" y="2276189"/>
            <a:ext cx="958800" cy="19131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8"/>
          <p:cNvSpPr txBox="1"/>
          <p:nvPr/>
        </p:nvSpPr>
        <p:spPr>
          <a:xfrm>
            <a:off x="2920925" y="3269513"/>
            <a:ext cx="95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HM-10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4" name="Google Shape;174;p28"/>
          <p:cNvSpPr txBox="1"/>
          <p:nvPr/>
        </p:nvSpPr>
        <p:spPr>
          <a:xfrm>
            <a:off x="4787825" y="3269513"/>
            <a:ext cx="958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STM32</a:t>
            </a:r>
            <a:endParaRPr b="1"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μ</a:t>
            </a:r>
            <a:r>
              <a:rPr b="1" lang="en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C</a:t>
            </a:r>
            <a:endParaRPr b="1"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5" name="Google Shape;175;p28"/>
          <p:cNvSpPr/>
          <p:nvPr/>
        </p:nvSpPr>
        <p:spPr>
          <a:xfrm>
            <a:off x="5038625" y="2568475"/>
            <a:ext cx="457200" cy="457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6" name="Google Shape;176;p28"/>
          <p:cNvCxnSpPr/>
          <p:nvPr/>
        </p:nvCxnSpPr>
        <p:spPr>
          <a:xfrm>
            <a:off x="5740975" y="3104913"/>
            <a:ext cx="9138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7" name="Google Shape;177;p28"/>
          <p:cNvCxnSpPr/>
          <p:nvPr/>
        </p:nvCxnSpPr>
        <p:spPr>
          <a:xfrm>
            <a:off x="5740975" y="3385150"/>
            <a:ext cx="9138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8" name="Google Shape;178;p28"/>
          <p:cNvSpPr txBox="1"/>
          <p:nvPr/>
        </p:nvSpPr>
        <p:spPr>
          <a:xfrm>
            <a:off x="5718463" y="2629375"/>
            <a:ext cx="95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UART2</a:t>
            </a:r>
            <a:endParaRPr b="1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9" name="Google Shape;179;p28"/>
          <p:cNvSpPr/>
          <p:nvPr/>
        </p:nvSpPr>
        <p:spPr>
          <a:xfrm>
            <a:off x="6632400" y="2667750"/>
            <a:ext cx="1737000" cy="1154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8"/>
          <p:cNvSpPr/>
          <p:nvPr/>
        </p:nvSpPr>
        <p:spPr>
          <a:xfrm>
            <a:off x="6542175" y="3829550"/>
            <a:ext cx="640200" cy="2820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8"/>
          <p:cNvSpPr/>
          <p:nvPr/>
        </p:nvSpPr>
        <p:spPr>
          <a:xfrm>
            <a:off x="7845100" y="3829550"/>
            <a:ext cx="640200" cy="2820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8"/>
          <p:cNvSpPr/>
          <p:nvPr/>
        </p:nvSpPr>
        <p:spPr>
          <a:xfrm>
            <a:off x="6529338" y="2378350"/>
            <a:ext cx="640200" cy="2820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8"/>
          <p:cNvSpPr/>
          <p:nvPr/>
        </p:nvSpPr>
        <p:spPr>
          <a:xfrm>
            <a:off x="7832263" y="2378350"/>
            <a:ext cx="640200" cy="2820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8"/>
          <p:cNvSpPr txBox="1"/>
          <p:nvPr/>
        </p:nvSpPr>
        <p:spPr>
          <a:xfrm>
            <a:off x="7021500" y="2937138"/>
            <a:ext cx="958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Dagu Thumper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5" name="Google Shape;185;p28"/>
          <p:cNvSpPr/>
          <p:nvPr/>
        </p:nvSpPr>
        <p:spPr>
          <a:xfrm>
            <a:off x="6858000" y="1137529"/>
            <a:ext cx="1285800" cy="5352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8"/>
          <p:cNvSpPr/>
          <p:nvPr/>
        </p:nvSpPr>
        <p:spPr>
          <a:xfrm>
            <a:off x="6979950" y="1222279"/>
            <a:ext cx="365700" cy="3657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8"/>
          <p:cNvSpPr/>
          <p:nvPr/>
        </p:nvSpPr>
        <p:spPr>
          <a:xfrm>
            <a:off x="7656200" y="1222279"/>
            <a:ext cx="365700" cy="3657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8"/>
          <p:cNvSpPr txBox="1"/>
          <p:nvPr/>
        </p:nvSpPr>
        <p:spPr>
          <a:xfrm>
            <a:off x="7021488" y="764516"/>
            <a:ext cx="95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HC-SR04</a:t>
            </a:r>
            <a:endParaRPr b="1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8" name="Google Shape;188;p28"/>
          <p:cNvSpPr txBox="1"/>
          <p:nvPr/>
        </p:nvSpPr>
        <p:spPr>
          <a:xfrm>
            <a:off x="6407403" y="971241"/>
            <a:ext cx="450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Rx</a:t>
            </a:r>
            <a:endParaRPr b="1"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9" name="Google Shape;189;p28"/>
          <p:cNvSpPr txBox="1"/>
          <p:nvPr/>
        </p:nvSpPr>
        <p:spPr>
          <a:xfrm>
            <a:off x="6407403" y="1511558"/>
            <a:ext cx="450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Tx</a:t>
            </a:r>
            <a:endParaRPr b="1"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0" name="Google Shape;190;p28"/>
          <p:cNvSpPr/>
          <p:nvPr/>
        </p:nvSpPr>
        <p:spPr>
          <a:xfrm>
            <a:off x="2970538" y="2176950"/>
            <a:ext cx="860700" cy="8229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1" name="Google Shape;191;p28"/>
          <p:cNvCxnSpPr/>
          <p:nvPr/>
        </p:nvCxnSpPr>
        <p:spPr>
          <a:xfrm>
            <a:off x="3031344" y="2217342"/>
            <a:ext cx="0" cy="274200"/>
          </a:xfrm>
          <a:prstGeom prst="straightConnector1">
            <a:avLst/>
          </a:prstGeom>
          <a:noFill/>
          <a:ln cap="flat" cmpd="sng" w="28575">
            <a:solidFill>
              <a:srgbClr val="7F6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2" name="Google Shape;192;p28"/>
          <p:cNvCxnSpPr/>
          <p:nvPr/>
        </p:nvCxnSpPr>
        <p:spPr>
          <a:xfrm flipH="1" rot="10800000">
            <a:off x="3016275" y="2226787"/>
            <a:ext cx="273300" cy="600"/>
          </a:xfrm>
          <a:prstGeom prst="straightConnector1">
            <a:avLst/>
          </a:prstGeom>
          <a:noFill/>
          <a:ln cap="flat" cmpd="sng" w="28575">
            <a:solidFill>
              <a:srgbClr val="7F6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3" name="Google Shape;193;p28"/>
          <p:cNvCxnSpPr/>
          <p:nvPr/>
        </p:nvCxnSpPr>
        <p:spPr>
          <a:xfrm>
            <a:off x="3189847" y="2217342"/>
            <a:ext cx="0" cy="274200"/>
          </a:xfrm>
          <a:prstGeom prst="straightConnector1">
            <a:avLst/>
          </a:prstGeom>
          <a:noFill/>
          <a:ln cap="flat" cmpd="sng" w="28575">
            <a:solidFill>
              <a:srgbClr val="7F6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4" name="Google Shape;194;p28"/>
          <p:cNvCxnSpPr/>
          <p:nvPr/>
        </p:nvCxnSpPr>
        <p:spPr>
          <a:xfrm>
            <a:off x="3494174" y="2214830"/>
            <a:ext cx="0" cy="274200"/>
          </a:xfrm>
          <a:prstGeom prst="straightConnector1">
            <a:avLst/>
          </a:prstGeom>
          <a:noFill/>
          <a:ln cap="flat" cmpd="sng" w="28575">
            <a:solidFill>
              <a:srgbClr val="7F6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5" name="Google Shape;195;p28"/>
          <p:cNvCxnSpPr/>
          <p:nvPr/>
        </p:nvCxnSpPr>
        <p:spPr>
          <a:xfrm>
            <a:off x="3767406" y="2214830"/>
            <a:ext cx="0" cy="274200"/>
          </a:xfrm>
          <a:prstGeom prst="straightConnector1">
            <a:avLst/>
          </a:prstGeom>
          <a:noFill/>
          <a:ln cap="flat" cmpd="sng" w="28575">
            <a:solidFill>
              <a:srgbClr val="7F6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6" name="Google Shape;196;p28"/>
          <p:cNvCxnSpPr/>
          <p:nvPr/>
        </p:nvCxnSpPr>
        <p:spPr>
          <a:xfrm flipH="1" rot="10800000">
            <a:off x="3236012" y="2226787"/>
            <a:ext cx="273300" cy="600"/>
          </a:xfrm>
          <a:prstGeom prst="straightConnector1">
            <a:avLst/>
          </a:prstGeom>
          <a:noFill/>
          <a:ln cap="flat" cmpd="sng" w="28575">
            <a:solidFill>
              <a:srgbClr val="7F6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7" name="Google Shape;197;p28"/>
          <p:cNvCxnSpPr/>
          <p:nvPr/>
        </p:nvCxnSpPr>
        <p:spPr>
          <a:xfrm flipH="1" rot="10800000">
            <a:off x="3484129" y="2474174"/>
            <a:ext cx="273300" cy="600"/>
          </a:xfrm>
          <a:prstGeom prst="straightConnector1">
            <a:avLst/>
          </a:prstGeom>
          <a:noFill/>
          <a:ln cap="flat" cmpd="sng" w="28575">
            <a:solidFill>
              <a:srgbClr val="7F6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8" name="Google Shape;198;p28"/>
          <p:cNvCxnSpPr/>
          <p:nvPr/>
        </p:nvCxnSpPr>
        <p:spPr>
          <a:xfrm flipH="1">
            <a:off x="3630745" y="2339482"/>
            <a:ext cx="1500" cy="149700"/>
          </a:xfrm>
          <a:prstGeom prst="straightConnector1">
            <a:avLst/>
          </a:prstGeom>
          <a:noFill/>
          <a:ln cap="flat" cmpd="sng" w="28575">
            <a:solidFill>
              <a:srgbClr val="7F6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9" name="Google Shape;199;p28"/>
          <p:cNvCxnSpPr/>
          <p:nvPr/>
        </p:nvCxnSpPr>
        <p:spPr>
          <a:xfrm>
            <a:off x="3342247" y="2222365"/>
            <a:ext cx="0" cy="274200"/>
          </a:xfrm>
          <a:prstGeom prst="straightConnector1">
            <a:avLst/>
          </a:prstGeom>
          <a:noFill/>
          <a:ln cap="flat" cmpd="sng" w="28575">
            <a:solidFill>
              <a:srgbClr val="7F6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0" name="Google Shape;200;p28"/>
          <p:cNvSpPr/>
          <p:nvPr/>
        </p:nvSpPr>
        <p:spPr>
          <a:xfrm>
            <a:off x="6407400" y="794750"/>
            <a:ext cx="2010900" cy="1258800"/>
          </a:xfrm>
          <a:prstGeom prst="roundRect">
            <a:avLst>
              <a:gd fmla="val 7556" name="adj"/>
            </a:avLst>
          </a:prstGeom>
          <a:noFill/>
          <a:ln cap="flat" cmpd="sng" w="19050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8"/>
          <p:cNvSpPr txBox="1"/>
          <p:nvPr/>
        </p:nvSpPr>
        <p:spPr>
          <a:xfrm>
            <a:off x="3159800" y="4288516"/>
            <a:ext cx="144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Input</a:t>
            </a:r>
            <a:endParaRPr b="1"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2" name="Google Shape;202;p28"/>
          <p:cNvSpPr txBox="1"/>
          <p:nvPr/>
        </p:nvSpPr>
        <p:spPr>
          <a:xfrm>
            <a:off x="7172864" y="4288516"/>
            <a:ext cx="144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Actuator</a:t>
            </a:r>
            <a:endParaRPr b="1"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3" name="Google Shape;203;p28"/>
          <p:cNvSpPr txBox="1"/>
          <p:nvPr/>
        </p:nvSpPr>
        <p:spPr>
          <a:xfrm>
            <a:off x="6928616" y="1694594"/>
            <a:ext cx="144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Sensor</a:t>
            </a:r>
            <a:endParaRPr b="1"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9"/>
          <p:cNvSpPr/>
          <p:nvPr/>
        </p:nvSpPr>
        <p:spPr>
          <a:xfrm>
            <a:off x="6407400" y="899341"/>
            <a:ext cx="2010900" cy="1258800"/>
          </a:xfrm>
          <a:prstGeom prst="roundRect">
            <a:avLst>
              <a:gd fmla="val 7556" name="adj"/>
            </a:avLst>
          </a:prstGeom>
          <a:noFill/>
          <a:ln cap="flat" cmpd="sng" w="19050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9"/>
          <p:cNvSpPr txBox="1"/>
          <p:nvPr>
            <p:ph type="title"/>
          </p:nvPr>
        </p:nvSpPr>
        <p:spPr>
          <a:xfrm>
            <a:off x="729450" y="1318650"/>
            <a:ext cx="32832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Dagu Thumper &amp; the Ultrasonic Sensor</a:t>
            </a:r>
            <a:endParaRPr/>
          </a:p>
        </p:txBody>
      </p:sp>
      <p:cxnSp>
        <p:nvCxnSpPr>
          <p:cNvPr id="210" name="Google Shape;210;p29"/>
          <p:cNvCxnSpPr>
            <a:endCxn id="211" idx="3"/>
          </p:cNvCxnSpPr>
          <p:nvPr/>
        </p:nvCxnSpPr>
        <p:spPr>
          <a:xfrm flipH="1" rot="10800000">
            <a:off x="5247506" y="1692698"/>
            <a:ext cx="1882800" cy="1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2" name="Google Shape;212;p29"/>
          <p:cNvCxnSpPr/>
          <p:nvPr/>
        </p:nvCxnSpPr>
        <p:spPr>
          <a:xfrm flipH="1" rot="10800000">
            <a:off x="5011000" y="1452525"/>
            <a:ext cx="2047500" cy="9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3" name="Google Shape;213;p29"/>
          <p:cNvCxnSpPr/>
          <p:nvPr/>
        </p:nvCxnSpPr>
        <p:spPr>
          <a:xfrm flipH="1" rot="10800000">
            <a:off x="5022588" y="1457290"/>
            <a:ext cx="2700" cy="1036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4" name="Google Shape;214;p29"/>
          <p:cNvCxnSpPr/>
          <p:nvPr/>
        </p:nvCxnSpPr>
        <p:spPr>
          <a:xfrm rot="10800000">
            <a:off x="5247638" y="1679890"/>
            <a:ext cx="600" cy="1042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5" name="Google Shape;215;p29"/>
          <p:cNvSpPr/>
          <p:nvPr/>
        </p:nvSpPr>
        <p:spPr>
          <a:xfrm>
            <a:off x="4656025" y="2510664"/>
            <a:ext cx="958800" cy="19131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9"/>
          <p:cNvSpPr txBox="1"/>
          <p:nvPr/>
        </p:nvSpPr>
        <p:spPr>
          <a:xfrm>
            <a:off x="4656025" y="3503988"/>
            <a:ext cx="95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STM32</a:t>
            </a:r>
            <a:endParaRPr b="1"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7" name="Google Shape;217;p29"/>
          <p:cNvSpPr/>
          <p:nvPr/>
        </p:nvSpPr>
        <p:spPr>
          <a:xfrm>
            <a:off x="4906825" y="2802950"/>
            <a:ext cx="457200" cy="457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8" name="Google Shape;218;p29"/>
          <p:cNvCxnSpPr/>
          <p:nvPr/>
        </p:nvCxnSpPr>
        <p:spPr>
          <a:xfrm>
            <a:off x="5609175" y="3339388"/>
            <a:ext cx="9138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9" name="Google Shape;219;p29"/>
          <p:cNvCxnSpPr/>
          <p:nvPr/>
        </p:nvCxnSpPr>
        <p:spPr>
          <a:xfrm>
            <a:off x="5609175" y="3619625"/>
            <a:ext cx="9138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0" name="Google Shape;220;p29"/>
          <p:cNvSpPr txBox="1"/>
          <p:nvPr/>
        </p:nvSpPr>
        <p:spPr>
          <a:xfrm>
            <a:off x="5586663" y="2863850"/>
            <a:ext cx="95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UART2</a:t>
            </a:r>
            <a:endParaRPr b="1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1" name="Google Shape;221;p29"/>
          <p:cNvSpPr/>
          <p:nvPr/>
        </p:nvSpPr>
        <p:spPr>
          <a:xfrm>
            <a:off x="6500600" y="2902225"/>
            <a:ext cx="1737000" cy="1154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9"/>
          <p:cNvSpPr/>
          <p:nvPr/>
        </p:nvSpPr>
        <p:spPr>
          <a:xfrm>
            <a:off x="6410375" y="4064025"/>
            <a:ext cx="640200" cy="2820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9"/>
          <p:cNvSpPr/>
          <p:nvPr/>
        </p:nvSpPr>
        <p:spPr>
          <a:xfrm>
            <a:off x="7713300" y="4064025"/>
            <a:ext cx="640200" cy="2820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9"/>
          <p:cNvSpPr/>
          <p:nvPr/>
        </p:nvSpPr>
        <p:spPr>
          <a:xfrm>
            <a:off x="6397538" y="2612825"/>
            <a:ext cx="640200" cy="2820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9"/>
          <p:cNvSpPr/>
          <p:nvPr/>
        </p:nvSpPr>
        <p:spPr>
          <a:xfrm>
            <a:off x="7700463" y="2612825"/>
            <a:ext cx="640200" cy="2820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9"/>
          <p:cNvSpPr txBox="1"/>
          <p:nvPr/>
        </p:nvSpPr>
        <p:spPr>
          <a:xfrm>
            <a:off x="6889700" y="3171613"/>
            <a:ext cx="958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Dagu Thumper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7" name="Google Shape;227;p29"/>
          <p:cNvSpPr txBox="1"/>
          <p:nvPr/>
        </p:nvSpPr>
        <p:spPr>
          <a:xfrm>
            <a:off x="6504203" y="1115366"/>
            <a:ext cx="450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Rx</a:t>
            </a:r>
            <a:endParaRPr b="1"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8" name="Google Shape;228;p29"/>
          <p:cNvSpPr txBox="1"/>
          <p:nvPr/>
        </p:nvSpPr>
        <p:spPr>
          <a:xfrm>
            <a:off x="6504203" y="1655683"/>
            <a:ext cx="450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Tx</a:t>
            </a:r>
            <a:endParaRPr b="1"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9" name="Google Shape;229;p29"/>
          <p:cNvSpPr/>
          <p:nvPr/>
        </p:nvSpPr>
        <p:spPr>
          <a:xfrm>
            <a:off x="6954800" y="1295804"/>
            <a:ext cx="1285800" cy="5352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9"/>
          <p:cNvSpPr/>
          <p:nvPr/>
        </p:nvSpPr>
        <p:spPr>
          <a:xfrm>
            <a:off x="7076750" y="1380554"/>
            <a:ext cx="365700" cy="3657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9"/>
          <p:cNvSpPr/>
          <p:nvPr/>
        </p:nvSpPr>
        <p:spPr>
          <a:xfrm>
            <a:off x="7753000" y="1380554"/>
            <a:ext cx="365700" cy="3657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9"/>
          <p:cNvSpPr txBox="1"/>
          <p:nvPr/>
        </p:nvSpPr>
        <p:spPr>
          <a:xfrm>
            <a:off x="7118288" y="922791"/>
            <a:ext cx="95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HC-SR04</a:t>
            </a:r>
            <a:endParaRPr b="1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2" name="Google Shape;232;p29"/>
          <p:cNvSpPr txBox="1"/>
          <p:nvPr/>
        </p:nvSpPr>
        <p:spPr>
          <a:xfrm>
            <a:off x="729450" y="2231275"/>
            <a:ext cx="3560100" cy="22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Input</a:t>
            </a:r>
            <a:endParaRPr sz="15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Lato"/>
              <a:buChar char="○"/>
            </a:pPr>
            <a:r>
              <a:rPr lang="en" sz="15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Ultrasonic Sensor Echo</a:t>
            </a:r>
            <a:endParaRPr sz="15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Lato"/>
              <a:buChar char="○"/>
            </a:pPr>
            <a:r>
              <a:rPr lang="en" sz="15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Bluetooth UART commands</a:t>
            </a:r>
            <a:endParaRPr sz="15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Output </a:t>
            </a:r>
            <a:endParaRPr sz="15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Lato"/>
              <a:buChar char="○"/>
            </a:pPr>
            <a:r>
              <a:rPr lang="en" sz="15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Dagu Thumper movement based on commands</a:t>
            </a:r>
            <a:endParaRPr sz="15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Speed Control</a:t>
            </a:r>
            <a:endParaRPr sz="15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3" name="Google Shape;233;p29"/>
          <p:cNvSpPr/>
          <p:nvPr/>
        </p:nvSpPr>
        <p:spPr>
          <a:xfrm>
            <a:off x="5711325" y="2291025"/>
            <a:ext cx="2948100" cy="2469900"/>
          </a:xfrm>
          <a:prstGeom prst="roundRect">
            <a:avLst>
              <a:gd fmla="val 7556" name="adj"/>
            </a:avLst>
          </a:prstGeom>
          <a:noFill/>
          <a:ln cap="flat" cmpd="sng" w="19050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9"/>
          <p:cNvSpPr txBox="1"/>
          <p:nvPr/>
        </p:nvSpPr>
        <p:spPr>
          <a:xfrm>
            <a:off x="7172864" y="4364716"/>
            <a:ext cx="144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Actuator</a:t>
            </a:r>
            <a:endParaRPr b="1"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5" name="Google Shape;235;p29"/>
          <p:cNvSpPr txBox="1"/>
          <p:nvPr/>
        </p:nvSpPr>
        <p:spPr>
          <a:xfrm>
            <a:off x="6928616" y="1799185"/>
            <a:ext cx="144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Sensor</a:t>
            </a:r>
            <a:endParaRPr b="1"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0"/>
          <p:cNvSpPr txBox="1"/>
          <p:nvPr>
            <p:ph type="title"/>
          </p:nvPr>
        </p:nvSpPr>
        <p:spPr>
          <a:xfrm>
            <a:off x="729450" y="18558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Demonstration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Technical </a:t>
            </a:r>
            <a:r>
              <a:rPr lang="en"/>
              <a:t>challenges</a:t>
            </a:r>
            <a:r>
              <a:rPr lang="en"/>
              <a:t> </a:t>
            </a:r>
            <a:endParaRPr/>
          </a:p>
        </p:txBody>
      </p:sp>
      <p:pic>
        <p:nvPicPr>
          <p:cNvPr id="246" name="Google Shape;24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8800" y="2069450"/>
            <a:ext cx="1783649" cy="1783649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31"/>
          <p:cNvSpPr txBox="1"/>
          <p:nvPr/>
        </p:nvSpPr>
        <p:spPr>
          <a:xfrm>
            <a:off x="729450" y="2078875"/>
            <a:ext cx="54186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Linking the Bluetooth module &amp; the STM32 together using UART</a:t>
            </a:r>
            <a:endParaRPr sz="15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Charging the Dagu Thumper battery</a:t>
            </a:r>
            <a:endParaRPr sz="15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Making sure the commands are only sent to the Thumper once</a:t>
            </a:r>
            <a:endParaRPr sz="15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Operating two simultaneous UARTs </a:t>
            </a:r>
            <a:endParaRPr sz="15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Setting up speed control</a:t>
            </a:r>
            <a:endParaRPr sz="15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 </a:t>
            </a:r>
            <a:endParaRPr/>
          </a:p>
        </p:txBody>
      </p:sp>
      <p:sp>
        <p:nvSpPr>
          <p:cNvPr id="253" name="Google Shape;253;p32"/>
          <p:cNvSpPr txBox="1"/>
          <p:nvPr/>
        </p:nvSpPr>
        <p:spPr>
          <a:xfrm>
            <a:off x="2710650" y="2078875"/>
            <a:ext cx="54186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Setting up sensors on all sides to introduce spatial </a:t>
            </a:r>
            <a:r>
              <a:rPr lang="en" sz="15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awareness</a:t>
            </a:r>
            <a:endParaRPr sz="15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Introducing</a:t>
            </a:r>
            <a:r>
              <a:rPr lang="en" sz="15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 a self driving system, where the Thumper can navigate an area autonomously </a:t>
            </a:r>
            <a:r>
              <a:rPr lang="en" sz="15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without</a:t>
            </a:r>
            <a:r>
              <a:rPr lang="en" sz="15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 colliding</a:t>
            </a:r>
            <a:endParaRPr sz="15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Connecting</a:t>
            </a:r>
            <a:r>
              <a:rPr lang="en" sz="15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5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camera</a:t>
            </a:r>
            <a:r>
              <a:rPr lang="en" sz="15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 to our System to allow for Remote control of the thumper</a:t>
            </a:r>
            <a:endParaRPr sz="15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Emulate modern vehicles and implement a self parking system</a:t>
            </a:r>
            <a:endParaRPr sz="15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54" name="Google Shape;25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3875" y="2095900"/>
            <a:ext cx="1302275" cy="184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/>
              <a:t>Thank You!</a:t>
            </a:r>
            <a:endParaRPr sz="5800"/>
          </a:p>
        </p:txBody>
      </p:sp>
      <p:sp>
        <p:nvSpPr>
          <p:cNvPr id="260" name="Google Shape;260;p33"/>
          <p:cNvSpPr/>
          <p:nvPr/>
        </p:nvSpPr>
        <p:spPr>
          <a:xfrm>
            <a:off x="-10046" y="-4425"/>
            <a:ext cx="9153000" cy="548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33"/>
          <p:cNvSpPr txBox="1"/>
          <p:nvPr>
            <p:ph idx="1" type="subTitle"/>
          </p:nvPr>
        </p:nvSpPr>
        <p:spPr>
          <a:xfrm>
            <a:off x="805825" y="3772825"/>
            <a:ext cx="3421200" cy="9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Ashraf Ibrahim         900152964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Nourhan Moukbel    900162020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Saif El Din Abbas    900161322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