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64" r:id="rId9"/>
    <p:sldId id="259" r:id="rId10"/>
    <p:sldId id="265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3300"/>
    <a:srgbClr val="00CC00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2" autoAdjust="0"/>
    <p:restoredTop sz="94660"/>
  </p:normalViewPr>
  <p:slideViewPr>
    <p:cSldViewPr>
      <p:cViewPr>
        <p:scale>
          <a:sx n="100" d="100"/>
          <a:sy n="100" d="100"/>
        </p:scale>
        <p:origin x="-1128" y="-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2FF5B-17B2-46BE-A50F-B6931F52BC51}" type="datetimeFigureOut">
              <a:rPr lang="en-GB" smtClean="0"/>
              <a:t>09/09/2025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C9700-6E04-46E0-AA9A-248045EAC67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986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92C62-4B1F-4A79-8303-CC411826923B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294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96271-495C-4424-828B-6D0FF9217662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16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82898-3CBE-421F-B8A8-AB7CF0E31874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887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97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D2436-8615-469E-AB19-87C1E6572DB8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716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AEFCB-A956-41D2-A9CD-33F2150CC44F}" type="datetime1">
              <a:rPr lang="en-GB" smtClean="0"/>
              <a:t>09/09/2025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491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E10B3-E82F-42C2-BC00-E4DB9EBEC849}" type="datetime1">
              <a:rPr lang="en-GB" smtClean="0"/>
              <a:t>09/09/2025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4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CC10-505E-46B7-8910-ABBEA01D6EA9}" type="datetime1">
              <a:rPr lang="en-GB" smtClean="0"/>
              <a:t>09/09/2025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7567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BD91C-4C17-44E6-A7AE-0ED51D3229FF}" type="datetime1">
              <a:rPr lang="en-GB" smtClean="0"/>
              <a:t>09/09/2025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96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B38CB-70D4-4A0A-99AF-EFD86FC037EF}" type="datetime1">
              <a:rPr lang="en-GB" smtClean="0"/>
              <a:t>09/09/2025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65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0DC96-C982-42C0-9D9D-BD68B00D779A}" type="datetime1">
              <a:rPr lang="en-GB" smtClean="0"/>
              <a:t>09/09/2025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9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 l="10000" t="18000" r="10000" b="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B8256-A98F-402E-87D3-2376C02993E3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C646F-A972-4D58-B485-1F42B8E5168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835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github.com/TheRealTRY1NG/Barcamp-Observer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1470025"/>
          </a:xfrm>
        </p:spPr>
        <p:txBody>
          <a:bodyPr>
            <a:normAutofit/>
          </a:bodyPr>
          <a:lstStyle/>
          <a:p>
            <a:r>
              <a:rPr lang="de-DE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Design Pattern </a:t>
            </a:r>
            <a:r>
              <a:rPr lang="de-DE" sz="4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Barcamp</a:t>
            </a:r>
            <a: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de-D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de-DE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Observer </a:t>
            </a:r>
            <a:r>
              <a:rPr lang="de-DE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(</a:t>
            </a:r>
            <a:r>
              <a:rPr lang="de-DE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Publish</a:t>
            </a:r>
            <a:r>
              <a:rPr lang="de-DE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</a:t>
            </a:r>
            <a:r>
              <a:rPr lang="de-DE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and</a:t>
            </a:r>
            <a:r>
              <a:rPr lang="de-DE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</a:t>
            </a:r>
            <a:r>
              <a:rPr lang="de-DE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subscribe</a:t>
            </a:r>
            <a:r>
              <a:rPr lang="de-DE" sz="2800" i="1" dirty="0" smtClean="0">
                <a:latin typeface="160MKSDAL" panose="00000400000000000000" pitchFamily="2" charset="0"/>
              </a:rPr>
              <a:t>)</a:t>
            </a:r>
            <a:endParaRPr lang="en-GB" sz="2800" i="1" dirty="0">
              <a:latin typeface="160MKSDAL" panose="00000400000000000000" pitchFamily="2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5733256"/>
            <a:ext cx="6400800" cy="79208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de-DE" sz="1400" dirty="0" err="1" smtClean="0">
                <a:latin typeface="160MKSDAL" panose="00000400000000000000" pitchFamily="2" charset="0"/>
              </a:rPr>
              <a:t>Presented</a:t>
            </a:r>
            <a:r>
              <a:rPr lang="de-DE" sz="1400" dirty="0" smtClean="0">
                <a:latin typeface="160MKSDAL" panose="00000400000000000000" pitchFamily="2" charset="0"/>
              </a:rPr>
              <a:t> </a:t>
            </a:r>
            <a:r>
              <a:rPr lang="de-DE" sz="1400" dirty="0" err="1" smtClean="0">
                <a:latin typeface="160MKSDAL" panose="00000400000000000000" pitchFamily="2" charset="0"/>
              </a:rPr>
              <a:t>by</a:t>
            </a:r>
            <a:r>
              <a:rPr lang="de-DE" sz="1400" dirty="0" smtClean="0">
                <a:latin typeface="160MKSDAL" panose="00000400000000000000" pitchFamily="2" charset="0"/>
              </a:rPr>
              <a:t> </a:t>
            </a:r>
          </a:p>
          <a:p>
            <a:pPr>
              <a:spcBef>
                <a:spcPts val="0"/>
              </a:spcBef>
            </a:pPr>
            <a:r>
              <a:rPr lang="de-DE" sz="1800" dirty="0" smtClean="0">
                <a:latin typeface="160MKSDAL" panose="00000400000000000000" pitchFamily="2" charset="0"/>
              </a:rPr>
              <a:t>Christian Radke</a:t>
            </a:r>
            <a:endParaRPr lang="en-GB" sz="1800" dirty="0">
              <a:latin typeface="160MKSDA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6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3. Technical </a:t>
            </a:r>
            <a:r>
              <a:rPr lang="de-DE" b="1" dirty="0" err="1" smtClean="0">
                <a:latin typeface="160MKSDAL" panose="00000400000000000000" pitchFamily="2" charset="0"/>
              </a:rPr>
              <a:t>explanation</a:t>
            </a:r>
            <a:endParaRPr lang="en-GB" b="1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10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/>
          <p:cNvSpPr/>
          <p:nvPr/>
        </p:nvSpPr>
        <p:spPr>
          <a:xfrm>
            <a:off x="5432400" y="1702800"/>
            <a:ext cx="1944216" cy="182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hteck 9"/>
          <p:cNvSpPr/>
          <p:nvPr/>
        </p:nvSpPr>
        <p:spPr>
          <a:xfrm>
            <a:off x="3322800" y="3942000"/>
            <a:ext cx="2664296" cy="182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3475881" y="2636912"/>
            <a:ext cx="1888207" cy="21267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3451374" y="3140968"/>
            <a:ext cx="1888207" cy="576064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160MKSDAL" panose="00000400000000000000" pitchFamily="2" charset="0"/>
                <a:sym typeface="Wingdings" panose="05000000000000000000" pitchFamily="2" charset="2"/>
              </a:rPr>
              <a:t></a:t>
            </a:r>
            <a:r>
              <a:rPr lang="de-DE" sz="2400" dirty="0" smtClean="0">
                <a:latin typeface="160MKSDAL" panose="00000400000000000000" pitchFamily="2" charset="0"/>
                <a:sym typeface="Wingdings" panose="05000000000000000000" pitchFamily="2" charset="2"/>
              </a:rPr>
              <a:t> </a:t>
            </a:r>
            <a:r>
              <a:rPr lang="de-DE" sz="2400" b="1" dirty="0" err="1" smtClean="0">
                <a:latin typeface="160MKSDAL" panose="00000400000000000000" pitchFamily="2" charset="0"/>
              </a:rPr>
              <a:t>Classes</a:t>
            </a:r>
            <a:endParaRPr lang="de-DE" sz="2400" b="1" dirty="0" smtClean="0">
              <a:latin typeface="160MKSDAL" panose="00000400000000000000" pitchFamily="2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6028135" y="4320000"/>
            <a:ext cx="1136154" cy="21267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48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3. Technical </a:t>
            </a:r>
            <a:r>
              <a:rPr lang="de-DE" b="1" dirty="0" err="1" smtClean="0">
                <a:latin typeface="160MKSDAL" panose="00000400000000000000" pitchFamily="2" charset="0"/>
              </a:rPr>
              <a:t>explanation</a:t>
            </a:r>
            <a:endParaRPr lang="en-GB" b="1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11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/>
          <p:cNvSpPr/>
          <p:nvPr/>
        </p:nvSpPr>
        <p:spPr>
          <a:xfrm>
            <a:off x="3322800" y="3942000"/>
            <a:ext cx="2664296" cy="182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3451374" y="3526912"/>
            <a:ext cx="1888207" cy="1901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6028135" y="4320000"/>
            <a:ext cx="1136154" cy="21267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</a:rPr>
              <a:t>Classes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</a:rPr>
              <a:t> </a:t>
            </a:r>
            <a:r>
              <a:rPr lang="de-DE" sz="2400" b="1" dirty="0" smtClean="0"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latin typeface="160MKSDAL" panose="00000400000000000000" pitchFamily="2" charset="0"/>
                <a:sym typeface="Wingdings" panose="05000000000000000000" pitchFamily="2" charset="2"/>
              </a:rPr>
              <a:t>Subscribing</a:t>
            </a:r>
            <a:endParaRPr lang="de-DE" sz="2400" b="1" dirty="0" smtClean="0">
              <a:latin typeface="160MKSDAL" panose="00000400000000000000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432400" y="1702800"/>
            <a:ext cx="1944216" cy="182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7520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3. Technical </a:t>
            </a:r>
            <a:r>
              <a:rPr lang="de-DE" b="1" dirty="0" err="1" smtClean="0">
                <a:latin typeface="160MKSDAL" panose="00000400000000000000" pitchFamily="2" charset="0"/>
              </a:rPr>
              <a:t>explanation</a:t>
            </a:r>
            <a:endParaRPr lang="en-GB" b="1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12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3451374" y="3526912"/>
            <a:ext cx="1888207" cy="1901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6028135" y="4320000"/>
            <a:ext cx="1136154" cy="21267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</a:rPr>
              <a:t>Classes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</a:rPr>
              <a:t> </a:t>
            </a:r>
            <a:r>
              <a:rPr lang="de-DE" sz="2400" b="1" dirty="0" smtClean="0"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latin typeface="160MKSDAL" panose="00000400000000000000" pitchFamily="2" charset="0"/>
                <a:sym typeface="Wingdings" panose="05000000000000000000" pitchFamily="2" charset="2"/>
              </a:rPr>
              <a:t>Subscribing</a:t>
            </a:r>
            <a:endParaRPr lang="de-DE" sz="2400" b="1" dirty="0" smtClean="0">
              <a:latin typeface="160MKSDAL" panose="00000400000000000000" pitchFamily="2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5432400" y="1702800"/>
            <a:ext cx="1944216" cy="1824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560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3. Technical </a:t>
            </a:r>
            <a:r>
              <a:rPr lang="de-DE" b="1" dirty="0" err="1" smtClean="0">
                <a:latin typeface="160MKSDAL" panose="00000400000000000000" pitchFamily="2" charset="0"/>
              </a:rPr>
              <a:t>explanation</a:t>
            </a:r>
            <a:endParaRPr lang="en-GB" b="1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13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3451374" y="3526912"/>
            <a:ext cx="1888207" cy="1901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/>
          <p:cNvSpPr/>
          <p:nvPr/>
        </p:nvSpPr>
        <p:spPr>
          <a:xfrm>
            <a:off x="6028135" y="4320000"/>
            <a:ext cx="1136154" cy="212676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</a:rPr>
              <a:t>Classes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</a:rPr>
              <a:t> 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Subscribing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 </a:t>
            </a:r>
            <a:r>
              <a:rPr lang="de-DE" sz="2400" b="1" dirty="0" smtClean="0">
                <a:latin typeface="160MKSDAL" panose="00000400000000000000" pitchFamily="2" charset="0"/>
                <a:sym typeface="Wingdings" panose="05000000000000000000" pitchFamily="2" charset="2"/>
              </a:rPr>
              <a:t> Interface</a:t>
            </a:r>
            <a:endParaRPr lang="de-DE" sz="2400" b="1" dirty="0" smtClean="0">
              <a:latin typeface="160MKSDAL" panose="00000400000000000000" pitchFamily="2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5432400" y="3196800"/>
            <a:ext cx="1944216" cy="32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hteck 15"/>
          <p:cNvSpPr/>
          <p:nvPr/>
        </p:nvSpPr>
        <p:spPr>
          <a:xfrm>
            <a:off x="5432400" y="2636912"/>
            <a:ext cx="554400" cy="33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417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3. Technical </a:t>
            </a:r>
            <a:r>
              <a:rPr lang="de-DE" b="1" dirty="0" err="1" smtClean="0">
                <a:latin typeface="160MKSDAL" panose="00000400000000000000" pitchFamily="2" charset="0"/>
              </a:rPr>
              <a:t>explanation</a:t>
            </a:r>
            <a:endParaRPr lang="en-GB" b="1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14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hteck 10"/>
          <p:cNvSpPr/>
          <p:nvPr/>
        </p:nvSpPr>
        <p:spPr>
          <a:xfrm>
            <a:off x="3451374" y="3526912"/>
            <a:ext cx="1888207" cy="190120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</a:rPr>
              <a:t>Classes</a:t>
            </a: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</a:rPr>
              <a:t> 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Subscribing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 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Interface </a:t>
            </a:r>
            <a:r>
              <a:rPr lang="de-DE" sz="2400" b="1" dirty="0" smtClean="0">
                <a:latin typeface="160MKSDAL" panose="00000400000000000000" pitchFamily="2" charset="0"/>
                <a:sym typeface="Wingdings" panose="05000000000000000000" pitchFamily="2" charset="2"/>
              </a:rPr>
              <a:t> Update </a:t>
            </a:r>
            <a:r>
              <a:rPr lang="de-DE" sz="2400" b="1" dirty="0" err="1" smtClean="0">
                <a:latin typeface="160MKSDAL" panose="00000400000000000000" pitchFamily="2" charset="0"/>
                <a:sym typeface="Wingdings" panose="05000000000000000000" pitchFamily="2" charset="2"/>
              </a:rPr>
              <a:t>logic</a:t>
            </a:r>
            <a:endParaRPr lang="de-DE" sz="2400" b="1" dirty="0" smtClean="0">
              <a:latin typeface="160MKSDAL" panose="00000400000000000000" pitchFamily="2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432400" y="2636912"/>
            <a:ext cx="554400" cy="33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24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3. Technical </a:t>
            </a:r>
            <a:r>
              <a:rPr lang="de-DE" b="1" dirty="0" err="1" smtClean="0">
                <a:latin typeface="160MKSDAL" panose="00000400000000000000" pitchFamily="2" charset="0"/>
              </a:rPr>
              <a:t>explanation</a:t>
            </a:r>
            <a:endParaRPr lang="en-GB" b="1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15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>
          <a:xfrm>
            <a:off x="1475656" y="1700808"/>
            <a:ext cx="1944216" cy="29523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</a:rPr>
              <a:t>Classes</a:t>
            </a: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</a:rPr>
              <a:t> 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Subscribing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 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Interface </a:t>
            </a:r>
            <a:r>
              <a:rPr lang="de-DE" sz="2400" b="1" dirty="0" smtClean="0">
                <a:latin typeface="160MKSDAL" panose="00000400000000000000" pitchFamily="2" charset="0"/>
                <a:sym typeface="Wingdings" panose="05000000000000000000" pitchFamily="2" charset="2"/>
              </a:rPr>
              <a:t> Update </a:t>
            </a:r>
            <a:r>
              <a:rPr lang="de-DE" sz="2400" b="1" dirty="0" err="1" smtClean="0">
                <a:latin typeface="160MKSDAL" panose="00000400000000000000" pitchFamily="2" charset="0"/>
                <a:sym typeface="Wingdings" panose="05000000000000000000" pitchFamily="2" charset="2"/>
              </a:rPr>
              <a:t>logic</a:t>
            </a:r>
            <a:endParaRPr lang="de-DE" sz="2400" b="1" dirty="0" smtClean="0">
              <a:latin typeface="160MKSDA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0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3. Technical </a:t>
            </a:r>
            <a:r>
              <a:rPr lang="de-DE" b="1" dirty="0" err="1" smtClean="0">
                <a:latin typeface="160MKSDAL" panose="00000400000000000000" pitchFamily="2" charset="0"/>
              </a:rPr>
              <a:t>explanation</a:t>
            </a:r>
            <a:endParaRPr lang="en-GB" b="1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16</a:t>
            </a:fld>
            <a:endParaRPr lang="en-GB"/>
          </a:p>
        </p:txBody>
      </p:sp>
      <p:pic>
        <p:nvPicPr>
          <p:cNvPr id="6146" name="Picture 2" descr="Obser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204441"/>
            <a:ext cx="5810250" cy="2952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6042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</a:rPr>
              <a:t>Classes</a:t>
            </a:r>
            <a:r>
              <a:rPr lang="de-DE" sz="2400" b="1" dirty="0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</a:rPr>
              <a:t> 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</a:t>
            </a:r>
            <a:r>
              <a:rPr lang="de-DE" sz="2400" b="1" dirty="0" err="1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Subscribing</a:t>
            </a:r>
            <a:r>
              <a:rPr lang="de-DE" sz="2400" b="1" dirty="0" smtClean="0">
                <a:solidFill>
                  <a:schemeClr val="bg1">
                    <a:lumMod val="7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 </a:t>
            </a:r>
            <a:r>
              <a:rPr lang="de-DE" sz="2400" b="1" dirty="0" smtClean="0">
                <a:solidFill>
                  <a:schemeClr val="bg1">
                    <a:lumMod val="65000"/>
                  </a:schemeClr>
                </a:solidFill>
                <a:latin typeface="160MKSDAL" panose="00000400000000000000" pitchFamily="2" charset="0"/>
                <a:sym typeface="Wingdings" panose="05000000000000000000" pitchFamily="2" charset="2"/>
              </a:rPr>
              <a:t> Interface </a:t>
            </a:r>
            <a:r>
              <a:rPr lang="de-DE" sz="2400" b="1" dirty="0" smtClean="0">
                <a:latin typeface="160MKSDAL" panose="00000400000000000000" pitchFamily="2" charset="0"/>
                <a:sym typeface="Wingdings" panose="05000000000000000000" pitchFamily="2" charset="2"/>
              </a:rPr>
              <a:t> Update </a:t>
            </a:r>
            <a:r>
              <a:rPr lang="de-DE" sz="2400" b="1" dirty="0" err="1" smtClean="0">
                <a:latin typeface="160MKSDAL" panose="00000400000000000000" pitchFamily="2" charset="0"/>
                <a:sym typeface="Wingdings" panose="05000000000000000000" pitchFamily="2" charset="2"/>
              </a:rPr>
              <a:t>logic</a:t>
            </a:r>
            <a:endParaRPr lang="de-DE" sz="2400" b="1" dirty="0" smtClean="0">
              <a:latin typeface="160MKSDA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3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>
                <a:latin typeface="160MKSDAL" panose="00000400000000000000" pitchFamily="2" charset="0"/>
              </a:rPr>
              <a:t>4. </a:t>
            </a:r>
            <a:r>
              <a:rPr lang="de-DE" b="1" dirty="0" err="1">
                <a:latin typeface="160MKSDAL" panose="00000400000000000000" pitchFamily="2" charset="0"/>
              </a:rPr>
              <a:t>Example</a:t>
            </a:r>
            <a:r>
              <a:rPr lang="de-DE" b="1" dirty="0">
                <a:latin typeface="160MKSDAL" panose="00000400000000000000" pitchFamily="2" charset="0"/>
              </a:rPr>
              <a:t> </a:t>
            </a:r>
            <a:r>
              <a:rPr lang="de-DE" b="1" dirty="0" err="1">
                <a:latin typeface="160MKSDAL" panose="00000400000000000000" pitchFamily="2" charset="0"/>
              </a:rPr>
              <a:t>tasks</a:t>
            </a:r>
            <a:endParaRPr lang="de-DE" b="1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17</a:t>
            </a:fld>
            <a:endParaRPr lang="en-GB"/>
          </a:p>
        </p:txBody>
      </p:sp>
      <p:pic>
        <p:nvPicPr>
          <p:cNvPr id="2050" name="Picture 2" descr="With GitHub - PyXAI documentation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636912"/>
            <a:ext cx="3724138" cy="210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17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5. Quiz</a:t>
            </a:r>
            <a:endParaRPr lang="de-DE" b="1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18</a:t>
            </a:fld>
            <a:endParaRPr lang="en-GB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85800" y="22470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Question</a:t>
            </a:r>
            <a:r>
              <a:rPr lang="de-DE" sz="2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1:</a:t>
            </a:r>
          </a:p>
          <a:p>
            <a:r>
              <a:rPr lang="de-DE" sz="2800" b="1" dirty="0" err="1" smtClean="0"/>
              <a:t>What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implementation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does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every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subscriber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need</a:t>
            </a:r>
            <a:r>
              <a:rPr lang="de-DE" sz="2800" b="1" dirty="0" smtClean="0"/>
              <a:t>?</a:t>
            </a:r>
            <a:endParaRPr lang="en-GB" sz="1400" i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685800" y="339913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Answer</a:t>
            </a:r>
            <a:r>
              <a:rPr lang="de-DE" sz="2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:</a:t>
            </a:r>
          </a:p>
          <a:p>
            <a:r>
              <a:rPr lang="de-DE" sz="2800" b="1" dirty="0" smtClean="0"/>
              <a:t>An „update()“-</a:t>
            </a:r>
            <a:r>
              <a:rPr lang="de-DE" sz="2800" b="1" dirty="0" err="1" smtClean="0"/>
              <a:t>method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160417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5. Quiz</a:t>
            </a:r>
            <a:endParaRPr lang="de-DE" b="1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19</a:t>
            </a:fld>
            <a:endParaRPr lang="en-GB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539552" y="2247007"/>
            <a:ext cx="806489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Question</a:t>
            </a:r>
            <a:r>
              <a:rPr lang="de-DE" sz="2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2:</a:t>
            </a:r>
          </a:p>
          <a:p>
            <a:r>
              <a:rPr lang="de-DE" sz="2800" b="1" dirty="0" err="1" smtClean="0"/>
              <a:t>What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methods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are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needed</a:t>
            </a:r>
            <a:r>
              <a:rPr lang="de-DE" sz="2800" b="1" dirty="0" smtClean="0"/>
              <a:t> in </a:t>
            </a:r>
            <a:r>
              <a:rPr lang="de-DE" sz="2800" b="1" dirty="0" err="1" smtClean="0"/>
              <a:t>the</a:t>
            </a:r>
            <a:r>
              <a:rPr lang="de-DE" sz="2800" b="1" dirty="0" smtClean="0"/>
              <a:t> „Publisher“ </a:t>
            </a:r>
            <a:r>
              <a:rPr lang="de-DE" sz="2800" b="1" dirty="0" err="1" smtClean="0"/>
              <a:t>class</a:t>
            </a:r>
            <a:r>
              <a:rPr lang="de-DE" sz="2800" b="1" dirty="0" smtClean="0"/>
              <a:t>?</a:t>
            </a:r>
            <a:endParaRPr lang="en-GB" sz="1400" i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95536" y="3399135"/>
            <a:ext cx="83529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Answer</a:t>
            </a:r>
            <a:r>
              <a:rPr lang="de-DE" sz="2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:</a:t>
            </a:r>
          </a:p>
          <a:p>
            <a:r>
              <a:rPr lang="de-DE" sz="2800" b="1" dirty="0" err="1" smtClean="0"/>
              <a:t>addSubscriber</a:t>
            </a:r>
            <a:r>
              <a:rPr lang="de-DE" sz="2800" b="1" dirty="0" smtClean="0"/>
              <a:t>, </a:t>
            </a:r>
            <a:r>
              <a:rPr lang="de-DE" sz="2800" b="1" dirty="0" err="1" smtClean="0"/>
              <a:t>removeSubscriber</a:t>
            </a:r>
            <a:r>
              <a:rPr lang="de-DE" sz="2800" b="1" dirty="0" smtClean="0"/>
              <a:t> &amp; </a:t>
            </a:r>
            <a:r>
              <a:rPr lang="de-DE" sz="2800" b="1" dirty="0" err="1" smtClean="0"/>
              <a:t>notifySubscriber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214650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err="1" smtClean="0">
                <a:latin typeface="160MKSDAL" panose="00000400000000000000" pitchFamily="2" charset="0"/>
              </a:rPr>
              <a:t>Overview</a:t>
            </a:r>
            <a:endParaRPr lang="en-GB" b="1" dirty="0">
              <a:latin typeface="160MKSDAL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 smtClean="0">
                <a:latin typeface="160MKSDAL" panose="00000400000000000000" pitchFamily="2" charset="0"/>
              </a:rPr>
              <a:t>Concept</a:t>
            </a:r>
            <a:r>
              <a:rPr lang="de-DE" dirty="0" smtClean="0">
                <a:latin typeface="160MKSDAL" panose="00000400000000000000" pitchFamily="2" charset="0"/>
              </a:rPr>
              <a:t> </a:t>
            </a:r>
            <a:r>
              <a:rPr lang="de-DE" dirty="0" err="1" smtClean="0">
                <a:latin typeface="160MKSDAL" panose="00000400000000000000" pitchFamily="2" charset="0"/>
              </a:rPr>
              <a:t>and</a:t>
            </a:r>
            <a:r>
              <a:rPr lang="de-DE" dirty="0" smtClean="0">
                <a:latin typeface="160MKSDAL" panose="00000400000000000000" pitchFamily="2" charset="0"/>
              </a:rPr>
              <a:t> </a:t>
            </a:r>
            <a:r>
              <a:rPr lang="de-DE" dirty="0" err="1" smtClean="0">
                <a:latin typeface="160MKSDAL" panose="00000400000000000000" pitchFamily="2" charset="0"/>
              </a:rPr>
              <a:t>idea</a:t>
            </a:r>
            <a:endParaRPr lang="de-DE" dirty="0" smtClean="0">
              <a:latin typeface="160MKSDAL" panose="000004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>
                <a:latin typeface="160MKSDAL" panose="00000400000000000000" pitchFamily="2" charset="0"/>
              </a:rPr>
              <a:t>Typical</a:t>
            </a:r>
            <a:r>
              <a:rPr lang="de-DE" dirty="0" smtClean="0">
                <a:latin typeface="160MKSDAL" panose="00000400000000000000" pitchFamily="2" charset="0"/>
              </a:rPr>
              <a:t> </a:t>
            </a:r>
            <a:r>
              <a:rPr lang="de-DE" dirty="0" err="1" smtClean="0">
                <a:latin typeface="160MKSDAL" panose="00000400000000000000" pitchFamily="2" charset="0"/>
              </a:rPr>
              <a:t>use</a:t>
            </a:r>
            <a:r>
              <a:rPr lang="de-DE" dirty="0" smtClean="0">
                <a:latin typeface="160MKSDAL" panose="00000400000000000000" pitchFamily="2" charset="0"/>
              </a:rPr>
              <a:t> </a:t>
            </a:r>
            <a:r>
              <a:rPr lang="de-DE" dirty="0" err="1" smtClean="0">
                <a:latin typeface="160MKSDAL" panose="00000400000000000000" pitchFamily="2" charset="0"/>
              </a:rPr>
              <a:t>cases</a:t>
            </a:r>
            <a:endParaRPr lang="de-DE" dirty="0" smtClean="0">
              <a:latin typeface="160MKSDAL" panose="000004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160MKSDAL" panose="00000400000000000000" pitchFamily="2" charset="0"/>
              </a:rPr>
              <a:t>Technical </a:t>
            </a:r>
            <a:r>
              <a:rPr lang="de-DE" dirty="0" err="1" smtClean="0">
                <a:latin typeface="160MKSDAL" panose="00000400000000000000" pitchFamily="2" charset="0"/>
              </a:rPr>
              <a:t>explanation</a:t>
            </a:r>
            <a:endParaRPr lang="de-DE" dirty="0" smtClean="0">
              <a:latin typeface="160MKSDAL" panose="000004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err="1" smtClean="0">
                <a:latin typeface="160MKSDAL" panose="00000400000000000000" pitchFamily="2" charset="0"/>
              </a:rPr>
              <a:t>Example</a:t>
            </a:r>
            <a:r>
              <a:rPr lang="de-DE" dirty="0" smtClean="0">
                <a:latin typeface="160MKSDAL" panose="00000400000000000000" pitchFamily="2" charset="0"/>
              </a:rPr>
              <a:t> </a:t>
            </a:r>
            <a:r>
              <a:rPr lang="de-DE" dirty="0" err="1" smtClean="0">
                <a:latin typeface="160MKSDAL" panose="00000400000000000000" pitchFamily="2" charset="0"/>
              </a:rPr>
              <a:t>tasks</a:t>
            </a:r>
            <a:endParaRPr lang="de-DE" dirty="0" smtClean="0">
              <a:latin typeface="160MKSDAL" panose="00000400000000000000" pitchFamily="2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 smtClean="0">
                <a:latin typeface="160MKSDAL" panose="00000400000000000000" pitchFamily="2" charset="0"/>
              </a:rPr>
              <a:t>Quiz</a:t>
            </a:r>
            <a:endParaRPr lang="de-DE" dirty="0" smtClean="0">
              <a:latin typeface="160MKSDAL" panose="00000400000000000000" pitchFamily="2" charset="0"/>
            </a:endParaRPr>
          </a:p>
          <a:p>
            <a:endParaRPr lang="de-DE" dirty="0"/>
          </a:p>
          <a:p>
            <a:pPr marL="0" indent="0">
              <a:buNone/>
            </a:pPr>
            <a:r>
              <a:rPr lang="de-DE" dirty="0" smtClean="0">
                <a:latin typeface="160MKSDAL" panose="00000400000000000000" pitchFamily="2" charset="0"/>
              </a:rPr>
              <a:t>Time: </a:t>
            </a:r>
            <a:r>
              <a:rPr lang="de-DE" dirty="0" err="1" smtClean="0">
                <a:latin typeface="160MKSDAL" panose="00000400000000000000" pitchFamily="2" charset="0"/>
              </a:rPr>
              <a:t>approx</a:t>
            </a:r>
            <a:r>
              <a:rPr lang="de-DE" dirty="0" smtClean="0">
                <a:latin typeface="160MKSDAL" panose="00000400000000000000" pitchFamily="2" charset="0"/>
              </a:rPr>
              <a:t>. 60 min</a:t>
            </a:r>
            <a:endParaRPr lang="en-GB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5378-5E54-4644-8826-FAEBF8248D25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4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5. Quiz</a:t>
            </a:r>
            <a:endParaRPr lang="de-DE" b="1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20</a:t>
            </a:fld>
            <a:endParaRPr lang="en-GB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85800" y="2247007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Question</a:t>
            </a:r>
            <a:r>
              <a:rPr lang="de-DE" sz="2800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3:</a:t>
            </a:r>
          </a:p>
          <a:p>
            <a:r>
              <a:rPr lang="de-DE" sz="2800" b="1" dirty="0" err="1" smtClean="0"/>
              <a:t>What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is</a:t>
            </a:r>
            <a:r>
              <a:rPr lang="de-DE" sz="2800" b="1" dirty="0" smtClean="0"/>
              <a:t> still </a:t>
            </a:r>
            <a:r>
              <a:rPr lang="de-DE" sz="2800" b="1" dirty="0" err="1" smtClean="0"/>
              <a:t>missing</a:t>
            </a:r>
            <a:r>
              <a:rPr lang="de-DE" sz="2800" b="1" dirty="0" smtClean="0"/>
              <a:t>?</a:t>
            </a:r>
            <a:endParaRPr lang="en-GB" sz="1400" i="1" dirty="0"/>
          </a:p>
        </p:txBody>
      </p:sp>
      <p:sp>
        <p:nvSpPr>
          <p:cNvPr id="9" name="Titel 1"/>
          <p:cNvSpPr txBox="1">
            <a:spLocks/>
          </p:cNvSpPr>
          <p:nvPr/>
        </p:nvSpPr>
        <p:spPr>
          <a:xfrm>
            <a:off x="395536" y="3399135"/>
            <a:ext cx="8352928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 err="1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Answer</a:t>
            </a:r>
            <a:r>
              <a:rPr lang="de-DE" sz="2800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:</a:t>
            </a:r>
          </a:p>
          <a:p>
            <a:r>
              <a:rPr lang="de-DE" sz="2800" b="1" dirty="0" smtClean="0"/>
              <a:t>The „</a:t>
            </a:r>
            <a:r>
              <a:rPr lang="de-DE" sz="2800" b="1" dirty="0" err="1" smtClean="0"/>
              <a:t>list</a:t>
            </a:r>
            <a:r>
              <a:rPr lang="de-DE" sz="2800" b="1" dirty="0" smtClean="0"/>
              <a:t>“ </a:t>
            </a:r>
            <a:r>
              <a:rPr lang="de-DE" sz="2800" b="1" dirty="0" err="1" smtClean="0"/>
              <a:t>to</a:t>
            </a:r>
            <a:r>
              <a:rPr lang="de-DE" sz="2800" b="1" dirty="0" smtClean="0"/>
              <a:t> save </a:t>
            </a:r>
            <a:r>
              <a:rPr lang="de-DE" sz="2800" b="1" dirty="0" err="1" smtClean="0"/>
              <a:t>each</a:t>
            </a:r>
            <a:r>
              <a:rPr lang="de-DE" sz="2800" b="1" dirty="0" smtClean="0"/>
              <a:t> </a:t>
            </a:r>
            <a:r>
              <a:rPr lang="de-DE" sz="2800" b="1" dirty="0" err="1" smtClean="0"/>
              <a:t>subscriber</a:t>
            </a:r>
            <a:endParaRPr lang="en-GB" sz="1400" i="1" dirty="0"/>
          </a:p>
        </p:txBody>
      </p:sp>
    </p:spTree>
    <p:extLst>
      <p:ext uri="{BB962C8B-B14F-4D97-AF65-F5344CB8AC3E}">
        <p14:creationId xmlns:p14="http://schemas.microsoft.com/office/powerpoint/2010/main" val="389262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21</a:t>
            </a:fld>
            <a:endParaRPr lang="en-GB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85800" y="2882801"/>
            <a:ext cx="7772400" cy="6902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Thank</a:t>
            </a:r>
            <a:r>
              <a:rPr lang="de-DE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</a:t>
            </a:r>
            <a:r>
              <a:rPr lang="de-DE" sz="4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you</a:t>
            </a:r>
            <a:r>
              <a:rPr lang="de-DE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</a:t>
            </a:r>
            <a:r>
              <a:rPr lang="de-DE" sz="4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for</a:t>
            </a:r>
            <a:r>
              <a:rPr lang="de-DE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</a:t>
            </a:r>
            <a:r>
              <a:rPr lang="de-DE" sz="4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your</a:t>
            </a:r>
            <a:r>
              <a:rPr lang="de-DE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</a:t>
            </a:r>
            <a:r>
              <a:rPr lang="de-DE" sz="49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attention</a:t>
            </a:r>
            <a:r>
              <a:rPr lang="de-DE" sz="4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!</a:t>
            </a:r>
            <a:endParaRPr lang="en-GB" sz="2800" i="1" dirty="0">
              <a:latin typeface="160MKSDAL" panose="00000400000000000000" pitchFamily="2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1933296" y="3553852"/>
            <a:ext cx="52774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And</a:t>
            </a:r>
            <a:r>
              <a:rPr lang="de-DE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</a:t>
            </a:r>
            <a:r>
              <a:rPr lang="de-DE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don‘t</a:t>
            </a:r>
            <a:r>
              <a:rPr lang="de-DE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</a:t>
            </a:r>
            <a:r>
              <a:rPr lang="de-DE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forget</a:t>
            </a:r>
            <a:r>
              <a:rPr lang="de-DE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</a:t>
            </a:r>
            <a:r>
              <a:rPr lang="de-DE" sz="28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to</a:t>
            </a:r>
            <a:r>
              <a:rPr lang="de-DE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 </a:t>
            </a:r>
            <a:r>
              <a:rPr lang="de-DE" sz="2800" i="1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subscribe</a:t>
            </a:r>
            <a:r>
              <a:rPr lang="de-DE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160MKSDAL" panose="00000400000000000000" pitchFamily="2" charset="0"/>
              </a:rPr>
              <a:t>…</a:t>
            </a:r>
            <a:endParaRPr lang="en-GB" sz="2800" i="1" dirty="0">
              <a:latin typeface="160MKSDAL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7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1. </a:t>
            </a:r>
            <a:r>
              <a:rPr lang="de-DE" b="1" dirty="0" err="1" smtClean="0">
                <a:latin typeface="160MKSDAL" panose="00000400000000000000" pitchFamily="2" charset="0"/>
              </a:rPr>
              <a:t>Concept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and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idea</a:t>
            </a:r>
            <a:endParaRPr lang="de-DE" b="1" dirty="0" smtClean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25326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/>
          <p:cNvSpPr txBox="1"/>
          <p:nvPr/>
        </p:nvSpPr>
        <p:spPr>
          <a:xfrm>
            <a:off x="1636068" y="37733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Mother</a:t>
            </a:r>
            <a:endParaRPr lang="en-GB" dirty="0"/>
          </a:p>
        </p:txBody>
      </p:sp>
      <p:sp>
        <p:nvSpPr>
          <p:cNvPr id="11" name="Textfeld 10"/>
          <p:cNvSpPr txBox="1"/>
          <p:nvPr/>
        </p:nvSpPr>
        <p:spPr>
          <a:xfrm>
            <a:off x="5940152" y="3779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Child</a:t>
            </a:r>
            <a:endParaRPr lang="en-GB" dirty="0"/>
          </a:p>
        </p:txBody>
      </p:sp>
      <p:sp>
        <p:nvSpPr>
          <p:cNvPr id="12" name="Textfeld 11"/>
          <p:cNvSpPr txBox="1"/>
          <p:nvPr/>
        </p:nvSpPr>
        <p:spPr>
          <a:xfrm>
            <a:off x="0" y="46438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Scenario: </a:t>
            </a:r>
            <a:r>
              <a:rPr lang="de-DE" dirty="0" smtClean="0"/>
              <a:t>The Mother </a:t>
            </a:r>
            <a:r>
              <a:rPr lang="de-DE" dirty="0" err="1" smtClean="0"/>
              <a:t>would</a:t>
            </a:r>
            <a:r>
              <a:rPr lang="de-DE" dirty="0" smtClean="0"/>
              <a:t> like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her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after </a:t>
            </a:r>
            <a:r>
              <a:rPr lang="de-DE" dirty="0" err="1" smtClean="0"/>
              <a:t>school</a:t>
            </a:r>
            <a:r>
              <a:rPr lang="de-DE" dirty="0" smtClean="0"/>
              <a:t>…</a:t>
            </a:r>
            <a:endParaRPr lang="en-GB" dirty="0"/>
          </a:p>
        </p:txBody>
      </p:sp>
      <p:sp>
        <p:nvSpPr>
          <p:cNvPr id="14" name="Textfeld 13"/>
          <p:cNvSpPr txBox="1"/>
          <p:nvPr/>
        </p:nvSpPr>
        <p:spPr>
          <a:xfrm>
            <a:off x="0" y="536392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Option 1: </a:t>
            </a:r>
            <a:r>
              <a:rPr lang="de-DE" dirty="0" smtClean="0"/>
              <a:t>The Mother </a:t>
            </a:r>
            <a:r>
              <a:rPr lang="de-DE" dirty="0" err="1" smtClean="0"/>
              <a:t>calls</a:t>
            </a:r>
            <a:r>
              <a:rPr lang="de-DE" dirty="0" smtClean="0"/>
              <a:t> </a:t>
            </a:r>
            <a:r>
              <a:rPr lang="de-DE" dirty="0" err="1" smtClean="0"/>
              <a:t>proactively</a:t>
            </a:r>
            <a:r>
              <a:rPr lang="de-DE" dirty="0" smtClean="0"/>
              <a:t> (</a:t>
            </a:r>
            <a:r>
              <a:rPr lang="de-DE" dirty="0" err="1" smtClean="0"/>
              <a:t>timing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unprecise</a:t>
            </a:r>
            <a:r>
              <a:rPr lang="de-DE" dirty="0" smtClean="0"/>
              <a:t> -&gt; multiple </a:t>
            </a:r>
            <a:r>
              <a:rPr lang="de-DE" dirty="0" err="1" smtClean="0"/>
              <a:t>calls</a:t>
            </a:r>
            <a:r>
              <a:rPr lang="de-DE" dirty="0" smtClean="0"/>
              <a:t>)</a:t>
            </a:r>
            <a:endParaRPr lang="en-GB" dirty="0"/>
          </a:p>
        </p:txBody>
      </p:sp>
      <p:grpSp>
        <p:nvGrpSpPr>
          <p:cNvPr id="16" name="Gruppieren 15"/>
          <p:cNvGrpSpPr/>
          <p:nvPr/>
        </p:nvGrpSpPr>
        <p:grpSpPr>
          <a:xfrm>
            <a:off x="2915816" y="1665674"/>
            <a:ext cx="1728192" cy="646331"/>
            <a:chOff x="2915816" y="1665674"/>
            <a:chExt cx="1728192" cy="646331"/>
          </a:xfrm>
        </p:grpSpPr>
        <p:sp>
          <p:nvSpPr>
            <p:cNvPr id="13" name="Rechteckige Legende 12"/>
            <p:cNvSpPr/>
            <p:nvPr/>
          </p:nvSpPr>
          <p:spPr>
            <a:xfrm>
              <a:off x="2915816" y="1700808"/>
              <a:ext cx="1656184" cy="576064"/>
            </a:xfrm>
            <a:prstGeom prst="wedgeRectCallout">
              <a:avLst>
                <a:gd name="adj1" fmla="val -63831"/>
                <a:gd name="adj2" fmla="val 42394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2915816" y="1665674"/>
              <a:ext cx="17281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Are </a:t>
              </a:r>
              <a:r>
                <a:rPr lang="de-DE" b="1" dirty="0" err="1" smtClean="0">
                  <a:solidFill>
                    <a:schemeClr val="bg1"/>
                  </a:solidFill>
                </a:rPr>
                <a:t>you</a:t>
              </a:r>
              <a:r>
                <a:rPr lang="de-DE" b="1" dirty="0" smtClean="0">
                  <a:solidFill>
                    <a:schemeClr val="bg1"/>
                  </a:solidFill>
                </a:rPr>
                <a:t> at </a:t>
              </a:r>
              <a:r>
                <a:rPr lang="de-DE" b="1" dirty="0" err="1" smtClean="0">
                  <a:solidFill>
                    <a:schemeClr val="bg1"/>
                  </a:solidFill>
                </a:rPr>
                <a:t>home</a:t>
              </a:r>
              <a:r>
                <a:rPr lang="de-DE" b="1" dirty="0" smtClean="0">
                  <a:solidFill>
                    <a:schemeClr val="bg1"/>
                  </a:solidFill>
                </a:rPr>
                <a:t> </a:t>
              </a:r>
              <a:r>
                <a:rPr lang="de-DE" b="1" dirty="0" err="1" smtClean="0">
                  <a:solidFill>
                    <a:schemeClr val="bg1"/>
                  </a:solidFill>
                </a:rPr>
                <a:t>already</a:t>
              </a:r>
              <a:r>
                <a:rPr lang="de-DE" b="1" dirty="0" smtClean="0">
                  <a:solidFill>
                    <a:schemeClr val="bg1"/>
                  </a:solidFill>
                </a:rPr>
                <a:t>?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5250012" y="2380238"/>
            <a:ext cx="870160" cy="369332"/>
            <a:chOff x="5250012" y="2380238"/>
            <a:chExt cx="870160" cy="369332"/>
          </a:xfrm>
        </p:grpSpPr>
        <p:sp>
          <p:nvSpPr>
            <p:cNvPr id="19" name="Rechteckige Legende 18"/>
            <p:cNvSpPr/>
            <p:nvPr/>
          </p:nvSpPr>
          <p:spPr>
            <a:xfrm flipH="1">
              <a:off x="5250012" y="2380238"/>
              <a:ext cx="870160" cy="369332"/>
            </a:xfrm>
            <a:prstGeom prst="wedgeRectCallout">
              <a:avLst>
                <a:gd name="adj1" fmla="val -74339"/>
                <a:gd name="adj2" fmla="val 42394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5292080" y="2380238"/>
              <a:ext cx="792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 smtClean="0">
                  <a:solidFill>
                    <a:schemeClr val="bg1"/>
                  </a:solidFill>
                </a:rPr>
                <a:t>No</a:t>
              </a:r>
              <a:r>
                <a:rPr lang="de-DE" b="1" dirty="0" smtClean="0">
                  <a:solidFill>
                    <a:schemeClr val="bg1"/>
                  </a:solidFill>
                </a:rPr>
                <a:t>…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94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1. </a:t>
            </a:r>
            <a:r>
              <a:rPr lang="de-DE" b="1" dirty="0" err="1" smtClean="0">
                <a:latin typeface="160MKSDAL" panose="00000400000000000000" pitchFamily="2" charset="0"/>
              </a:rPr>
              <a:t>Concept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and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idea</a:t>
            </a:r>
            <a:endParaRPr lang="de-DE" b="1" dirty="0" smtClean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4</a:t>
            </a:fld>
            <a:endParaRPr lang="en-GB"/>
          </a:p>
        </p:txBody>
      </p:sp>
      <p:sp>
        <p:nvSpPr>
          <p:cNvPr id="12" name="Textfeld 11"/>
          <p:cNvSpPr txBox="1"/>
          <p:nvPr/>
        </p:nvSpPr>
        <p:spPr>
          <a:xfrm>
            <a:off x="0" y="46438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Scenario: </a:t>
            </a:r>
            <a:r>
              <a:rPr lang="de-DE" dirty="0" smtClean="0"/>
              <a:t>The Mother </a:t>
            </a:r>
            <a:r>
              <a:rPr lang="de-DE" dirty="0" err="1" smtClean="0"/>
              <a:t>would</a:t>
            </a:r>
            <a:r>
              <a:rPr lang="de-DE" dirty="0" smtClean="0"/>
              <a:t> like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her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after </a:t>
            </a:r>
            <a:r>
              <a:rPr lang="de-DE" dirty="0" err="1" smtClean="0"/>
              <a:t>school</a:t>
            </a:r>
            <a:r>
              <a:rPr lang="de-DE" dirty="0" smtClean="0"/>
              <a:t>…</a:t>
            </a:r>
            <a:endParaRPr lang="en-GB" dirty="0"/>
          </a:p>
        </p:txBody>
      </p:sp>
      <p:sp>
        <p:nvSpPr>
          <p:cNvPr id="15" name="Textfeld 14"/>
          <p:cNvSpPr txBox="1"/>
          <p:nvPr/>
        </p:nvSpPr>
        <p:spPr>
          <a:xfrm>
            <a:off x="0" y="53012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Option 2: </a:t>
            </a:r>
            <a:r>
              <a:rPr lang="de-DE" dirty="0" smtClean="0"/>
              <a:t>The Mother </a:t>
            </a:r>
            <a:r>
              <a:rPr lang="de-DE" dirty="0" err="1" smtClean="0"/>
              <a:t>informs</a:t>
            </a:r>
            <a:r>
              <a:rPr lang="de-DE" dirty="0" smtClean="0"/>
              <a:t> her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her </a:t>
            </a:r>
            <a:r>
              <a:rPr lang="de-DE" dirty="0" err="1" smtClean="0"/>
              <a:t>interest</a:t>
            </a:r>
            <a:r>
              <a:rPr lang="de-DE" dirty="0" smtClean="0"/>
              <a:t>.</a:t>
            </a:r>
          </a:p>
          <a:p>
            <a:pPr algn="ctr"/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proactively</a:t>
            </a:r>
            <a:r>
              <a:rPr lang="de-DE" dirty="0" smtClean="0"/>
              <a:t> </a:t>
            </a:r>
            <a:r>
              <a:rPr lang="de-DE" dirty="0" err="1" smtClean="0"/>
              <a:t>inform</a:t>
            </a:r>
            <a:r>
              <a:rPr lang="de-DE" dirty="0" smtClean="0"/>
              <a:t> her. (</a:t>
            </a:r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timing</a:t>
            </a:r>
            <a:r>
              <a:rPr lang="de-DE" dirty="0" smtClean="0"/>
              <a:t> -&gt; </a:t>
            </a:r>
            <a:r>
              <a:rPr lang="de-DE" dirty="0" err="1" smtClean="0"/>
              <a:t>One</a:t>
            </a:r>
            <a:r>
              <a:rPr lang="de-DE" dirty="0" smtClean="0"/>
              <a:t>-time </a:t>
            </a:r>
            <a:r>
              <a:rPr lang="de-DE" dirty="0" err="1" smtClean="0"/>
              <a:t>event</a:t>
            </a:r>
            <a:r>
              <a:rPr lang="de-DE" dirty="0" smtClean="0"/>
              <a:t>)</a:t>
            </a:r>
            <a:endParaRPr lang="en-GB" dirty="0"/>
          </a:p>
        </p:txBody>
      </p:sp>
      <p:pic>
        <p:nvPicPr>
          <p:cNvPr id="13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25326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636068" y="377331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Mother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5940152" y="3779748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Child</a:t>
            </a:r>
            <a:endParaRPr lang="en-GB" dirty="0"/>
          </a:p>
        </p:txBody>
      </p:sp>
      <p:sp>
        <p:nvSpPr>
          <p:cNvPr id="19" name="Rechteckige Legende 18"/>
          <p:cNvSpPr/>
          <p:nvPr/>
        </p:nvSpPr>
        <p:spPr>
          <a:xfrm>
            <a:off x="2915816" y="1700808"/>
            <a:ext cx="1368152" cy="576064"/>
          </a:xfrm>
          <a:prstGeom prst="wedgeRectCallout">
            <a:avLst>
              <a:gd name="adj1" fmla="val -63831"/>
              <a:gd name="adj2" fmla="val 423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/>
          <p:cNvSpPr txBox="1"/>
          <p:nvPr/>
        </p:nvSpPr>
        <p:spPr>
          <a:xfrm>
            <a:off x="2915816" y="166567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Okay, </a:t>
            </a:r>
            <a:r>
              <a:rPr lang="de-DE" b="1" dirty="0" err="1" smtClean="0">
                <a:solidFill>
                  <a:schemeClr val="bg1"/>
                </a:solidFill>
              </a:rPr>
              <a:t>thank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hteckige Legende 20"/>
          <p:cNvSpPr/>
          <p:nvPr/>
        </p:nvSpPr>
        <p:spPr>
          <a:xfrm flipH="1">
            <a:off x="4788024" y="2276872"/>
            <a:ext cx="1332148" cy="576064"/>
          </a:xfrm>
          <a:prstGeom prst="wedgeRectCallout">
            <a:avLst>
              <a:gd name="adj1" fmla="val -61381"/>
              <a:gd name="adj2" fmla="val 39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feld 21"/>
          <p:cNvSpPr txBox="1"/>
          <p:nvPr/>
        </p:nvSpPr>
        <p:spPr>
          <a:xfrm>
            <a:off x="4788024" y="2241738"/>
            <a:ext cx="136815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I am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now</a:t>
            </a:r>
            <a:r>
              <a:rPr lang="de-DE" b="1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96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1. </a:t>
            </a:r>
            <a:r>
              <a:rPr lang="de-DE" b="1" dirty="0" err="1" smtClean="0">
                <a:latin typeface="160MKSDAL" panose="00000400000000000000" pitchFamily="2" charset="0"/>
              </a:rPr>
              <a:t>Concept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and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idea</a:t>
            </a:r>
            <a:endParaRPr lang="de-DE" b="1" dirty="0" smtClean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5</a:t>
            </a:fld>
            <a:endParaRPr lang="en-GB"/>
          </a:p>
        </p:txBody>
      </p:sp>
      <p:sp>
        <p:nvSpPr>
          <p:cNvPr id="12" name="Textfeld 11"/>
          <p:cNvSpPr txBox="1"/>
          <p:nvPr/>
        </p:nvSpPr>
        <p:spPr>
          <a:xfrm>
            <a:off x="0" y="464384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Scenario: </a:t>
            </a:r>
            <a:r>
              <a:rPr lang="de-DE" dirty="0" smtClean="0"/>
              <a:t>The Mother </a:t>
            </a:r>
            <a:r>
              <a:rPr lang="de-DE" dirty="0" err="1" smtClean="0"/>
              <a:t>would</a:t>
            </a:r>
            <a:r>
              <a:rPr lang="de-DE" dirty="0" smtClean="0"/>
              <a:t> like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if</a:t>
            </a:r>
            <a:r>
              <a:rPr lang="de-DE" dirty="0" smtClean="0"/>
              <a:t> her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got</a:t>
            </a:r>
            <a:r>
              <a:rPr lang="de-DE" dirty="0" smtClean="0"/>
              <a:t> </a:t>
            </a:r>
            <a:r>
              <a:rPr lang="de-DE" dirty="0" err="1" smtClean="0"/>
              <a:t>home</a:t>
            </a:r>
            <a:r>
              <a:rPr lang="de-DE" dirty="0" smtClean="0"/>
              <a:t> </a:t>
            </a:r>
            <a:r>
              <a:rPr lang="de-DE" dirty="0" err="1" smtClean="0"/>
              <a:t>safe</a:t>
            </a:r>
            <a:r>
              <a:rPr lang="de-DE" dirty="0" smtClean="0"/>
              <a:t> after </a:t>
            </a:r>
            <a:r>
              <a:rPr lang="de-DE" dirty="0" err="1" smtClean="0"/>
              <a:t>school</a:t>
            </a:r>
            <a:r>
              <a:rPr lang="de-DE" dirty="0" smtClean="0"/>
              <a:t>…</a:t>
            </a:r>
            <a:endParaRPr lang="en-GB" dirty="0"/>
          </a:p>
        </p:txBody>
      </p:sp>
      <p:sp>
        <p:nvSpPr>
          <p:cNvPr id="15" name="Textfeld 14"/>
          <p:cNvSpPr txBox="1"/>
          <p:nvPr/>
        </p:nvSpPr>
        <p:spPr>
          <a:xfrm>
            <a:off x="0" y="530120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/>
              <a:t>Option 2: </a:t>
            </a:r>
            <a:r>
              <a:rPr lang="de-DE" dirty="0" smtClean="0"/>
              <a:t>The Mother </a:t>
            </a:r>
            <a:r>
              <a:rPr lang="de-DE" dirty="0" err="1" smtClean="0"/>
              <a:t>informs</a:t>
            </a:r>
            <a:r>
              <a:rPr lang="de-DE" dirty="0" smtClean="0"/>
              <a:t> her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her </a:t>
            </a:r>
            <a:r>
              <a:rPr lang="de-DE" dirty="0" err="1" smtClean="0"/>
              <a:t>interest</a:t>
            </a:r>
            <a:r>
              <a:rPr lang="de-DE" dirty="0" smtClean="0"/>
              <a:t>.</a:t>
            </a:r>
          </a:p>
          <a:p>
            <a:pPr algn="ctr"/>
            <a:r>
              <a:rPr lang="de-DE" dirty="0" err="1" smtClean="0"/>
              <a:t>Now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child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proactively</a:t>
            </a:r>
            <a:r>
              <a:rPr lang="de-DE" dirty="0" smtClean="0"/>
              <a:t> </a:t>
            </a:r>
            <a:r>
              <a:rPr lang="de-DE" dirty="0" err="1" smtClean="0"/>
              <a:t>inform</a:t>
            </a:r>
            <a:r>
              <a:rPr lang="de-DE" dirty="0" smtClean="0"/>
              <a:t> her. (</a:t>
            </a:r>
            <a:r>
              <a:rPr lang="de-DE" dirty="0" err="1" smtClean="0"/>
              <a:t>Perfect</a:t>
            </a:r>
            <a:r>
              <a:rPr lang="de-DE" dirty="0" smtClean="0"/>
              <a:t> </a:t>
            </a:r>
            <a:r>
              <a:rPr lang="de-DE" dirty="0" err="1" smtClean="0"/>
              <a:t>timing</a:t>
            </a:r>
            <a:r>
              <a:rPr lang="de-DE" dirty="0" smtClean="0"/>
              <a:t> -&gt; </a:t>
            </a:r>
            <a:r>
              <a:rPr lang="de-DE" dirty="0" err="1" smtClean="0"/>
              <a:t>One</a:t>
            </a:r>
            <a:r>
              <a:rPr lang="de-DE" dirty="0" smtClean="0"/>
              <a:t>-time </a:t>
            </a:r>
            <a:r>
              <a:rPr lang="de-DE" dirty="0" err="1" smtClean="0"/>
              <a:t>event</a:t>
            </a:r>
            <a:r>
              <a:rPr lang="de-DE" dirty="0" smtClean="0"/>
              <a:t>)</a:t>
            </a:r>
            <a:endParaRPr lang="en-GB" dirty="0"/>
          </a:p>
        </p:txBody>
      </p:sp>
      <p:pic>
        <p:nvPicPr>
          <p:cNvPr id="13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25326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331640" y="377331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Object</a:t>
            </a:r>
            <a:r>
              <a:rPr lang="de-DE" dirty="0"/>
              <a:t> </a:t>
            </a:r>
            <a:r>
              <a:rPr lang="de-DE" dirty="0" smtClean="0"/>
              <a:t>„Mother“ (Observer)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5652120" y="37797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„Child“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Subject</a:t>
            </a:r>
            <a:r>
              <a:rPr lang="de-DE" dirty="0" smtClean="0"/>
              <a:t>)</a:t>
            </a:r>
            <a:endParaRPr lang="en-GB" dirty="0"/>
          </a:p>
        </p:txBody>
      </p:sp>
      <p:sp>
        <p:nvSpPr>
          <p:cNvPr id="19" name="Rechteckige Legende 18"/>
          <p:cNvSpPr/>
          <p:nvPr/>
        </p:nvSpPr>
        <p:spPr>
          <a:xfrm>
            <a:off x="2915816" y="1700808"/>
            <a:ext cx="1368152" cy="576064"/>
          </a:xfrm>
          <a:prstGeom prst="wedgeRectCallout">
            <a:avLst>
              <a:gd name="adj1" fmla="val -63831"/>
              <a:gd name="adj2" fmla="val 42394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feld 19"/>
          <p:cNvSpPr txBox="1"/>
          <p:nvPr/>
        </p:nvSpPr>
        <p:spPr>
          <a:xfrm>
            <a:off x="2915816" y="1665674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Okay, </a:t>
            </a:r>
            <a:r>
              <a:rPr lang="de-DE" b="1" dirty="0" err="1" smtClean="0">
                <a:solidFill>
                  <a:schemeClr val="bg1"/>
                </a:solidFill>
              </a:rPr>
              <a:t>thank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you</a:t>
            </a:r>
            <a:r>
              <a:rPr lang="de-DE" b="1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hteckige Legende 20"/>
          <p:cNvSpPr/>
          <p:nvPr/>
        </p:nvSpPr>
        <p:spPr>
          <a:xfrm flipH="1">
            <a:off x="4788024" y="2276872"/>
            <a:ext cx="1332148" cy="576064"/>
          </a:xfrm>
          <a:prstGeom prst="wedgeRectCallout">
            <a:avLst>
              <a:gd name="adj1" fmla="val -61381"/>
              <a:gd name="adj2" fmla="val 392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feld 21"/>
          <p:cNvSpPr txBox="1"/>
          <p:nvPr/>
        </p:nvSpPr>
        <p:spPr>
          <a:xfrm>
            <a:off x="4788024" y="2241738"/>
            <a:ext cx="136815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de-DE" b="1" dirty="0" smtClean="0">
                <a:solidFill>
                  <a:schemeClr val="bg1"/>
                </a:solidFill>
              </a:rPr>
              <a:t>I am at </a:t>
            </a:r>
            <a:r>
              <a:rPr lang="de-DE" b="1" dirty="0" err="1" smtClean="0">
                <a:solidFill>
                  <a:schemeClr val="bg1"/>
                </a:solidFill>
              </a:rPr>
              <a:t>home</a:t>
            </a:r>
            <a:r>
              <a:rPr lang="de-DE" b="1" dirty="0" smtClean="0">
                <a:solidFill>
                  <a:schemeClr val="bg1"/>
                </a:solidFill>
              </a:rPr>
              <a:t> </a:t>
            </a:r>
            <a:r>
              <a:rPr lang="de-DE" b="1" dirty="0" err="1" smtClean="0">
                <a:solidFill>
                  <a:schemeClr val="bg1"/>
                </a:solidFill>
              </a:rPr>
              <a:t>now</a:t>
            </a:r>
            <a:r>
              <a:rPr lang="de-DE" b="1" dirty="0" smtClean="0">
                <a:solidFill>
                  <a:schemeClr val="bg1"/>
                </a:solidFill>
              </a:rPr>
              <a:t>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619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1. </a:t>
            </a:r>
            <a:r>
              <a:rPr lang="de-DE" b="1" dirty="0" err="1" smtClean="0">
                <a:latin typeface="160MKSDAL" panose="00000400000000000000" pitchFamily="2" charset="0"/>
              </a:rPr>
              <a:t>Concept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and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idea</a:t>
            </a:r>
            <a:endParaRPr lang="de-DE" b="1" dirty="0" smtClean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6</a:t>
            </a:fld>
            <a:endParaRPr lang="en-GB"/>
          </a:p>
        </p:txBody>
      </p:sp>
      <p:pic>
        <p:nvPicPr>
          <p:cNvPr id="13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44824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figure Icon - Free PNG &amp; SVG 724286 - Noun Projec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2532632"/>
            <a:ext cx="1224136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/>
          <p:cNvSpPr txBox="1"/>
          <p:nvPr/>
        </p:nvSpPr>
        <p:spPr>
          <a:xfrm>
            <a:off x="1331640" y="377331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Object</a:t>
            </a:r>
            <a:r>
              <a:rPr lang="de-DE" dirty="0"/>
              <a:t> </a:t>
            </a:r>
            <a:r>
              <a:rPr lang="de-DE" dirty="0" smtClean="0"/>
              <a:t>„Mother“ (Observer)</a:t>
            </a:r>
            <a:endParaRPr lang="en-GB" dirty="0"/>
          </a:p>
        </p:txBody>
      </p:sp>
      <p:sp>
        <p:nvSpPr>
          <p:cNvPr id="18" name="Textfeld 17"/>
          <p:cNvSpPr txBox="1"/>
          <p:nvPr/>
        </p:nvSpPr>
        <p:spPr>
          <a:xfrm>
            <a:off x="5652120" y="377974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 smtClean="0"/>
              <a:t>Object</a:t>
            </a:r>
            <a:r>
              <a:rPr lang="de-DE" dirty="0" smtClean="0"/>
              <a:t> „Child“</a:t>
            </a:r>
          </a:p>
          <a:p>
            <a:pPr algn="ctr"/>
            <a:r>
              <a:rPr lang="de-DE" dirty="0" smtClean="0"/>
              <a:t>(</a:t>
            </a:r>
            <a:r>
              <a:rPr lang="de-DE" dirty="0" err="1" smtClean="0"/>
              <a:t>Subject</a:t>
            </a:r>
            <a:r>
              <a:rPr lang="de-DE" dirty="0" smtClean="0"/>
              <a:t>)</a:t>
            </a:r>
            <a:endParaRPr lang="en-GB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2915816" y="1665674"/>
            <a:ext cx="1368152" cy="646331"/>
            <a:chOff x="2915816" y="1665674"/>
            <a:chExt cx="1368152" cy="646331"/>
          </a:xfrm>
        </p:grpSpPr>
        <p:sp>
          <p:nvSpPr>
            <p:cNvPr id="19" name="Rechteckige Legende 18"/>
            <p:cNvSpPr/>
            <p:nvPr/>
          </p:nvSpPr>
          <p:spPr>
            <a:xfrm>
              <a:off x="2915816" y="1700808"/>
              <a:ext cx="1368152" cy="576064"/>
            </a:xfrm>
            <a:prstGeom prst="wedgeRectCallout">
              <a:avLst>
                <a:gd name="adj1" fmla="val -63831"/>
                <a:gd name="adj2" fmla="val 42394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feld 19"/>
            <p:cNvSpPr txBox="1"/>
            <p:nvPr/>
          </p:nvSpPr>
          <p:spPr>
            <a:xfrm>
              <a:off x="2915816" y="1665674"/>
              <a:ext cx="13681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Okay, </a:t>
              </a:r>
              <a:r>
                <a:rPr lang="de-DE" b="1" dirty="0" err="1" smtClean="0">
                  <a:solidFill>
                    <a:schemeClr val="bg1"/>
                  </a:solidFill>
                </a:rPr>
                <a:t>thank</a:t>
              </a:r>
              <a:r>
                <a:rPr lang="de-DE" b="1" dirty="0" smtClean="0">
                  <a:solidFill>
                    <a:schemeClr val="bg1"/>
                  </a:solidFill>
                </a:rPr>
                <a:t> </a:t>
              </a:r>
              <a:r>
                <a:rPr lang="de-DE" b="1" dirty="0" err="1" smtClean="0">
                  <a:solidFill>
                    <a:schemeClr val="bg1"/>
                  </a:solidFill>
                </a:rPr>
                <a:t>you</a:t>
              </a:r>
              <a:r>
                <a:rPr lang="de-DE" b="1" dirty="0" smtClean="0">
                  <a:solidFill>
                    <a:schemeClr val="bg1"/>
                  </a:solidFill>
                </a:rPr>
                <a:t>!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Gruppieren 10"/>
          <p:cNvGrpSpPr/>
          <p:nvPr/>
        </p:nvGrpSpPr>
        <p:grpSpPr>
          <a:xfrm>
            <a:off x="4788024" y="2241738"/>
            <a:ext cx="1368152" cy="646331"/>
            <a:chOff x="4788024" y="2241738"/>
            <a:chExt cx="1368152" cy="646331"/>
          </a:xfrm>
        </p:grpSpPr>
        <p:sp>
          <p:nvSpPr>
            <p:cNvPr id="21" name="Rechteckige Legende 20"/>
            <p:cNvSpPr/>
            <p:nvPr/>
          </p:nvSpPr>
          <p:spPr>
            <a:xfrm flipH="1">
              <a:off x="4788024" y="2276872"/>
              <a:ext cx="1332148" cy="576064"/>
            </a:xfrm>
            <a:prstGeom prst="wedgeRectCallout">
              <a:avLst>
                <a:gd name="adj1" fmla="val -61381"/>
                <a:gd name="adj2" fmla="val 39219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4788024" y="2241738"/>
              <a:ext cx="1368152" cy="646331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de-DE" b="1" dirty="0" smtClean="0">
                  <a:solidFill>
                    <a:schemeClr val="bg1"/>
                  </a:solidFill>
                </a:rPr>
                <a:t>I am at </a:t>
              </a:r>
              <a:r>
                <a:rPr lang="de-DE" b="1" dirty="0" err="1" smtClean="0">
                  <a:solidFill>
                    <a:schemeClr val="bg1"/>
                  </a:solidFill>
                </a:rPr>
                <a:t>home</a:t>
              </a:r>
              <a:r>
                <a:rPr lang="de-DE" b="1" dirty="0" smtClean="0">
                  <a:solidFill>
                    <a:schemeClr val="bg1"/>
                  </a:solidFill>
                </a:rPr>
                <a:t> </a:t>
              </a:r>
              <a:r>
                <a:rPr lang="de-DE" b="1" dirty="0" err="1" smtClean="0">
                  <a:solidFill>
                    <a:schemeClr val="bg1"/>
                  </a:solidFill>
                </a:rPr>
                <a:t>now</a:t>
              </a:r>
              <a:r>
                <a:rPr lang="de-DE" b="1" dirty="0" smtClean="0">
                  <a:solidFill>
                    <a:schemeClr val="bg1"/>
                  </a:solidFill>
                </a:rPr>
                <a:t>!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" name="Gruppieren 7"/>
          <p:cNvGrpSpPr/>
          <p:nvPr/>
        </p:nvGrpSpPr>
        <p:grpSpPr>
          <a:xfrm>
            <a:off x="2195736" y="4452340"/>
            <a:ext cx="4608512" cy="1351183"/>
            <a:chOff x="2195736" y="4452340"/>
            <a:chExt cx="4608512" cy="1351183"/>
          </a:xfrm>
        </p:grpSpPr>
        <p:sp>
          <p:nvSpPr>
            <p:cNvPr id="3" name="180-Grad-Pfeil 2"/>
            <p:cNvSpPr/>
            <p:nvPr/>
          </p:nvSpPr>
          <p:spPr>
            <a:xfrm flipV="1">
              <a:off x="2195736" y="4452340"/>
              <a:ext cx="4608512" cy="1280915"/>
            </a:xfrm>
            <a:prstGeom prst="uturnArrow">
              <a:avLst>
                <a:gd name="adj1" fmla="val 12166"/>
                <a:gd name="adj2" fmla="val 14733"/>
                <a:gd name="adj3" fmla="val 23717"/>
                <a:gd name="adj4" fmla="val 43750"/>
                <a:gd name="adj5" fmla="val 100000"/>
              </a:avLst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3" name="Textfeld 22"/>
            <p:cNvSpPr txBox="1"/>
            <p:nvPr/>
          </p:nvSpPr>
          <p:spPr>
            <a:xfrm>
              <a:off x="3020616" y="5157192"/>
              <a:ext cx="270351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 smtClean="0"/>
                <a:t>Subscribe</a:t>
              </a:r>
              <a:r>
                <a:rPr lang="de-DE" b="1" dirty="0" smtClean="0"/>
                <a:t> </a:t>
              </a:r>
              <a:r>
                <a:rPr lang="de-DE" sz="1400" dirty="0" err="1" smtClean="0"/>
                <a:t>to</a:t>
              </a:r>
              <a:r>
                <a:rPr lang="de-DE" sz="1400" dirty="0" smtClean="0"/>
                <a:t> </a:t>
              </a:r>
              <a:r>
                <a:rPr lang="de-DE" sz="1400" dirty="0" err="1" smtClean="0"/>
                <a:t>information</a:t>
              </a:r>
              <a:endParaRPr lang="en-GB" sz="1400" dirty="0" smtClean="0"/>
            </a:p>
            <a:p>
              <a:pPr algn="ctr"/>
              <a:endParaRPr lang="en-GB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3164632" y="3932855"/>
            <a:ext cx="2559496" cy="671456"/>
            <a:chOff x="3164632" y="3932855"/>
            <a:chExt cx="2559496" cy="671456"/>
          </a:xfrm>
        </p:grpSpPr>
        <p:sp>
          <p:nvSpPr>
            <p:cNvPr id="7" name="Pfeil nach unten 6"/>
            <p:cNvSpPr/>
            <p:nvPr/>
          </p:nvSpPr>
          <p:spPr>
            <a:xfrm rot="5400000">
              <a:off x="4280756" y="2816731"/>
              <a:ext cx="327248" cy="2559496"/>
            </a:xfrm>
            <a:prstGeom prst="down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feld 23"/>
            <p:cNvSpPr txBox="1"/>
            <p:nvPr/>
          </p:nvSpPr>
          <p:spPr>
            <a:xfrm>
              <a:off x="3272644" y="4234979"/>
              <a:ext cx="2199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 err="1" smtClean="0"/>
                <a:t>Publish</a:t>
              </a:r>
              <a:r>
                <a:rPr lang="de-DE" dirty="0" smtClean="0"/>
                <a:t> </a:t>
              </a:r>
              <a:r>
                <a:rPr lang="de-DE" sz="1400" dirty="0" err="1" smtClean="0"/>
                <a:t>information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1274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1. </a:t>
            </a:r>
            <a:r>
              <a:rPr lang="de-DE" b="1" dirty="0" err="1" smtClean="0">
                <a:latin typeface="160MKSDAL" panose="00000400000000000000" pitchFamily="2" charset="0"/>
              </a:rPr>
              <a:t>Concept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and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idea</a:t>
            </a:r>
            <a:endParaRPr lang="de-DE" b="1" dirty="0" smtClean="0">
              <a:latin typeface="160MKSDAL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latin typeface="160MKSDAL" panose="00000400000000000000" pitchFamily="2" charset="0"/>
              </a:rPr>
              <a:t>Creational</a:t>
            </a:r>
            <a:r>
              <a:rPr lang="de-DE" dirty="0" smtClean="0">
                <a:latin typeface="160MKSDAL" panose="00000400000000000000" pitchFamily="2" charset="0"/>
              </a:rPr>
              <a:t> Pattern</a:t>
            </a:r>
          </a:p>
          <a:p>
            <a:endParaRPr lang="de-DE" dirty="0">
              <a:latin typeface="160MKSDAL" panose="00000400000000000000" pitchFamily="2" charset="0"/>
            </a:endParaRPr>
          </a:p>
          <a:p>
            <a:r>
              <a:rPr lang="de-DE" dirty="0" err="1" smtClean="0">
                <a:latin typeface="160MKSDAL" panose="00000400000000000000" pitchFamily="2" charset="0"/>
              </a:rPr>
              <a:t>Structural</a:t>
            </a:r>
            <a:r>
              <a:rPr lang="de-DE" dirty="0" smtClean="0">
                <a:latin typeface="160MKSDAL" panose="00000400000000000000" pitchFamily="2" charset="0"/>
              </a:rPr>
              <a:t> Pattern</a:t>
            </a:r>
          </a:p>
          <a:p>
            <a:endParaRPr lang="de-DE" dirty="0">
              <a:latin typeface="160MKSDAL" panose="00000400000000000000" pitchFamily="2" charset="0"/>
            </a:endParaRPr>
          </a:p>
          <a:p>
            <a:r>
              <a:rPr lang="de-DE" dirty="0" err="1" smtClean="0">
                <a:latin typeface="160MKSDAL" panose="00000400000000000000" pitchFamily="2" charset="0"/>
              </a:rPr>
              <a:t>Behavorial</a:t>
            </a:r>
            <a:r>
              <a:rPr lang="de-DE" dirty="0" smtClean="0">
                <a:latin typeface="160MKSDAL" panose="00000400000000000000" pitchFamily="2" charset="0"/>
              </a:rPr>
              <a:t> Pattern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91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1. </a:t>
            </a:r>
            <a:r>
              <a:rPr lang="de-DE" b="1" dirty="0" err="1" smtClean="0">
                <a:latin typeface="160MKSDAL" panose="00000400000000000000" pitchFamily="2" charset="0"/>
              </a:rPr>
              <a:t>Concept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and</a:t>
            </a:r>
            <a:r>
              <a:rPr lang="de-DE" b="1" dirty="0" smtClean="0">
                <a:latin typeface="160MKSDAL" panose="00000400000000000000" pitchFamily="2" charset="0"/>
              </a:rPr>
              <a:t> </a:t>
            </a:r>
            <a:r>
              <a:rPr lang="de-DE" b="1" dirty="0" err="1" smtClean="0">
                <a:latin typeface="160MKSDAL" panose="00000400000000000000" pitchFamily="2" charset="0"/>
              </a:rPr>
              <a:t>idea</a:t>
            </a:r>
            <a:endParaRPr lang="de-DE" b="1" dirty="0" smtClean="0">
              <a:latin typeface="160MKSDAL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</a:rPr>
              <a:t>Creational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</a:rPr>
              <a:t> Pattern</a:t>
            </a:r>
          </a:p>
          <a:p>
            <a:endParaRPr lang="de-DE" dirty="0">
              <a:solidFill>
                <a:schemeClr val="bg1">
                  <a:lumMod val="85000"/>
                </a:schemeClr>
              </a:solidFill>
              <a:latin typeface="160MKSDAL" panose="00000400000000000000" pitchFamily="2" charset="0"/>
            </a:endParaRPr>
          </a:p>
          <a:p>
            <a:r>
              <a:rPr lang="de-DE" dirty="0" err="1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</a:rPr>
              <a:t>Structural</a:t>
            </a:r>
            <a:r>
              <a:rPr lang="de-DE" dirty="0" smtClean="0">
                <a:solidFill>
                  <a:schemeClr val="bg1">
                    <a:lumMod val="85000"/>
                  </a:schemeClr>
                </a:solidFill>
                <a:latin typeface="160MKSDAL" panose="00000400000000000000" pitchFamily="2" charset="0"/>
              </a:rPr>
              <a:t> Pattern</a:t>
            </a:r>
          </a:p>
          <a:p>
            <a:endParaRPr lang="de-DE" dirty="0">
              <a:latin typeface="160MKSDAL" panose="00000400000000000000" pitchFamily="2" charset="0"/>
            </a:endParaRPr>
          </a:p>
          <a:p>
            <a:r>
              <a:rPr lang="de-DE" dirty="0" err="1" smtClean="0">
                <a:latin typeface="160MKSDAL" panose="00000400000000000000" pitchFamily="2" charset="0"/>
              </a:rPr>
              <a:t>Behavorial</a:t>
            </a:r>
            <a:r>
              <a:rPr lang="de-DE" dirty="0" smtClean="0">
                <a:latin typeface="160MKSDAL" panose="00000400000000000000" pitchFamily="2" charset="0"/>
              </a:rPr>
              <a:t> Pattern</a:t>
            </a:r>
          </a:p>
          <a:p>
            <a:pPr lvl="1"/>
            <a:r>
              <a:rPr lang="de-DE" dirty="0" err="1" smtClean="0">
                <a:latin typeface="160MKSDAL" panose="00000400000000000000" pitchFamily="2" charset="0"/>
              </a:rPr>
              <a:t>Algorithm</a:t>
            </a:r>
            <a:r>
              <a:rPr lang="de-DE" dirty="0" smtClean="0">
                <a:latin typeface="160MKSDAL" panose="00000400000000000000" pitchFamily="2" charset="0"/>
              </a:rPr>
              <a:t> </a:t>
            </a:r>
            <a:r>
              <a:rPr lang="de-DE" dirty="0" err="1" smtClean="0">
                <a:latin typeface="160MKSDAL" panose="00000400000000000000" pitchFamily="2" charset="0"/>
              </a:rPr>
              <a:t>for</a:t>
            </a:r>
            <a:r>
              <a:rPr lang="de-DE" dirty="0" smtClean="0">
                <a:latin typeface="160MKSDAL" panose="00000400000000000000" pitchFamily="2" charset="0"/>
              </a:rPr>
              <a:t> </a:t>
            </a:r>
            <a:r>
              <a:rPr lang="de-DE" dirty="0" err="1" smtClean="0">
                <a:latin typeface="160MKSDAL" panose="00000400000000000000" pitchFamily="2" charset="0"/>
              </a:rPr>
              <a:t>interactions</a:t>
            </a:r>
            <a:r>
              <a:rPr lang="de-DE" dirty="0" smtClean="0">
                <a:latin typeface="160MKSDAL" panose="00000400000000000000" pitchFamily="2" charset="0"/>
              </a:rPr>
              <a:t> </a:t>
            </a:r>
            <a:r>
              <a:rPr lang="de-DE" dirty="0" err="1" smtClean="0">
                <a:latin typeface="160MKSDAL" panose="00000400000000000000" pitchFamily="2" charset="0"/>
              </a:rPr>
              <a:t>between</a:t>
            </a:r>
            <a:r>
              <a:rPr lang="de-DE" dirty="0" smtClean="0">
                <a:latin typeface="160MKSDAL" panose="00000400000000000000" pitchFamily="2" charset="0"/>
              </a:rPr>
              <a:t> </a:t>
            </a:r>
            <a:r>
              <a:rPr lang="de-DE" dirty="0" err="1" smtClean="0">
                <a:latin typeface="160MKSDAL" panose="00000400000000000000" pitchFamily="2" charset="0"/>
              </a:rPr>
              <a:t>objects</a:t>
            </a:r>
            <a:endParaRPr lang="en-GB" dirty="0">
              <a:latin typeface="160MKSDAL" panose="00000400000000000000" pitchFamily="2" charset="0"/>
            </a:endParaRP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92F7E-FCFE-40DD-B548-D01DFE05A789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742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de-DE" b="1" dirty="0" smtClean="0">
                <a:latin typeface="160MKSDAL" panose="00000400000000000000" pitchFamily="2" charset="0"/>
              </a:rPr>
              <a:t>2. </a:t>
            </a:r>
            <a:r>
              <a:rPr lang="de-DE" b="1" dirty="0" err="1" smtClean="0">
                <a:latin typeface="160MKSDAL" panose="00000400000000000000" pitchFamily="2" charset="0"/>
              </a:rPr>
              <a:t>Use</a:t>
            </a:r>
            <a:r>
              <a:rPr lang="de-DE" b="1" dirty="0" smtClean="0">
                <a:latin typeface="160MKSDAL" panose="00000400000000000000" pitchFamily="2" charset="0"/>
              </a:rPr>
              <a:t>-Cases</a:t>
            </a:r>
            <a:endParaRPr lang="en-GB" b="1" dirty="0">
              <a:latin typeface="160MKSDAL" panose="00000400000000000000" pitchFamily="2" charset="0"/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de-DE" sz="2400" b="1" dirty="0" smtClean="0"/>
              <a:t>Chat-</a:t>
            </a:r>
            <a:r>
              <a:rPr lang="de-DE" sz="2400" b="1" dirty="0" err="1" smtClean="0"/>
              <a:t>Rooms</a:t>
            </a:r>
            <a:r>
              <a:rPr lang="de-DE" sz="2400" dirty="0" smtClean="0"/>
              <a:t>:</a:t>
            </a:r>
          </a:p>
          <a:p>
            <a:pPr lvl="1"/>
            <a:endParaRPr lang="de-DE" sz="2000" dirty="0" smtClean="0"/>
          </a:p>
          <a:p>
            <a:pPr lvl="1"/>
            <a:r>
              <a:rPr lang="de-DE" sz="2000" dirty="0" err="1" smtClean="0"/>
              <a:t>Someone</a:t>
            </a:r>
            <a:r>
              <a:rPr lang="de-DE" sz="2000" dirty="0" smtClean="0"/>
              <a:t> </a:t>
            </a:r>
            <a:r>
              <a:rPr lang="de-DE" sz="2000" dirty="0" err="1" smtClean="0"/>
              <a:t>writes</a:t>
            </a:r>
            <a:r>
              <a:rPr lang="de-DE" sz="2000" dirty="0" smtClean="0"/>
              <a:t> a </a:t>
            </a:r>
            <a:r>
              <a:rPr lang="de-DE" sz="2000" dirty="0" err="1" smtClean="0"/>
              <a:t>message</a:t>
            </a:r>
            <a:r>
              <a:rPr lang="de-DE" sz="2000" dirty="0" smtClean="0"/>
              <a:t> </a:t>
            </a:r>
            <a:r>
              <a:rPr lang="de-DE" sz="2000" dirty="0" err="1" smtClean="0"/>
              <a:t>into</a:t>
            </a:r>
            <a:r>
              <a:rPr lang="de-DE" sz="2000" dirty="0" smtClean="0"/>
              <a:t> a </a:t>
            </a:r>
            <a:r>
              <a:rPr lang="de-DE" sz="2000" dirty="0" err="1" smtClean="0"/>
              <a:t>chat</a:t>
            </a:r>
            <a:r>
              <a:rPr lang="de-DE" sz="2000" dirty="0" smtClean="0"/>
              <a:t> </a:t>
            </a:r>
            <a:r>
              <a:rPr lang="de-DE" sz="2000" dirty="0" err="1" smtClean="0"/>
              <a:t>room</a:t>
            </a:r>
            <a:r>
              <a:rPr lang="de-DE" sz="2000" dirty="0" smtClean="0"/>
              <a:t> (</a:t>
            </a:r>
            <a:r>
              <a:rPr lang="de-DE" sz="2000" dirty="0" err="1" smtClean="0"/>
              <a:t>subject</a:t>
            </a:r>
            <a:r>
              <a:rPr lang="de-DE" sz="2000" dirty="0" smtClean="0"/>
              <a:t>)</a:t>
            </a:r>
          </a:p>
          <a:p>
            <a:pPr lvl="1"/>
            <a:r>
              <a:rPr lang="de-DE" sz="2000" dirty="0" smtClean="0"/>
              <a:t>Chat </a:t>
            </a:r>
            <a:r>
              <a:rPr lang="de-DE" sz="2000" dirty="0" err="1" smtClean="0"/>
              <a:t>rooms</a:t>
            </a:r>
            <a:r>
              <a:rPr lang="de-DE" sz="2000" dirty="0" smtClean="0"/>
              <a:t> </a:t>
            </a:r>
            <a:r>
              <a:rPr lang="de-DE" sz="2000" dirty="0" err="1" smtClean="0"/>
              <a:t>informs</a:t>
            </a:r>
            <a:r>
              <a:rPr lang="de-DE" sz="2000" dirty="0" smtClean="0"/>
              <a:t> all </a:t>
            </a:r>
            <a:r>
              <a:rPr lang="de-DE" sz="2000" dirty="0" err="1" smtClean="0"/>
              <a:t>users</a:t>
            </a:r>
            <a:r>
              <a:rPr lang="de-DE" sz="2000" dirty="0" smtClean="0"/>
              <a:t> (</a:t>
            </a:r>
            <a:r>
              <a:rPr lang="de-DE" sz="2000" dirty="0" err="1" smtClean="0"/>
              <a:t>observers</a:t>
            </a:r>
            <a:r>
              <a:rPr lang="de-DE" sz="2000" dirty="0" smtClean="0"/>
              <a:t>) </a:t>
            </a:r>
            <a:r>
              <a:rPr lang="de-DE" sz="2000" dirty="0" err="1" smtClean="0"/>
              <a:t>about</a:t>
            </a:r>
            <a:r>
              <a:rPr lang="de-DE" sz="2000" dirty="0" smtClean="0"/>
              <a:t> </a:t>
            </a:r>
            <a:r>
              <a:rPr lang="de-DE" sz="2000" dirty="0" err="1" smtClean="0"/>
              <a:t>this</a:t>
            </a:r>
            <a:r>
              <a:rPr lang="de-DE" sz="2000" dirty="0" smtClean="0"/>
              <a:t>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message</a:t>
            </a:r>
            <a:endParaRPr lang="de-DE" sz="2000" dirty="0" smtClean="0"/>
          </a:p>
          <a:p>
            <a:pPr marL="457200" lvl="1" indent="0">
              <a:buNone/>
            </a:pPr>
            <a:endParaRPr lang="de-DE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b="1" dirty="0" err="1" smtClean="0"/>
              <a:t>Personalized</a:t>
            </a:r>
            <a:r>
              <a:rPr lang="de-DE" sz="2400" b="1" dirty="0" smtClean="0"/>
              <a:t> Feeds</a:t>
            </a:r>
            <a:r>
              <a:rPr lang="de-DE" sz="2400" dirty="0" smtClean="0"/>
              <a:t>:</a:t>
            </a:r>
          </a:p>
          <a:p>
            <a:endParaRPr lang="de-DE" sz="2400" dirty="0" smtClean="0"/>
          </a:p>
          <a:p>
            <a:pPr lvl="1"/>
            <a:r>
              <a:rPr lang="de-DE" sz="2000" dirty="0" err="1" smtClean="0"/>
              <a:t>Influencer</a:t>
            </a:r>
            <a:r>
              <a:rPr lang="de-DE" sz="2000" dirty="0" smtClean="0"/>
              <a:t> (</a:t>
            </a:r>
            <a:r>
              <a:rPr lang="de-DE" sz="2000" dirty="0" err="1" smtClean="0"/>
              <a:t>subject</a:t>
            </a:r>
            <a:r>
              <a:rPr lang="de-DE" sz="2000" dirty="0" smtClean="0"/>
              <a:t>) </a:t>
            </a:r>
            <a:r>
              <a:rPr lang="de-DE" sz="2000" dirty="0" err="1" smtClean="0"/>
              <a:t>posts</a:t>
            </a:r>
            <a:r>
              <a:rPr lang="de-DE" sz="2000" dirty="0" smtClean="0"/>
              <a:t> </a:t>
            </a:r>
            <a:r>
              <a:rPr lang="de-DE" sz="2000" dirty="0" err="1" smtClean="0"/>
              <a:t>something</a:t>
            </a:r>
            <a:endParaRPr lang="de-DE" sz="2000" dirty="0" smtClean="0"/>
          </a:p>
          <a:p>
            <a:pPr lvl="1"/>
            <a:r>
              <a:rPr lang="de-DE" sz="2000" dirty="0" err="1" smtClean="0"/>
              <a:t>That</a:t>
            </a:r>
            <a:r>
              <a:rPr lang="de-DE" sz="2000" dirty="0" smtClean="0"/>
              <a:t> </a:t>
            </a:r>
            <a:r>
              <a:rPr lang="de-DE" sz="2000" dirty="0" err="1" smtClean="0"/>
              <a:t>something</a:t>
            </a:r>
            <a:r>
              <a:rPr lang="de-DE" sz="2000" dirty="0" smtClean="0"/>
              <a:t> </a:t>
            </a:r>
            <a:r>
              <a:rPr lang="de-DE" sz="2000" dirty="0" err="1" smtClean="0"/>
              <a:t>is</a:t>
            </a:r>
            <a:r>
              <a:rPr lang="de-DE" sz="2000" dirty="0" smtClean="0"/>
              <a:t> </a:t>
            </a:r>
            <a:r>
              <a:rPr lang="de-DE" sz="2000" dirty="0" err="1" smtClean="0"/>
              <a:t>added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all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followers</a:t>
            </a:r>
            <a:r>
              <a:rPr lang="de-DE" sz="2000" dirty="0" smtClean="0"/>
              <a:t> (</a:t>
            </a:r>
            <a:r>
              <a:rPr lang="de-DE" sz="2000" dirty="0" err="1" smtClean="0"/>
              <a:t>observers</a:t>
            </a:r>
            <a:r>
              <a:rPr lang="de-DE" sz="2000" dirty="0" smtClean="0"/>
              <a:t>) </a:t>
            </a:r>
            <a:r>
              <a:rPr lang="de-DE" sz="2000" dirty="0" err="1" smtClean="0"/>
              <a:t>feeds</a:t>
            </a:r>
            <a:endParaRPr lang="de-DE" sz="2000" dirty="0" smtClean="0"/>
          </a:p>
          <a:p>
            <a:pPr marL="457200" lvl="1" indent="0">
              <a:buNone/>
            </a:pPr>
            <a:endParaRPr lang="de-DE" sz="20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de-DE" sz="2400" b="1" dirty="0" smtClean="0"/>
              <a:t>FMBs</a:t>
            </a:r>
            <a:r>
              <a:rPr lang="de-DE" sz="2400" dirty="0" smtClean="0"/>
              <a:t> in E-Mail </a:t>
            </a:r>
            <a:r>
              <a:rPr lang="de-DE" sz="2400" dirty="0" err="1" smtClean="0"/>
              <a:t>clients</a:t>
            </a:r>
            <a:r>
              <a:rPr lang="de-DE" sz="2400" dirty="0" smtClean="0"/>
              <a:t>:</a:t>
            </a:r>
          </a:p>
          <a:p>
            <a:endParaRPr lang="de-DE" sz="2400" dirty="0" smtClean="0"/>
          </a:p>
          <a:p>
            <a:pPr lvl="1"/>
            <a:r>
              <a:rPr lang="de-DE" sz="2000" dirty="0" smtClean="0"/>
              <a:t>FMB (</a:t>
            </a:r>
            <a:r>
              <a:rPr lang="de-DE" sz="2000" dirty="0" err="1" smtClean="0"/>
              <a:t>Subject</a:t>
            </a:r>
            <a:r>
              <a:rPr lang="de-DE" sz="2000" dirty="0" smtClean="0"/>
              <a:t>) </a:t>
            </a:r>
            <a:r>
              <a:rPr lang="de-DE" sz="2000" dirty="0" err="1" smtClean="0"/>
              <a:t>receives</a:t>
            </a:r>
            <a:r>
              <a:rPr lang="de-DE" sz="2000" dirty="0" smtClean="0"/>
              <a:t>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e-mail</a:t>
            </a:r>
            <a:r>
              <a:rPr lang="de-DE" sz="2000" dirty="0" err="1"/>
              <a:t>s</a:t>
            </a:r>
            <a:endParaRPr lang="de-DE" sz="2000" dirty="0" smtClean="0"/>
          </a:p>
          <a:p>
            <a:pPr lvl="1"/>
            <a:r>
              <a:rPr lang="de-DE" sz="2000" dirty="0" smtClean="0"/>
              <a:t>Clients (</a:t>
            </a:r>
            <a:r>
              <a:rPr lang="de-DE" sz="2000" dirty="0" err="1" smtClean="0"/>
              <a:t>observers</a:t>
            </a:r>
            <a:r>
              <a:rPr lang="de-DE" sz="2000" dirty="0" smtClean="0"/>
              <a:t>) </a:t>
            </a:r>
            <a:r>
              <a:rPr lang="de-DE" sz="2000" dirty="0" err="1" smtClean="0"/>
              <a:t>who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part</a:t>
            </a:r>
            <a:r>
              <a:rPr lang="de-DE" sz="2000" dirty="0" smtClean="0"/>
              <a:t> </a:t>
            </a:r>
            <a:r>
              <a:rPr lang="de-DE" sz="2000" dirty="0" err="1" smtClean="0"/>
              <a:t>of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can</a:t>
            </a:r>
            <a:r>
              <a:rPr lang="de-DE" sz="2000" dirty="0" smtClean="0"/>
              <a:t> </a:t>
            </a:r>
            <a:r>
              <a:rPr lang="de-DE" sz="2000" dirty="0" err="1" smtClean="0"/>
              <a:t>see</a:t>
            </a:r>
            <a:r>
              <a:rPr lang="de-DE" sz="2000" dirty="0" smtClean="0"/>
              <a:t> </a:t>
            </a:r>
            <a:r>
              <a:rPr lang="de-DE" sz="2000" dirty="0" err="1" smtClean="0"/>
              <a:t>them</a:t>
            </a:r>
            <a:r>
              <a:rPr lang="de-DE" sz="2000" dirty="0" smtClean="0"/>
              <a:t> in </a:t>
            </a:r>
            <a:r>
              <a:rPr lang="de-DE" sz="2000" dirty="0" err="1" smtClean="0"/>
              <a:t>their</a:t>
            </a:r>
            <a:r>
              <a:rPr lang="de-DE" sz="2000" dirty="0" smtClean="0"/>
              <a:t> </a:t>
            </a:r>
            <a:r>
              <a:rPr lang="de-DE" sz="2000" dirty="0" err="1" smtClean="0"/>
              <a:t>inbox</a:t>
            </a:r>
            <a:endParaRPr lang="de-DE" sz="2000" dirty="0" smtClean="0"/>
          </a:p>
          <a:p>
            <a:endParaRPr lang="de-DE" sz="2400" dirty="0" smtClean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A9ED-964D-45D5-B092-6745BDFC4427}" type="datetime1">
              <a:rPr lang="en-GB" smtClean="0"/>
              <a:t>09/09/2025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Barcamp: Observer (Publish and subscribe)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C646F-A972-4D58-B485-1F42B8E51682}" type="slidenum">
              <a:rPr lang="en-GB" smtClean="0"/>
              <a:t>9</a:t>
            </a:fld>
            <a:endParaRPr lang="en-GB"/>
          </a:p>
        </p:txBody>
      </p:sp>
      <p:pic>
        <p:nvPicPr>
          <p:cNvPr id="2052" name="Picture 4" descr="webex Icon im Windows 11 Color-Sti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476" y="162880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ile:Microsoft Office Teams (2018–present).svg - Wikimedia Comm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628800"/>
            <a:ext cx="464152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iscord - Free social ic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540" y="1628800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Datei:YouTube full-color icon (2017).svg – Wikipedi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3123082"/>
            <a:ext cx="641501" cy="4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Free Reddit Logo SVG, PNG Icon, Symbol. Download Image.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7288" y="3121954"/>
            <a:ext cx="449301" cy="4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File:Microsoft Office Outlook (2018–present)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4711330"/>
            <a:ext cx="401756" cy="3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File:Gmail icon (2020).sv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576" y="4711330"/>
            <a:ext cx="498472" cy="37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Datei:Instagram icon.png – Wikipedia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123714"/>
            <a:ext cx="447539" cy="447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88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705</Words>
  <Application>Microsoft Office PowerPoint</Application>
  <PresentationFormat>Bildschirmpräsentation (4:3)</PresentationFormat>
  <Paragraphs>163</Paragraphs>
  <Slides>21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21</vt:i4>
      </vt:variant>
    </vt:vector>
  </HeadingPairs>
  <TitlesOfParts>
    <vt:vector size="22" baseType="lpstr">
      <vt:lpstr>Larissa</vt:lpstr>
      <vt:lpstr>Design Pattern Barcamp Observer (Publish and subscribe)</vt:lpstr>
      <vt:lpstr>Overview</vt:lpstr>
      <vt:lpstr>1. Concept and idea</vt:lpstr>
      <vt:lpstr>1. Concept and idea</vt:lpstr>
      <vt:lpstr>1. Concept and idea</vt:lpstr>
      <vt:lpstr>1. Concept and idea</vt:lpstr>
      <vt:lpstr>1. Concept and idea</vt:lpstr>
      <vt:lpstr>1. Concept and idea</vt:lpstr>
      <vt:lpstr>2. Use-Cases</vt:lpstr>
      <vt:lpstr>3. Technical explanation</vt:lpstr>
      <vt:lpstr>3. Technical explanation</vt:lpstr>
      <vt:lpstr>3. Technical explanation</vt:lpstr>
      <vt:lpstr>3. Technical explanation</vt:lpstr>
      <vt:lpstr>3. Technical explanation</vt:lpstr>
      <vt:lpstr>3. Technical explanation</vt:lpstr>
      <vt:lpstr>3. Technical explanation</vt:lpstr>
      <vt:lpstr>4. Example tasks</vt:lpstr>
      <vt:lpstr>5. Quiz</vt:lpstr>
      <vt:lpstr>5. Quiz</vt:lpstr>
      <vt:lpstr>5. Quiz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Barcamp Observer (Publish and subscribe)</dc:title>
  <dc:creator>Christian Radke</dc:creator>
  <cp:lastModifiedBy>Christian Radke</cp:lastModifiedBy>
  <cp:revision>31</cp:revision>
  <dcterms:created xsi:type="dcterms:W3CDTF">2025-09-08T08:14:43Z</dcterms:created>
  <dcterms:modified xsi:type="dcterms:W3CDTF">2025-09-09T14:59:39Z</dcterms:modified>
</cp:coreProperties>
</file>