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59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 autoAdjust="0"/>
    <p:restoredTop sz="94660"/>
  </p:normalViewPr>
  <p:slideViewPr>
    <p:cSldViewPr>
      <p:cViewPr varScale="1">
        <p:scale>
          <a:sx n="104" d="100"/>
          <a:sy n="104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2FF5B-17B2-46BE-A50F-B6931F52BC51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C9700-6E04-46E0-AA9A-248045EAC67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8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C62-4B1F-4A79-8303-CC411826923B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9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271-495C-4424-828B-6D0FF9217662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6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2898-3CBE-421F-B8A8-AB7CF0E31874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8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436-8615-469E-AB19-87C1E6572DB8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1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EFCB-A956-41D2-A9CD-33F2150CC44F}" type="datetime1">
              <a:rPr lang="en-GB" smtClean="0"/>
              <a:t>08/09/2025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4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10B3-E82F-42C2-BC00-E4DB9EBEC849}" type="datetime1">
              <a:rPr lang="en-GB" smtClean="0"/>
              <a:t>08/09/2025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C10-505E-46B7-8910-ABBEA01D6EA9}" type="datetime1">
              <a:rPr lang="en-GB" smtClean="0"/>
              <a:t>08/09/2025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6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1C-4C17-44E6-A7AE-0ED51D3229FF}" type="datetime1">
              <a:rPr lang="en-GB" smtClean="0"/>
              <a:t>08/09/2025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9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38CB-70D4-4A0A-99AF-EFD86FC037EF}" type="datetime1">
              <a:rPr lang="en-GB" smtClean="0"/>
              <a:t>08/09/2025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5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C96-C982-42C0-9D9D-BD68B00D779A}" type="datetime1">
              <a:rPr lang="en-GB" smtClean="0"/>
              <a:t>08/09/2025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8256-A98F-402E-87D3-2376C02993E3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5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b="1" dirty="0" err="1" smtClean="0"/>
              <a:t>Barcamp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smtClean="0"/>
              <a:t>Observer </a:t>
            </a:r>
            <a:r>
              <a:rPr lang="de-DE" sz="2800" i="1" dirty="0" smtClean="0"/>
              <a:t>(</a:t>
            </a:r>
            <a:r>
              <a:rPr lang="de-DE" sz="2800" i="1" dirty="0" err="1" smtClean="0"/>
              <a:t>Publish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and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subscribe</a:t>
            </a:r>
            <a:r>
              <a:rPr lang="de-DE" sz="2800" i="1" dirty="0" smtClean="0"/>
              <a:t>)</a:t>
            </a:r>
            <a:endParaRPr lang="en-GB" sz="2800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de-DE" sz="1400" dirty="0" err="1" smtClean="0"/>
              <a:t>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de-DE" sz="1800" dirty="0" smtClean="0"/>
              <a:t>Christian Radke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660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3. Technical </a:t>
            </a:r>
            <a:r>
              <a:rPr lang="de-DE" b="1" dirty="0" err="1" smtClean="0"/>
              <a:t>explanation</a:t>
            </a: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10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432400" y="1702800"/>
            <a:ext cx="194421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3322800" y="3942000"/>
            <a:ext cx="266429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3475881" y="2636912"/>
            <a:ext cx="1888207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451374" y="3140968"/>
            <a:ext cx="1888207" cy="57606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ym typeface="Wingdings" panose="05000000000000000000" pitchFamily="2" charset="2"/>
              </a:rPr>
              <a:t>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b="1" dirty="0" err="1" smtClean="0"/>
              <a:t>Classes</a:t>
            </a:r>
            <a:endParaRPr lang="de-DE" sz="2400" b="1" dirty="0" smtClean="0"/>
          </a:p>
        </p:txBody>
      </p:sp>
      <p:sp>
        <p:nvSpPr>
          <p:cNvPr id="15" name="Rechteck 14"/>
          <p:cNvSpPr/>
          <p:nvPr/>
        </p:nvSpPr>
        <p:spPr>
          <a:xfrm>
            <a:off x="6028135" y="4320000"/>
            <a:ext cx="1136154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3. Technical </a:t>
            </a:r>
            <a:r>
              <a:rPr lang="de-DE" b="1" dirty="0" err="1" smtClean="0"/>
              <a:t>explanation</a:t>
            </a: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11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3322800" y="3942000"/>
            <a:ext cx="266429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451374" y="3526912"/>
            <a:ext cx="1888207" cy="1901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6028135" y="4320000"/>
            <a:ext cx="1136154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400" b="1" dirty="0" smtClean="0"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ym typeface="Wingdings" panose="05000000000000000000" pitchFamily="2" charset="2"/>
              </a:rPr>
              <a:t>Subscribing</a:t>
            </a:r>
            <a:endParaRPr lang="de-DE" sz="2400" b="1" dirty="0" smtClean="0"/>
          </a:p>
        </p:txBody>
      </p:sp>
      <p:sp>
        <p:nvSpPr>
          <p:cNvPr id="14" name="Rechteck 13"/>
          <p:cNvSpPr/>
          <p:nvPr/>
        </p:nvSpPr>
        <p:spPr>
          <a:xfrm>
            <a:off x="5432400" y="1702800"/>
            <a:ext cx="194421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2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3. Technical </a:t>
            </a:r>
            <a:r>
              <a:rPr lang="de-DE" b="1" dirty="0" err="1" smtClean="0"/>
              <a:t>explanation</a:t>
            </a: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12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451374" y="3526912"/>
            <a:ext cx="1888207" cy="1901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6028135" y="4320000"/>
            <a:ext cx="1136154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400" b="1" dirty="0" smtClean="0"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ym typeface="Wingdings" panose="05000000000000000000" pitchFamily="2" charset="2"/>
              </a:rPr>
              <a:t>Subscribing</a:t>
            </a:r>
            <a:endParaRPr lang="de-DE" sz="2400" b="1" dirty="0" smtClean="0"/>
          </a:p>
        </p:txBody>
      </p:sp>
      <p:sp>
        <p:nvSpPr>
          <p:cNvPr id="14" name="Rechteck 13"/>
          <p:cNvSpPr/>
          <p:nvPr/>
        </p:nvSpPr>
        <p:spPr>
          <a:xfrm>
            <a:off x="5432400" y="1702800"/>
            <a:ext cx="194421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0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3. Technical </a:t>
            </a:r>
            <a:r>
              <a:rPr lang="de-DE" b="1" dirty="0" err="1" smtClean="0"/>
              <a:t>explanation</a:t>
            </a: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13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451374" y="3526912"/>
            <a:ext cx="1888207" cy="1901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6028135" y="4320000"/>
            <a:ext cx="1136154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75000"/>
                  </a:schemeClr>
                </a:solidFill>
              </a:rPr>
              <a:t>Classes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Subscribing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sym typeface="Wingdings" panose="05000000000000000000" pitchFamily="2" charset="2"/>
              </a:rPr>
              <a:t> Interface</a:t>
            </a:r>
            <a:endParaRPr lang="de-DE" sz="2400" b="1" dirty="0" smtClean="0"/>
          </a:p>
        </p:txBody>
      </p:sp>
      <p:sp>
        <p:nvSpPr>
          <p:cNvPr id="12" name="Rechteck 11"/>
          <p:cNvSpPr/>
          <p:nvPr/>
        </p:nvSpPr>
        <p:spPr>
          <a:xfrm>
            <a:off x="5432400" y="3196800"/>
            <a:ext cx="1944216" cy="32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5432400" y="2636912"/>
            <a:ext cx="554400" cy="33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1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3. Technical </a:t>
            </a:r>
            <a:r>
              <a:rPr lang="de-DE" b="1" dirty="0" err="1" smtClean="0"/>
              <a:t>explanation</a:t>
            </a: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14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451374" y="3526912"/>
            <a:ext cx="1888207" cy="1901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85000"/>
                  </a:schemeClr>
                </a:solidFill>
              </a:rPr>
              <a:t>Classes</a:t>
            </a: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Subscribing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Interface </a:t>
            </a:r>
            <a:r>
              <a:rPr lang="de-DE" sz="2400" b="1" dirty="0" smtClean="0">
                <a:sym typeface="Wingdings" panose="05000000000000000000" pitchFamily="2" charset="2"/>
              </a:rPr>
              <a:t> Update </a:t>
            </a:r>
            <a:r>
              <a:rPr lang="de-DE" sz="2400" b="1" dirty="0" err="1" smtClean="0">
                <a:sym typeface="Wingdings" panose="05000000000000000000" pitchFamily="2" charset="2"/>
              </a:rPr>
              <a:t>logic</a:t>
            </a:r>
            <a:endParaRPr lang="de-DE" sz="2400" b="1" dirty="0" smtClean="0"/>
          </a:p>
        </p:txBody>
      </p:sp>
      <p:sp>
        <p:nvSpPr>
          <p:cNvPr id="16" name="Rechteck 15"/>
          <p:cNvSpPr/>
          <p:nvPr/>
        </p:nvSpPr>
        <p:spPr>
          <a:xfrm>
            <a:off x="5432400" y="2636912"/>
            <a:ext cx="554400" cy="33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4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3. Technical </a:t>
            </a:r>
            <a:r>
              <a:rPr lang="de-DE" b="1" dirty="0" err="1" smtClean="0"/>
              <a:t>explanation</a:t>
            </a: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15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85000"/>
                  </a:schemeClr>
                </a:solidFill>
              </a:rPr>
              <a:t>Classes</a:t>
            </a: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Subscribing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Interface </a:t>
            </a:r>
            <a:r>
              <a:rPr lang="de-DE" sz="2400" b="1" dirty="0" smtClean="0">
                <a:sym typeface="Wingdings" panose="05000000000000000000" pitchFamily="2" charset="2"/>
              </a:rPr>
              <a:t> Update </a:t>
            </a:r>
            <a:r>
              <a:rPr lang="de-DE" sz="2400" b="1" dirty="0" err="1" smtClean="0">
                <a:sym typeface="Wingdings" panose="05000000000000000000" pitchFamily="2" charset="2"/>
              </a:rPr>
              <a:t>logic</a:t>
            </a:r>
            <a:endParaRPr lang="de-D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0790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3. Technical </a:t>
            </a:r>
            <a:r>
              <a:rPr lang="de-DE" b="1" dirty="0" err="1" smtClean="0"/>
              <a:t>explanation</a:t>
            </a: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16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85000"/>
                  </a:schemeClr>
                </a:solidFill>
              </a:rPr>
              <a:t>Classes</a:t>
            </a: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Subscribing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Interface </a:t>
            </a:r>
            <a:r>
              <a:rPr lang="de-DE" sz="2400" b="1" dirty="0" smtClean="0">
                <a:sym typeface="Wingdings" panose="05000000000000000000" pitchFamily="2" charset="2"/>
              </a:rPr>
              <a:t> Update </a:t>
            </a:r>
            <a:r>
              <a:rPr lang="de-DE" sz="2400" b="1" dirty="0" err="1" smtClean="0">
                <a:sym typeface="Wingdings" panose="05000000000000000000" pitchFamily="2" charset="2"/>
              </a:rPr>
              <a:t>logic</a:t>
            </a:r>
            <a:endParaRPr lang="de-D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1693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4. </a:t>
            </a:r>
            <a:r>
              <a:rPr lang="de-DE" b="1" dirty="0" err="1" smtClean="0"/>
              <a:t>Concrete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17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85000"/>
                  </a:schemeClr>
                </a:solidFill>
              </a:rPr>
              <a:t>Classes</a:t>
            </a: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Subscribing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Interface </a:t>
            </a:r>
            <a:r>
              <a:rPr lang="de-DE" sz="2400" b="1" dirty="0" smtClean="0">
                <a:sym typeface="Wingdings" panose="05000000000000000000" pitchFamily="2" charset="2"/>
              </a:rPr>
              <a:t> Update </a:t>
            </a:r>
            <a:r>
              <a:rPr lang="de-DE" sz="2400" b="1" dirty="0" err="1" smtClean="0">
                <a:sym typeface="Wingdings" panose="05000000000000000000" pitchFamily="2" charset="2"/>
              </a:rPr>
              <a:t>logic</a:t>
            </a:r>
            <a:endParaRPr lang="de-D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2017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err="1" smtClean="0"/>
              <a:t>Overview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Typical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Technical </a:t>
            </a:r>
            <a:r>
              <a:rPr lang="de-DE" dirty="0" err="1" smtClean="0"/>
              <a:t>explanation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Time: </a:t>
            </a:r>
            <a:r>
              <a:rPr lang="de-DE" dirty="0" err="1" smtClean="0"/>
              <a:t>approx</a:t>
            </a:r>
            <a:r>
              <a:rPr lang="de-DE" dirty="0" smtClean="0"/>
              <a:t>. 60 min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78-5E54-4644-8826-FAEBF8248D25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1. </a:t>
            </a:r>
            <a:r>
              <a:rPr lang="de-DE" b="1" dirty="0" err="1" smtClean="0"/>
              <a:t>Concept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idea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2532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636068" y="37733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Mother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940152" y="3779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Child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0" y="46438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Scenario: </a:t>
            </a:r>
            <a:r>
              <a:rPr lang="de-DE" dirty="0" smtClean="0"/>
              <a:t>The Mother </a:t>
            </a:r>
            <a:r>
              <a:rPr lang="de-DE" dirty="0" err="1" smtClean="0"/>
              <a:t>would</a:t>
            </a:r>
            <a:r>
              <a:rPr lang="de-DE" dirty="0" smtClean="0"/>
              <a:t> like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after </a:t>
            </a:r>
            <a:r>
              <a:rPr lang="de-DE" dirty="0" err="1" smtClean="0"/>
              <a:t>school</a:t>
            </a:r>
            <a:r>
              <a:rPr lang="de-DE" dirty="0" smtClean="0"/>
              <a:t>…</a:t>
            </a:r>
            <a:endParaRPr lang="en-GB" dirty="0"/>
          </a:p>
        </p:txBody>
      </p:sp>
      <p:sp>
        <p:nvSpPr>
          <p:cNvPr id="14" name="Textfeld 13"/>
          <p:cNvSpPr txBox="1"/>
          <p:nvPr/>
        </p:nvSpPr>
        <p:spPr>
          <a:xfrm>
            <a:off x="0" y="536392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Option 1: </a:t>
            </a:r>
            <a:r>
              <a:rPr lang="de-DE" dirty="0" smtClean="0"/>
              <a:t>The Mother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proactively</a:t>
            </a:r>
            <a:r>
              <a:rPr lang="de-DE" dirty="0" smtClean="0"/>
              <a:t> (</a:t>
            </a:r>
            <a:r>
              <a:rPr lang="de-DE" dirty="0" err="1" smtClean="0"/>
              <a:t>timing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unprecise</a:t>
            </a:r>
            <a:r>
              <a:rPr lang="de-DE" dirty="0" smtClean="0"/>
              <a:t> -&gt; multiple </a:t>
            </a:r>
            <a:r>
              <a:rPr lang="de-DE" dirty="0" err="1" smtClean="0"/>
              <a:t>calls</a:t>
            </a:r>
            <a:r>
              <a:rPr lang="de-DE" dirty="0" smtClean="0"/>
              <a:t>)</a:t>
            </a:r>
            <a:endParaRPr lang="en-GB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915816" y="1665674"/>
            <a:ext cx="1728192" cy="646331"/>
            <a:chOff x="2915816" y="1665674"/>
            <a:chExt cx="1728192" cy="646331"/>
          </a:xfrm>
        </p:grpSpPr>
        <p:sp>
          <p:nvSpPr>
            <p:cNvPr id="13" name="Rechteckige Legende 12"/>
            <p:cNvSpPr/>
            <p:nvPr/>
          </p:nvSpPr>
          <p:spPr>
            <a:xfrm>
              <a:off x="2915816" y="1700808"/>
              <a:ext cx="1656184" cy="576064"/>
            </a:xfrm>
            <a:prstGeom prst="wedgeRectCallout">
              <a:avLst>
                <a:gd name="adj1" fmla="val -63831"/>
                <a:gd name="adj2" fmla="val 4239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665674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Are </a:t>
              </a:r>
              <a:r>
                <a:rPr lang="de-DE" b="1" dirty="0" err="1" smtClean="0">
                  <a:solidFill>
                    <a:schemeClr val="bg1"/>
                  </a:solidFill>
                </a:rPr>
                <a:t>you</a:t>
              </a:r>
              <a:r>
                <a:rPr lang="de-DE" b="1" dirty="0" smtClean="0">
                  <a:solidFill>
                    <a:schemeClr val="bg1"/>
                  </a:solidFill>
                </a:rPr>
                <a:t> at </a:t>
              </a:r>
              <a:r>
                <a:rPr lang="de-DE" b="1" dirty="0" err="1" smtClean="0">
                  <a:solidFill>
                    <a:schemeClr val="bg1"/>
                  </a:solidFill>
                </a:rPr>
                <a:t>home</a:t>
              </a:r>
              <a:r>
                <a:rPr lang="de-DE" b="1" dirty="0" smtClean="0">
                  <a:solidFill>
                    <a:schemeClr val="bg1"/>
                  </a:solidFill>
                </a:rPr>
                <a:t> </a:t>
              </a:r>
              <a:r>
                <a:rPr lang="de-DE" b="1" dirty="0" err="1" smtClean="0">
                  <a:solidFill>
                    <a:schemeClr val="bg1"/>
                  </a:solidFill>
                </a:rPr>
                <a:t>already</a:t>
              </a:r>
              <a:r>
                <a:rPr lang="de-DE" b="1" dirty="0" smtClean="0">
                  <a:solidFill>
                    <a:schemeClr val="bg1"/>
                  </a:solidFill>
                </a:rPr>
                <a:t>?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012" y="2380238"/>
            <a:ext cx="870160" cy="369332"/>
            <a:chOff x="5250012" y="2380238"/>
            <a:chExt cx="870160" cy="369332"/>
          </a:xfrm>
        </p:grpSpPr>
        <p:sp>
          <p:nvSpPr>
            <p:cNvPr id="19" name="Rechteckige Legende 18"/>
            <p:cNvSpPr/>
            <p:nvPr/>
          </p:nvSpPr>
          <p:spPr>
            <a:xfrm flipH="1">
              <a:off x="5250012" y="2380238"/>
              <a:ext cx="870160" cy="369332"/>
            </a:xfrm>
            <a:prstGeom prst="wedgeRectCallout">
              <a:avLst>
                <a:gd name="adj1" fmla="val -74339"/>
                <a:gd name="adj2" fmla="val 4239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292080" y="238023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>
                  <a:solidFill>
                    <a:schemeClr val="bg1"/>
                  </a:solidFill>
                </a:rPr>
                <a:t>No</a:t>
              </a:r>
              <a:r>
                <a:rPr lang="de-DE" b="1" dirty="0" smtClean="0">
                  <a:solidFill>
                    <a:schemeClr val="bg1"/>
                  </a:solidFill>
                </a:rPr>
                <a:t>…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9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1. </a:t>
            </a:r>
            <a:r>
              <a:rPr lang="de-DE" b="1" dirty="0" err="1" smtClean="0"/>
              <a:t>Concept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idea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4</a:t>
            </a:fld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0" y="46438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Scenario: </a:t>
            </a:r>
            <a:r>
              <a:rPr lang="de-DE" dirty="0" smtClean="0"/>
              <a:t>The Mother </a:t>
            </a:r>
            <a:r>
              <a:rPr lang="de-DE" dirty="0" err="1" smtClean="0"/>
              <a:t>would</a:t>
            </a:r>
            <a:r>
              <a:rPr lang="de-DE" dirty="0" smtClean="0"/>
              <a:t> like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after </a:t>
            </a:r>
            <a:r>
              <a:rPr lang="de-DE" dirty="0" err="1" smtClean="0"/>
              <a:t>school</a:t>
            </a:r>
            <a:r>
              <a:rPr lang="de-DE" dirty="0" smtClean="0"/>
              <a:t>…</a:t>
            </a:r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0" y="53012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Option 2: </a:t>
            </a:r>
            <a:r>
              <a:rPr lang="de-DE" dirty="0" smtClean="0"/>
              <a:t>The Mother </a:t>
            </a:r>
            <a:r>
              <a:rPr lang="de-DE" dirty="0" err="1" smtClean="0"/>
              <a:t>informs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her </a:t>
            </a:r>
            <a:r>
              <a:rPr lang="de-DE" dirty="0" err="1" smtClean="0"/>
              <a:t>interest</a:t>
            </a:r>
            <a:r>
              <a:rPr lang="de-DE" dirty="0" smtClean="0"/>
              <a:t>.</a:t>
            </a:r>
          </a:p>
          <a:p>
            <a:pPr algn="ctr"/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proactively</a:t>
            </a:r>
            <a:r>
              <a:rPr lang="de-DE" dirty="0" smtClean="0"/>
              <a:t> </a:t>
            </a:r>
            <a:r>
              <a:rPr lang="de-DE" dirty="0" err="1" smtClean="0"/>
              <a:t>inform</a:t>
            </a:r>
            <a:r>
              <a:rPr lang="de-DE" dirty="0" smtClean="0"/>
              <a:t> her. (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timing</a:t>
            </a:r>
            <a:r>
              <a:rPr lang="de-DE" dirty="0" smtClean="0"/>
              <a:t> -&gt; </a:t>
            </a:r>
            <a:r>
              <a:rPr lang="de-DE" dirty="0" err="1" smtClean="0"/>
              <a:t>One</a:t>
            </a:r>
            <a:r>
              <a:rPr lang="de-DE" dirty="0" smtClean="0"/>
              <a:t>-time </a:t>
            </a:r>
            <a:r>
              <a:rPr lang="de-DE" dirty="0" err="1" smtClean="0"/>
              <a:t>event</a:t>
            </a:r>
            <a:r>
              <a:rPr lang="de-DE" dirty="0" smtClean="0"/>
              <a:t>)</a:t>
            </a:r>
            <a:endParaRPr lang="en-GB" dirty="0"/>
          </a:p>
        </p:txBody>
      </p:sp>
      <p:pic>
        <p:nvPicPr>
          <p:cNvPr id="13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2532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636068" y="37733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Mother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5940152" y="3779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Child</a:t>
            </a:r>
            <a:endParaRPr lang="en-GB" dirty="0"/>
          </a:p>
        </p:txBody>
      </p:sp>
      <p:sp>
        <p:nvSpPr>
          <p:cNvPr id="19" name="Rechteckige Legende 18"/>
          <p:cNvSpPr/>
          <p:nvPr/>
        </p:nvSpPr>
        <p:spPr>
          <a:xfrm>
            <a:off x="2915816" y="1700808"/>
            <a:ext cx="1368152" cy="576064"/>
          </a:xfrm>
          <a:prstGeom prst="wedgeRectCallout">
            <a:avLst>
              <a:gd name="adj1" fmla="val -63831"/>
              <a:gd name="adj2" fmla="val 423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/>
          <p:cNvSpPr txBox="1"/>
          <p:nvPr/>
        </p:nvSpPr>
        <p:spPr>
          <a:xfrm>
            <a:off x="2915816" y="166567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Okay, </a:t>
            </a:r>
            <a:r>
              <a:rPr lang="de-DE" b="1" dirty="0" err="1" smtClean="0">
                <a:solidFill>
                  <a:schemeClr val="bg1"/>
                </a:solidFill>
              </a:rPr>
              <a:t>thank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hteckige Legende 20"/>
          <p:cNvSpPr/>
          <p:nvPr/>
        </p:nvSpPr>
        <p:spPr>
          <a:xfrm flipH="1">
            <a:off x="4788024" y="2276872"/>
            <a:ext cx="1332148" cy="576064"/>
          </a:xfrm>
          <a:prstGeom prst="wedgeRectCallout">
            <a:avLst>
              <a:gd name="adj1" fmla="val -61381"/>
              <a:gd name="adj2" fmla="val 39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feld 21"/>
          <p:cNvSpPr txBox="1"/>
          <p:nvPr/>
        </p:nvSpPr>
        <p:spPr>
          <a:xfrm>
            <a:off x="4788024" y="2241738"/>
            <a:ext cx="136815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I am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now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6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1. </a:t>
            </a:r>
            <a:r>
              <a:rPr lang="de-DE" b="1" dirty="0" err="1" smtClean="0"/>
              <a:t>Concept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idea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5</a:t>
            </a:fld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0" y="46438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Scenario: </a:t>
            </a:r>
            <a:r>
              <a:rPr lang="de-DE" dirty="0" smtClean="0"/>
              <a:t>The Mother </a:t>
            </a:r>
            <a:r>
              <a:rPr lang="de-DE" dirty="0" err="1" smtClean="0"/>
              <a:t>would</a:t>
            </a:r>
            <a:r>
              <a:rPr lang="de-DE" dirty="0" smtClean="0"/>
              <a:t> like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after </a:t>
            </a:r>
            <a:r>
              <a:rPr lang="de-DE" dirty="0" err="1" smtClean="0"/>
              <a:t>school</a:t>
            </a:r>
            <a:r>
              <a:rPr lang="de-DE" dirty="0" smtClean="0"/>
              <a:t>…</a:t>
            </a:r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0" y="53012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Option 2: </a:t>
            </a:r>
            <a:r>
              <a:rPr lang="de-DE" dirty="0" smtClean="0"/>
              <a:t>The Mother </a:t>
            </a:r>
            <a:r>
              <a:rPr lang="de-DE" dirty="0" err="1" smtClean="0"/>
              <a:t>informs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her </a:t>
            </a:r>
            <a:r>
              <a:rPr lang="de-DE" dirty="0" err="1" smtClean="0"/>
              <a:t>interest</a:t>
            </a:r>
            <a:r>
              <a:rPr lang="de-DE" dirty="0" smtClean="0"/>
              <a:t>.</a:t>
            </a:r>
          </a:p>
          <a:p>
            <a:pPr algn="ctr"/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proactively</a:t>
            </a:r>
            <a:r>
              <a:rPr lang="de-DE" dirty="0" smtClean="0"/>
              <a:t> </a:t>
            </a:r>
            <a:r>
              <a:rPr lang="de-DE" dirty="0" err="1" smtClean="0"/>
              <a:t>inform</a:t>
            </a:r>
            <a:r>
              <a:rPr lang="de-DE" dirty="0" smtClean="0"/>
              <a:t> her. (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timing</a:t>
            </a:r>
            <a:r>
              <a:rPr lang="de-DE" dirty="0" smtClean="0"/>
              <a:t> -&gt; </a:t>
            </a:r>
            <a:r>
              <a:rPr lang="de-DE" dirty="0" err="1" smtClean="0"/>
              <a:t>One</a:t>
            </a:r>
            <a:r>
              <a:rPr lang="de-DE" dirty="0" smtClean="0"/>
              <a:t>-time </a:t>
            </a:r>
            <a:r>
              <a:rPr lang="de-DE" dirty="0" err="1" smtClean="0"/>
              <a:t>event</a:t>
            </a:r>
            <a:r>
              <a:rPr lang="de-DE" dirty="0" smtClean="0"/>
              <a:t>)</a:t>
            </a:r>
            <a:endParaRPr lang="en-GB" dirty="0"/>
          </a:p>
        </p:txBody>
      </p:sp>
      <p:pic>
        <p:nvPicPr>
          <p:cNvPr id="13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2532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331640" y="377331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Object</a:t>
            </a:r>
            <a:r>
              <a:rPr lang="de-DE" dirty="0"/>
              <a:t> </a:t>
            </a:r>
            <a:r>
              <a:rPr lang="de-DE" dirty="0" smtClean="0"/>
              <a:t>„Mother“ (Observer)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5652120" y="37797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„Child“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Subject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19" name="Rechteckige Legende 18"/>
          <p:cNvSpPr/>
          <p:nvPr/>
        </p:nvSpPr>
        <p:spPr>
          <a:xfrm>
            <a:off x="2915816" y="1700808"/>
            <a:ext cx="1368152" cy="576064"/>
          </a:xfrm>
          <a:prstGeom prst="wedgeRectCallout">
            <a:avLst>
              <a:gd name="adj1" fmla="val -63831"/>
              <a:gd name="adj2" fmla="val 423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/>
          <p:cNvSpPr txBox="1"/>
          <p:nvPr/>
        </p:nvSpPr>
        <p:spPr>
          <a:xfrm>
            <a:off x="2915816" y="166567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Okay, </a:t>
            </a:r>
            <a:r>
              <a:rPr lang="de-DE" b="1" dirty="0" err="1" smtClean="0">
                <a:solidFill>
                  <a:schemeClr val="bg1"/>
                </a:solidFill>
              </a:rPr>
              <a:t>thank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hteckige Legende 20"/>
          <p:cNvSpPr/>
          <p:nvPr/>
        </p:nvSpPr>
        <p:spPr>
          <a:xfrm flipH="1">
            <a:off x="4788024" y="2276872"/>
            <a:ext cx="1332148" cy="576064"/>
          </a:xfrm>
          <a:prstGeom prst="wedgeRectCallout">
            <a:avLst>
              <a:gd name="adj1" fmla="val -61381"/>
              <a:gd name="adj2" fmla="val 39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feld 21"/>
          <p:cNvSpPr txBox="1"/>
          <p:nvPr/>
        </p:nvSpPr>
        <p:spPr>
          <a:xfrm>
            <a:off x="4788024" y="2241738"/>
            <a:ext cx="136815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I am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now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1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1. </a:t>
            </a:r>
            <a:r>
              <a:rPr lang="de-DE" b="1" dirty="0" err="1" smtClean="0"/>
              <a:t>Concept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idea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6</a:t>
            </a:fld>
            <a:endParaRPr lang="en-GB"/>
          </a:p>
        </p:txBody>
      </p:sp>
      <p:pic>
        <p:nvPicPr>
          <p:cNvPr id="13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2532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331640" y="377331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Object</a:t>
            </a:r>
            <a:r>
              <a:rPr lang="de-DE" dirty="0"/>
              <a:t> </a:t>
            </a:r>
            <a:r>
              <a:rPr lang="de-DE" dirty="0" smtClean="0"/>
              <a:t>„Mother“ (Observer)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5652120" y="37797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„Child“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Subject</a:t>
            </a:r>
            <a:r>
              <a:rPr lang="de-DE" dirty="0" smtClean="0"/>
              <a:t>)</a:t>
            </a:r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2915816" y="1665674"/>
            <a:ext cx="1368152" cy="646331"/>
            <a:chOff x="2915816" y="1665674"/>
            <a:chExt cx="1368152" cy="646331"/>
          </a:xfrm>
        </p:grpSpPr>
        <p:sp>
          <p:nvSpPr>
            <p:cNvPr id="19" name="Rechteckige Legende 18"/>
            <p:cNvSpPr/>
            <p:nvPr/>
          </p:nvSpPr>
          <p:spPr>
            <a:xfrm>
              <a:off x="2915816" y="1700808"/>
              <a:ext cx="1368152" cy="576064"/>
            </a:xfrm>
            <a:prstGeom prst="wedgeRectCallout">
              <a:avLst>
                <a:gd name="adj1" fmla="val -63831"/>
                <a:gd name="adj2" fmla="val 4239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915816" y="1665674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Okay, </a:t>
              </a:r>
              <a:r>
                <a:rPr lang="de-DE" b="1" dirty="0" err="1" smtClean="0">
                  <a:solidFill>
                    <a:schemeClr val="bg1"/>
                  </a:solidFill>
                </a:rPr>
                <a:t>thank</a:t>
              </a:r>
              <a:r>
                <a:rPr lang="de-DE" b="1" dirty="0" smtClean="0">
                  <a:solidFill>
                    <a:schemeClr val="bg1"/>
                  </a:solidFill>
                </a:rPr>
                <a:t> </a:t>
              </a:r>
              <a:r>
                <a:rPr lang="de-DE" b="1" dirty="0" err="1" smtClean="0">
                  <a:solidFill>
                    <a:schemeClr val="bg1"/>
                  </a:solidFill>
                </a:rPr>
                <a:t>you</a:t>
              </a:r>
              <a:r>
                <a:rPr lang="de-DE" b="1" dirty="0" smtClean="0">
                  <a:solidFill>
                    <a:schemeClr val="bg1"/>
                  </a:solidFill>
                </a:rPr>
                <a:t>!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788024" y="2241738"/>
            <a:ext cx="1368152" cy="646331"/>
            <a:chOff x="4788024" y="2241738"/>
            <a:chExt cx="1368152" cy="646331"/>
          </a:xfrm>
        </p:grpSpPr>
        <p:sp>
          <p:nvSpPr>
            <p:cNvPr id="21" name="Rechteckige Legende 20"/>
            <p:cNvSpPr/>
            <p:nvPr/>
          </p:nvSpPr>
          <p:spPr>
            <a:xfrm flipH="1">
              <a:off x="4788024" y="2276872"/>
              <a:ext cx="1332148" cy="576064"/>
            </a:xfrm>
            <a:prstGeom prst="wedgeRectCallout">
              <a:avLst>
                <a:gd name="adj1" fmla="val -61381"/>
                <a:gd name="adj2" fmla="val 392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88024" y="2241738"/>
              <a:ext cx="1368152" cy="646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I am at </a:t>
              </a:r>
              <a:r>
                <a:rPr lang="de-DE" b="1" dirty="0" err="1" smtClean="0">
                  <a:solidFill>
                    <a:schemeClr val="bg1"/>
                  </a:solidFill>
                </a:rPr>
                <a:t>home</a:t>
              </a:r>
              <a:r>
                <a:rPr lang="de-DE" b="1" dirty="0" smtClean="0">
                  <a:solidFill>
                    <a:schemeClr val="bg1"/>
                  </a:solidFill>
                </a:rPr>
                <a:t> </a:t>
              </a:r>
              <a:r>
                <a:rPr lang="de-DE" b="1" dirty="0" err="1" smtClean="0">
                  <a:solidFill>
                    <a:schemeClr val="bg1"/>
                  </a:solidFill>
                </a:rPr>
                <a:t>now</a:t>
              </a:r>
              <a:r>
                <a:rPr lang="de-DE" b="1" dirty="0" smtClean="0">
                  <a:solidFill>
                    <a:schemeClr val="bg1"/>
                  </a:solidFill>
                </a:rPr>
                <a:t>!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2195736" y="4452340"/>
            <a:ext cx="4608512" cy="1351183"/>
            <a:chOff x="2195736" y="4452340"/>
            <a:chExt cx="4608512" cy="1351183"/>
          </a:xfrm>
        </p:grpSpPr>
        <p:sp>
          <p:nvSpPr>
            <p:cNvPr id="3" name="180-Grad-Pfeil 2"/>
            <p:cNvSpPr/>
            <p:nvPr/>
          </p:nvSpPr>
          <p:spPr>
            <a:xfrm flipV="1">
              <a:off x="2195736" y="4452340"/>
              <a:ext cx="4608512" cy="1280915"/>
            </a:xfrm>
            <a:prstGeom prst="uturnArrow">
              <a:avLst>
                <a:gd name="adj1" fmla="val 12166"/>
                <a:gd name="adj2" fmla="val 14733"/>
                <a:gd name="adj3" fmla="val 23717"/>
                <a:gd name="adj4" fmla="val 43750"/>
                <a:gd name="adj5" fmla="val 1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020616" y="5157192"/>
              <a:ext cx="2703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/>
                <a:t>Subscribe</a:t>
              </a:r>
              <a:r>
                <a:rPr lang="de-DE" b="1" dirty="0" smtClean="0"/>
                <a:t> </a:t>
              </a:r>
              <a:r>
                <a:rPr lang="de-DE" sz="1400" dirty="0" err="1" smtClean="0"/>
                <a:t>to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information</a:t>
              </a:r>
              <a:endParaRPr lang="en-GB" sz="1400" dirty="0" smtClean="0"/>
            </a:p>
            <a:p>
              <a:pPr algn="ctr"/>
              <a:endParaRPr lang="en-GB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164632" y="3932855"/>
            <a:ext cx="2559496" cy="671456"/>
            <a:chOff x="3164632" y="3932855"/>
            <a:chExt cx="2559496" cy="671456"/>
          </a:xfrm>
        </p:grpSpPr>
        <p:sp>
          <p:nvSpPr>
            <p:cNvPr id="7" name="Pfeil nach unten 6"/>
            <p:cNvSpPr/>
            <p:nvPr/>
          </p:nvSpPr>
          <p:spPr>
            <a:xfrm rot="5400000">
              <a:off x="4280756" y="2816731"/>
              <a:ext cx="327248" cy="2559496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3272644" y="4234979"/>
              <a:ext cx="219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/>
                <a:t>Publish</a:t>
              </a:r>
              <a:r>
                <a:rPr lang="de-DE" dirty="0" smtClean="0"/>
                <a:t> </a:t>
              </a:r>
              <a:r>
                <a:rPr lang="de-DE" sz="1400" dirty="0" err="1" smtClean="0"/>
                <a:t>information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127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1. </a:t>
            </a:r>
            <a:r>
              <a:rPr lang="de-DE" b="1" dirty="0" err="1" smtClean="0"/>
              <a:t>Concept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idea</a:t>
            </a:r>
            <a:endParaRPr lang="de-DE" b="1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Creational</a:t>
            </a:r>
            <a:r>
              <a:rPr lang="de-DE" dirty="0" smtClean="0"/>
              <a:t> Pattern</a:t>
            </a:r>
          </a:p>
          <a:p>
            <a:endParaRPr lang="de-DE" dirty="0"/>
          </a:p>
          <a:p>
            <a:r>
              <a:rPr lang="de-DE" dirty="0" err="1" smtClean="0"/>
              <a:t>Structural</a:t>
            </a:r>
            <a:r>
              <a:rPr lang="de-DE" dirty="0" smtClean="0"/>
              <a:t> Pattern</a:t>
            </a:r>
          </a:p>
          <a:p>
            <a:endParaRPr lang="de-DE" dirty="0"/>
          </a:p>
          <a:p>
            <a:r>
              <a:rPr lang="de-DE" dirty="0" err="1" smtClean="0"/>
              <a:t>Behavorial</a:t>
            </a:r>
            <a:r>
              <a:rPr lang="de-DE" dirty="0" smtClean="0"/>
              <a:t> Pattern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91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1. </a:t>
            </a:r>
            <a:r>
              <a:rPr lang="de-DE" b="1" dirty="0" err="1" smtClean="0"/>
              <a:t>Concept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idea</a:t>
            </a:r>
            <a:endParaRPr lang="de-DE" b="1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Creational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Pattern</a:t>
            </a: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Structural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Pattern</a:t>
            </a:r>
          </a:p>
          <a:p>
            <a:endParaRPr lang="de-DE" dirty="0"/>
          </a:p>
          <a:p>
            <a:r>
              <a:rPr lang="de-DE" dirty="0" err="1" smtClean="0"/>
              <a:t>Behavorial</a:t>
            </a:r>
            <a:r>
              <a:rPr lang="de-DE" dirty="0" smtClean="0"/>
              <a:t> Pattern</a:t>
            </a:r>
          </a:p>
          <a:p>
            <a:pPr lvl="1"/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4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2. </a:t>
            </a:r>
            <a:r>
              <a:rPr lang="de-DE" b="1" dirty="0" err="1" smtClean="0"/>
              <a:t>Use</a:t>
            </a:r>
            <a:r>
              <a:rPr lang="de-DE" b="1" dirty="0" smtClean="0"/>
              <a:t>-Cases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b="1" dirty="0" smtClean="0"/>
              <a:t>Chat-</a:t>
            </a:r>
            <a:r>
              <a:rPr lang="de-DE" sz="2400" b="1" dirty="0" err="1" smtClean="0"/>
              <a:t>Rooms</a:t>
            </a:r>
            <a:r>
              <a:rPr lang="de-DE" sz="2400" dirty="0" smtClean="0"/>
              <a:t>:</a:t>
            </a:r>
          </a:p>
          <a:p>
            <a:pPr lvl="1"/>
            <a:endParaRPr lang="de-DE" sz="2000" dirty="0" smtClean="0"/>
          </a:p>
          <a:p>
            <a:pPr lvl="1"/>
            <a:r>
              <a:rPr lang="de-DE" sz="2000" dirty="0" err="1" smtClean="0"/>
              <a:t>Someone</a:t>
            </a:r>
            <a:r>
              <a:rPr lang="de-DE" sz="2000" dirty="0" smtClean="0"/>
              <a:t> </a:t>
            </a:r>
            <a:r>
              <a:rPr lang="de-DE" sz="2000" dirty="0" err="1" smtClean="0"/>
              <a:t>writes</a:t>
            </a:r>
            <a:r>
              <a:rPr lang="de-DE" sz="2000" dirty="0" smtClean="0"/>
              <a:t> a </a:t>
            </a:r>
            <a:r>
              <a:rPr lang="de-DE" sz="2000" dirty="0" err="1" smtClean="0"/>
              <a:t>message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a </a:t>
            </a:r>
            <a:r>
              <a:rPr lang="de-DE" sz="2000" dirty="0" err="1" smtClean="0"/>
              <a:t>chat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</a:t>
            </a:r>
            <a:r>
              <a:rPr lang="de-DE" sz="2000" dirty="0" err="1" smtClean="0"/>
              <a:t>subject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Chat </a:t>
            </a:r>
            <a:r>
              <a:rPr lang="de-DE" sz="2000" dirty="0" err="1" smtClean="0"/>
              <a:t>rooms</a:t>
            </a:r>
            <a:r>
              <a:rPr lang="de-DE" sz="2000" dirty="0" smtClean="0"/>
              <a:t> </a:t>
            </a:r>
            <a:r>
              <a:rPr lang="de-DE" sz="2000" dirty="0" err="1" smtClean="0"/>
              <a:t>informs</a:t>
            </a:r>
            <a:r>
              <a:rPr lang="de-DE" sz="2000" dirty="0" smtClean="0"/>
              <a:t> all </a:t>
            </a:r>
            <a:r>
              <a:rPr lang="de-DE" sz="2000" dirty="0" err="1" smtClean="0"/>
              <a:t>users</a:t>
            </a:r>
            <a:r>
              <a:rPr lang="de-DE" sz="2000" dirty="0" smtClean="0"/>
              <a:t> (</a:t>
            </a:r>
            <a:r>
              <a:rPr lang="de-DE" sz="2000" dirty="0" err="1" smtClean="0"/>
              <a:t>observers</a:t>
            </a:r>
            <a:r>
              <a:rPr lang="de-DE" sz="2000" dirty="0" smtClean="0"/>
              <a:t>) </a:t>
            </a:r>
            <a:r>
              <a:rPr lang="de-DE" sz="2000" dirty="0" err="1" smtClean="0"/>
              <a:t>about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message</a:t>
            </a:r>
            <a:endParaRPr lang="de-DE" sz="2000" dirty="0" smtClean="0"/>
          </a:p>
          <a:p>
            <a:pPr marL="457200" lvl="1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 err="1" smtClean="0"/>
              <a:t>Personalized</a:t>
            </a:r>
            <a:r>
              <a:rPr lang="de-DE" sz="2400" b="1" dirty="0" smtClean="0"/>
              <a:t> Feeds</a:t>
            </a:r>
            <a:r>
              <a:rPr lang="de-DE" sz="2400" dirty="0" smtClean="0"/>
              <a:t>:</a:t>
            </a:r>
          </a:p>
          <a:p>
            <a:endParaRPr lang="de-DE" sz="2400" dirty="0" smtClean="0"/>
          </a:p>
          <a:p>
            <a:pPr lvl="1"/>
            <a:r>
              <a:rPr lang="de-DE" sz="2000" dirty="0" err="1" smtClean="0"/>
              <a:t>Influencer</a:t>
            </a:r>
            <a:r>
              <a:rPr lang="de-DE" sz="2000" dirty="0" smtClean="0"/>
              <a:t> (</a:t>
            </a:r>
            <a:r>
              <a:rPr lang="de-DE" sz="2000" dirty="0" err="1" smtClean="0"/>
              <a:t>subject</a:t>
            </a:r>
            <a:r>
              <a:rPr lang="de-DE" sz="2000" dirty="0" smtClean="0"/>
              <a:t>) </a:t>
            </a:r>
            <a:r>
              <a:rPr lang="de-DE" sz="2000" dirty="0" err="1" smtClean="0"/>
              <a:t>posts</a:t>
            </a:r>
            <a:r>
              <a:rPr lang="de-DE" sz="2000" dirty="0" smtClean="0"/>
              <a:t> </a:t>
            </a:r>
            <a:r>
              <a:rPr lang="de-DE" sz="2000" dirty="0" err="1" smtClean="0"/>
              <a:t>something</a:t>
            </a:r>
            <a:endParaRPr lang="de-DE" sz="2000" dirty="0" smtClean="0"/>
          </a:p>
          <a:p>
            <a:pPr lvl="1"/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something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all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followers</a:t>
            </a:r>
            <a:r>
              <a:rPr lang="de-DE" sz="2000" dirty="0" smtClean="0"/>
              <a:t> (</a:t>
            </a:r>
            <a:r>
              <a:rPr lang="de-DE" sz="2000" dirty="0" err="1" smtClean="0"/>
              <a:t>observers</a:t>
            </a:r>
            <a:r>
              <a:rPr lang="de-DE" sz="2000" dirty="0" smtClean="0"/>
              <a:t>) </a:t>
            </a:r>
            <a:r>
              <a:rPr lang="de-DE" sz="2000" dirty="0" err="1" smtClean="0"/>
              <a:t>feeds</a:t>
            </a:r>
            <a:endParaRPr lang="de-DE" sz="2000" dirty="0" smtClean="0"/>
          </a:p>
          <a:p>
            <a:pPr marL="457200" lvl="1" indent="0">
              <a:buNone/>
            </a:pPr>
            <a:endParaRPr lang="de-DE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 smtClean="0"/>
              <a:t>FMBs</a:t>
            </a:r>
            <a:r>
              <a:rPr lang="de-DE" sz="2400" dirty="0" smtClean="0"/>
              <a:t> in E-Mail </a:t>
            </a:r>
            <a:r>
              <a:rPr lang="de-DE" sz="2400" dirty="0" err="1" smtClean="0"/>
              <a:t>clients</a:t>
            </a:r>
            <a:r>
              <a:rPr lang="de-DE" sz="2400" dirty="0" smtClean="0"/>
              <a:t>:</a:t>
            </a:r>
          </a:p>
          <a:p>
            <a:endParaRPr lang="de-DE" sz="2400" dirty="0" smtClean="0"/>
          </a:p>
          <a:p>
            <a:pPr lvl="1"/>
            <a:r>
              <a:rPr lang="de-DE" sz="2000" dirty="0" smtClean="0"/>
              <a:t>FMB (</a:t>
            </a:r>
            <a:r>
              <a:rPr lang="de-DE" sz="2000" dirty="0" err="1" smtClean="0"/>
              <a:t>Subject</a:t>
            </a:r>
            <a:r>
              <a:rPr lang="de-DE" sz="2000" dirty="0" smtClean="0"/>
              <a:t>)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err="1"/>
              <a:t>s</a:t>
            </a:r>
            <a:endParaRPr lang="de-DE" sz="2000" dirty="0" smtClean="0"/>
          </a:p>
          <a:p>
            <a:pPr lvl="1"/>
            <a:r>
              <a:rPr lang="de-DE" sz="2000" dirty="0" smtClean="0"/>
              <a:t>Clients (</a:t>
            </a:r>
            <a:r>
              <a:rPr lang="de-DE" sz="2000" dirty="0" err="1" smtClean="0"/>
              <a:t>observers</a:t>
            </a:r>
            <a:r>
              <a:rPr lang="de-DE" sz="2000" dirty="0" smtClean="0"/>
              <a:t>) </a:t>
            </a:r>
            <a:r>
              <a:rPr lang="de-DE" sz="2000" dirty="0" err="1" smtClean="0"/>
              <a:t>who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part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them</a:t>
            </a:r>
            <a:r>
              <a:rPr lang="de-DE" sz="2000" dirty="0" smtClean="0"/>
              <a:t> in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inbox</a:t>
            </a:r>
            <a:endParaRPr lang="de-DE" sz="2000" dirty="0" smtClean="0"/>
          </a:p>
          <a:p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08/09/2025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9</a:t>
            </a:fld>
            <a:endParaRPr lang="en-GB"/>
          </a:p>
        </p:txBody>
      </p:sp>
      <p:pic>
        <p:nvPicPr>
          <p:cNvPr id="2052" name="Picture 4" descr="webex Icon im Windows 11 Color-Sti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6" y="16288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Microsoft Office Teams (2018–present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46415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scord - Free social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40" y="16288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tei:YouTube full-color icon (2017).svg –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23082"/>
            <a:ext cx="641501" cy="4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ree Reddit Logo SVG, PNG Icon, Symbol. Download Image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88" y="3121954"/>
            <a:ext cx="449301" cy="4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:Microsoft Office Outlook (2018–present)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11330"/>
            <a:ext cx="401756" cy="3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ile:Gmail icon (2020)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76" y="4711330"/>
            <a:ext cx="498472" cy="3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atei:Instagram icon.png –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23714"/>
            <a:ext cx="447539" cy="4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Bildschirmpräsentation (4:3)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Barcamp Observer (Publish and subscribe)</vt:lpstr>
      <vt:lpstr>Overview</vt:lpstr>
      <vt:lpstr>1. Concept and idea</vt:lpstr>
      <vt:lpstr>1. Concept and idea</vt:lpstr>
      <vt:lpstr>1. Concept and idea</vt:lpstr>
      <vt:lpstr>1. Concept and idea</vt:lpstr>
      <vt:lpstr>1. Concept and idea</vt:lpstr>
      <vt:lpstr>1. Concept and idea</vt:lpstr>
      <vt:lpstr>2. Use-Cases</vt:lpstr>
      <vt:lpstr>3. Technical explanation</vt:lpstr>
      <vt:lpstr>3. Technical explanation</vt:lpstr>
      <vt:lpstr>3. Technical explanation</vt:lpstr>
      <vt:lpstr>3. Technical explanation</vt:lpstr>
      <vt:lpstr>3. Technical explanation</vt:lpstr>
      <vt:lpstr>3. Technical explanation</vt:lpstr>
      <vt:lpstr>3. Technical explanation</vt:lpstr>
      <vt:lpstr>4. Concrete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Barcamp Observer (Publish and subscribe)</dc:title>
  <dc:creator>Christian Radke</dc:creator>
  <cp:lastModifiedBy>Christian Radke</cp:lastModifiedBy>
  <cp:revision>25</cp:revision>
  <dcterms:created xsi:type="dcterms:W3CDTF">2025-09-08T08:14:43Z</dcterms:created>
  <dcterms:modified xsi:type="dcterms:W3CDTF">2025-09-08T14:07:31Z</dcterms:modified>
</cp:coreProperties>
</file>