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4"/>
  </p:sldMasterIdLst>
  <p:notesMasterIdLst>
    <p:notesMasterId r:id="rId6"/>
  </p:notesMasterIdLst>
  <p:handoutMasterIdLst>
    <p:handoutMasterId r:id="rId7"/>
  </p:handoutMasterIdLst>
  <p:sldIdLst>
    <p:sldId id="282" r:id="rId5"/>
  </p:sldIdLst>
  <p:sldSz cx="12801600" cy="9601200" type="A3"/>
  <p:notesSz cx="6881813" cy="9296400"/>
  <p:defaultTextStyle>
    <a:defPPr>
      <a:defRPr lang="de-DE"/>
    </a:defPPr>
    <a:lvl1pPr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39295" indent="-289263"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279806" indent="-579741"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919101" indent="-869004"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559611" indent="-1159482"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750162" algn="l" defTabSz="700065" rtl="0" eaLnBrk="1" latinLnBrk="0" hangingPunct="1"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100194" algn="l" defTabSz="700065" rtl="0" eaLnBrk="1" latinLnBrk="0" hangingPunct="1"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2450226" algn="l" defTabSz="700065" rtl="0" eaLnBrk="1" latinLnBrk="0" hangingPunct="1"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2800259" algn="l" defTabSz="700065" rtl="0" eaLnBrk="1" latinLnBrk="0" hangingPunct="1"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ke Heikens" initials="EH" lastIdx="1" clrIdx="0">
    <p:extLst>
      <p:ext uri="{19B8F6BF-5375-455C-9EA6-DF929625EA0E}">
        <p15:presenceInfo xmlns:p15="http://schemas.microsoft.com/office/powerpoint/2012/main" userId="Elke Heike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5" autoAdjust="0"/>
  </p:normalViewPr>
  <p:slideViewPr>
    <p:cSldViewPr>
      <p:cViewPr varScale="1">
        <p:scale>
          <a:sx n="185" d="100"/>
          <a:sy n="185" d="100"/>
        </p:scale>
        <p:origin x="2334" y="168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1" d="100"/>
          <a:sy n="31" d="100"/>
        </p:scale>
        <p:origin x="27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061" cy="465194"/>
          </a:xfrm>
          <a:prstGeom prst="rect">
            <a:avLst/>
          </a:prstGeom>
        </p:spPr>
        <p:txBody>
          <a:bodyPr vert="horz" lIns="40089" tIns="20045" rIns="40089" bIns="20045" rtlCol="0"/>
          <a:lstStyle>
            <a:lvl1pPr algn="l" eaLnBrk="1" hangingPunct="1">
              <a:defRPr sz="5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8012" y="0"/>
            <a:ext cx="2982061" cy="465194"/>
          </a:xfrm>
          <a:prstGeom prst="rect">
            <a:avLst/>
          </a:prstGeom>
        </p:spPr>
        <p:txBody>
          <a:bodyPr vert="horz" lIns="40089" tIns="20045" rIns="40089" bIns="20045" rtlCol="0"/>
          <a:lstStyle>
            <a:lvl1pPr algn="r" eaLnBrk="1" hangingPunct="1">
              <a:defRPr sz="5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CDD48F-101E-4732-A504-9C23C814EC68}" type="datetimeFigureOut">
              <a:rPr lang="de-DE"/>
              <a:pPr>
                <a:defRPr/>
              </a:pPr>
              <a:t>25.09.2024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8830274"/>
            <a:ext cx="2982061" cy="464259"/>
          </a:xfrm>
          <a:prstGeom prst="rect">
            <a:avLst/>
          </a:prstGeom>
        </p:spPr>
        <p:txBody>
          <a:bodyPr vert="horz" lIns="40089" tIns="20045" rIns="40089" bIns="20045" rtlCol="0" anchor="b"/>
          <a:lstStyle>
            <a:lvl1pPr algn="l" eaLnBrk="1" hangingPunct="1">
              <a:defRPr sz="5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8012" y="8830274"/>
            <a:ext cx="2982061" cy="464259"/>
          </a:xfrm>
          <a:prstGeom prst="rect">
            <a:avLst/>
          </a:prstGeom>
        </p:spPr>
        <p:txBody>
          <a:bodyPr vert="horz" wrap="square" lIns="40089" tIns="20045" rIns="40089" bIns="2004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500" smtClean="0"/>
            </a:lvl1pPr>
          </a:lstStyle>
          <a:p>
            <a:pPr>
              <a:defRPr/>
            </a:pPr>
            <a:fld id="{B4359E14-C274-43B1-8D1A-95F2E2EE1E4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4761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061" cy="465194"/>
          </a:xfrm>
          <a:prstGeom prst="rect">
            <a:avLst/>
          </a:prstGeom>
        </p:spPr>
        <p:txBody>
          <a:bodyPr vert="horz" lIns="52596" tIns="26298" rIns="52596" bIns="26298" rtlCol="0"/>
          <a:lstStyle>
            <a:lvl1pPr algn="l" eaLnBrk="1" hangingPunct="1">
              <a:defRPr sz="7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8012" y="0"/>
            <a:ext cx="2982061" cy="465194"/>
          </a:xfrm>
          <a:prstGeom prst="rect">
            <a:avLst/>
          </a:prstGeom>
        </p:spPr>
        <p:txBody>
          <a:bodyPr vert="horz" lIns="52596" tIns="26298" rIns="52596" bIns="26298" rtlCol="0"/>
          <a:lstStyle>
            <a:lvl1pPr algn="r" eaLnBrk="1" hangingPunct="1">
              <a:defRPr sz="7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D01E55D-06AB-4D2D-98A5-5837FA2EDB6C}" type="datetimeFigureOut">
              <a:rPr lang="de-DE"/>
              <a:pPr>
                <a:defRPr/>
              </a:pPr>
              <a:t>25.09.2024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2596" tIns="26298" rIns="52596" bIns="26298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7833" y="4415604"/>
            <a:ext cx="5506147" cy="4183940"/>
          </a:xfrm>
          <a:prstGeom prst="rect">
            <a:avLst/>
          </a:prstGeom>
        </p:spPr>
        <p:txBody>
          <a:bodyPr vert="horz" lIns="52596" tIns="26298" rIns="52596" bIns="26298" rtlCol="0">
            <a:normAutofit/>
          </a:bodyPr>
          <a:lstStyle/>
          <a:p>
            <a:r>
              <a:rPr lang="de-DE" b="1" dirty="0"/>
              <a:t>Selbstlernkompetenz</a:t>
            </a:r>
          </a:p>
          <a:p>
            <a:r>
              <a:rPr lang="de-DE" dirty="0"/>
              <a:t>Das etwas sperrige deutsche Wort „</a:t>
            </a:r>
            <a:r>
              <a:rPr lang="de-DE" dirty="0" err="1"/>
              <a:t>Selbstlernkomptenz</a:t>
            </a:r>
            <a:r>
              <a:rPr lang="de-DE" dirty="0"/>
              <a:t>“ beschreibt eine in unseren Augen entscheidende Fähigkeit, wenn es um das Thema „erfolgreiches lernen“ geht. Es geht darum unter Berücksichtigung eigener Stärken und auch Schwächen </a:t>
            </a:r>
            <a:r>
              <a:rPr lang="de-DE" b="1" dirty="0"/>
              <a:t>Selbstlernprozesse in Gang zu setzen</a:t>
            </a:r>
            <a:r>
              <a:rPr lang="de-DE" dirty="0"/>
              <a:t>. Nicht das du denkst, die Uni wird jetzt überflüssig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8830274"/>
            <a:ext cx="2982061" cy="464259"/>
          </a:xfrm>
          <a:prstGeom prst="rect">
            <a:avLst/>
          </a:prstGeom>
        </p:spPr>
        <p:txBody>
          <a:bodyPr vert="horz" lIns="52596" tIns="26298" rIns="52596" bIns="26298" rtlCol="0" anchor="b"/>
          <a:lstStyle>
            <a:lvl1pPr algn="l" eaLnBrk="1" hangingPunct="1">
              <a:defRPr sz="7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8012" y="8830274"/>
            <a:ext cx="2982061" cy="464259"/>
          </a:xfrm>
          <a:prstGeom prst="rect">
            <a:avLst/>
          </a:prstGeom>
        </p:spPr>
        <p:txBody>
          <a:bodyPr vert="horz" wrap="square" lIns="52596" tIns="26298" rIns="52596" bIns="2629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700" smtClean="0"/>
            </a:lvl1pPr>
          </a:lstStyle>
          <a:p>
            <a:pPr>
              <a:defRPr/>
            </a:pPr>
            <a:fld id="{BA05E29B-85A6-47E2-8AFD-A53D5570041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8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1pPr>
    <a:lvl2pPr marL="350032"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2pPr>
    <a:lvl3pPr marL="700065"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3pPr>
    <a:lvl4pPr marL="1050097"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4pPr>
    <a:lvl5pPr marL="1400129"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5pPr>
    <a:lvl6pPr marL="1750162" algn="l" defTabSz="700065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6pPr>
    <a:lvl7pPr marL="2100194" algn="l" defTabSz="700065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7pPr>
    <a:lvl8pPr marL="2450226" algn="l" defTabSz="700065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8pPr>
    <a:lvl9pPr marL="2800259" algn="l" defTabSz="700065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7"/>
          <p:cNvSpPr>
            <a:spLocks noGrp="1"/>
          </p:cNvSpPr>
          <p:nvPr>
            <p:ph type="title"/>
          </p:nvPr>
        </p:nvSpPr>
        <p:spPr>
          <a:xfrm>
            <a:off x="567000" y="1185573"/>
            <a:ext cx="11623500" cy="2923919"/>
          </a:xfrm>
          <a:prstGeom prst="rect">
            <a:avLst/>
          </a:prstGeom>
        </p:spPr>
        <p:txBody>
          <a:bodyPr anchor="b" anchorCtr="0"/>
          <a:lstStyle>
            <a:lvl1pPr algn="l">
              <a:defRPr sz="4800" b="1" baseline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</p:nvPr>
        </p:nvSpPr>
        <p:spPr>
          <a:xfrm>
            <a:off x="567000" y="4322141"/>
            <a:ext cx="11623500" cy="16480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3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07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43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7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15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51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87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67000" y="6395464"/>
            <a:ext cx="11623500" cy="478460"/>
          </a:xfrm>
          <a:prstGeom prst="rect">
            <a:avLst/>
          </a:prstGeom>
        </p:spPr>
        <p:txBody>
          <a:bodyPr/>
          <a:lstStyle>
            <a:lvl1pPr>
              <a:buNone/>
              <a:defRPr sz="3200">
                <a:solidFill>
                  <a:srgbClr val="3C3C3C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67000" y="7990330"/>
            <a:ext cx="11623500" cy="425297"/>
          </a:xfrm>
          <a:prstGeom prst="rect">
            <a:avLst/>
          </a:prstGeom>
        </p:spPr>
        <p:txBody>
          <a:bodyPr/>
          <a:lstStyle>
            <a:lvl1pPr>
              <a:buNone/>
              <a:defRPr sz="3200">
                <a:solidFill>
                  <a:srgbClr val="3C3C3C"/>
                </a:solidFill>
              </a:defRPr>
            </a:lvl1pPr>
          </a:lstStyle>
          <a:p>
            <a:pPr lvl="0"/>
            <a:fld id="{6EDFCB2E-2A70-42E7-A0C0-135F7F8C1A48}" type="datetime4">
              <a:rPr lang="de-DE" smtClean="0"/>
              <a:t>23. August 2016</a:t>
            </a:fld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67000" y="6927086"/>
            <a:ext cx="11623500" cy="478460"/>
          </a:xfrm>
          <a:prstGeom prst="rect">
            <a:avLst/>
          </a:prstGeom>
        </p:spPr>
        <p:txBody>
          <a:bodyPr/>
          <a:lstStyle>
            <a:lvl1pPr>
              <a:buNone/>
              <a:defRPr sz="3200">
                <a:solidFill>
                  <a:srgbClr val="3C3C3C"/>
                </a:solidFill>
              </a:defRPr>
            </a:lvl1pPr>
          </a:lstStyle>
          <a:p>
            <a:pPr lvl="0"/>
            <a:r>
              <a:rPr lang="de-DE" dirty="0"/>
              <a:t>(Klasse)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67000" y="7458708"/>
            <a:ext cx="11623500" cy="478460"/>
          </a:xfrm>
          <a:prstGeom prst="rect">
            <a:avLst/>
          </a:prstGeom>
        </p:spPr>
        <p:txBody>
          <a:bodyPr/>
          <a:lstStyle>
            <a:lvl1pPr>
              <a:buNone/>
              <a:defRPr sz="3200">
                <a:solidFill>
                  <a:srgbClr val="3C3C3C"/>
                </a:solidFill>
              </a:defRPr>
            </a:lvl1pPr>
          </a:lstStyle>
          <a:p>
            <a:pPr lvl="0"/>
            <a:r>
              <a:rPr lang="de-DE" dirty="0"/>
              <a:t>vorname.nachname@g18.de</a:t>
            </a:r>
          </a:p>
        </p:txBody>
      </p:sp>
    </p:spTree>
    <p:extLst>
      <p:ext uri="{BB962C8B-B14F-4D97-AF65-F5344CB8AC3E}">
        <p14:creationId xmlns:p14="http://schemas.microsoft.com/office/powerpoint/2010/main" val="9166250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567000" y="4438547"/>
            <a:ext cx="11623500" cy="37509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rgbClr val="3C3C3C"/>
                </a:solidFill>
              </a:defRPr>
            </a:lvl1pPr>
            <a:lvl2pPr marL="83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07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43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7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15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51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87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67000" y="706978"/>
            <a:ext cx="11623500" cy="3455540"/>
          </a:xfrm>
          <a:prstGeom prst="rect">
            <a:avLst/>
          </a:prstGeom>
        </p:spPr>
        <p:txBody>
          <a:bodyPr anchor="b" anchorCtr="0"/>
          <a:lstStyle>
            <a:lvl1pPr algn="ctr">
              <a:defRPr sz="4800" b="1">
                <a:solidFill>
                  <a:srgbClr val="3C3C3C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22CC032E-A4CF-48C4-A1CA-83EB118140F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2224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7000" y="706978"/>
            <a:ext cx="11623500" cy="1135689"/>
          </a:xfrm>
          <a:prstGeom prst="rect">
            <a:avLst/>
          </a:prstGeom>
        </p:spPr>
        <p:txBody>
          <a:bodyPr vert="horz" lIns="0" rIns="0" bIns="0" anchor="b" anchorCtr="0"/>
          <a:lstStyle>
            <a:lvl1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3C3C3C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2pPr>
            <a:lvl3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3pPr>
            <a:lvl4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4pPr>
            <a:lvl5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67000" y="2035884"/>
            <a:ext cx="11623500" cy="6273418"/>
          </a:xfrm>
          <a:prstGeom prst="rect">
            <a:avLst/>
          </a:prstGeom>
        </p:spPr>
        <p:txBody>
          <a:bodyPr vert="horz" lIns="0" tIns="0" rIns="0" bIns="0"/>
          <a:lstStyle>
            <a:lvl1pPr marL="457200" indent="-457200">
              <a:buFont typeface="Arial"/>
              <a:buChar char="•"/>
              <a:defRPr sz="3000" b="0" i="0" baseline="0">
                <a:solidFill>
                  <a:srgbClr val="3C3C3C"/>
                </a:solidFill>
                <a:latin typeface="+mn-lt"/>
              </a:defRPr>
            </a:lvl1pPr>
            <a:lvl2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2pPr>
            <a:lvl3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3pPr>
            <a:lvl4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4pPr>
            <a:lvl5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D5E517B9-6508-46CC-86B1-12B3CACCDBB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57632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Text mit Bild (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7000" y="706978"/>
            <a:ext cx="11623500" cy="1135689"/>
          </a:xfrm>
          <a:prstGeom prst="rect">
            <a:avLst/>
          </a:prstGeom>
        </p:spPr>
        <p:txBody>
          <a:bodyPr vert="horz" lIns="0" rIns="0" bIns="0" anchor="b" anchorCtr="0"/>
          <a:lstStyle>
            <a:lvl1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3C3C3C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2pPr>
            <a:lvl3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3pPr>
            <a:lvl4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4pPr>
            <a:lvl5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67000" y="2035884"/>
            <a:ext cx="5613300" cy="6273418"/>
          </a:xfrm>
          <a:prstGeom prst="rect">
            <a:avLst/>
          </a:prstGeom>
        </p:spPr>
        <p:txBody>
          <a:bodyPr vert="horz" lIns="0" tIns="0" rIns="0" bIns="0"/>
          <a:lstStyle>
            <a:lvl1pPr marL="457200" indent="-457200">
              <a:buFont typeface="Arial"/>
              <a:buChar char="•"/>
              <a:defRPr sz="3000" b="0" i="0" baseline="0">
                <a:solidFill>
                  <a:srgbClr val="3C3C3C"/>
                </a:solidFill>
                <a:latin typeface="+mn-lt"/>
              </a:defRPr>
            </a:lvl1pPr>
            <a:lvl2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2pPr>
            <a:lvl3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3pPr>
            <a:lvl4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4pPr>
            <a:lvl5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0"/>
          </p:nvPr>
        </p:nvSpPr>
        <p:spPr>
          <a:xfrm>
            <a:off x="6577200" y="2035884"/>
            <a:ext cx="5613300" cy="6273418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rgbClr val="3C3C3C"/>
                </a:solidFill>
                <a:latin typeface="+mn-lt"/>
                <a:cs typeface="Lucida Sans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BDFC4200-3021-463F-9345-D644D52CA20F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7577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67000" y="2035884"/>
            <a:ext cx="11623500" cy="6273418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rgbClr val="3C3C3C"/>
                </a:solidFill>
                <a:latin typeface="+mn-lt"/>
                <a:cs typeface="Lucida Sans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7000" y="706978"/>
            <a:ext cx="11623500" cy="1135689"/>
          </a:xfrm>
          <a:prstGeom prst="rect">
            <a:avLst/>
          </a:prstGeom>
        </p:spPr>
        <p:txBody>
          <a:bodyPr vert="horz" lIns="0" rIns="0" bIns="0" anchor="b" anchorCtr="0"/>
          <a:lstStyle>
            <a:lvl1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3C3C3C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2pPr>
            <a:lvl3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3pPr>
            <a:lvl4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4pPr>
            <a:lvl5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01C84050-DDF4-4FE6-BE7E-E534E8E4C0C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4418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Text mit Bild (Zeil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7000" y="707114"/>
            <a:ext cx="11623500" cy="1135689"/>
          </a:xfrm>
          <a:prstGeom prst="rect">
            <a:avLst/>
          </a:prstGeom>
        </p:spPr>
        <p:txBody>
          <a:bodyPr vert="horz" lIns="0" rIns="0" bIns="0" anchor="b" anchorCtr="0"/>
          <a:lstStyle>
            <a:lvl1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3C3C3C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2pPr>
            <a:lvl3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3pPr>
            <a:lvl4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4pPr>
            <a:lvl5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67000" y="2036168"/>
            <a:ext cx="11623500" cy="2817594"/>
          </a:xfrm>
          <a:prstGeom prst="rect">
            <a:avLst/>
          </a:prstGeom>
        </p:spPr>
        <p:txBody>
          <a:bodyPr vert="horz" lIns="0" tIns="0" rIns="0" bIns="0"/>
          <a:lstStyle>
            <a:lvl1pPr marL="457200" indent="-457200">
              <a:buFont typeface="Arial"/>
              <a:buChar char="•"/>
              <a:defRPr sz="3000" b="0" i="0" baseline="0">
                <a:solidFill>
                  <a:srgbClr val="3C3C3C"/>
                </a:solidFill>
                <a:latin typeface="+mn-lt"/>
              </a:defRPr>
            </a:lvl1pPr>
            <a:lvl2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2pPr>
            <a:lvl3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3pPr>
            <a:lvl4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4pPr>
            <a:lvl5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67000" y="5066411"/>
            <a:ext cx="11623500" cy="3242892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rgbClr val="3C3C3C"/>
                </a:solidFill>
                <a:latin typeface="+mn-lt"/>
                <a:cs typeface="Lucida Sans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5D6D8116-2F98-4872-BE93-1F8C776AA12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574621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43582" y="4003168"/>
            <a:ext cx="11057729" cy="14353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rgbClr val="00477E"/>
                </a:solidFill>
              </a:defRPr>
            </a:lvl1pPr>
            <a:lvl2pPr marL="83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07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43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7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15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51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87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43583" y="813438"/>
            <a:ext cx="11034406" cy="2923919"/>
          </a:xfrm>
          <a:prstGeom prst="rect">
            <a:avLst/>
          </a:prstGeom>
        </p:spPr>
        <p:txBody>
          <a:bodyPr anchor="b" anchorCtr="0"/>
          <a:lstStyle>
            <a:lvl1pPr algn="l">
              <a:defRPr sz="48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843856" y="5917006"/>
            <a:ext cx="8166021" cy="1914131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3200"/>
            </a:lvl1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90995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813123" y="123938"/>
            <a:ext cx="681854" cy="400110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algn="r" defTabSz="1671980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289FB2A-DF37-4DE1-BEAB-7C8FA00A49D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02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89" r:id="rId7"/>
  </p:sldLayoutIdLst>
  <p:hf hdr="0" ftr="0" dt="0"/>
  <p:txStyles>
    <p:titleStyle>
      <a:lvl1pPr algn="ctr" defTabSz="1671638" rtl="0" eaLnBrk="1" fontAlgn="base" hangingPunct="1">
        <a:spcBef>
          <a:spcPct val="0"/>
        </a:spcBef>
        <a:spcAft>
          <a:spcPct val="0"/>
        </a:spcAft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2pPr>
      <a:lvl3pPr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3pPr>
      <a:lvl4pPr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4pPr>
      <a:lvl5pPr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5pPr>
      <a:lvl6pPr marL="457200"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6pPr>
      <a:lvl7pPr marL="914400"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7pPr>
      <a:lvl8pPr marL="1371600"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8pPr>
      <a:lvl9pPr marL="1828800"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9pPr>
    </p:titleStyle>
    <p:bodyStyle>
      <a:lvl1pPr marL="625475" indent="-625475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357313" indent="-522288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150" indent="-417513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2925763" indent="-417513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60788" indent="-417513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97946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3936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269927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105917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35990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980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50797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4396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7995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501594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85193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687922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CDF52B0D-58CA-4AF5-8210-70500A4E5BE5}"/>
              </a:ext>
            </a:extLst>
          </p:cNvPr>
          <p:cNvSpPr txBox="1"/>
          <p:nvPr/>
        </p:nvSpPr>
        <p:spPr>
          <a:xfrm flipH="1">
            <a:off x="3664496" y="52624"/>
            <a:ext cx="7344816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Ideation Phase: </a:t>
            </a:r>
            <a:r>
              <a:rPr lang="de-DE" dirty="0" err="1"/>
              <a:t>Empathy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  <p:pic>
        <p:nvPicPr>
          <p:cNvPr id="3" name="Grafik 2" descr="Kopf mit Zahnrädern">
            <a:extLst>
              <a:ext uri="{FF2B5EF4-FFF2-40B4-BE49-F238E27FC236}">
                <a16:creationId xmlns:a16="http://schemas.microsoft.com/office/drawing/2014/main" id="{FEEE6840-DB19-4EA9-A681-81F1F24E0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648" y="3360440"/>
            <a:ext cx="2151856" cy="2151856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0DF44E8-41F9-4EAA-BA26-10072910E57E}"/>
              </a:ext>
            </a:extLst>
          </p:cNvPr>
          <p:cNvCxnSpPr>
            <a:cxnSpLocks/>
          </p:cNvCxnSpPr>
          <p:nvPr/>
        </p:nvCxnSpPr>
        <p:spPr>
          <a:xfrm>
            <a:off x="928192" y="615752"/>
            <a:ext cx="10441160" cy="7137176"/>
          </a:xfrm>
          <a:prstGeom prst="line">
            <a:avLst/>
          </a:prstGeom>
          <a:ln w="38100" cap="rnd">
            <a:solidFill>
              <a:schemeClr val="bg1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F621C8A-1BCE-4B75-BA2E-8CAAE5DC4BF9}"/>
              </a:ext>
            </a:extLst>
          </p:cNvPr>
          <p:cNvCxnSpPr>
            <a:cxnSpLocks/>
          </p:cNvCxnSpPr>
          <p:nvPr/>
        </p:nvCxnSpPr>
        <p:spPr>
          <a:xfrm flipV="1">
            <a:off x="1216224" y="615752"/>
            <a:ext cx="10297144" cy="6849144"/>
          </a:xfrm>
          <a:prstGeom prst="line">
            <a:avLst/>
          </a:prstGeom>
          <a:ln w="38100" cap="rnd">
            <a:solidFill>
              <a:schemeClr val="bg1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B7C56BD-38C9-403C-AAC5-AE50C9D27F3D}"/>
              </a:ext>
            </a:extLst>
          </p:cNvPr>
          <p:cNvSpPr txBox="1"/>
          <p:nvPr/>
        </p:nvSpPr>
        <p:spPr>
          <a:xfrm>
            <a:off x="777590" y="7867073"/>
            <a:ext cx="5047146" cy="11521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de-DE" dirty="0" err="1"/>
              <a:t>Gain</a:t>
            </a:r>
            <a:endParaRPr lang="de-DE" dirty="0"/>
          </a:p>
          <a:p>
            <a:r>
              <a:rPr lang="de-DE" sz="1400" dirty="0"/>
              <a:t>Entertainment/</a:t>
            </a:r>
            <a:r>
              <a:rPr lang="de-DE" sz="1400" dirty="0" err="1"/>
              <a:t>Companionship</a:t>
            </a:r>
            <a:r>
              <a:rPr lang="de-DE" sz="1400" dirty="0"/>
              <a:t> </a:t>
            </a:r>
            <a:r>
              <a:rPr lang="de-DE" sz="1400" dirty="0" err="1"/>
              <a:t>through</a:t>
            </a:r>
            <a:r>
              <a:rPr lang="de-DE" sz="1400" dirty="0"/>
              <a:t> AI</a:t>
            </a:r>
          </a:p>
          <a:p>
            <a:r>
              <a:rPr lang="de-DE" sz="1400" dirty="0" err="1"/>
              <a:t>Automated</a:t>
            </a:r>
            <a:r>
              <a:rPr lang="de-DE" sz="1400" dirty="0"/>
              <a:t> Tasks/Chores</a:t>
            </a:r>
          </a:p>
          <a:p>
            <a:r>
              <a:rPr lang="de-DE" sz="1400" dirty="0" err="1"/>
              <a:t>Ease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use</a:t>
            </a:r>
            <a:r>
              <a:rPr lang="de-DE" sz="1400" dirty="0"/>
              <a:t>/</a:t>
            </a:r>
            <a:r>
              <a:rPr lang="de-DE" sz="1400" dirty="0" err="1"/>
              <a:t>Improvement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living</a:t>
            </a:r>
            <a:r>
              <a:rPr lang="de-DE" sz="1400" dirty="0"/>
              <a:t> </a:t>
            </a:r>
            <a:r>
              <a:rPr lang="de-DE" sz="1400" dirty="0" err="1"/>
              <a:t>quality</a:t>
            </a:r>
            <a:endParaRPr lang="de-DE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5896E10-8FD7-4593-AA04-85BB96F91BEE}"/>
              </a:ext>
            </a:extLst>
          </p:cNvPr>
          <p:cNvSpPr txBox="1"/>
          <p:nvPr/>
        </p:nvSpPr>
        <p:spPr>
          <a:xfrm>
            <a:off x="5962166" y="7858324"/>
            <a:ext cx="5047146" cy="11521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de-DE" dirty="0"/>
              <a:t>Pain</a:t>
            </a:r>
          </a:p>
          <a:p>
            <a:r>
              <a:rPr lang="de-DE" sz="1400" dirty="0" err="1"/>
              <a:t>No</a:t>
            </a:r>
            <a:r>
              <a:rPr lang="de-DE" sz="1400" dirty="0"/>
              <a:t> human </a:t>
            </a:r>
            <a:r>
              <a:rPr lang="de-DE" sz="1400" dirty="0" err="1"/>
              <a:t>interaction</a:t>
            </a:r>
            <a:endParaRPr lang="de-DE" sz="1400" dirty="0"/>
          </a:p>
          <a:p>
            <a:r>
              <a:rPr lang="de-DE" sz="1400" dirty="0" err="1"/>
              <a:t>Probably</a:t>
            </a:r>
            <a:r>
              <a:rPr lang="de-DE" sz="1400" dirty="0"/>
              <a:t> </a:t>
            </a:r>
            <a:r>
              <a:rPr lang="de-DE" sz="1400" dirty="0" err="1"/>
              <a:t>difficulty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initial </a:t>
            </a:r>
            <a:r>
              <a:rPr lang="de-DE" sz="1400" dirty="0" err="1"/>
              <a:t>understanding</a:t>
            </a:r>
            <a:r>
              <a:rPr lang="de-DE" sz="1400" dirty="0"/>
              <a:t>/</a:t>
            </a:r>
            <a:r>
              <a:rPr lang="de-DE" sz="1400" dirty="0" err="1"/>
              <a:t>need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guidance</a:t>
            </a:r>
            <a:endParaRPr lang="de-DE" sz="1400" dirty="0"/>
          </a:p>
          <a:p>
            <a:r>
              <a:rPr lang="de-DE" sz="1400" dirty="0" err="1"/>
              <a:t>Overbearing</a:t>
            </a:r>
            <a:r>
              <a:rPr lang="de-DE" sz="1400" dirty="0"/>
              <a:t> </a:t>
            </a:r>
            <a:r>
              <a:rPr lang="de-DE" sz="1400" dirty="0" err="1"/>
              <a:t>help</a:t>
            </a:r>
            <a:r>
              <a:rPr lang="de-DE" sz="1400" dirty="0"/>
              <a:t>/</a:t>
            </a:r>
            <a:r>
              <a:rPr lang="de-DE" sz="1400" dirty="0" err="1"/>
              <a:t>too</a:t>
            </a:r>
            <a:r>
              <a:rPr lang="de-DE" sz="1400" dirty="0"/>
              <a:t> </a:t>
            </a:r>
            <a:r>
              <a:rPr lang="de-DE" sz="1400" dirty="0" err="1"/>
              <a:t>little</a:t>
            </a:r>
            <a:r>
              <a:rPr lang="de-DE" sz="1400" dirty="0"/>
              <a:t> </a:t>
            </a:r>
            <a:r>
              <a:rPr lang="de-DE" sz="1400" dirty="0" err="1"/>
              <a:t>interaction</a:t>
            </a:r>
            <a:r>
              <a:rPr lang="de-DE" sz="1400" dirty="0"/>
              <a:t>/</a:t>
            </a:r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self-governance</a:t>
            </a:r>
            <a:endParaRPr lang="de-DE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608F41-6CA9-488B-8031-7BEEF4A05B5F}"/>
              </a:ext>
            </a:extLst>
          </p:cNvPr>
          <p:cNvSpPr txBox="1"/>
          <p:nvPr/>
        </p:nvSpPr>
        <p:spPr>
          <a:xfrm>
            <a:off x="5024538" y="2638058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Think &amp; </a:t>
            </a:r>
            <a:r>
              <a:rPr lang="de-DE" dirty="0" err="1"/>
              <a:t>Feel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4FF76FC-2B9A-4E74-8E25-44C56511AB14}"/>
              </a:ext>
            </a:extLst>
          </p:cNvPr>
          <p:cNvSpPr txBox="1"/>
          <p:nvPr/>
        </p:nvSpPr>
        <p:spPr>
          <a:xfrm>
            <a:off x="7624936" y="4065454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33E1BEF-5FD5-43D1-A9BB-F6A2EFEB2A16}"/>
              </a:ext>
            </a:extLst>
          </p:cNvPr>
          <p:cNvSpPr txBox="1"/>
          <p:nvPr/>
        </p:nvSpPr>
        <p:spPr>
          <a:xfrm>
            <a:off x="5032648" y="5503510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Say and do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37E7CA-CE9C-489B-A8E0-A4772DD02D64}"/>
              </a:ext>
            </a:extLst>
          </p:cNvPr>
          <p:cNvSpPr txBox="1"/>
          <p:nvPr/>
        </p:nvSpPr>
        <p:spPr>
          <a:xfrm>
            <a:off x="3301163" y="3990399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Hear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6E828D1-613B-D923-EF55-1D9052037277}"/>
              </a:ext>
            </a:extLst>
          </p:cNvPr>
          <p:cNvSpPr txBox="1"/>
          <p:nvPr/>
        </p:nvSpPr>
        <p:spPr>
          <a:xfrm>
            <a:off x="137003" y="2584699"/>
            <a:ext cx="29439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</a:t>
            </a:r>
            <a:r>
              <a:rPr lang="de-DE" sz="2000" dirty="0" err="1"/>
              <a:t>possibly</a:t>
            </a:r>
            <a:r>
              <a:rPr lang="de-DE" sz="2000" dirty="0"/>
              <a:t> </a:t>
            </a:r>
            <a:r>
              <a:rPr lang="de-DE" sz="2000" dirty="0" err="1"/>
              <a:t>good</a:t>
            </a:r>
            <a:r>
              <a:rPr lang="de-DE" sz="2000" dirty="0"/>
              <a:t> </a:t>
            </a:r>
            <a:r>
              <a:rPr lang="de-DE" sz="2000" dirty="0" err="1"/>
              <a:t>help</a:t>
            </a:r>
            <a:endParaRPr lang="de-DE" sz="2000" dirty="0"/>
          </a:p>
          <a:p>
            <a:r>
              <a:rPr lang="de-DE" sz="2000" dirty="0"/>
              <a:t>-</a:t>
            </a:r>
            <a:r>
              <a:rPr lang="de-DE" sz="2000" dirty="0" err="1"/>
              <a:t>security</a:t>
            </a:r>
            <a:r>
              <a:rPr lang="de-DE" sz="2000" dirty="0"/>
              <a:t> </a:t>
            </a:r>
            <a:r>
              <a:rPr lang="de-DE" sz="2000" dirty="0" err="1"/>
              <a:t>concerns</a:t>
            </a:r>
            <a:endParaRPr lang="de-DE" sz="2000" dirty="0"/>
          </a:p>
          <a:p>
            <a:r>
              <a:rPr lang="de-DE" sz="2000" dirty="0"/>
              <a:t>-</a:t>
            </a:r>
            <a:r>
              <a:rPr lang="de-DE" sz="2000" dirty="0" err="1"/>
              <a:t>political</a:t>
            </a:r>
            <a:r>
              <a:rPr lang="de-DE" sz="2000" dirty="0"/>
              <a:t> </a:t>
            </a:r>
            <a:r>
              <a:rPr lang="de-DE" sz="2000" dirty="0" err="1"/>
              <a:t>influence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user</a:t>
            </a:r>
            <a:endParaRPr lang="de-DE" sz="2000" dirty="0"/>
          </a:p>
          <a:p>
            <a:r>
              <a:rPr lang="de-DE" sz="2000" dirty="0"/>
              <a:t>-</a:t>
            </a:r>
            <a:r>
              <a:rPr lang="de-DE" sz="2000" dirty="0" err="1"/>
              <a:t>improvement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life</a:t>
            </a:r>
            <a:r>
              <a:rPr lang="de-DE" sz="2000" dirty="0"/>
              <a:t> </a:t>
            </a:r>
            <a:r>
              <a:rPr lang="de-DE" sz="2000" dirty="0" err="1"/>
              <a:t>quality</a:t>
            </a:r>
            <a:endParaRPr lang="de-DE" sz="2000" dirty="0"/>
          </a:p>
          <a:p>
            <a:r>
              <a:rPr lang="de-DE" sz="2000" dirty="0"/>
              <a:t>-</a:t>
            </a:r>
            <a:r>
              <a:rPr lang="de-DE" sz="2000" dirty="0" err="1"/>
              <a:t>less</a:t>
            </a:r>
            <a:r>
              <a:rPr lang="de-DE" sz="2000" dirty="0"/>
              <a:t> </a:t>
            </a:r>
            <a:r>
              <a:rPr lang="de-DE" sz="2000" dirty="0" err="1"/>
              <a:t>annoying</a:t>
            </a:r>
            <a:r>
              <a:rPr lang="de-DE" sz="2000" dirty="0"/>
              <a:t> </a:t>
            </a:r>
            <a:r>
              <a:rPr lang="de-DE" sz="2000" dirty="0" err="1"/>
              <a:t>chores</a:t>
            </a:r>
            <a:endParaRPr lang="de-DE" sz="2000" dirty="0"/>
          </a:p>
          <a:p>
            <a:r>
              <a:rPr lang="de-DE" sz="2000" dirty="0"/>
              <a:t>-propaganda/</a:t>
            </a:r>
            <a:r>
              <a:rPr lang="de-DE" sz="2000" dirty="0" err="1"/>
              <a:t>peer</a:t>
            </a:r>
            <a:r>
              <a:rPr lang="de-DE" sz="2000" dirty="0"/>
              <a:t> </a:t>
            </a:r>
            <a:r>
              <a:rPr lang="de-DE" sz="2000" dirty="0" err="1"/>
              <a:t>pressured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not </a:t>
            </a:r>
            <a:r>
              <a:rPr lang="de-DE" sz="2000" dirty="0" err="1"/>
              <a:t>using</a:t>
            </a:r>
            <a:r>
              <a:rPr lang="de-DE" sz="2000" dirty="0"/>
              <a:t> smart </a:t>
            </a:r>
            <a:r>
              <a:rPr lang="de-DE" sz="2000" dirty="0" err="1"/>
              <a:t>tech</a:t>
            </a:r>
            <a:endParaRPr lang="de-DE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9880D75-B6E0-D10F-555D-6025E50D1EC3}"/>
              </a:ext>
            </a:extLst>
          </p:cNvPr>
          <p:cNvSpPr txBox="1"/>
          <p:nvPr/>
        </p:nvSpPr>
        <p:spPr>
          <a:xfrm>
            <a:off x="4636604" y="892697"/>
            <a:ext cx="3456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-feeling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surveillance</a:t>
            </a:r>
            <a:endParaRPr lang="de-DE" sz="2000" dirty="0"/>
          </a:p>
          <a:p>
            <a:r>
              <a:rPr lang="de-DE" sz="2000" dirty="0"/>
              <a:t>-feeling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feebleness</a:t>
            </a:r>
            <a:r>
              <a:rPr lang="de-DE" sz="2000" dirty="0"/>
              <a:t> (</a:t>
            </a:r>
            <a:r>
              <a:rPr lang="de-DE" sz="2000" dirty="0" err="1"/>
              <a:t>no</a:t>
            </a:r>
            <a:r>
              <a:rPr lang="de-DE" sz="2000" dirty="0"/>
              <a:t>   </a:t>
            </a:r>
            <a:r>
              <a:rPr lang="de-DE" sz="2000" dirty="0" err="1"/>
              <a:t>self-governance</a:t>
            </a:r>
            <a:r>
              <a:rPr lang="de-DE" sz="2000" dirty="0"/>
              <a:t>)</a:t>
            </a:r>
          </a:p>
          <a:p>
            <a:r>
              <a:rPr lang="de-DE" sz="2000" dirty="0"/>
              <a:t>-</a:t>
            </a:r>
            <a:r>
              <a:rPr lang="de-DE" sz="2000" dirty="0" err="1"/>
              <a:t>fear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helplessness</a:t>
            </a:r>
            <a:r>
              <a:rPr lang="de-DE" sz="2000" dirty="0"/>
              <a:t> (power </a:t>
            </a:r>
            <a:r>
              <a:rPr lang="de-DE" sz="2000" dirty="0" err="1"/>
              <a:t>outage</a:t>
            </a:r>
            <a:r>
              <a:rPr lang="de-DE" sz="2000" dirty="0"/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387A6EB-2EBF-482A-AD85-858DB1392A09}"/>
              </a:ext>
            </a:extLst>
          </p:cNvPr>
          <p:cNvSpPr txBox="1"/>
          <p:nvPr/>
        </p:nvSpPr>
        <p:spPr>
          <a:xfrm>
            <a:off x="9364762" y="2599290"/>
            <a:ext cx="32034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-tasks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could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automated</a:t>
            </a:r>
            <a:endParaRPr lang="de-DE" sz="2000" dirty="0"/>
          </a:p>
          <a:p>
            <a:r>
              <a:rPr lang="de-DE" sz="2000" dirty="0"/>
              <a:t>-</a:t>
            </a:r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much</a:t>
            </a:r>
            <a:r>
              <a:rPr lang="de-DE" sz="2000" dirty="0"/>
              <a:t> </a:t>
            </a:r>
            <a:r>
              <a:rPr lang="de-DE" sz="2000" dirty="0" err="1"/>
              <a:t>reliance</a:t>
            </a:r>
            <a:r>
              <a:rPr lang="de-DE" sz="2000" dirty="0"/>
              <a:t> on </a:t>
            </a:r>
            <a:r>
              <a:rPr lang="de-DE" sz="2000" dirty="0" err="1"/>
              <a:t>systems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could</a:t>
            </a:r>
            <a:r>
              <a:rPr lang="de-DE" sz="2000" dirty="0"/>
              <a:t> fail</a:t>
            </a:r>
          </a:p>
          <a:p>
            <a:r>
              <a:rPr lang="de-DE" sz="2000" dirty="0"/>
              <a:t>-</a:t>
            </a:r>
            <a:r>
              <a:rPr lang="de-DE" sz="2000" dirty="0" err="1"/>
              <a:t>others</a:t>
            </a:r>
            <a:r>
              <a:rPr lang="de-DE" sz="2000" dirty="0"/>
              <a:t> </a:t>
            </a:r>
            <a:r>
              <a:rPr lang="de-DE" sz="2000" dirty="0" err="1"/>
              <a:t>already</a:t>
            </a:r>
            <a:r>
              <a:rPr lang="de-DE" sz="2000" dirty="0"/>
              <a:t> </a:t>
            </a:r>
            <a:r>
              <a:rPr lang="de-DE" sz="2000" dirty="0" err="1"/>
              <a:t>adapting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newer</a:t>
            </a:r>
            <a:r>
              <a:rPr lang="de-DE" sz="2000" dirty="0"/>
              <a:t> </a:t>
            </a:r>
            <a:r>
              <a:rPr lang="de-DE" sz="2000" dirty="0" err="1"/>
              <a:t>technologies</a:t>
            </a:r>
            <a:endParaRPr lang="de-DE" sz="2000" dirty="0"/>
          </a:p>
          <a:p>
            <a:r>
              <a:rPr lang="de-DE" sz="2000" dirty="0"/>
              <a:t>-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older</a:t>
            </a:r>
            <a:r>
              <a:rPr lang="de-DE" sz="2000" dirty="0"/>
              <a:t> </a:t>
            </a:r>
            <a:r>
              <a:rPr lang="de-DE" sz="2000" dirty="0" err="1"/>
              <a:t>technologies</a:t>
            </a:r>
            <a:r>
              <a:rPr lang="de-DE" sz="2000" dirty="0"/>
              <a:t> </a:t>
            </a:r>
            <a:r>
              <a:rPr lang="de-DE" sz="2000" dirty="0" err="1"/>
              <a:t>where</a:t>
            </a:r>
            <a:r>
              <a:rPr lang="de-DE" sz="2000" dirty="0"/>
              <a:t> </a:t>
            </a:r>
            <a:r>
              <a:rPr lang="de-DE" sz="2000" dirty="0" err="1"/>
              <a:t>they</a:t>
            </a:r>
            <a:r>
              <a:rPr lang="de-DE" sz="2000" dirty="0"/>
              <a:t> </a:t>
            </a:r>
            <a:r>
              <a:rPr lang="de-DE" sz="2000" dirty="0" err="1"/>
              <a:t>dont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need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improvemnt</a:t>
            </a:r>
            <a:endParaRPr lang="de-DE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7657BA4-CF50-92C2-BC2D-8029E6B4C3C2}"/>
              </a:ext>
            </a:extLst>
          </p:cNvPr>
          <p:cNvSpPr txBox="1"/>
          <p:nvPr/>
        </p:nvSpPr>
        <p:spPr>
          <a:xfrm>
            <a:off x="2944416" y="6456784"/>
            <a:ext cx="61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-possible </a:t>
            </a:r>
            <a:r>
              <a:rPr lang="de-DE" sz="2000" dirty="0" err="1"/>
              <a:t>avoidance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services</a:t>
            </a:r>
            <a:r>
              <a:rPr lang="de-DE" sz="2000" dirty="0"/>
              <a:t>/</a:t>
            </a:r>
            <a:r>
              <a:rPr lang="de-DE" sz="2000" dirty="0" err="1"/>
              <a:t>systems</a:t>
            </a:r>
            <a:endParaRPr lang="de-DE" sz="2000" dirty="0"/>
          </a:p>
          <a:p>
            <a:r>
              <a:rPr lang="de-DE" sz="2000" dirty="0"/>
              <a:t>-</a:t>
            </a:r>
            <a:r>
              <a:rPr lang="de-DE" sz="2000" dirty="0" err="1"/>
              <a:t>distrust</a:t>
            </a:r>
            <a:r>
              <a:rPr lang="de-DE" sz="2000" dirty="0"/>
              <a:t> </a:t>
            </a:r>
            <a:r>
              <a:rPr lang="de-DE" sz="2000" dirty="0" err="1"/>
              <a:t>towards</a:t>
            </a:r>
            <a:r>
              <a:rPr lang="de-DE" sz="2000" dirty="0"/>
              <a:t> </a:t>
            </a:r>
            <a:r>
              <a:rPr lang="de-DE" sz="2000" dirty="0" err="1"/>
              <a:t>newer</a:t>
            </a:r>
            <a:r>
              <a:rPr lang="de-DE" sz="2000" dirty="0"/>
              <a:t> </a:t>
            </a:r>
            <a:r>
              <a:rPr lang="de-DE" sz="2000" dirty="0" err="1"/>
              <a:t>technologies</a:t>
            </a:r>
            <a:endParaRPr lang="de-DE" sz="2000" dirty="0"/>
          </a:p>
          <a:p>
            <a:r>
              <a:rPr lang="de-DE" sz="2000" dirty="0"/>
              <a:t>-</a:t>
            </a:r>
            <a:r>
              <a:rPr lang="de-DE" sz="2000" dirty="0" err="1"/>
              <a:t>no</a:t>
            </a:r>
            <a:r>
              <a:rPr lang="de-DE" sz="2000" dirty="0"/>
              <a:t> initial </a:t>
            </a:r>
            <a:r>
              <a:rPr lang="de-DE" sz="2000" dirty="0" err="1"/>
              <a:t>drive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newer</a:t>
            </a:r>
            <a:r>
              <a:rPr lang="de-DE" sz="2000" dirty="0"/>
              <a:t> </a:t>
            </a:r>
            <a:r>
              <a:rPr lang="de-DE" sz="2000" dirty="0" err="1"/>
              <a:t>technologies</a:t>
            </a:r>
            <a:r>
              <a:rPr lang="de-DE" sz="2000" dirty="0"/>
              <a:t> (in </a:t>
            </a:r>
            <a:r>
              <a:rPr lang="de-DE" sz="2000" dirty="0" err="1"/>
              <a:t>need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conviction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4783039"/>
      </p:ext>
    </p:extLst>
  </p:cSld>
  <p:clrMapOvr>
    <a:masterClrMapping/>
  </p:clrMapOvr>
</p:sld>
</file>

<file path=ppt/theme/theme1.xml><?xml version="1.0" encoding="utf-8"?>
<a:theme xmlns:a="http://schemas.openxmlformats.org/drawingml/2006/main" name="ITECH">
  <a:themeElements>
    <a:clrScheme name="G18-Designfarben">
      <a:dk1>
        <a:srgbClr val="00477E"/>
      </a:dk1>
      <a:lt1>
        <a:srgbClr val="E5ECF3"/>
      </a:lt1>
      <a:dk2>
        <a:srgbClr val="1F497D"/>
      </a:dk2>
      <a:lt2>
        <a:srgbClr val="E5ECF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C0000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ECH_Präsentationsvorlage.potx" id="{A3539979-A263-4DA3-820A-E1AAC28E4723}" vid="{BAC2620D-E493-4B67-B3A7-36C986577BAE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3CF281051373D4796C8C37A57573E27" ma:contentTypeVersion="0" ma:contentTypeDescription="Ein neues Dokument erstellen." ma:contentTypeScope="" ma:versionID="8dfbeedf2c0aac0c8a2115f405c926f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FBE66F-27D3-4A44-A092-5B664C504A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AECA3E6-3633-4397-B495-559E0FCCF70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560473F-4151-409F-B5E0-CC5CF4754B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ITECH_Präsentationsvorlage</Template>
  <TotalTime>0</TotalTime>
  <Words>167</Words>
  <Application>Microsoft Office PowerPoint</Application>
  <PresentationFormat>A3-Papier (297 x 420 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Sans</vt:lpstr>
      <vt:lpstr>ITECH</vt:lpstr>
      <vt:lpstr>PowerPoint-Präsentation</vt:lpstr>
    </vt:vector>
  </TitlesOfParts>
  <Company>G18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Elke Heikens</dc:creator>
  <cp:lastModifiedBy>Mats Granel</cp:lastModifiedBy>
  <cp:revision>131</cp:revision>
  <cp:lastPrinted>2018-11-27T08:32:13Z</cp:lastPrinted>
  <dcterms:created xsi:type="dcterms:W3CDTF">2012-10-02T09:15:36Z</dcterms:created>
  <dcterms:modified xsi:type="dcterms:W3CDTF">2024-09-25T14:10:29Z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0x010100C3CF281051373D4796C8C37A57573E27</vt:lpwstr>
  </property>
</Properties>
</file>