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Source Code Pro"/>
      <p:regular r:id="rId14"/>
      <p:bold r:id="rId15"/>
      <p:italic r:id="rId16"/>
      <p:boldItalic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SourceCodePro-bold.fntdata"/><Relationship Id="rId14" Type="http://schemas.openxmlformats.org/officeDocument/2006/relationships/font" Target="fonts/SourceCodePro-regular.fntdata"/><Relationship Id="rId17" Type="http://schemas.openxmlformats.org/officeDocument/2006/relationships/font" Target="fonts/SourceCodePro-boldItalic.fntdata"/><Relationship Id="rId16" Type="http://schemas.openxmlformats.org/officeDocument/2006/relationships/font" Target="fonts/SourceCodePro-italic.fntdata"/><Relationship Id="rId5" Type="http://schemas.openxmlformats.org/officeDocument/2006/relationships/notesMaster" Target="notesMasters/notesMaster1.xml"/><Relationship Id="rId19" Type="http://schemas.openxmlformats.org/officeDocument/2006/relationships/font" Target="fonts/Oswald-bold.fntdata"/><Relationship Id="rId6" Type="http://schemas.openxmlformats.org/officeDocument/2006/relationships/slide" Target="slides/slide1.xml"/><Relationship Id="rId18"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5f87895b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5f87895b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e86a3a72e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e86a3a72e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e86a3a72e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e86a3a72e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5f87895b2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5f87895b2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5f87895b2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5f87895b2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5f87895b2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5f87895b2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5f87895b2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5f87895b2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image" Target="../media/image2.png"/><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248725"/>
            <a:ext cx="8282400" cy="2462100"/>
          </a:xfrm>
          <a:prstGeom prst="rect">
            <a:avLst/>
          </a:prstGeom>
        </p:spPr>
        <p:txBody>
          <a:bodyPr anchorCtr="0" anchor="b" bIns="91425" lIns="91425" spcFirstLastPara="1" rIns="91425" wrap="square" tIns="91425">
            <a:normAutofit fontScale="90000"/>
          </a:bodyPr>
          <a:lstStyle/>
          <a:p>
            <a:pPr indent="0" lvl="0" marL="0" rtl="0" algn="l">
              <a:lnSpc>
                <a:spcPct val="202222"/>
              </a:lnSpc>
              <a:spcBef>
                <a:spcPts val="0"/>
              </a:spcBef>
              <a:spcAft>
                <a:spcPts val="0"/>
              </a:spcAft>
              <a:buNone/>
            </a:pPr>
            <a:r>
              <a:rPr b="1" i="1" lang="en-GB" sz="5500">
                <a:solidFill>
                  <a:srgbClr val="000000"/>
                </a:solidFill>
                <a:latin typeface="Times New Roman"/>
                <a:ea typeface="Times New Roman"/>
                <a:cs typeface="Times New Roman"/>
                <a:sym typeface="Times New Roman"/>
              </a:rPr>
              <a:t>  </a:t>
            </a:r>
            <a:r>
              <a:rPr lang="en-GB" sz="4694"/>
              <a:t>Real Time Chat App using Node.js</a:t>
            </a:r>
            <a:endParaRPr sz="4694"/>
          </a:p>
          <a:p>
            <a:pPr indent="0" lvl="0" marL="0" rtl="0" algn="ctr">
              <a:lnSpc>
                <a:spcPct val="202222"/>
              </a:lnSpc>
              <a:spcBef>
                <a:spcPts val="0"/>
              </a:spcBef>
              <a:spcAft>
                <a:spcPts val="0"/>
              </a:spcAft>
              <a:buClr>
                <a:srgbClr val="000000"/>
              </a:buClr>
              <a:buFont typeface="Arial"/>
              <a:buNone/>
            </a:pPr>
            <a:r>
              <a:rPr lang="en-GB" sz="4694"/>
              <a:t>ChatGram</a:t>
            </a:r>
            <a:endParaRPr sz="4694"/>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2000"/>
              <a:t>Pratham Goyal      UE185084</a:t>
            </a:r>
            <a:endParaRPr sz="2000"/>
          </a:p>
        </p:txBody>
      </p:sp>
      <p:pic>
        <p:nvPicPr>
          <p:cNvPr id="64" name="Google Shape;64;p13"/>
          <p:cNvPicPr preferRelativeResize="0"/>
          <p:nvPr/>
        </p:nvPicPr>
        <p:blipFill>
          <a:blip r:embed="rId3">
            <a:alphaModFix/>
          </a:blip>
          <a:stretch>
            <a:fillRect/>
          </a:stretch>
        </p:blipFill>
        <p:spPr>
          <a:xfrm>
            <a:off x="6319838" y="3324213"/>
            <a:ext cx="2505075" cy="1819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72500"/>
            <a:ext cx="8520600" cy="733500"/>
          </a:xfrm>
          <a:prstGeom prst="rect">
            <a:avLst/>
          </a:prstGeom>
          <a:solidFill>
            <a:schemeClr val="dk1"/>
          </a:solidFill>
          <a:ln cap="flat" cmpd="sng" w="9525">
            <a:solidFill>
              <a:srgbClr val="FFFFFF"/>
            </a:solidFill>
            <a:prstDash val="solid"/>
            <a:round/>
            <a:headEnd len="sm" w="sm" type="none"/>
            <a:tailEnd len="sm" w="sm" type="none"/>
          </a:ln>
        </p:spPr>
        <p:txBody>
          <a:bodyPr anchorCtr="0" anchor="b" bIns="91425" lIns="91425" spcFirstLastPara="1" rIns="91425" wrap="square" tIns="91425">
            <a:normAutofit/>
          </a:bodyPr>
          <a:lstStyle/>
          <a:p>
            <a:pPr indent="0" lvl="0" marL="0" rtl="0" algn="l">
              <a:spcBef>
                <a:spcPts val="0"/>
              </a:spcBef>
              <a:spcAft>
                <a:spcPts val="0"/>
              </a:spcAft>
              <a:buNone/>
            </a:pPr>
            <a:r>
              <a:rPr lang="en-GB">
                <a:solidFill>
                  <a:schemeClr val="lt1"/>
                </a:solidFill>
              </a:rPr>
              <a:t>Table of Contents</a:t>
            </a:r>
            <a:endParaRPr>
              <a:solidFill>
                <a:schemeClr val="lt1"/>
              </a:solidFill>
            </a:endParaRPr>
          </a:p>
        </p:txBody>
      </p:sp>
      <p:sp>
        <p:nvSpPr>
          <p:cNvPr id="70" name="Google Shape;70;p1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342900" lvl="0" marL="457200" rtl="0" algn="l">
              <a:spcBef>
                <a:spcPts val="1200"/>
              </a:spcBef>
              <a:spcAft>
                <a:spcPts val="0"/>
              </a:spcAft>
              <a:buSzPts val="1800"/>
              <a:buAutoNum type="arabicPeriod"/>
            </a:pPr>
            <a:r>
              <a:rPr lang="en-GB"/>
              <a:t>What’s new </a:t>
            </a:r>
            <a:endParaRPr/>
          </a:p>
          <a:p>
            <a:pPr indent="-342900" lvl="0" marL="457200" rtl="0" algn="l">
              <a:spcBef>
                <a:spcPts val="0"/>
              </a:spcBef>
              <a:spcAft>
                <a:spcPts val="0"/>
              </a:spcAft>
              <a:buSzPts val="1800"/>
              <a:buAutoNum type="arabicPeriod"/>
            </a:pPr>
            <a:r>
              <a:rPr lang="en-GB"/>
              <a:t>Future Scope </a:t>
            </a:r>
            <a:endParaRPr/>
          </a:p>
          <a:p>
            <a:pPr indent="-342900" lvl="0" marL="457200" rtl="0" algn="l">
              <a:spcBef>
                <a:spcPts val="0"/>
              </a:spcBef>
              <a:spcAft>
                <a:spcPts val="0"/>
              </a:spcAft>
              <a:buSzPts val="1800"/>
              <a:buAutoNum type="arabicPeriod"/>
            </a:pPr>
            <a:r>
              <a:rPr lang="en-GB"/>
              <a:t>Target Audience </a:t>
            </a:r>
            <a:endParaRPr/>
          </a:p>
          <a:p>
            <a:pPr indent="-342900" lvl="0" marL="457200" rtl="0" algn="l">
              <a:spcBef>
                <a:spcPts val="0"/>
              </a:spcBef>
              <a:spcAft>
                <a:spcPts val="0"/>
              </a:spcAft>
              <a:buSzPts val="1800"/>
              <a:buAutoNum type="arabicPeriod"/>
            </a:pPr>
            <a:r>
              <a:rPr lang="en-GB"/>
              <a:t>Tools Used</a:t>
            </a:r>
            <a:endParaRPr/>
          </a:p>
          <a:p>
            <a:pPr indent="-342900" lvl="0" marL="457200" rtl="0" algn="l">
              <a:spcBef>
                <a:spcPts val="0"/>
              </a:spcBef>
              <a:spcAft>
                <a:spcPts val="0"/>
              </a:spcAft>
              <a:buSzPts val="1800"/>
              <a:buAutoNum type="arabicPeriod"/>
            </a:pPr>
            <a:r>
              <a:rPr lang="en-GB"/>
              <a:t>Future Scope</a:t>
            </a:r>
            <a:endParaRPr/>
          </a:p>
          <a:p>
            <a:pPr indent="-342900" lvl="0" marL="457200" rtl="0" algn="l">
              <a:spcBef>
                <a:spcPts val="0"/>
              </a:spcBef>
              <a:spcAft>
                <a:spcPts val="0"/>
              </a:spcAft>
              <a:buSzPts val="1800"/>
              <a:buAutoNum type="arabicPeriod"/>
            </a:pPr>
            <a:r>
              <a:rPr lang="en-GB"/>
              <a:t>Conclusion</a:t>
            </a:r>
            <a:endParaRPr/>
          </a:p>
        </p:txBody>
      </p:sp>
      <p:pic>
        <p:nvPicPr>
          <p:cNvPr id="71" name="Google Shape;71;p14"/>
          <p:cNvPicPr preferRelativeResize="0"/>
          <p:nvPr/>
        </p:nvPicPr>
        <p:blipFill>
          <a:blip r:embed="rId3">
            <a:alphaModFix/>
          </a:blip>
          <a:stretch>
            <a:fillRect/>
          </a:stretch>
        </p:blipFill>
        <p:spPr>
          <a:xfrm>
            <a:off x="6390725" y="3375700"/>
            <a:ext cx="2434200" cy="1767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372500"/>
            <a:ext cx="8520600" cy="733500"/>
          </a:xfrm>
          <a:prstGeom prst="rect">
            <a:avLst/>
          </a:prstGeom>
          <a:solidFill>
            <a:schemeClr val="dk1"/>
          </a:solidFill>
          <a:ln cap="flat" cmpd="sng" w="9525">
            <a:solidFill>
              <a:srgbClr val="FFFFFF"/>
            </a:solidFill>
            <a:prstDash val="solid"/>
            <a:round/>
            <a:headEnd len="sm" w="sm" type="none"/>
            <a:tailEnd len="sm" w="sm" type="none"/>
          </a:ln>
        </p:spPr>
        <p:txBody>
          <a:bodyPr anchorCtr="0" anchor="b" bIns="91425" lIns="91425" spcFirstLastPara="1" rIns="91425" wrap="square" tIns="91425">
            <a:normAutofit/>
          </a:bodyPr>
          <a:lstStyle/>
          <a:p>
            <a:pPr indent="0" lvl="0" marL="0" rtl="0" algn="l">
              <a:spcBef>
                <a:spcPts val="0"/>
              </a:spcBef>
              <a:spcAft>
                <a:spcPts val="0"/>
              </a:spcAft>
              <a:buNone/>
            </a:pPr>
            <a:r>
              <a:rPr lang="en-GB">
                <a:solidFill>
                  <a:schemeClr val="lt1"/>
                </a:solidFill>
              </a:rPr>
              <a:t>What’s new</a:t>
            </a:r>
            <a:endParaRPr>
              <a:solidFill>
                <a:schemeClr val="lt1"/>
              </a:solidFill>
            </a:endParaRPr>
          </a:p>
        </p:txBody>
      </p:sp>
      <p:sp>
        <p:nvSpPr>
          <p:cNvPr id="77" name="Google Shape;77;p15"/>
          <p:cNvSpPr txBox="1"/>
          <p:nvPr>
            <p:ph idx="1" type="body"/>
          </p:nvPr>
        </p:nvSpPr>
        <p:spPr>
          <a:xfrm>
            <a:off x="311700" y="1468825"/>
            <a:ext cx="8520600" cy="3311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The Real Time Chat App has been made using Node.js and Socket.io.</a:t>
            </a:r>
            <a:endParaRPr/>
          </a:p>
          <a:p>
            <a:pPr indent="0" lvl="0" marL="0" rtl="0" algn="l">
              <a:spcBef>
                <a:spcPts val="1200"/>
              </a:spcBef>
              <a:spcAft>
                <a:spcPts val="0"/>
              </a:spcAft>
              <a:buNone/>
            </a:pPr>
            <a:r>
              <a:rPr lang="en-GB"/>
              <a:t>Socket.IO is a JavaScript library for realtime web applications. It enables real time, bi-directional communication between web clients and servers and has two parts – a client-side library that runs in the browser, and a server-side library for Node.js.</a:t>
            </a:r>
            <a:endParaRPr/>
          </a:p>
          <a:p>
            <a:pPr indent="0" lvl="0" marL="0" rtl="0" algn="l">
              <a:spcBef>
                <a:spcPts val="1200"/>
              </a:spcBef>
              <a:spcAft>
                <a:spcPts val="1200"/>
              </a:spcAft>
              <a:buNone/>
            </a:pPr>
            <a:r>
              <a:rPr lang="en-GB"/>
              <a:t>Node.js is an open-source, cross-platform, back-end JavaScript runtime environment that runs on the V8 engine and executes JavaScript code outside a web browser.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372500"/>
            <a:ext cx="8520600" cy="733500"/>
          </a:xfrm>
          <a:prstGeom prst="rect">
            <a:avLst/>
          </a:prstGeom>
          <a:solidFill>
            <a:schemeClr val="dk1"/>
          </a:solidFill>
          <a:ln cap="flat" cmpd="sng" w="9525">
            <a:solidFill>
              <a:srgbClr val="FFFFFF"/>
            </a:solidFill>
            <a:prstDash val="solid"/>
            <a:round/>
            <a:headEnd len="sm" w="sm" type="none"/>
            <a:tailEnd len="sm" w="sm" type="none"/>
          </a:ln>
        </p:spPr>
        <p:txBody>
          <a:bodyPr anchorCtr="0" anchor="b" bIns="91425" lIns="91425" spcFirstLastPara="1" rIns="91425" wrap="square" tIns="91425">
            <a:normAutofit/>
          </a:bodyPr>
          <a:lstStyle/>
          <a:p>
            <a:pPr indent="0" lvl="0" marL="0" rtl="0" algn="l">
              <a:spcBef>
                <a:spcPts val="0"/>
              </a:spcBef>
              <a:spcAft>
                <a:spcPts val="0"/>
              </a:spcAft>
              <a:buNone/>
            </a:pPr>
            <a:r>
              <a:rPr lang="en-GB">
                <a:solidFill>
                  <a:schemeClr val="lt1"/>
                </a:solidFill>
              </a:rPr>
              <a:t>Target Audience</a:t>
            </a:r>
            <a:endParaRPr>
              <a:solidFill>
                <a:schemeClr val="lt1"/>
              </a:solidFill>
            </a:endParaRPr>
          </a:p>
        </p:txBody>
      </p:sp>
      <p:sp>
        <p:nvSpPr>
          <p:cNvPr id="83" name="Google Shape;83;p16"/>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AutoNum type="arabicPeriod"/>
            </a:pPr>
            <a:r>
              <a:rPr lang="en-GB"/>
              <a:t>Anyone having internet</a:t>
            </a:r>
            <a:endParaRPr/>
          </a:p>
          <a:p>
            <a:pPr indent="-342900" lvl="0" marL="457200" rtl="0" algn="l">
              <a:spcBef>
                <a:spcPts val="0"/>
              </a:spcBef>
              <a:spcAft>
                <a:spcPts val="0"/>
              </a:spcAft>
              <a:buSzPts val="1800"/>
              <a:buAutoNum type="arabicPeriod"/>
            </a:pPr>
            <a:r>
              <a:rPr lang="en-GB"/>
              <a:t>Piracy Concerned people</a:t>
            </a:r>
            <a:endParaRPr/>
          </a:p>
          <a:p>
            <a:pPr indent="-342900" lvl="0" marL="457200" rtl="0" algn="l">
              <a:spcBef>
                <a:spcPts val="0"/>
              </a:spcBef>
              <a:spcAft>
                <a:spcPts val="0"/>
              </a:spcAft>
              <a:buSzPts val="1800"/>
              <a:buAutoNum type="arabicPeriod"/>
            </a:pPr>
            <a:r>
              <a:rPr lang="en-GB"/>
              <a:t>Cross Platform Device</a:t>
            </a:r>
            <a:endParaRPr/>
          </a:p>
          <a:p>
            <a:pPr indent="-342900" lvl="0" marL="457200" rtl="0" algn="l">
              <a:spcBef>
                <a:spcPts val="0"/>
              </a:spcBef>
              <a:spcAft>
                <a:spcPts val="0"/>
              </a:spcAft>
              <a:buSzPts val="1800"/>
              <a:buAutoNum type="arabicPeriod"/>
            </a:pPr>
            <a:r>
              <a:rPr lang="en-GB"/>
              <a:t>Chatting </a:t>
            </a:r>
            <a:r>
              <a:rPr lang="en-GB"/>
              <a:t>with friends</a:t>
            </a:r>
            <a:endParaRPr/>
          </a:p>
          <a:p>
            <a:pPr indent="-342900" lvl="0" marL="457200" rtl="0" algn="l">
              <a:spcBef>
                <a:spcPts val="0"/>
              </a:spcBef>
              <a:spcAft>
                <a:spcPts val="0"/>
              </a:spcAft>
              <a:buSzPts val="1800"/>
              <a:buAutoNum type="arabicPeriod"/>
            </a:pPr>
            <a:r>
              <a:rPr lang="en-GB"/>
              <a:t>People with low disk space</a:t>
            </a:r>
            <a:endParaRPr/>
          </a:p>
        </p:txBody>
      </p:sp>
      <p:pic>
        <p:nvPicPr>
          <p:cNvPr id="84" name="Google Shape;84;p16"/>
          <p:cNvPicPr preferRelativeResize="0"/>
          <p:nvPr/>
        </p:nvPicPr>
        <p:blipFill>
          <a:blip r:embed="rId3">
            <a:alphaModFix/>
          </a:blip>
          <a:stretch>
            <a:fillRect/>
          </a:stretch>
        </p:blipFill>
        <p:spPr>
          <a:xfrm>
            <a:off x="6390725" y="3375700"/>
            <a:ext cx="2434200" cy="1767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372500"/>
            <a:ext cx="8520600" cy="733500"/>
          </a:xfrm>
          <a:prstGeom prst="rect">
            <a:avLst/>
          </a:prstGeom>
          <a:solidFill>
            <a:schemeClr val="dk1"/>
          </a:solidFill>
        </p:spPr>
        <p:txBody>
          <a:bodyPr anchorCtr="0" anchor="b" bIns="91425" lIns="91425" spcFirstLastPara="1" rIns="91425" wrap="square" tIns="91425">
            <a:normAutofit/>
          </a:bodyPr>
          <a:lstStyle/>
          <a:p>
            <a:pPr indent="0" lvl="0" marL="0" rtl="0" algn="l">
              <a:spcBef>
                <a:spcPts val="0"/>
              </a:spcBef>
              <a:spcAft>
                <a:spcPts val="0"/>
              </a:spcAft>
              <a:buNone/>
            </a:pPr>
            <a:r>
              <a:rPr lang="en-GB">
                <a:solidFill>
                  <a:schemeClr val="lt1"/>
                </a:solidFill>
              </a:rPr>
              <a:t>Tools used</a:t>
            </a:r>
            <a:endParaRPr>
              <a:solidFill>
                <a:schemeClr val="lt1"/>
              </a:solidFill>
            </a:endParaRPr>
          </a:p>
        </p:txBody>
      </p:sp>
      <p:sp>
        <p:nvSpPr>
          <p:cNvPr id="90" name="Google Shape;90;p17"/>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HTML</a:t>
            </a:r>
            <a:endParaRPr/>
          </a:p>
          <a:p>
            <a:pPr indent="-342900" lvl="0" marL="457200" rtl="0" algn="l">
              <a:spcBef>
                <a:spcPts val="0"/>
              </a:spcBef>
              <a:spcAft>
                <a:spcPts val="0"/>
              </a:spcAft>
              <a:buSzPts val="1800"/>
              <a:buChar char="●"/>
            </a:pPr>
            <a:r>
              <a:rPr lang="en-GB"/>
              <a:t>CSS</a:t>
            </a:r>
            <a:endParaRPr/>
          </a:p>
          <a:p>
            <a:pPr indent="-342900" lvl="0" marL="457200" rtl="0" algn="l">
              <a:spcBef>
                <a:spcPts val="0"/>
              </a:spcBef>
              <a:spcAft>
                <a:spcPts val="0"/>
              </a:spcAft>
              <a:buSzPts val="1800"/>
              <a:buChar char="●"/>
            </a:pPr>
            <a:r>
              <a:rPr lang="en-GB"/>
              <a:t>JS</a:t>
            </a:r>
            <a:endParaRPr/>
          </a:p>
          <a:p>
            <a:pPr indent="-342900" lvl="0" marL="457200" rtl="0" algn="l">
              <a:spcBef>
                <a:spcPts val="0"/>
              </a:spcBef>
              <a:spcAft>
                <a:spcPts val="0"/>
              </a:spcAft>
              <a:buSzPts val="1800"/>
              <a:buChar char="●"/>
            </a:pPr>
            <a:r>
              <a:rPr lang="en-GB"/>
              <a:t>NODE JS</a:t>
            </a:r>
            <a:endParaRPr/>
          </a:p>
          <a:p>
            <a:pPr indent="-342900" lvl="0" marL="457200" rtl="0" algn="l">
              <a:spcBef>
                <a:spcPts val="0"/>
              </a:spcBef>
              <a:spcAft>
                <a:spcPts val="0"/>
              </a:spcAft>
              <a:buSzPts val="1800"/>
              <a:buChar char="●"/>
            </a:pPr>
            <a:r>
              <a:rPr lang="en-GB"/>
              <a:t>socket.io</a:t>
            </a:r>
            <a:endParaRPr/>
          </a:p>
        </p:txBody>
      </p:sp>
      <p:pic>
        <p:nvPicPr>
          <p:cNvPr id="91" name="Google Shape;91;p17"/>
          <p:cNvPicPr preferRelativeResize="0"/>
          <p:nvPr/>
        </p:nvPicPr>
        <p:blipFill>
          <a:blip r:embed="rId3">
            <a:alphaModFix/>
          </a:blip>
          <a:stretch>
            <a:fillRect/>
          </a:stretch>
        </p:blipFill>
        <p:spPr>
          <a:xfrm>
            <a:off x="6319838" y="3324213"/>
            <a:ext cx="2505075" cy="1819275"/>
          </a:xfrm>
          <a:prstGeom prst="rect">
            <a:avLst/>
          </a:prstGeom>
          <a:noFill/>
          <a:ln>
            <a:noFill/>
          </a:ln>
        </p:spPr>
      </p:pic>
      <p:pic>
        <p:nvPicPr>
          <p:cNvPr id="92" name="Google Shape;92;p17"/>
          <p:cNvPicPr preferRelativeResize="0"/>
          <p:nvPr/>
        </p:nvPicPr>
        <p:blipFill rotWithShape="1">
          <a:blip r:embed="rId4">
            <a:alphaModFix/>
          </a:blip>
          <a:srcRect b="0" l="0" r="0" t="0"/>
          <a:stretch/>
        </p:blipFill>
        <p:spPr>
          <a:xfrm>
            <a:off x="475200" y="3505575"/>
            <a:ext cx="2317974" cy="1217101"/>
          </a:xfrm>
          <a:prstGeom prst="rect">
            <a:avLst/>
          </a:prstGeom>
          <a:noFill/>
          <a:ln>
            <a:noFill/>
          </a:ln>
        </p:spPr>
      </p:pic>
      <p:pic>
        <p:nvPicPr>
          <p:cNvPr id="93" name="Google Shape;93;p17"/>
          <p:cNvPicPr preferRelativeResize="0"/>
          <p:nvPr/>
        </p:nvPicPr>
        <p:blipFill rotWithShape="1">
          <a:blip r:embed="rId5">
            <a:alphaModFix/>
          </a:blip>
          <a:srcRect b="0" l="0" r="0" t="0"/>
          <a:stretch/>
        </p:blipFill>
        <p:spPr>
          <a:xfrm>
            <a:off x="3087747" y="3508221"/>
            <a:ext cx="1179450" cy="1132252"/>
          </a:xfrm>
          <a:prstGeom prst="rect">
            <a:avLst/>
          </a:prstGeom>
          <a:noFill/>
          <a:ln>
            <a:noFill/>
          </a:ln>
        </p:spPr>
      </p:pic>
      <p:pic>
        <p:nvPicPr>
          <p:cNvPr id="94" name="Google Shape;94;p17"/>
          <p:cNvPicPr preferRelativeResize="0"/>
          <p:nvPr/>
        </p:nvPicPr>
        <p:blipFill rotWithShape="1">
          <a:blip r:embed="rId6">
            <a:alphaModFix/>
          </a:blip>
          <a:srcRect b="9515" l="6248" r="7320" t="16085"/>
          <a:stretch/>
        </p:blipFill>
        <p:spPr>
          <a:xfrm>
            <a:off x="4267200" y="3742873"/>
            <a:ext cx="2052649" cy="6318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372500"/>
            <a:ext cx="8520600" cy="733500"/>
          </a:xfrm>
          <a:prstGeom prst="rect">
            <a:avLst/>
          </a:prstGeom>
          <a:solidFill>
            <a:schemeClr val="dk1"/>
          </a:solidFill>
        </p:spPr>
        <p:txBody>
          <a:bodyPr anchorCtr="0" anchor="b" bIns="91425" lIns="91425" spcFirstLastPara="1" rIns="91425" wrap="square" tIns="91425">
            <a:normAutofit/>
          </a:bodyPr>
          <a:lstStyle/>
          <a:p>
            <a:pPr indent="0" lvl="0" marL="0" rtl="0" algn="l">
              <a:spcBef>
                <a:spcPts val="0"/>
              </a:spcBef>
              <a:spcAft>
                <a:spcPts val="0"/>
              </a:spcAft>
              <a:buNone/>
            </a:pPr>
            <a:r>
              <a:rPr lang="en-GB">
                <a:solidFill>
                  <a:schemeClr val="lt1"/>
                </a:solidFill>
              </a:rPr>
              <a:t>Future Scope</a:t>
            </a:r>
            <a:endParaRPr>
              <a:solidFill>
                <a:schemeClr val="lt1"/>
              </a:solidFill>
            </a:endParaRPr>
          </a:p>
        </p:txBody>
      </p:sp>
      <p:sp>
        <p:nvSpPr>
          <p:cNvPr id="100" name="Google Shape;100;p18"/>
          <p:cNvSpPr txBox="1"/>
          <p:nvPr>
            <p:ph idx="1" type="body"/>
          </p:nvPr>
        </p:nvSpPr>
        <p:spPr>
          <a:xfrm>
            <a:off x="311700" y="1468825"/>
            <a:ext cx="8457600" cy="3431400"/>
          </a:xfrm>
          <a:prstGeom prst="rect">
            <a:avLst/>
          </a:prstGeom>
        </p:spPr>
        <p:txBody>
          <a:bodyPr anchorCtr="0" anchor="t" bIns="91425" lIns="91425" spcFirstLastPara="1" rIns="91425" wrap="square" tIns="91425">
            <a:noAutofit/>
          </a:bodyPr>
          <a:lstStyle/>
          <a:p>
            <a:pPr indent="-336550" lvl="0" marL="457200" rtl="0" algn="just">
              <a:spcBef>
                <a:spcPts val="0"/>
              </a:spcBef>
              <a:spcAft>
                <a:spcPts val="0"/>
              </a:spcAft>
              <a:buClr>
                <a:srgbClr val="000000"/>
              </a:buClr>
              <a:buSzPts val="1700"/>
              <a:buAutoNum type="arabicPeriod"/>
            </a:pPr>
            <a:r>
              <a:rPr lang="en-GB" sz="1700">
                <a:solidFill>
                  <a:srgbClr val="000000"/>
                </a:solidFill>
              </a:rPr>
              <a:t>W</a:t>
            </a:r>
            <a:r>
              <a:rPr lang="en-GB" sz="1700">
                <a:solidFill>
                  <a:srgbClr val="000000"/>
                </a:solidFill>
              </a:rPr>
              <a:t>e will build a mobile app as well, as it is easy to use and  not everyone can afford a PC.</a:t>
            </a:r>
            <a:endParaRPr sz="1700">
              <a:solidFill>
                <a:srgbClr val="000000"/>
              </a:solidFill>
            </a:endParaRPr>
          </a:p>
          <a:p>
            <a:pPr indent="0" lvl="0" marL="457200" rtl="0" algn="just">
              <a:spcBef>
                <a:spcPts val="0"/>
              </a:spcBef>
              <a:spcAft>
                <a:spcPts val="0"/>
              </a:spcAft>
              <a:buNone/>
            </a:pPr>
            <a:r>
              <a:t/>
            </a:r>
            <a:endParaRPr sz="1700">
              <a:solidFill>
                <a:srgbClr val="000000"/>
              </a:solidFill>
            </a:endParaRPr>
          </a:p>
          <a:p>
            <a:pPr indent="-336550" lvl="0" marL="457200" rtl="0" algn="just">
              <a:spcBef>
                <a:spcPts val="0"/>
              </a:spcBef>
              <a:spcAft>
                <a:spcPts val="0"/>
              </a:spcAft>
              <a:buClr>
                <a:srgbClr val="000000"/>
              </a:buClr>
              <a:buSzPts val="1700"/>
              <a:buAutoNum type="arabicPeriod"/>
            </a:pPr>
            <a:r>
              <a:rPr lang="en-GB" sz="1700">
                <a:solidFill>
                  <a:srgbClr val="000000"/>
                </a:solidFill>
              </a:rPr>
              <a:t>Integrating with database for saving messages.</a:t>
            </a:r>
            <a:br>
              <a:rPr lang="en-GB" sz="1700">
                <a:solidFill>
                  <a:srgbClr val="000000"/>
                </a:solidFill>
              </a:rPr>
            </a:br>
            <a:endParaRPr sz="1700">
              <a:solidFill>
                <a:srgbClr val="000000"/>
              </a:solidFill>
            </a:endParaRPr>
          </a:p>
          <a:p>
            <a:pPr indent="-336550" lvl="0" marL="457200" rtl="0" algn="just">
              <a:spcBef>
                <a:spcPts val="0"/>
              </a:spcBef>
              <a:spcAft>
                <a:spcPts val="0"/>
              </a:spcAft>
              <a:buClr>
                <a:srgbClr val="000000"/>
              </a:buClr>
              <a:buSzPts val="1700"/>
              <a:buAutoNum type="arabicPeriod"/>
            </a:pPr>
            <a:r>
              <a:rPr lang="en-GB" sz="1700">
                <a:solidFill>
                  <a:srgbClr val="000000"/>
                </a:solidFill>
              </a:rPr>
              <a:t>Maintain</a:t>
            </a:r>
            <a:r>
              <a:rPr lang="en-GB" sz="1700">
                <a:solidFill>
                  <a:srgbClr val="000000"/>
                </a:solidFill>
              </a:rPr>
              <a:t> user sessions.</a:t>
            </a:r>
            <a:br>
              <a:rPr lang="en-GB" sz="1700">
                <a:solidFill>
                  <a:srgbClr val="000000"/>
                </a:solidFill>
              </a:rPr>
            </a:br>
            <a:endParaRPr sz="1700">
              <a:solidFill>
                <a:srgbClr val="000000"/>
              </a:solidFill>
            </a:endParaRPr>
          </a:p>
          <a:p>
            <a:pPr indent="-336550" lvl="0" marL="457200" rtl="0" algn="just">
              <a:spcBef>
                <a:spcPts val="0"/>
              </a:spcBef>
              <a:spcAft>
                <a:spcPts val="0"/>
              </a:spcAft>
              <a:buClr>
                <a:srgbClr val="000000"/>
              </a:buClr>
              <a:buSzPts val="1700"/>
              <a:buAutoNum type="arabicPeriod"/>
            </a:pPr>
            <a:r>
              <a:rPr lang="en-GB" sz="1700">
                <a:solidFill>
                  <a:srgbClr val="000000"/>
                </a:solidFill>
              </a:rPr>
              <a:t>Support Multimedia in a message.</a:t>
            </a:r>
            <a:endParaRPr sz="1700">
              <a:solidFill>
                <a:srgbClr val="000000"/>
              </a:solidFill>
            </a:endParaRPr>
          </a:p>
          <a:p>
            <a:pPr indent="0" lvl="0" marL="0" rtl="0" algn="just">
              <a:spcBef>
                <a:spcPts val="0"/>
              </a:spcBef>
              <a:spcAft>
                <a:spcPts val="0"/>
              </a:spcAft>
              <a:buNone/>
            </a:pPr>
            <a:r>
              <a:t/>
            </a:r>
            <a:endParaRPr sz="1700">
              <a:solidFill>
                <a:srgbClr val="000000"/>
              </a:solidFill>
            </a:endParaRPr>
          </a:p>
          <a:p>
            <a:pPr indent="-336550" lvl="0" marL="457200" rtl="0" algn="just">
              <a:spcBef>
                <a:spcPts val="0"/>
              </a:spcBef>
              <a:spcAft>
                <a:spcPts val="0"/>
              </a:spcAft>
              <a:buClr>
                <a:srgbClr val="000000"/>
              </a:buClr>
              <a:buSzPts val="1700"/>
              <a:buAutoNum type="arabicPeriod"/>
            </a:pPr>
            <a:r>
              <a:rPr lang="en-GB" sz="1700">
                <a:solidFill>
                  <a:srgbClr val="000000"/>
                </a:solidFill>
              </a:rPr>
              <a:t>Further enhance the chat app. </a:t>
            </a:r>
            <a:endParaRPr sz="17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372500"/>
            <a:ext cx="8520600" cy="733500"/>
          </a:xfrm>
          <a:prstGeom prst="rect">
            <a:avLst/>
          </a:prstGeom>
          <a:solidFill>
            <a:schemeClr val="dk1"/>
          </a:solidFill>
        </p:spPr>
        <p:txBody>
          <a:bodyPr anchorCtr="0" anchor="b" bIns="91425" lIns="91425" spcFirstLastPara="1" rIns="91425" wrap="square" tIns="91425">
            <a:normAutofit/>
          </a:bodyPr>
          <a:lstStyle/>
          <a:p>
            <a:pPr indent="0" lvl="0" marL="0" rtl="0" algn="l">
              <a:spcBef>
                <a:spcPts val="0"/>
              </a:spcBef>
              <a:spcAft>
                <a:spcPts val="0"/>
              </a:spcAft>
              <a:buNone/>
            </a:pPr>
            <a:r>
              <a:rPr lang="en-GB">
                <a:solidFill>
                  <a:schemeClr val="lt1"/>
                </a:solidFill>
              </a:rPr>
              <a:t>Conclusion</a:t>
            </a:r>
            <a:endParaRPr>
              <a:solidFill>
                <a:schemeClr val="lt1"/>
              </a:solidFill>
            </a:endParaRPr>
          </a:p>
        </p:txBody>
      </p:sp>
      <p:sp>
        <p:nvSpPr>
          <p:cNvPr id="106" name="Google Shape;106;p19"/>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000000"/>
                </a:solidFill>
                <a:highlight>
                  <a:srgbClr val="FFFFFF"/>
                </a:highlight>
              </a:rPr>
              <a:t>Real time chat app can be accessed from any browser and does not need any app to be installed. This makes this app highly cross platform. It is very easy to use and user friendly. Source code for our app is available to everyone so privacy concerned people will have no issue using it.</a:t>
            </a:r>
            <a:br>
              <a:rPr lang="en-GB">
                <a:solidFill>
                  <a:srgbClr val="000000"/>
                </a:solidFill>
                <a:highlight>
                  <a:srgbClr val="FFFFFF"/>
                </a:highlight>
              </a:rPr>
            </a:br>
            <a:r>
              <a:rPr lang="en-GB">
                <a:solidFill>
                  <a:srgbClr val="000000"/>
                </a:solidFill>
                <a:highlight>
                  <a:srgbClr val="FFFFFF"/>
                </a:highlight>
              </a:rPr>
              <a:t>So we are assured that the audience for our app will only increase in the future.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5800"/>
              <a:t>THANK YOU</a:t>
            </a:r>
            <a:endParaRPr sz="5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