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5" r:id="rId11"/>
    <p:sldId id="265" r:id="rId12"/>
    <p:sldId id="266" r:id="rId13"/>
    <p:sldId id="267" r:id="rId14"/>
    <p:sldId id="272" r:id="rId15"/>
    <p:sldId id="273" r:id="rId16"/>
    <p:sldId id="276" r:id="rId17"/>
    <p:sldId id="274" r:id="rId18"/>
    <p:sldId id="278" r:id="rId19"/>
    <p:sldId id="277" r:id="rId20"/>
    <p:sldId id="268" r:id="rId21"/>
    <p:sldId id="269"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81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BCCB0EE-AFB7-436F-BF08-7C961CF39E62}" type="datetimeFigureOut">
              <a:rPr lang="en-US" smtClean="0"/>
              <a:t>9/27/2021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61333CD-CF58-4BF7-8FE6-9BB7E7F2D798}" type="slidenum">
              <a:rPr lang="en-US" smtClean="0"/>
              <a:t>‹#›</a:t>
            </a:fld>
            <a:endParaRPr lang="en-US"/>
          </a:p>
        </p:txBody>
      </p:sp>
    </p:spTree>
    <p:extLst>
      <p:ext uri="{BB962C8B-B14F-4D97-AF65-F5344CB8AC3E}">
        <p14:creationId xmlns:p14="http://schemas.microsoft.com/office/powerpoint/2010/main" val="291625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CCB0EE-AFB7-436F-BF08-7C961CF39E62}"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333CD-CF58-4BF7-8FE6-9BB7E7F2D798}" type="slidenum">
              <a:rPr lang="en-US" smtClean="0"/>
              <a:t>‹#›</a:t>
            </a:fld>
            <a:endParaRPr lang="en-US"/>
          </a:p>
        </p:txBody>
      </p:sp>
    </p:spTree>
    <p:extLst>
      <p:ext uri="{BB962C8B-B14F-4D97-AF65-F5344CB8AC3E}">
        <p14:creationId xmlns:p14="http://schemas.microsoft.com/office/powerpoint/2010/main" val="234322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CCB0EE-AFB7-436F-BF08-7C961CF39E62}"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333CD-CF58-4BF7-8FE6-9BB7E7F2D798}" type="slidenum">
              <a:rPr lang="en-US" smtClean="0"/>
              <a:t>‹#›</a:t>
            </a:fld>
            <a:endParaRPr lang="en-US"/>
          </a:p>
        </p:txBody>
      </p:sp>
    </p:spTree>
    <p:extLst>
      <p:ext uri="{BB962C8B-B14F-4D97-AF65-F5344CB8AC3E}">
        <p14:creationId xmlns:p14="http://schemas.microsoft.com/office/powerpoint/2010/main" val="3781850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CCB0EE-AFB7-436F-BF08-7C961CF39E62}"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333CD-CF58-4BF7-8FE6-9BB7E7F2D79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6919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CCB0EE-AFB7-436F-BF08-7C961CF39E62}"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333CD-CF58-4BF7-8FE6-9BB7E7F2D798}" type="slidenum">
              <a:rPr lang="en-US" smtClean="0"/>
              <a:t>‹#›</a:t>
            </a:fld>
            <a:endParaRPr lang="en-US"/>
          </a:p>
        </p:txBody>
      </p:sp>
    </p:spTree>
    <p:extLst>
      <p:ext uri="{BB962C8B-B14F-4D97-AF65-F5344CB8AC3E}">
        <p14:creationId xmlns:p14="http://schemas.microsoft.com/office/powerpoint/2010/main" val="39479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BCCB0EE-AFB7-436F-BF08-7C961CF39E62}" type="datetimeFigureOut">
              <a:rPr lang="en-US" smtClean="0"/>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1333CD-CF58-4BF7-8FE6-9BB7E7F2D798}" type="slidenum">
              <a:rPr lang="en-US" smtClean="0"/>
              <a:t>‹#›</a:t>
            </a:fld>
            <a:endParaRPr lang="en-US"/>
          </a:p>
        </p:txBody>
      </p:sp>
    </p:spTree>
    <p:extLst>
      <p:ext uri="{BB962C8B-B14F-4D97-AF65-F5344CB8AC3E}">
        <p14:creationId xmlns:p14="http://schemas.microsoft.com/office/powerpoint/2010/main" val="4182761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BCCB0EE-AFB7-436F-BF08-7C961CF39E62}" type="datetimeFigureOut">
              <a:rPr lang="en-US" smtClean="0"/>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1333CD-CF58-4BF7-8FE6-9BB7E7F2D798}" type="slidenum">
              <a:rPr lang="en-US" smtClean="0"/>
              <a:t>‹#›</a:t>
            </a:fld>
            <a:endParaRPr lang="en-US"/>
          </a:p>
        </p:txBody>
      </p:sp>
    </p:spTree>
    <p:extLst>
      <p:ext uri="{BB962C8B-B14F-4D97-AF65-F5344CB8AC3E}">
        <p14:creationId xmlns:p14="http://schemas.microsoft.com/office/powerpoint/2010/main" val="1439677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CCB0EE-AFB7-436F-BF08-7C961CF39E62}"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333CD-CF58-4BF7-8FE6-9BB7E7F2D798}" type="slidenum">
              <a:rPr lang="en-US" smtClean="0"/>
              <a:t>‹#›</a:t>
            </a:fld>
            <a:endParaRPr lang="en-US"/>
          </a:p>
        </p:txBody>
      </p:sp>
    </p:spTree>
    <p:extLst>
      <p:ext uri="{BB962C8B-B14F-4D97-AF65-F5344CB8AC3E}">
        <p14:creationId xmlns:p14="http://schemas.microsoft.com/office/powerpoint/2010/main" val="3772544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CCB0EE-AFB7-436F-BF08-7C961CF39E62}"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333CD-CF58-4BF7-8FE6-9BB7E7F2D798}" type="slidenum">
              <a:rPr lang="en-US" smtClean="0"/>
              <a:t>‹#›</a:t>
            </a:fld>
            <a:endParaRPr lang="en-US"/>
          </a:p>
        </p:txBody>
      </p:sp>
    </p:spTree>
    <p:extLst>
      <p:ext uri="{BB962C8B-B14F-4D97-AF65-F5344CB8AC3E}">
        <p14:creationId xmlns:p14="http://schemas.microsoft.com/office/powerpoint/2010/main" val="3228949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CCB0EE-AFB7-436F-BF08-7C961CF39E62}"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333CD-CF58-4BF7-8FE6-9BB7E7F2D798}" type="slidenum">
              <a:rPr lang="en-US" smtClean="0"/>
              <a:t>‹#›</a:t>
            </a:fld>
            <a:endParaRPr lang="en-US"/>
          </a:p>
        </p:txBody>
      </p:sp>
    </p:spTree>
    <p:extLst>
      <p:ext uri="{BB962C8B-B14F-4D97-AF65-F5344CB8AC3E}">
        <p14:creationId xmlns:p14="http://schemas.microsoft.com/office/powerpoint/2010/main" val="206702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CCB0EE-AFB7-436F-BF08-7C961CF39E62}"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333CD-CF58-4BF7-8FE6-9BB7E7F2D798}" type="slidenum">
              <a:rPr lang="en-US" smtClean="0"/>
              <a:t>‹#›</a:t>
            </a:fld>
            <a:endParaRPr lang="en-US"/>
          </a:p>
        </p:txBody>
      </p:sp>
    </p:spTree>
    <p:extLst>
      <p:ext uri="{BB962C8B-B14F-4D97-AF65-F5344CB8AC3E}">
        <p14:creationId xmlns:p14="http://schemas.microsoft.com/office/powerpoint/2010/main" val="2582035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CCB0EE-AFB7-436F-BF08-7C961CF39E62}"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333CD-CF58-4BF7-8FE6-9BB7E7F2D798}" type="slidenum">
              <a:rPr lang="en-US" smtClean="0"/>
              <a:t>‹#›</a:t>
            </a:fld>
            <a:endParaRPr lang="en-US"/>
          </a:p>
        </p:txBody>
      </p:sp>
    </p:spTree>
    <p:extLst>
      <p:ext uri="{BB962C8B-B14F-4D97-AF65-F5344CB8AC3E}">
        <p14:creationId xmlns:p14="http://schemas.microsoft.com/office/powerpoint/2010/main" val="161628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CCB0EE-AFB7-436F-BF08-7C961CF39E62}" type="datetimeFigureOut">
              <a:rPr lang="en-US" smtClean="0"/>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1333CD-CF58-4BF7-8FE6-9BB7E7F2D798}" type="slidenum">
              <a:rPr lang="en-US" smtClean="0"/>
              <a:t>‹#›</a:t>
            </a:fld>
            <a:endParaRPr lang="en-US"/>
          </a:p>
        </p:txBody>
      </p:sp>
    </p:spTree>
    <p:extLst>
      <p:ext uri="{BB962C8B-B14F-4D97-AF65-F5344CB8AC3E}">
        <p14:creationId xmlns:p14="http://schemas.microsoft.com/office/powerpoint/2010/main" val="39066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CCB0EE-AFB7-436F-BF08-7C961CF39E62}" type="datetimeFigureOut">
              <a:rPr lang="en-US" smtClean="0"/>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1333CD-CF58-4BF7-8FE6-9BB7E7F2D798}" type="slidenum">
              <a:rPr lang="en-US" smtClean="0"/>
              <a:t>‹#›</a:t>
            </a:fld>
            <a:endParaRPr lang="en-US"/>
          </a:p>
        </p:txBody>
      </p:sp>
    </p:spTree>
    <p:extLst>
      <p:ext uri="{BB962C8B-B14F-4D97-AF65-F5344CB8AC3E}">
        <p14:creationId xmlns:p14="http://schemas.microsoft.com/office/powerpoint/2010/main" val="743762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CB0EE-AFB7-436F-BF08-7C961CF39E62}" type="datetimeFigureOut">
              <a:rPr lang="en-US" smtClean="0"/>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1333CD-CF58-4BF7-8FE6-9BB7E7F2D798}" type="slidenum">
              <a:rPr lang="en-US" smtClean="0"/>
              <a:t>‹#›</a:t>
            </a:fld>
            <a:endParaRPr lang="en-US"/>
          </a:p>
        </p:txBody>
      </p:sp>
    </p:spTree>
    <p:extLst>
      <p:ext uri="{BB962C8B-B14F-4D97-AF65-F5344CB8AC3E}">
        <p14:creationId xmlns:p14="http://schemas.microsoft.com/office/powerpoint/2010/main" val="138513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CCB0EE-AFB7-436F-BF08-7C961CF39E62}"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333CD-CF58-4BF7-8FE6-9BB7E7F2D798}" type="slidenum">
              <a:rPr lang="en-US" smtClean="0"/>
              <a:t>‹#›</a:t>
            </a:fld>
            <a:endParaRPr lang="en-US"/>
          </a:p>
        </p:txBody>
      </p:sp>
    </p:spTree>
    <p:extLst>
      <p:ext uri="{BB962C8B-B14F-4D97-AF65-F5344CB8AC3E}">
        <p14:creationId xmlns:p14="http://schemas.microsoft.com/office/powerpoint/2010/main" val="2162868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CCB0EE-AFB7-436F-BF08-7C961CF39E62}"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333CD-CF58-4BF7-8FE6-9BB7E7F2D798}" type="slidenum">
              <a:rPr lang="en-US" smtClean="0"/>
              <a:t>‹#›</a:t>
            </a:fld>
            <a:endParaRPr lang="en-US"/>
          </a:p>
        </p:txBody>
      </p:sp>
    </p:spTree>
    <p:extLst>
      <p:ext uri="{BB962C8B-B14F-4D97-AF65-F5344CB8AC3E}">
        <p14:creationId xmlns:p14="http://schemas.microsoft.com/office/powerpoint/2010/main" val="3069988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BCCB0EE-AFB7-436F-BF08-7C961CF39E62}" type="datetimeFigureOut">
              <a:rPr lang="en-US" smtClean="0"/>
              <a:t>9/27/2021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1333CD-CF58-4BF7-8FE6-9BB7E7F2D798}" type="slidenum">
              <a:rPr lang="en-US" smtClean="0"/>
              <a:t>‹#›</a:t>
            </a:fld>
            <a:endParaRPr lang="en-US"/>
          </a:p>
        </p:txBody>
      </p:sp>
    </p:spTree>
    <p:extLst>
      <p:ext uri="{BB962C8B-B14F-4D97-AF65-F5344CB8AC3E}">
        <p14:creationId xmlns:p14="http://schemas.microsoft.com/office/powerpoint/2010/main" val="26658508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u="sng" dirty="0" smtClean="0">
                <a:solidFill>
                  <a:schemeClr val="bg1"/>
                </a:solidFill>
                <a:latin typeface="Times New Roman" panose="02020603050405020304" pitchFamily="18" charset="0"/>
                <a:cs typeface="Times New Roman" panose="02020603050405020304" pitchFamily="18" charset="0"/>
              </a:rPr>
              <a:t>Ensemble </a:t>
            </a:r>
            <a:r>
              <a:rPr lang="en-US" b="1" u="sng" dirty="0" err="1" smtClean="0">
                <a:solidFill>
                  <a:schemeClr val="bg1"/>
                </a:solidFill>
                <a:latin typeface="Times New Roman" panose="02020603050405020304" pitchFamily="18" charset="0"/>
                <a:cs typeface="Times New Roman" panose="02020603050405020304" pitchFamily="18" charset="0"/>
              </a:rPr>
              <a:t>techniqueS</a:t>
            </a:r>
            <a:r>
              <a:rPr lang="en-US" b="1" u="sng" dirty="0" smtClean="0">
                <a:solidFill>
                  <a:schemeClr val="bg1"/>
                </a:solidFill>
                <a:latin typeface="Times New Roman" panose="02020603050405020304" pitchFamily="18" charset="0"/>
                <a:cs typeface="Times New Roman" panose="02020603050405020304" pitchFamily="18" charset="0"/>
              </a:rPr>
              <a:t> of software prediction</a:t>
            </a:r>
            <a:endParaRPr lang="en-US" b="1" u="sng"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76424" y="3998794"/>
            <a:ext cx="8791575" cy="1856096"/>
          </a:xfrm>
        </p:spPr>
        <p:txBody>
          <a:bodyPr>
            <a:normAutofit/>
          </a:bodyPr>
          <a:lstStyle/>
          <a:p>
            <a:pPr algn="ctr">
              <a:lnSpc>
                <a:spcPct val="100000"/>
              </a:lnSpc>
            </a:pPr>
            <a:r>
              <a:rPr lang="en-US" sz="1800" b="1" dirty="0">
                <a:solidFill>
                  <a:schemeClr val="bg1"/>
                </a:solidFill>
                <a:latin typeface="Times New Roman" panose="02020603050405020304" pitchFamily="18" charset="0"/>
                <a:cs typeface="Times New Roman" panose="02020603050405020304" pitchFamily="18" charset="0"/>
              </a:rPr>
              <a:t>Build by:</a:t>
            </a:r>
            <a:r>
              <a:rPr lang="en-US" sz="1800" dirty="0">
                <a:solidFill>
                  <a:schemeClr val="bg1"/>
                </a:solidFill>
                <a:latin typeface="Times New Roman" panose="02020603050405020304" pitchFamily="18" charset="0"/>
                <a:cs typeface="Times New Roman" panose="02020603050405020304" pitchFamily="18" charset="0"/>
              </a:rPr>
              <a:t> Ujjwal Gupta(1809113115</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Himanshi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gupta</a:t>
            </a:r>
            <a:r>
              <a:rPr lang="en-US" sz="1800" dirty="0">
                <a:solidFill>
                  <a:schemeClr val="bg1"/>
                </a:solidFill>
                <a:latin typeface="Times New Roman" panose="02020603050405020304" pitchFamily="18" charset="0"/>
                <a:cs typeface="Times New Roman" panose="02020603050405020304" pitchFamily="18" charset="0"/>
              </a:rPr>
              <a:t>(1900910139004</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madhurika</a:t>
            </a:r>
            <a:r>
              <a:rPr lang="en-US" sz="1800" dirty="0" smtClean="0">
                <a:solidFill>
                  <a:schemeClr val="bg1"/>
                </a:solidFill>
                <a:latin typeface="Times New Roman" panose="02020603050405020304" pitchFamily="18" charset="0"/>
                <a:cs typeface="Times New Roman" panose="02020603050405020304" pitchFamily="18" charset="0"/>
              </a:rPr>
              <a:t> Sharma(1900910139005), </a:t>
            </a:r>
            <a:r>
              <a:rPr lang="en-US" sz="1800" dirty="0" err="1" smtClean="0">
                <a:solidFill>
                  <a:schemeClr val="bg1"/>
                </a:solidFill>
                <a:latin typeface="Times New Roman" panose="02020603050405020304" pitchFamily="18" charset="0"/>
                <a:cs typeface="Times New Roman" panose="02020603050405020304" pitchFamily="18" charset="0"/>
              </a:rPr>
              <a:t>Supriya</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gupta</a:t>
            </a:r>
            <a:r>
              <a:rPr lang="en-US" sz="1800" dirty="0" smtClean="0">
                <a:solidFill>
                  <a:schemeClr val="bg1"/>
                </a:solidFill>
                <a:latin typeface="Times New Roman" panose="02020603050405020304" pitchFamily="18" charset="0"/>
                <a:cs typeface="Times New Roman" panose="02020603050405020304" pitchFamily="18" charset="0"/>
              </a:rPr>
              <a:t>(1900910139008)</a:t>
            </a:r>
            <a:endParaRPr lang="en-US" sz="1800" dirty="0">
              <a:solidFill>
                <a:schemeClr val="bg1"/>
              </a:solidFill>
              <a:latin typeface="Times New Roman" panose="02020603050405020304" pitchFamily="18" charset="0"/>
              <a:cs typeface="Times New Roman" panose="02020603050405020304" pitchFamily="18" charset="0"/>
            </a:endParaRPr>
          </a:p>
          <a:p>
            <a:pPr algn="ctr">
              <a:lnSpc>
                <a:spcPct val="100000"/>
              </a:lnSpc>
            </a:pPr>
            <a:r>
              <a:rPr lang="en-US" sz="1800" b="1" dirty="0">
                <a:solidFill>
                  <a:schemeClr val="bg1"/>
                </a:solidFill>
                <a:latin typeface="Times New Roman" panose="02020603050405020304" pitchFamily="18" charset="0"/>
                <a:cs typeface="Times New Roman" panose="02020603050405020304" pitchFamily="18" charset="0"/>
              </a:rPr>
              <a:t>Development Guide by:</a:t>
            </a:r>
            <a:r>
              <a:rPr lang="en-US" sz="1800" dirty="0">
                <a:solidFill>
                  <a:schemeClr val="bg1"/>
                </a:solidFill>
                <a:latin typeface="Times New Roman" panose="02020603050405020304" pitchFamily="18" charset="0"/>
                <a:cs typeface="Times New Roman" panose="02020603050405020304" pitchFamily="18" charset="0"/>
              </a:rPr>
              <a:t> Mrs. </a:t>
            </a:r>
            <a:r>
              <a:rPr lang="en-US" sz="1800" dirty="0" err="1" smtClean="0">
                <a:solidFill>
                  <a:schemeClr val="bg1"/>
                </a:solidFill>
                <a:latin typeface="Times New Roman" panose="02020603050405020304" pitchFamily="18" charset="0"/>
                <a:cs typeface="Times New Roman" panose="02020603050405020304" pitchFamily="18" charset="0"/>
              </a:rPr>
              <a:t>Yogita</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khatri</a:t>
            </a:r>
            <a:endParaRPr lang="en-US" sz="1800" dirty="0">
              <a:solidFill>
                <a:schemeClr val="bg1"/>
              </a:solidFill>
            </a:endParaRPr>
          </a:p>
        </p:txBody>
      </p:sp>
    </p:spTree>
    <p:extLst>
      <p:ext uri="{BB962C8B-B14F-4D97-AF65-F5344CB8AC3E}">
        <p14:creationId xmlns:p14="http://schemas.microsoft.com/office/powerpoint/2010/main" val="1513661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9434"/>
            <a:ext cx="12192000" cy="1687654"/>
          </a:xfrm>
        </p:spPr>
        <p:txBody>
          <a:bodyPr/>
          <a:lstStyle/>
          <a:p>
            <a:pPr algn="just"/>
            <a:r>
              <a:rPr lang="en-US" sz="5500" b="1" dirty="0" smtClean="0">
                <a:solidFill>
                  <a:schemeClr val="bg1"/>
                </a:solidFill>
                <a:latin typeface="Times New Roman" panose="02020603050405020304" pitchFamily="18" charset="0"/>
                <a:cs typeface="Times New Roman" panose="02020603050405020304" pitchFamily="18" charset="0"/>
              </a:rPr>
              <a:t>DIFFERENCE BETWEEN:</a:t>
            </a:r>
            <a:endParaRPr lang="en-US" sz="5500"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141409" y="1758935"/>
            <a:ext cx="4878392" cy="823912"/>
          </a:xfrm>
        </p:spPr>
        <p:txBody>
          <a:bodyPr/>
          <a:lstStyle/>
          <a:p>
            <a:pPr algn="ctr"/>
            <a:r>
              <a:rPr lang="en-US" sz="3200" b="1" u="sng" dirty="0" smtClean="0">
                <a:solidFill>
                  <a:schemeClr val="bg1"/>
                </a:solidFill>
                <a:latin typeface="Times New Roman" panose="02020603050405020304" pitchFamily="18" charset="0"/>
                <a:cs typeface="Times New Roman" panose="02020603050405020304" pitchFamily="18" charset="0"/>
              </a:rPr>
              <a:t>BAGGING</a:t>
            </a:r>
            <a:endParaRPr lang="en-US" sz="3200" b="1" u="sng"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141410" y="2786743"/>
            <a:ext cx="4878391" cy="3004455"/>
          </a:xfrm>
        </p:spPr>
        <p:txBody>
          <a:bodyPr>
            <a:norm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Bagging rarely gets a better </a:t>
            </a:r>
            <a:r>
              <a:rPr lang="en-US" sz="1800" dirty="0" smtClean="0">
                <a:latin typeface="Times New Roman" panose="02020603050405020304" pitchFamily="18" charset="0"/>
                <a:cs typeface="Times New Roman" panose="02020603050405020304" pitchFamily="18" charset="0"/>
              </a:rPr>
              <a:t>bias/outcome, </a:t>
            </a:r>
            <a:r>
              <a:rPr lang="en-US" sz="1800" dirty="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f </a:t>
            </a:r>
            <a:r>
              <a:rPr lang="en-US" sz="1800" dirty="0">
                <a:latin typeface="Times New Roman" panose="02020603050405020304" pitchFamily="18" charset="0"/>
                <a:cs typeface="Times New Roman" panose="02020603050405020304" pitchFamily="18" charset="0"/>
              </a:rPr>
              <a:t>a single model gets a </a:t>
            </a:r>
            <a:r>
              <a:rPr lang="en-US" sz="1800" dirty="0" smtClean="0">
                <a:latin typeface="Times New Roman" panose="02020603050405020304" pitchFamily="18" charset="0"/>
                <a:cs typeface="Times New Roman" panose="02020603050405020304" pitchFamily="18" charset="0"/>
              </a:rPr>
              <a:t>low performance.</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Bagging can increase the generalization ability of the model and help it better predict the unknown samples.</a:t>
            </a:r>
            <a:endParaRPr lang="en-US" sz="18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6172200" y="1758935"/>
            <a:ext cx="4875210" cy="823912"/>
          </a:xfrm>
        </p:spPr>
        <p:txBody>
          <a:bodyPr/>
          <a:lstStyle/>
          <a:p>
            <a:pPr algn="ctr"/>
            <a:r>
              <a:rPr lang="en-US" sz="3200" b="1" u="sng" dirty="0" smtClean="0">
                <a:solidFill>
                  <a:schemeClr val="bg1"/>
                </a:solidFill>
                <a:latin typeface="Times New Roman" panose="02020603050405020304" pitchFamily="18" charset="0"/>
                <a:cs typeface="Times New Roman" panose="02020603050405020304" pitchFamily="18" charset="0"/>
              </a:rPr>
              <a:t>BOOSTING</a:t>
            </a:r>
            <a:endParaRPr lang="en-US" sz="3200" b="1" u="sng"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172200" y="2786743"/>
            <a:ext cx="4875210" cy="3004455"/>
          </a:xfrm>
        </p:spPr>
        <p:txBody>
          <a:bodyPr>
            <a:norm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Boosting can generate a combined model with lower </a:t>
            </a:r>
            <a:r>
              <a:rPr lang="en-US" sz="1800" dirty="0" smtClean="0">
                <a:latin typeface="Times New Roman" panose="02020603050405020304" pitchFamily="18" charset="0"/>
                <a:cs typeface="Times New Roman" panose="02020603050405020304" pitchFamily="18" charset="0"/>
              </a:rPr>
              <a:t>errors., as </a:t>
            </a:r>
            <a:r>
              <a:rPr lang="en-US" sz="1800" dirty="0">
                <a:latin typeface="Times New Roman" panose="02020603050405020304" pitchFamily="18" charset="0"/>
                <a:cs typeface="Times New Roman" panose="02020603050405020304" pitchFamily="18" charset="0"/>
              </a:rPr>
              <a:t>it optimizes the advantages and reduces the pitfalls of the single model</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Boosting does not effect/have negligible effect on the generalization ability of model.</a:t>
            </a:r>
            <a:endParaRPr lang="en-US" sz="1800" dirty="0">
              <a:latin typeface="Times New Roman" panose="02020603050405020304" pitchFamily="18" charset="0"/>
              <a:cs typeface="Times New Roman" panose="02020603050405020304" pitchFamily="18" charset="0"/>
            </a:endParaRPr>
          </a:p>
        </p:txBody>
      </p:sp>
      <p:pic>
        <p:nvPicPr>
          <p:cNvPr id="15" name="Picture 2" descr="https://miro.medium.com/max/700/1*StanrZ-XlRovgjrey8j0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7315" y="4909546"/>
            <a:ext cx="5457371" cy="1763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720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5660"/>
            <a:ext cx="12192000" cy="1851428"/>
          </a:xfrm>
        </p:spPr>
        <p:txBody>
          <a:bodyPr/>
          <a:lstStyle/>
          <a:p>
            <a:pPr algn="just"/>
            <a:r>
              <a:rPr lang="en-US" sz="5500" b="1" dirty="0" smtClean="0">
                <a:solidFill>
                  <a:schemeClr val="bg1"/>
                </a:solidFill>
                <a:latin typeface="Times New Roman" panose="02020603050405020304" pitchFamily="18" charset="0"/>
                <a:cs typeface="Times New Roman" panose="02020603050405020304" pitchFamily="18" charset="0"/>
              </a:rPr>
              <a:t> STACKING:</a:t>
            </a:r>
            <a:endParaRPr lang="en-US" sz="55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Stacked Generalization or “Stacking” for short is an ensemble machine learning algorithm</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Stacking is an ensemble learning method that combines multiple machine learning algorithms via meta-learning, In which base level algorithms are trained based on a complete training data-set, the meta-model is trained on the final outcomes of the all base-level model as a feature</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pic>
        <p:nvPicPr>
          <p:cNvPr id="1026" name="Picture 2" descr="https://miro.medium.com/max/548/1*Oj30hZOxbi6O9OBf6yHU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403" y="140931"/>
            <a:ext cx="4360008" cy="2108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767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956"/>
            <a:ext cx="12192000" cy="1824132"/>
          </a:xfrm>
        </p:spPr>
        <p:txBody>
          <a:bodyPr>
            <a:normAutofit/>
          </a:bodyPr>
          <a:lstStyle/>
          <a:p>
            <a:pPr algn="just"/>
            <a:r>
              <a:rPr lang="en-US" sz="4400" b="1" dirty="0">
                <a:solidFill>
                  <a:schemeClr val="bg1"/>
                </a:solidFill>
                <a:latin typeface="Times New Roman" panose="02020603050405020304" pitchFamily="18" charset="0"/>
                <a:cs typeface="Times New Roman" panose="02020603050405020304" pitchFamily="18" charset="0"/>
              </a:rPr>
              <a:t>Advantages AND DISADVANTAGES of a  </a:t>
            </a:r>
            <a:r>
              <a:rPr lang="en-US" sz="4400" b="1" dirty="0" smtClean="0">
                <a:solidFill>
                  <a:schemeClr val="bg1"/>
                </a:solidFill>
                <a:latin typeface="Times New Roman" panose="02020603050405020304" pitchFamily="18" charset="0"/>
                <a:cs typeface="Times New Roman" panose="02020603050405020304" pitchFamily="18" charset="0"/>
              </a:rPr>
              <a:t>STACKING </a:t>
            </a:r>
            <a:r>
              <a:rPr lang="en-US" sz="4400" b="1" dirty="0">
                <a:solidFill>
                  <a:schemeClr val="bg1"/>
                </a:solidFill>
                <a:latin typeface="Times New Roman" panose="02020603050405020304" pitchFamily="18" charset="0"/>
                <a:cs typeface="Times New Roman" panose="02020603050405020304" pitchFamily="18" charset="0"/>
              </a:rPr>
              <a:t>Model:</a:t>
            </a:r>
            <a:endParaRPr lang="en-US" sz="4400" dirty="0"/>
          </a:p>
        </p:txBody>
      </p:sp>
      <p:sp>
        <p:nvSpPr>
          <p:cNvPr id="4" name="Text Placeholder 3"/>
          <p:cNvSpPr>
            <a:spLocks noGrp="1"/>
          </p:cNvSpPr>
          <p:nvPr>
            <p:ph type="body" idx="1"/>
          </p:nvPr>
        </p:nvSpPr>
        <p:spPr>
          <a:xfrm>
            <a:off x="1141409" y="1837529"/>
            <a:ext cx="4878392" cy="823912"/>
          </a:xfrm>
        </p:spPr>
        <p:txBody>
          <a:bodyPr>
            <a:normAutofit/>
          </a:bodyPr>
          <a:lstStyle/>
          <a:p>
            <a:pPr algn="ctr"/>
            <a:r>
              <a:rPr lang="en-US" sz="3200" b="1" u="sng" dirty="0" smtClean="0">
                <a:solidFill>
                  <a:schemeClr val="bg1"/>
                </a:solidFill>
                <a:latin typeface="Times New Roman" panose="02020603050405020304" pitchFamily="18" charset="0"/>
                <a:cs typeface="Times New Roman" panose="02020603050405020304" pitchFamily="18" charset="0"/>
              </a:rPr>
              <a:t>advantages</a:t>
            </a:r>
            <a:endParaRPr lang="en-US" sz="3200" b="1" u="sng"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p:txBody>
          <a:bodyPr>
            <a:normAutofit fontScale="92500" lnSpcReduction="20000"/>
          </a:bodyPr>
          <a:lstStyle/>
          <a:p>
            <a:pPr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The benefit of stacking is that it can harness the capabilities of a range of </a:t>
            </a:r>
            <a:r>
              <a:rPr lang="en-US" sz="2100" dirty="0" smtClean="0">
                <a:latin typeface="Times New Roman" panose="02020603050405020304" pitchFamily="18" charset="0"/>
                <a:cs typeface="Times New Roman" panose="02020603050405020304" pitchFamily="18" charset="0"/>
              </a:rPr>
              <a:t>well-performing </a:t>
            </a:r>
            <a:r>
              <a:rPr lang="en-US" sz="2100" dirty="0">
                <a:latin typeface="Times New Roman" panose="02020603050405020304" pitchFamily="18" charset="0"/>
                <a:cs typeface="Times New Roman" panose="02020603050405020304" pitchFamily="18" charset="0"/>
              </a:rPr>
              <a:t>models on a classification or regression task and make predictions that have better performance than any single model in the ensemble</a:t>
            </a:r>
            <a:r>
              <a:rPr lang="en-US" sz="21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100" dirty="0" smtClean="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Stacking improves the model prediction accuracy.</a:t>
            </a:r>
          </a:p>
          <a:p>
            <a:pPr>
              <a:buFont typeface="Wingdings" panose="05000000000000000000" pitchFamily="2" charset="2"/>
              <a:buChar char="§"/>
            </a:pPr>
            <a:endParaRPr lang="en-US" dirty="0"/>
          </a:p>
        </p:txBody>
      </p:sp>
      <p:sp>
        <p:nvSpPr>
          <p:cNvPr id="6" name="Text Placeholder 5"/>
          <p:cNvSpPr>
            <a:spLocks noGrp="1"/>
          </p:cNvSpPr>
          <p:nvPr>
            <p:ph type="body" sz="quarter" idx="3"/>
          </p:nvPr>
        </p:nvSpPr>
        <p:spPr>
          <a:xfrm>
            <a:off x="6019801" y="1837529"/>
            <a:ext cx="4875210" cy="823912"/>
          </a:xfrm>
        </p:spPr>
        <p:txBody>
          <a:bodyPr/>
          <a:lstStyle/>
          <a:p>
            <a:pPr algn="ctr"/>
            <a:r>
              <a:rPr lang="en-US" sz="3200" b="1" u="sng" dirty="0">
                <a:solidFill>
                  <a:schemeClr val="bg1"/>
                </a:solidFill>
                <a:latin typeface="Times New Roman" panose="02020603050405020304" pitchFamily="18" charset="0"/>
                <a:cs typeface="Times New Roman" panose="02020603050405020304" pitchFamily="18" charset="0"/>
              </a:rPr>
              <a:t>DISADVANTAGES</a:t>
            </a:r>
            <a:endParaRPr lang="en-US" sz="3200" dirty="0"/>
          </a:p>
        </p:txBody>
      </p:sp>
      <p:sp>
        <p:nvSpPr>
          <p:cNvPr id="7" name="Content Placeholder 6"/>
          <p:cNvSpPr>
            <a:spLocks noGrp="1"/>
          </p:cNvSpPr>
          <p:nvPr>
            <p:ph sz="quarter" idx="4"/>
          </p:nvPr>
        </p:nvSpPr>
        <p:spPr/>
        <p:txBody>
          <a:bodyPr>
            <a:norm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As we are taking the whole dataset for training for every individual classifier, in the case of huge datasets the computational time will be more as each classifier is working independently on the huge dataset.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507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4842"/>
            <a:ext cx="12192000" cy="1742246"/>
          </a:xfrm>
        </p:spPr>
        <p:txBody>
          <a:bodyPr/>
          <a:lstStyle/>
          <a:p>
            <a:pPr algn="just"/>
            <a:r>
              <a:rPr lang="en-US" sz="5500" b="1" dirty="0" smtClean="0">
                <a:solidFill>
                  <a:schemeClr val="bg1"/>
                </a:solidFill>
                <a:latin typeface="Times New Roman" panose="02020603050405020304" pitchFamily="18" charset="0"/>
                <a:cs typeface="Times New Roman" panose="02020603050405020304" pitchFamily="18" charset="0"/>
              </a:rPr>
              <a:t>MAX VOTING:</a:t>
            </a:r>
            <a:endParaRPr lang="en-US" sz="5500" b="1"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1141410" y="1921941"/>
            <a:ext cx="4878389" cy="3541714"/>
          </a:xfrm>
        </p:spPr>
        <p:txBody>
          <a:bodyPr/>
          <a:lstStyle/>
          <a:p>
            <a:endParaRPr lang="en-US" dirty="0"/>
          </a:p>
        </p:txBody>
      </p:sp>
      <p:sp>
        <p:nvSpPr>
          <p:cNvPr id="5" name="AutoShape 4" descr="final predic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8" name="Picture 6" descr="final predi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957" y="1921941"/>
            <a:ext cx="4931842" cy="354171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Ensemble Technique: Max Voti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921942"/>
            <a:ext cx="4875213" cy="354171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87958" y="5463655"/>
            <a:ext cx="9959456" cy="1015663"/>
          </a:xfrm>
          <a:prstGeom prst="rect">
            <a:avLst/>
          </a:prstGeom>
          <a:noFill/>
        </p:spPr>
        <p:txBody>
          <a:bodyPr wrap="square" rtlCol="0">
            <a:spAutoFit/>
          </a:bodyPr>
          <a:lstStyle/>
          <a:p>
            <a:pPr marL="342900" indent="-342900" algn="just">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more models are telling me that a </a:t>
            </a:r>
            <a:r>
              <a:rPr lang="en-US" sz="2000" dirty="0" smtClean="0">
                <a:latin typeface="Times New Roman" panose="02020603050405020304" pitchFamily="18" charset="0"/>
                <a:cs typeface="Times New Roman" panose="02020603050405020304" pitchFamily="18" charset="0"/>
              </a:rPr>
              <a:t>pass</a:t>
            </a:r>
            <a:r>
              <a:rPr lang="en-US" sz="2000" dirty="0">
                <a:latin typeface="Times New Roman" panose="02020603050405020304" pitchFamily="18" charset="0"/>
                <a:cs typeface="Times New Roman" panose="02020603050405020304" pitchFamily="18" charset="0"/>
              </a:rPr>
              <a:t>enger would survive, I will consider the passenger survived. Whereas if more models are telling me that the passenger did not survive, I will predict that the passenger did not </a:t>
            </a:r>
            <a:r>
              <a:rPr lang="en-US" sz="2000" dirty="0" smtClean="0">
                <a:latin typeface="Times New Roman" panose="02020603050405020304" pitchFamily="18" charset="0"/>
                <a:cs typeface="Times New Roman" panose="02020603050405020304" pitchFamily="18" charset="0"/>
              </a:rPr>
              <a:t>survive.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696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6603"/>
            <a:ext cx="12192000" cy="1810485"/>
          </a:xfrm>
        </p:spPr>
        <p:txBody>
          <a:bodyPr/>
          <a:lstStyle/>
          <a:p>
            <a:pPr algn="just"/>
            <a:r>
              <a:rPr lang="en-US" dirty="0" smtClean="0"/>
              <a:t> </a:t>
            </a:r>
            <a:r>
              <a:rPr lang="en-US" sz="5500" b="1" dirty="0" smtClean="0">
                <a:solidFill>
                  <a:schemeClr val="bg1"/>
                </a:solidFill>
                <a:latin typeface="Times New Roman" panose="02020603050405020304" pitchFamily="18" charset="0"/>
                <a:cs typeface="Times New Roman" panose="02020603050405020304" pitchFamily="18" charset="0"/>
              </a:rPr>
              <a:t>AVERAGING:</a:t>
            </a:r>
            <a:endParaRPr lang="en-US" sz="5500" b="1" dirty="0">
              <a:solidFill>
                <a:schemeClr val="bg1"/>
              </a:solidFill>
              <a:latin typeface="Times New Roman" panose="02020603050405020304" pitchFamily="18" charset="0"/>
              <a:cs typeface="Times New Roman" panose="02020603050405020304" pitchFamily="18" charset="0"/>
            </a:endParaRPr>
          </a:p>
        </p:txBody>
      </p:sp>
      <p:pic>
        <p:nvPicPr>
          <p:cNvPr id="4098" name="Picture 2" descr="Ensemble Technique: Averagi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14249" y="1758169"/>
            <a:ext cx="4490765" cy="354171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ndividual models max volti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23630" y="1758170"/>
            <a:ext cx="4551078" cy="35417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466033" y="5459105"/>
            <a:ext cx="9608675" cy="1323439"/>
          </a:xfrm>
          <a:prstGeom prst="rect">
            <a:avLst/>
          </a:prstGeom>
          <a:noFill/>
        </p:spPr>
        <p:txBody>
          <a:bodyPr wrap="square" rtlCol="0">
            <a:spAutoFit/>
          </a:bodyPr>
          <a:lstStyle/>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a:t>
            </a:r>
            <a:r>
              <a:rPr lang="en-US" sz="2000" dirty="0" smtClean="0">
                <a:latin typeface="Times New Roman" panose="02020603050405020304" pitchFamily="18" charset="0"/>
                <a:cs typeface="Times New Roman" panose="02020603050405020304" pitchFamily="18" charset="0"/>
              </a:rPr>
              <a:t>et’s </a:t>
            </a:r>
            <a:r>
              <a:rPr lang="en-US" sz="2000" dirty="0">
                <a:latin typeface="Times New Roman" panose="02020603050405020304" pitchFamily="18" charset="0"/>
                <a:cs typeface="Times New Roman" panose="02020603050405020304" pitchFamily="18" charset="0"/>
              </a:rPr>
              <a:t>have three different models M1, M2, and M3 which are giving us individual </a:t>
            </a:r>
            <a:r>
              <a:rPr lang="en-US" sz="2000" dirty="0" smtClean="0">
                <a:latin typeface="Times New Roman" panose="02020603050405020304" pitchFamily="18" charset="0"/>
                <a:cs typeface="Times New Roman" panose="02020603050405020304" pitchFamily="18" charset="0"/>
              </a:rPr>
              <a:t>predictions, </a:t>
            </a:r>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nd </a:t>
            </a:r>
            <a:r>
              <a:rPr lang="en-US" sz="2000" dirty="0">
                <a:latin typeface="Times New Roman" panose="02020603050405020304" pitchFamily="18" charset="0"/>
                <a:cs typeface="Times New Roman" panose="02020603050405020304" pitchFamily="18" charset="0"/>
              </a:rPr>
              <a:t>what </a:t>
            </a:r>
            <a:r>
              <a:rPr lang="en-US" sz="2000" dirty="0" smtClean="0">
                <a:latin typeface="Times New Roman" panose="02020603050405020304" pitchFamily="18" charset="0"/>
                <a:cs typeface="Times New Roman" panose="02020603050405020304" pitchFamily="18" charset="0"/>
              </a:rPr>
              <a:t>we need </a:t>
            </a:r>
            <a:r>
              <a:rPr lang="en-US" sz="2000" dirty="0">
                <a:latin typeface="Times New Roman" panose="02020603050405020304" pitchFamily="18" charset="0"/>
                <a:cs typeface="Times New Roman" panose="02020603050405020304" pitchFamily="18" charset="0"/>
              </a:rPr>
              <a:t>is make the final prediction</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So </a:t>
            </a:r>
            <a:r>
              <a:rPr lang="en-US" sz="2000" dirty="0" smtClean="0">
                <a:latin typeface="Times New Roman" panose="02020603050405020304" pitchFamily="18" charset="0"/>
                <a:cs typeface="Times New Roman" panose="02020603050405020304" pitchFamily="18" charset="0"/>
              </a:rPr>
              <a:t>we’ll </a:t>
            </a:r>
            <a:r>
              <a:rPr lang="en-US" sz="2000" dirty="0">
                <a:latin typeface="Times New Roman" panose="02020603050405020304" pitchFamily="18" charset="0"/>
                <a:cs typeface="Times New Roman" panose="02020603050405020304" pitchFamily="18" charset="0"/>
              </a:rPr>
              <a:t>just take an average of </a:t>
            </a:r>
            <a:r>
              <a:rPr lang="en-US" sz="2000" dirty="0" smtClean="0">
                <a:latin typeface="Times New Roman" panose="02020603050405020304" pitchFamily="18" charset="0"/>
                <a:cs typeface="Times New Roman" panose="02020603050405020304" pitchFamily="18" charset="0"/>
              </a:rPr>
              <a:t>whatever </a:t>
            </a:r>
            <a:r>
              <a:rPr lang="en-US" sz="2000" dirty="0">
                <a:latin typeface="Times New Roman" panose="02020603050405020304" pitchFamily="18" charset="0"/>
                <a:cs typeface="Times New Roman" panose="02020603050405020304" pitchFamily="18" charset="0"/>
              </a:rPr>
              <a:t>individual models are telling</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So in this particular example for Row 0, we got an average of </a:t>
            </a:r>
            <a:r>
              <a:rPr lang="en-US" sz="2000" b="1" dirty="0">
                <a:latin typeface="Times New Roman" panose="02020603050405020304" pitchFamily="18" charset="0"/>
                <a:cs typeface="Times New Roman" panose="02020603050405020304" pitchFamily="18" charset="0"/>
              </a:rPr>
              <a:t>3466.66</a:t>
            </a:r>
            <a:r>
              <a:rPr lang="en-US" sz="2000" dirty="0">
                <a:latin typeface="Times New Roman" panose="02020603050405020304" pitchFamily="18" charset="0"/>
                <a:cs typeface="Times New Roman" panose="02020603050405020304" pitchFamily="18" charset="0"/>
              </a:rPr>
              <a:t> . So that would be </a:t>
            </a:r>
            <a:r>
              <a:rPr lang="en-US" sz="2000" dirty="0" smtClean="0">
                <a:latin typeface="Times New Roman" panose="02020603050405020304" pitchFamily="18" charset="0"/>
                <a:cs typeface="Times New Roman" panose="02020603050405020304" pitchFamily="18" charset="0"/>
              </a:rPr>
              <a:t>our </a:t>
            </a:r>
            <a:r>
              <a:rPr lang="en-US" sz="2000" dirty="0">
                <a:latin typeface="Times New Roman" panose="02020603050405020304" pitchFamily="18" charset="0"/>
                <a:cs typeface="Times New Roman" panose="02020603050405020304" pitchFamily="18" charset="0"/>
              </a:rPr>
              <a:t>prediction.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2784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0251"/>
            <a:ext cx="12192000" cy="1796837"/>
          </a:xfrm>
        </p:spPr>
        <p:txBody>
          <a:bodyPr/>
          <a:lstStyle/>
          <a:p>
            <a:pPr algn="just"/>
            <a:r>
              <a:rPr lang="en-US" sz="5500" b="1" dirty="0" smtClean="0">
                <a:solidFill>
                  <a:schemeClr val="bg1"/>
                </a:solidFill>
                <a:latin typeface="Times New Roman" panose="02020603050405020304" pitchFamily="18" charset="0"/>
                <a:cs typeface="Times New Roman" panose="02020603050405020304" pitchFamily="18" charset="0"/>
              </a:rPr>
              <a:t>WEIGHTED AVERAGING:</a:t>
            </a:r>
            <a:endParaRPr lang="en-US" sz="55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869743"/>
            <a:ext cx="9905999" cy="3921458"/>
          </a:xfrm>
        </p:spPr>
        <p:txBody>
          <a:bodyPr/>
          <a:lstStyle/>
          <a:p>
            <a:pPr lvl="0" algn="just" eaLnBrk="0" fontAlgn="base" hangingPunct="0">
              <a:lnSpc>
                <a:spcPct val="100000"/>
              </a:lnSpc>
              <a:spcBef>
                <a:spcPct val="0"/>
              </a:spcBef>
              <a:spcAft>
                <a:spcPct val="0"/>
              </a:spcAft>
              <a:buSzTx/>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L</a:t>
            </a:r>
            <a:r>
              <a:rPr lang="en-US" altLang="en-US" sz="2200" dirty="0" smtClean="0">
                <a:latin typeface="Times New Roman" panose="02020603050405020304" pitchFamily="18" charset="0"/>
                <a:cs typeface="Times New Roman" panose="02020603050405020304" pitchFamily="18" charset="0"/>
              </a:rPr>
              <a:t>et’s </a:t>
            </a:r>
            <a:r>
              <a:rPr lang="en-US" altLang="en-US" sz="2200" dirty="0">
                <a:latin typeface="Times New Roman" panose="02020603050405020304" pitchFamily="18" charset="0"/>
                <a:cs typeface="Times New Roman" panose="02020603050405020304" pitchFamily="18" charset="0"/>
              </a:rPr>
              <a:t>say that these three models M1, M2, and M3 have an R-square on validation of 0.6, 0.4, and 0.7 </a:t>
            </a:r>
            <a:r>
              <a:rPr lang="en-US" altLang="en-US" sz="2200" dirty="0" smtClean="0">
                <a:latin typeface="Times New Roman" panose="02020603050405020304" pitchFamily="18" charset="0"/>
                <a:cs typeface="Times New Roman" panose="02020603050405020304" pitchFamily="18" charset="0"/>
              </a:rPr>
              <a:t>respectively(Figure 1). </a:t>
            </a:r>
            <a:r>
              <a:rPr lang="en-US" sz="2200" dirty="0">
                <a:latin typeface="Times New Roman" panose="02020603050405020304" pitchFamily="18" charset="0"/>
                <a:cs typeface="Times New Roman" panose="02020603050405020304" pitchFamily="18" charset="0"/>
              </a:rPr>
              <a:t>This means that M2 is not performing great as compared to M1 and M3. So M3 is </a:t>
            </a:r>
            <a:r>
              <a:rPr lang="en-US" sz="2200" dirty="0" smtClean="0">
                <a:latin typeface="Times New Roman" panose="02020603050405020304" pitchFamily="18" charset="0"/>
                <a:cs typeface="Times New Roman" panose="02020603050405020304" pitchFamily="18" charset="0"/>
              </a:rPr>
              <a:t>the best </a:t>
            </a:r>
            <a:r>
              <a:rPr lang="en-US" sz="2200" dirty="0">
                <a:latin typeface="Times New Roman" panose="02020603050405020304" pitchFamily="18" charset="0"/>
                <a:cs typeface="Times New Roman" panose="02020603050405020304" pitchFamily="18" charset="0"/>
              </a:rPr>
              <a:t>model. And M2 is </a:t>
            </a:r>
            <a:r>
              <a:rPr lang="en-US" sz="2200" dirty="0" smtClean="0">
                <a:latin typeface="Times New Roman" panose="02020603050405020304" pitchFamily="18" charset="0"/>
                <a:cs typeface="Times New Roman" panose="02020603050405020304" pitchFamily="18" charset="0"/>
              </a:rPr>
              <a:t>the worst </a:t>
            </a:r>
            <a:r>
              <a:rPr lang="en-US" sz="2200" dirty="0">
                <a:latin typeface="Times New Roman" panose="02020603050405020304" pitchFamily="18" charset="0"/>
                <a:cs typeface="Times New Roman" panose="02020603050405020304" pitchFamily="18" charset="0"/>
              </a:rPr>
              <a:t>model</a:t>
            </a:r>
            <a:r>
              <a:rPr lang="en-US" sz="2200" dirty="0" smtClean="0">
                <a:latin typeface="Times New Roman" panose="02020603050405020304" pitchFamily="18" charset="0"/>
                <a:cs typeface="Times New Roman" panose="02020603050405020304" pitchFamily="18" charset="0"/>
              </a:rPr>
              <a:t>.</a:t>
            </a:r>
          </a:p>
          <a:p>
            <a:pPr algn="just" eaLnBrk="0" fontAlgn="base" hangingPunct="0">
              <a:lnSpc>
                <a:spcPct val="100000"/>
              </a:lnSpc>
              <a:spcBef>
                <a:spcPct val="0"/>
              </a:spcBef>
              <a:spcAft>
                <a:spcPct val="0"/>
              </a:spcAft>
              <a:buSzTx/>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Since in this particular case, m</a:t>
            </a:r>
            <a:r>
              <a:rPr lang="en-US" sz="2200" dirty="0" smtClean="0">
                <a:latin typeface="Times New Roman" panose="02020603050405020304" pitchFamily="18" charset="0"/>
                <a:cs typeface="Times New Roman" panose="02020603050405020304" pitchFamily="18" charset="0"/>
              </a:rPr>
              <a:t>odel </a:t>
            </a:r>
            <a:r>
              <a:rPr lang="en-US" sz="2200" dirty="0">
                <a:latin typeface="Times New Roman" panose="02020603050405020304" pitchFamily="18" charset="0"/>
                <a:cs typeface="Times New Roman" panose="02020603050405020304" pitchFamily="18" charset="0"/>
              </a:rPr>
              <a:t>M2 is not the best model, </a:t>
            </a:r>
            <a:r>
              <a:rPr lang="en-US" sz="2200" dirty="0" smtClean="0">
                <a:latin typeface="Times New Roman" panose="02020603050405020304" pitchFamily="18" charset="0"/>
                <a:cs typeface="Times New Roman" panose="02020603050405020304" pitchFamily="18" charset="0"/>
              </a:rPr>
              <a:t>so we’ll give </a:t>
            </a:r>
            <a:r>
              <a:rPr lang="en-US" sz="2200" dirty="0">
                <a:latin typeface="Times New Roman" panose="02020603050405020304" pitchFamily="18" charset="0"/>
                <a:cs typeface="Times New Roman" panose="02020603050405020304" pitchFamily="18" charset="0"/>
              </a:rPr>
              <a:t>it a lower weight whereas M1 and </a:t>
            </a:r>
            <a:r>
              <a:rPr lang="en-US" sz="2200" dirty="0" smtClean="0">
                <a:latin typeface="Times New Roman" panose="02020603050405020304" pitchFamily="18" charset="0"/>
                <a:cs typeface="Times New Roman" panose="02020603050405020304" pitchFamily="18" charset="0"/>
              </a:rPr>
              <a:t>M3 </a:t>
            </a:r>
            <a:r>
              <a:rPr lang="en-US" sz="2200" dirty="0">
                <a:latin typeface="Times New Roman" panose="02020603050405020304" pitchFamily="18" charset="0"/>
                <a:cs typeface="Times New Roman" panose="02020603050405020304" pitchFamily="18" charset="0"/>
              </a:rPr>
              <a:t>are better </a:t>
            </a:r>
            <a:r>
              <a:rPr lang="en-US" sz="2200" dirty="0" smtClean="0">
                <a:latin typeface="Times New Roman" panose="02020603050405020304" pitchFamily="18" charset="0"/>
                <a:cs typeface="Times New Roman" panose="02020603050405020304" pitchFamily="18" charset="0"/>
              </a:rPr>
              <a:t>models, so we’ll </a:t>
            </a:r>
            <a:r>
              <a:rPr lang="en-US" sz="2200" dirty="0">
                <a:latin typeface="Times New Roman" panose="02020603050405020304" pitchFamily="18" charset="0"/>
                <a:cs typeface="Times New Roman" panose="02020603050405020304" pitchFamily="18" charset="0"/>
              </a:rPr>
              <a:t>give them higher </a:t>
            </a:r>
            <a:r>
              <a:rPr lang="en-US" sz="2200" dirty="0" smtClean="0">
                <a:latin typeface="Times New Roman" panose="02020603050405020304" pitchFamily="18" charset="0"/>
                <a:cs typeface="Times New Roman" panose="02020603050405020304" pitchFamily="18" charset="0"/>
              </a:rPr>
              <a:t>weights(Figure 2).</a:t>
            </a:r>
            <a:endParaRPr lang="en-US" sz="2200" dirty="0">
              <a:latin typeface="Times New Roman" panose="02020603050405020304" pitchFamily="18" charset="0"/>
              <a:cs typeface="Times New Roman" panose="02020603050405020304" pitchFamily="18" charset="0"/>
            </a:endParaRPr>
          </a:p>
          <a:p>
            <a:pPr lvl="0" algn="just" eaLnBrk="0" fontAlgn="base" hangingPunct="0">
              <a:lnSpc>
                <a:spcPct val="100000"/>
              </a:lnSpc>
              <a:spcBef>
                <a:spcPct val="0"/>
              </a:spcBef>
              <a:spcAft>
                <a:spcPct val="0"/>
              </a:spcAft>
              <a:buSzTx/>
              <a:buFont typeface="Wingdings" panose="05000000000000000000" pitchFamily="2" charset="2"/>
              <a:buChar char="§"/>
            </a:pPr>
            <a:endParaRPr lang="en-US" sz="2200" dirty="0" smtClean="0">
              <a:latin typeface="Times New Roman" panose="02020603050405020304" pitchFamily="18" charset="0"/>
              <a:cs typeface="Times New Roman" panose="02020603050405020304" pitchFamily="18" charset="0"/>
            </a:endParaRPr>
          </a:p>
          <a:p>
            <a:pPr lvl="0" algn="just" eaLnBrk="0" fontAlgn="base" hangingPunct="0">
              <a:lnSpc>
                <a:spcPct val="100000"/>
              </a:lnSpc>
              <a:spcBef>
                <a:spcPct val="0"/>
              </a:spcBef>
              <a:spcAft>
                <a:spcPct val="0"/>
              </a:spcAft>
              <a:buSzTx/>
              <a:buFont typeface="Wingdings" panose="05000000000000000000" pitchFamily="2" charset="2"/>
              <a:buChar char="§"/>
            </a:pPr>
            <a:endParaRPr lang="en-US" altLang="en-US" sz="22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SzTx/>
              <a:buNone/>
            </a:pPr>
            <a:r>
              <a:rPr lang="en-US" altLang="en-US" dirty="0">
                <a:solidFill>
                  <a:srgbClr val="222222"/>
                </a:solidFill>
                <a:latin typeface="Lato"/>
              </a:rPr>
              <a:t>  </a:t>
            </a:r>
            <a:endParaRPr lang="en-US" altLang="en-US" sz="41000" dirty="0">
              <a:solidFill>
                <a:srgbClr val="222222"/>
              </a:solidFill>
              <a:latin typeface="Lato"/>
            </a:endParaRPr>
          </a:p>
          <a:p>
            <a:endParaRPr lang="en-US" dirty="0"/>
          </a:p>
        </p:txBody>
      </p:sp>
      <p:pic>
        <p:nvPicPr>
          <p:cNvPr id="5128" name="Picture 8" descr="Ensemble Technique: Weighted Averag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340" y="4045903"/>
            <a:ext cx="4456680" cy="233916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weigh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7948" y="4039499"/>
            <a:ext cx="4203660" cy="23391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56341" y="6385071"/>
            <a:ext cx="4456680"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Figure 1</a:t>
            </a:r>
            <a:endParaRPr lang="en-US"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427948" y="6378667"/>
            <a:ext cx="420366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2</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950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141412" y="395784"/>
            <a:ext cx="9905999" cy="6100549"/>
          </a:xfrm>
        </p:spPr>
        <p:txBody>
          <a:bodyPr>
            <a:normAutofit lnSpcReduction="10000"/>
          </a:bodyPr>
          <a:lstStyle/>
          <a:p>
            <a:pPr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asically multiply these weights to individual predictions and then take their mean. So M1 predictions which are, 3900, 390, </a:t>
            </a:r>
            <a:r>
              <a:rPr lang="en-US" sz="2200" dirty="0" err="1" smtClean="0">
                <a:latin typeface="Times New Roman" panose="02020603050405020304" pitchFamily="18" charset="0"/>
                <a:cs typeface="Times New Roman" panose="02020603050405020304" pitchFamily="18" charset="0"/>
              </a:rPr>
              <a:t>etc</a:t>
            </a:r>
            <a:r>
              <a:rPr lang="en-US" sz="2200" dirty="0" smtClean="0">
                <a:latin typeface="Times New Roman" panose="02020603050405020304" pitchFamily="18" charset="0"/>
                <a:cs typeface="Times New Roman" panose="02020603050405020304" pitchFamily="18" charset="0"/>
              </a:rPr>
              <a:t>, we’ll multiply them by a factor of 2.</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Similarly, </a:t>
            </a:r>
            <a:r>
              <a:rPr lang="en-US" sz="2200" dirty="0" smtClean="0">
                <a:latin typeface="Times New Roman" panose="02020603050405020304" pitchFamily="18" charset="0"/>
                <a:cs typeface="Times New Roman" panose="02020603050405020304" pitchFamily="18" charset="0"/>
              </a:rPr>
              <a:t>we’ll </a:t>
            </a:r>
            <a:r>
              <a:rPr lang="en-US" sz="2200" dirty="0">
                <a:latin typeface="Times New Roman" panose="02020603050405020304" pitchFamily="18" charset="0"/>
                <a:cs typeface="Times New Roman" panose="02020603050405020304" pitchFamily="18" charset="0"/>
              </a:rPr>
              <a:t>multiply M2 by a factor of 1. So basically no values change there. And M3, we’ll multiply by a factor of 2 </a:t>
            </a:r>
            <a:r>
              <a:rPr lang="en-US" sz="2200" dirty="0" smtClean="0">
                <a:latin typeface="Times New Roman" panose="02020603050405020304" pitchFamily="18" charset="0"/>
                <a:cs typeface="Times New Roman" panose="02020603050405020304" pitchFamily="18" charset="0"/>
              </a:rPr>
              <a:t>again.</a:t>
            </a:r>
          </a:p>
          <a:p>
            <a:pPr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231775" indent="-231775" algn="just">
              <a:buFont typeface="Wingdings" panose="05000000000000000000" pitchFamily="2" charset="2"/>
              <a:buChar char="§"/>
            </a:pPr>
            <a:endParaRPr lang="en-US" sz="2200" dirty="0" smtClean="0">
              <a:latin typeface="Times New Roman" panose="02020603050405020304" pitchFamily="18" charset="0"/>
              <a:cs typeface="Times New Roman" panose="02020603050405020304" pitchFamily="18" charset="0"/>
            </a:endParaRPr>
          </a:p>
          <a:p>
            <a:pPr marL="231775" indent="-231775"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231775" indent="-231775" algn="just">
              <a:buFont typeface="Wingdings" panose="05000000000000000000" pitchFamily="2" charset="2"/>
              <a:buChar char="§"/>
            </a:pPr>
            <a:endParaRPr lang="en-US" sz="2200" dirty="0" smtClean="0">
              <a:latin typeface="Times New Roman" panose="02020603050405020304" pitchFamily="18" charset="0"/>
              <a:cs typeface="Times New Roman" panose="02020603050405020304" pitchFamily="18" charset="0"/>
            </a:endParaRPr>
          </a:p>
          <a:p>
            <a:pPr marL="231775" indent="-231775"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231775" indent="-231775" algn="just">
              <a:buFont typeface="Wingdings" panose="05000000000000000000" pitchFamily="2" charset="2"/>
              <a:buChar char="§"/>
            </a:pPr>
            <a:endParaRPr lang="en-US" sz="2200" dirty="0" smtClean="0">
              <a:latin typeface="Times New Roman" panose="02020603050405020304" pitchFamily="18" charset="0"/>
              <a:cs typeface="Times New Roman" panose="02020603050405020304" pitchFamily="18" charset="0"/>
            </a:endParaRPr>
          </a:p>
          <a:p>
            <a:pPr marL="231775" indent="-231775" algn="just">
              <a:buFont typeface="Wingdings" panose="05000000000000000000" pitchFamily="2" charset="2"/>
              <a:buChar char="§"/>
            </a:pPr>
            <a:endParaRPr lang="en-US" sz="2200" dirty="0" smtClean="0">
              <a:latin typeface="Times New Roman" panose="02020603050405020304" pitchFamily="18" charset="0"/>
              <a:cs typeface="Times New Roman" panose="02020603050405020304" pitchFamily="18" charset="0"/>
            </a:endParaRPr>
          </a:p>
          <a:p>
            <a:pPr marL="231775" indent="-231775"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So </a:t>
            </a:r>
            <a:r>
              <a:rPr lang="en-US" sz="2200" dirty="0" smtClean="0">
                <a:latin typeface="Times New Roman" panose="02020603050405020304" pitchFamily="18" charset="0"/>
                <a:cs typeface="Times New Roman" panose="02020603050405020304" pitchFamily="18" charset="0"/>
              </a:rPr>
              <a:t>we have </a:t>
            </a:r>
            <a:r>
              <a:rPr lang="en-US" sz="2200" dirty="0">
                <a:latin typeface="Times New Roman" panose="02020603050405020304" pitchFamily="18" charset="0"/>
                <a:cs typeface="Times New Roman" panose="02020603050405020304" pitchFamily="18" charset="0"/>
              </a:rPr>
              <a:t>taken weighted average from these </a:t>
            </a:r>
            <a:r>
              <a:rPr lang="en-US" sz="2200" dirty="0" smtClean="0">
                <a:latin typeface="Times New Roman" panose="02020603050405020304" pitchFamily="18" charset="0"/>
                <a:cs typeface="Times New Roman" panose="02020603050405020304" pitchFamily="18" charset="0"/>
              </a:rPr>
              <a:t>models which gives a better result(Figure 4).</a:t>
            </a:r>
            <a:endParaRPr lang="en-US" sz="2200" dirty="0">
              <a:latin typeface="Times New Roman" panose="02020603050405020304" pitchFamily="18" charset="0"/>
              <a:cs typeface="Times New Roman" panose="02020603050405020304" pitchFamily="18" charset="0"/>
            </a:endParaRPr>
          </a:p>
        </p:txBody>
      </p:sp>
      <p:pic>
        <p:nvPicPr>
          <p:cNvPr id="6146" name="Picture 2" descr="factor of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1" y="2413080"/>
            <a:ext cx="3966049" cy="273818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141410" y="5177470"/>
            <a:ext cx="3966049"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Figure 3</a:t>
            </a:r>
            <a:endParaRPr lang="en-US" b="1" dirty="0">
              <a:latin typeface="Times New Roman" panose="02020603050405020304" pitchFamily="18" charset="0"/>
              <a:cs typeface="Times New Roman" panose="02020603050405020304" pitchFamily="18" charset="0"/>
            </a:endParaRPr>
          </a:p>
        </p:txBody>
      </p:sp>
      <p:pic>
        <p:nvPicPr>
          <p:cNvPr id="6148" name="Picture 4" descr="I take an average of all of these by divi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4698" y="2413080"/>
            <a:ext cx="4332712" cy="27381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714698" y="5177470"/>
            <a:ext cx="4332711"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Figure 4</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114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6603"/>
            <a:ext cx="12192000" cy="1810485"/>
          </a:xfrm>
        </p:spPr>
        <p:txBody>
          <a:bodyPr>
            <a:normAutofit/>
          </a:bodyPr>
          <a:lstStyle/>
          <a:p>
            <a:pPr algn="just"/>
            <a:r>
              <a:rPr lang="en-US" sz="5500" b="1" dirty="0" smtClean="0">
                <a:solidFill>
                  <a:schemeClr val="bg1"/>
                </a:solidFill>
                <a:latin typeface="Times New Roman" panose="02020603050405020304" pitchFamily="18" charset="0"/>
                <a:cs typeface="Times New Roman" panose="02020603050405020304" pitchFamily="18" charset="0"/>
              </a:rPr>
              <a:t>RANK AVERAGING:</a:t>
            </a:r>
            <a:endParaRPr lang="en-US" sz="5500" b="1" dirty="0">
              <a:solidFill>
                <a:schemeClr val="bg1"/>
              </a:solidFill>
              <a:latin typeface="Times New Roman" panose="02020603050405020304" pitchFamily="18" charset="0"/>
              <a:cs typeface="Times New Roman" panose="02020603050405020304" pitchFamily="18" charset="0"/>
            </a:endParaRPr>
          </a:p>
        </p:txBody>
      </p:sp>
      <p:pic>
        <p:nvPicPr>
          <p:cNvPr id="7170" name="Picture 2" descr="Ensemble Technique: Rank Averagi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096370" y="2097088"/>
            <a:ext cx="4878387" cy="320062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Ensemble Technique: Rank Averaging model 1"/>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645772" y="2097088"/>
            <a:ext cx="4875213" cy="32006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96370" y="5482380"/>
            <a:ext cx="4878387"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Figure 1</a:t>
            </a:r>
            <a:endParaRPr lang="en-US"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645772" y="5482380"/>
            <a:ext cx="4875213"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Figure 2</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60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36728"/>
            <a:ext cx="9905999" cy="5977720"/>
          </a:xfrm>
        </p:spPr>
        <p:txBody>
          <a:bodyPr>
            <a:normAutofit/>
          </a:bodyPr>
          <a:lstStyle/>
          <a:p>
            <a:pPr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So a quick thing to remember over here is that we’re giving rank 1 to the worst-performing model. So rank 1 is to the model which performs the least, rank 2 is the next best model, and rank 3 is the next best </a:t>
            </a:r>
            <a:r>
              <a:rPr lang="en-US" sz="2200" dirty="0" smtClean="0">
                <a:latin typeface="Times New Roman" panose="02020603050405020304" pitchFamily="18" charset="0"/>
                <a:cs typeface="Times New Roman" panose="02020603050405020304" pitchFamily="18" charset="0"/>
              </a:rPr>
              <a:t>model(Figure 1). </a:t>
            </a:r>
            <a:r>
              <a:rPr lang="en-US" sz="2200" dirty="0">
                <a:latin typeface="Times New Roman" panose="02020603050405020304" pitchFamily="18" charset="0"/>
                <a:cs typeface="Times New Roman" panose="02020603050405020304" pitchFamily="18" charset="0"/>
              </a:rPr>
              <a:t>So we give these ranks to each of these models and then we take weights from these ranks. So basically summing up these ranks and divide each of these ranks by that total value</a:t>
            </a:r>
            <a:r>
              <a:rPr lang="en-US" sz="22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We’ve </a:t>
            </a:r>
            <a:r>
              <a:rPr lang="en-US" sz="2200" dirty="0">
                <a:latin typeface="Times New Roman" panose="02020603050405020304" pitchFamily="18" charset="0"/>
                <a:cs typeface="Times New Roman" panose="02020603050405020304" pitchFamily="18" charset="0"/>
              </a:rPr>
              <a:t>already done the normalization at the time of taking weights, so </a:t>
            </a:r>
            <a:r>
              <a:rPr lang="en-US" sz="2200" dirty="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just need to sum them up. And this is what </a:t>
            </a:r>
            <a:r>
              <a:rPr lang="en-US" sz="2200" dirty="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get as the final </a:t>
            </a:r>
            <a:r>
              <a:rPr lang="en-US" sz="2200" dirty="0" smtClean="0">
                <a:latin typeface="Times New Roman" panose="02020603050405020304" pitchFamily="18" charset="0"/>
                <a:cs typeface="Times New Roman" panose="02020603050405020304" pitchFamily="18" charset="0"/>
              </a:rPr>
              <a:t>outcome(Figure 2). </a:t>
            </a:r>
            <a:r>
              <a:rPr lang="en-US" sz="2200" dirty="0">
                <a:latin typeface="Times New Roman" panose="02020603050405020304" pitchFamily="18" charset="0"/>
                <a:cs typeface="Times New Roman" panose="02020603050405020304" pitchFamily="18" charset="0"/>
              </a:rPr>
              <a:t>And this is Rank Averaging.</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88632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6603"/>
            <a:ext cx="12192000" cy="1810485"/>
          </a:xfrm>
        </p:spPr>
        <p:txBody>
          <a:bodyPr/>
          <a:lstStyle/>
          <a:p>
            <a:pPr algn="just"/>
            <a:r>
              <a:rPr lang="en-US" sz="5500" b="1" dirty="0" smtClean="0">
                <a:solidFill>
                  <a:schemeClr val="bg1"/>
                </a:solidFill>
                <a:latin typeface="Times New Roman" panose="02020603050405020304" pitchFamily="18" charset="0"/>
                <a:cs typeface="Times New Roman" panose="02020603050405020304" pitchFamily="18" charset="0"/>
              </a:rPr>
              <a:t>conclusion:</a:t>
            </a:r>
            <a:endParaRPr lang="en-US" sz="55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Finally, we would like to conclude by reminding </a:t>
            </a:r>
            <a:r>
              <a:rPr lang="en-US" sz="2200" dirty="0" smtClean="0">
                <a:latin typeface="Times New Roman" panose="02020603050405020304" pitchFamily="18" charset="0"/>
                <a:cs typeface="Times New Roman" panose="02020603050405020304" pitchFamily="18" charset="0"/>
              </a:rPr>
              <a:t>that </a:t>
            </a:r>
            <a:r>
              <a:rPr lang="en-US" sz="2200" dirty="0">
                <a:latin typeface="Times New Roman" panose="02020603050405020304" pitchFamily="18" charset="0"/>
                <a:cs typeface="Times New Roman" panose="02020603050405020304" pitchFamily="18" charset="0"/>
              </a:rPr>
              <a:t>ensemble learning is about combining some base models to obtain an ensemble model with better performances/properties. Thus, even if bagging, boosting, and stacking are the most commonly used ensemble methods, variants are possible and can be designed to better adapt to some specific problems</a:t>
            </a:r>
            <a:r>
              <a:rPr lang="en-US" sz="22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Nonetheless, the effectiveness of these methods are undeniable, and their benefits in appropriate applications can be tremendous.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594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u="sng" dirty="0">
                <a:solidFill>
                  <a:schemeClr val="bg1"/>
                </a:solidFill>
                <a:latin typeface="Times New Roman" panose="02020603050405020304" pitchFamily="18" charset="0"/>
                <a:cs typeface="Times New Roman" panose="02020603050405020304" pitchFamily="18" charset="0"/>
              </a:rPr>
              <a:t>PRESENTATION OUTLINE</a:t>
            </a:r>
            <a:endParaRPr lang="en-US" sz="5400" dirty="0">
              <a:solidFill>
                <a:schemeClr val="bg1"/>
              </a:solidFill>
            </a:endParaRPr>
          </a:p>
        </p:txBody>
      </p:sp>
      <p:sp>
        <p:nvSpPr>
          <p:cNvPr id="3" name="Content Placeholder 2"/>
          <p:cNvSpPr>
            <a:spLocks noGrp="1"/>
          </p:cNvSpPr>
          <p:nvPr>
            <p:ph sz="half" idx="1"/>
          </p:nvPr>
        </p:nvSpPr>
        <p:spPr/>
        <p:txBody>
          <a:bodyPr>
            <a:no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Introduction </a:t>
            </a:r>
            <a:r>
              <a:rPr lang="en-US" sz="2000" dirty="0" smtClean="0">
                <a:latin typeface="Times New Roman" panose="02020603050405020304" pitchFamily="18" charset="0"/>
                <a:cs typeface="Times New Roman" panose="02020603050405020304" pitchFamily="18" charset="0"/>
              </a:rPr>
              <a:t>to Ensemble Learning?</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Types of Ensemble Techniques</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Bagging </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Boosting</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Bagging vs Boosting</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Stacking</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Max Voting</a:t>
            </a:r>
          </a:p>
          <a:p>
            <a:pPr marL="0" indent="0">
              <a:buNone/>
            </a:pPr>
            <a:endParaRPr lang="en-US" sz="1700" dirty="0" smtClean="0">
              <a:latin typeface="Times New Roman" panose="02020603050405020304" pitchFamily="18" charset="0"/>
              <a:cs typeface="Times New Roman" panose="02020603050405020304" pitchFamily="18" charset="0"/>
            </a:endParaRPr>
          </a:p>
          <a:p>
            <a:pPr marL="0" indent="0">
              <a:buNone/>
            </a:pPr>
            <a:endParaRPr lang="en-US" sz="1700" dirty="0" smtClean="0">
              <a:latin typeface="Times New Roman" panose="02020603050405020304" pitchFamily="18" charset="0"/>
              <a:cs typeface="Times New Roman" panose="02020603050405020304" pitchFamily="18" charset="0"/>
            </a:endParaRPr>
          </a:p>
          <a:p>
            <a:endParaRPr lang="en-US" sz="1700" dirty="0"/>
          </a:p>
        </p:txBody>
      </p:sp>
      <p:sp>
        <p:nvSpPr>
          <p:cNvPr id="4" name="Content Placeholder 3"/>
          <p:cNvSpPr>
            <a:spLocks noGrp="1"/>
          </p:cNvSpPr>
          <p:nvPr>
            <p:ph sz="half" idx="2"/>
          </p:nvPr>
        </p:nvSpPr>
        <p:spPr/>
        <p:txBody>
          <a:bodyPr/>
          <a:lstStyle/>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Averaging</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Weighted Averaging</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Rank </a:t>
            </a:r>
            <a:r>
              <a:rPr lang="en-US" sz="2000" dirty="0">
                <a:latin typeface="Times New Roman" panose="02020603050405020304" pitchFamily="18" charset="0"/>
                <a:cs typeface="Times New Roman" panose="02020603050405020304" pitchFamily="18" charset="0"/>
              </a:rPr>
              <a:t>Averaging</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 (Ensemble </a:t>
            </a:r>
            <a:r>
              <a:rPr lang="en-US" sz="2000" dirty="0" smtClean="0">
                <a:latin typeface="Times New Roman" panose="02020603050405020304" pitchFamily="18" charset="0"/>
                <a:cs typeface="Times New Roman" panose="02020603050405020304" pitchFamily="18" charset="0"/>
              </a:rPr>
              <a:t>methods)</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Future Work</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References</a:t>
            </a:r>
            <a:endParaRPr lang="en-US" sz="2000" dirty="0"/>
          </a:p>
        </p:txBody>
      </p:sp>
    </p:spTree>
    <p:extLst>
      <p:ext uri="{BB962C8B-B14F-4D97-AF65-F5344CB8AC3E}">
        <p14:creationId xmlns:p14="http://schemas.microsoft.com/office/powerpoint/2010/main" val="2404720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0252"/>
            <a:ext cx="12192000" cy="1678674"/>
          </a:xfrm>
        </p:spPr>
        <p:txBody>
          <a:bodyPr/>
          <a:lstStyle/>
          <a:p>
            <a:r>
              <a:rPr lang="en-US" dirty="0"/>
              <a:t> </a:t>
            </a:r>
            <a:r>
              <a:rPr lang="en-US" sz="5400" b="1" dirty="0" smtClean="0">
                <a:solidFill>
                  <a:schemeClr val="bg1"/>
                </a:solidFill>
                <a:latin typeface="Times New Roman" panose="02020603050405020304" pitchFamily="18" charset="0"/>
                <a:cs typeface="Times New Roman" panose="02020603050405020304" pitchFamily="18" charset="0"/>
              </a:rPr>
              <a:t>FUTURE WORK:</a:t>
            </a:r>
            <a:endParaRPr lang="en-US" sz="5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2097088"/>
            <a:ext cx="9905999" cy="3921575"/>
          </a:xfrm>
        </p:spPr>
        <p:txBody>
          <a:bodyPr>
            <a:normAutofit fontScale="92500" lnSpcReduction="20000"/>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One interesting question we plan to investigate is how effective a single classifier approach might be if it was allowed to use the time it takes the ensemble method to train multiple classifiers to explore its concept space.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plan to compare Bagging and Boosting methods to other methods introduced recently. In particular we intend to examine the use of </a:t>
            </a:r>
            <a:r>
              <a:rPr lang="en-US" dirty="0" smtClean="0">
                <a:latin typeface="Times New Roman" panose="02020603050405020304" pitchFamily="18" charset="0"/>
                <a:cs typeface="Times New Roman" panose="02020603050405020304" pitchFamily="18" charset="0"/>
              </a:rPr>
              <a:t>Stacking </a:t>
            </a:r>
            <a:r>
              <a:rPr lang="en-US" dirty="0">
                <a:latin typeface="Times New Roman" panose="02020603050405020304" pitchFamily="18" charset="0"/>
                <a:cs typeface="Times New Roman" panose="02020603050405020304" pitchFamily="18" charset="0"/>
              </a:rPr>
              <a:t>as a method of training a combining function, so as to avoid the effect of having to weight classifiers</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goal will be to create a learner where you can essentially push a start button and let it run. To do this we would try to preserve the benefits of Boosting while preventing overfitting on noisy data sets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426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0251"/>
            <a:ext cx="12192000" cy="1796837"/>
          </a:xfrm>
        </p:spPr>
        <p:txBody>
          <a:bodyPr/>
          <a:lstStyle/>
          <a:p>
            <a:r>
              <a:rPr lang="en-US" sz="5400" b="1" dirty="0" smtClean="0">
                <a:solidFill>
                  <a:schemeClr val="bg1"/>
                </a:solidFill>
                <a:latin typeface="Times New Roman" panose="02020603050405020304" pitchFamily="18" charset="0"/>
                <a:cs typeface="Times New Roman" panose="02020603050405020304" pitchFamily="18" charset="0"/>
              </a:rPr>
              <a:t> REFERENCES:</a:t>
            </a:r>
            <a:endParaRPr lang="en-US" sz="5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787858"/>
            <a:ext cx="9905999" cy="4612942"/>
          </a:xfrm>
        </p:spPr>
        <p:txBody>
          <a:bodyPr>
            <a:normAutofit fontScale="62500" lnSpcReduction="20000"/>
          </a:bodyPr>
          <a:lstStyle/>
          <a:p>
            <a:pPr algn="just"/>
            <a:r>
              <a:rPr lang="en-US" dirty="0">
                <a:latin typeface="Times New Roman" panose="02020603050405020304" pitchFamily="18" charset="0"/>
                <a:cs typeface="Times New Roman" panose="02020603050405020304" pitchFamily="18" charset="0"/>
              </a:rPr>
              <a:t>(NASA 2015) https://</a:t>
            </a:r>
            <a:r>
              <a:rPr lang="en-US" dirty="0" smtClean="0">
                <a:latin typeface="Times New Roman" panose="02020603050405020304" pitchFamily="18" charset="0"/>
                <a:cs typeface="Times New Roman" panose="02020603050405020304" pitchFamily="18" charset="0"/>
              </a:rPr>
              <a:t>www.nasa.gov/sites/default/files/files/Space_Math_VI_2015.pdf</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dirty="0" err="1" smtClean="0">
                <a:latin typeface="Times New Roman" panose="02020603050405020304" pitchFamily="18" charset="0"/>
                <a:cs typeface="Times New Roman" panose="02020603050405020304" pitchFamily="18" charset="0"/>
              </a:rPr>
              <a:t>Somya</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Goyal</a:t>
            </a:r>
            <a:r>
              <a:rPr lang="en-US" dirty="0">
                <a:latin typeface="Times New Roman" panose="02020603050405020304" pitchFamily="18" charset="0"/>
                <a:cs typeface="Times New Roman" panose="02020603050405020304" pitchFamily="18" charset="0"/>
              </a:rPr>
              <a:t>, Pradeep Kumar Bhatia, “Empirical Software Measurements with Machine Learning”, Computational Intelligence Techniques and Their Applications to Software Engineering Problems. Boca Raton: CRC Press, pp. 49-64. 2021. https://doi.org/10.1201/9781003079996 </a:t>
            </a:r>
            <a:endParaRPr lang="en-US" dirty="0" smtClean="0">
              <a:latin typeface="Times New Roman" panose="02020603050405020304" pitchFamily="18" charset="0"/>
              <a:cs typeface="Times New Roman" panose="02020603050405020304" pitchFamily="18" charset="0"/>
            </a:endParaRPr>
          </a:p>
          <a:p>
            <a:pPr algn="just"/>
            <a:r>
              <a:rPr lang="en-US" dirty="0" err="1" smtClean="0">
                <a:latin typeface="Times New Roman" panose="02020603050405020304" pitchFamily="18" charset="0"/>
                <a:cs typeface="Times New Roman" panose="02020603050405020304" pitchFamily="18" charset="0"/>
              </a:rPr>
              <a:t>Somya</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Goyal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Anubha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Parashar</a:t>
            </a:r>
            <a:r>
              <a:rPr lang="en-US" dirty="0">
                <a:latin typeface="Times New Roman" panose="02020603050405020304" pitchFamily="18" charset="0"/>
                <a:cs typeface="Times New Roman" panose="02020603050405020304" pitchFamily="18" charset="0"/>
              </a:rPr>
              <a:t>, ”Machine Learning Application to Improve COCOMO Model using Neural Networks”, International Journal of Information Technology and Computer Science (IJITCS2018). Vol. 10, No. 3, pp. 35-51. March 2018. DOI: 10.5815/ijitcs.2018.03.05 </a:t>
            </a:r>
            <a:endParaRPr lang="en-US" dirty="0" smtClean="0">
              <a:latin typeface="Times New Roman" panose="02020603050405020304" pitchFamily="18" charset="0"/>
              <a:cs typeface="Times New Roman" panose="02020603050405020304" pitchFamily="18" charset="0"/>
            </a:endParaRPr>
          </a:p>
          <a:p>
            <a:pPr algn="just"/>
            <a:r>
              <a:rPr lang="en-US" dirty="0" err="1" smtClean="0">
                <a:latin typeface="Times New Roman" panose="02020603050405020304" pitchFamily="18" charset="0"/>
                <a:cs typeface="Times New Roman" panose="02020603050405020304" pitchFamily="18" charset="0"/>
              </a:rPr>
              <a:t>Goyal</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 Bhatia P.K., “Feature Selection Technique for Effective Software Effort Estimation Using Multi-Layer </a:t>
            </a:r>
            <a:r>
              <a:rPr lang="en-US" dirty="0" err="1">
                <a:latin typeface="Times New Roman" panose="02020603050405020304" pitchFamily="18" charset="0"/>
                <a:cs typeface="Times New Roman" panose="02020603050405020304" pitchFamily="18" charset="0"/>
              </a:rPr>
              <a:t>Perceptrons</a:t>
            </a:r>
            <a:r>
              <a:rPr lang="en-US" dirty="0">
                <a:latin typeface="Times New Roman" panose="02020603050405020304" pitchFamily="18" charset="0"/>
                <a:cs typeface="Times New Roman" panose="02020603050405020304" pitchFamily="18" charset="0"/>
              </a:rPr>
              <a:t>. In: Proceedings of ICETIT 2019. Lecture Notes in Electrical Engineering, Springer, Cham. </a:t>
            </a:r>
            <a:r>
              <a:rPr lang="en-US" dirty="0" err="1">
                <a:latin typeface="Times New Roman" panose="02020603050405020304" pitchFamily="18" charset="0"/>
                <a:cs typeface="Times New Roman" panose="02020603050405020304" pitchFamily="18" charset="0"/>
              </a:rPr>
              <a:t>vol</a:t>
            </a:r>
            <a:r>
              <a:rPr lang="en-US" dirty="0">
                <a:latin typeface="Times New Roman" panose="02020603050405020304" pitchFamily="18" charset="0"/>
                <a:cs typeface="Times New Roman" panose="02020603050405020304" pitchFamily="18" charset="0"/>
              </a:rPr>
              <a:t> 605. pp 183-194. 2020. https://doi.org/10.1007/978-3-030-30577-2_15 </a:t>
            </a:r>
            <a:endParaRPr lang="en-US" dirty="0" smtClean="0">
              <a:latin typeface="Times New Roman" panose="02020603050405020304" pitchFamily="18" charset="0"/>
              <a:cs typeface="Times New Roman" panose="02020603050405020304" pitchFamily="18" charset="0"/>
            </a:endParaRPr>
          </a:p>
          <a:p>
            <a:pPr algn="just"/>
            <a:r>
              <a:rPr lang="en-US" dirty="0" err="1" smtClean="0">
                <a:latin typeface="Times New Roman" panose="02020603050405020304" pitchFamily="18" charset="0"/>
                <a:cs typeface="Times New Roman" panose="02020603050405020304" pitchFamily="18" charset="0"/>
              </a:rPr>
              <a:t>Somya</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Goyal</a:t>
            </a:r>
            <a:r>
              <a:rPr lang="en-US" dirty="0">
                <a:latin typeface="Times New Roman" panose="02020603050405020304" pitchFamily="18" charset="0"/>
                <a:cs typeface="Times New Roman" panose="02020603050405020304" pitchFamily="18" charset="0"/>
              </a:rPr>
              <a:t>, Pradeep K. Bhatia, “GA based dimensionality reduction for effective software effort estimation using ANN”, advances and applications in mathematical sciences, </a:t>
            </a:r>
            <a:r>
              <a:rPr lang="en-US" dirty="0" err="1">
                <a:latin typeface="Times New Roman" panose="02020603050405020304" pitchFamily="18" charset="0"/>
                <a:cs typeface="Times New Roman" panose="02020603050405020304" pitchFamily="18" charset="0"/>
              </a:rPr>
              <a:t>Mili</a:t>
            </a:r>
            <a:r>
              <a:rPr lang="en-US" dirty="0">
                <a:latin typeface="Times New Roman" panose="02020603050405020304" pitchFamily="18" charset="0"/>
                <a:cs typeface="Times New Roman" panose="02020603050405020304" pitchFamily="18" charset="0"/>
              </a:rPr>
              <a:t> Publications, Vol. 18, Issue 8, Pages 637-649. June 2019</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B. </a:t>
            </a:r>
            <a:r>
              <a:rPr lang="en-US" dirty="0" err="1">
                <a:latin typeface="Times New Roman" panose="02020603050405020304" pitchFamily="18" charset="0"/>
                <a:cs typeface="Times New Roman" panose="02020603050405020304" pitchFamily="18" charset="0"/>
              </a:rPr>
              <a:t>Kitchenham</a:t>
            </a:r>
            <a:r>
              <a:rPr lang="en-US" dirty="0">
                <a:latin typeface="Times New Roman" panose="02020603050405020304" pitchFamily="18" charset="0"/>
                <a:cs typeface="Times New Roman" panose="02020603050405020304" pitchFamily="18" charset="0"/>
              </a:rPr>
              <a:t> and S. Charters, ‘‘Guidelines for performing systematic literature reviews in software engineering version 2.3,’’ Engineering, vol. 45, no. 4, p. 1051, 2007. </a:t>
            </a: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 </a:t>
            </a:r>
            <a:r>
              <a:rPr lang="en-US" dirty="0" err="1">
                <a:latin typeface="Times New Roman" panose="02020603050405020304" pitchFamily="18" charset="0"/>
                <a:cs typeface="Times New Roman" panose="02020603050405020304" pitchFamily="18" charset="0"/>
              </a:rPr>
              <a:t>Anwer</a:t>
            </a:r>
            <a:r>
              <a:rPr lang="en-US" dirty="0">
                <a:latin typeface="Times New Roman" panose="02020603050405020304" pitchFamily="18" charset="0"/>
                <a:cs typeface="Times New Roman" panose="02020603050405020304" pitchFamily="18" charset="0"/>
              </a:rPr>
              <a:t> and S. </a:t>
            </a:r>
            <a:r>
              <a:rPr lang="en-US" dirty="0" err="1">
                <a:latin typeface="Times New Roman" panose="02020603050405020304" pitchFamily="18" charset="0"/>
                <a:cs typeface="Times New Roman" panose="02020603050405020304" pitchFamily="18" charset="0"/>
              </a:rPr>
              <a:t>Aftab</a:t>
            </a:r>
            <a:r>
              <a:rPr lang="en-US" dirty="0">
                <a:latin typeface="Times New Roman" panose="02020603050405020304" pitchFamily="18" charset="0"/>
                <a:cs typeface="Times New Roman" panose="02020603050405020304" pitchFamily="18" charset="0"/>
              </a:rPr>
              <a:t>, ‘‘Latest customizations of XP: A systematic literature review,’’ Int. J. Mod. Educ. </a:t>
            </a:r>
            <a:r>
              <a:rPr lang="en-US" dirty="0" err="1">
                <a:latin typeface="Times New Roman" panose="02020603050405020304" pitchFamily="18" charset="0"/>
                <a:cs typeface="Times New Roman" panose="02020603050405020304" pitchFamily="18" charset="0"/>
              </a:rPr>
              <a:t>Comput</a:t>
            </a:r>
            <a:r>
              <a:rPr lang="en-US" dirty="0">
                <a:latin typeface="Times New Roman" panose="02020603050405020304" pitchFamily="18" charset="0"/>
                <a:cs typeface="Times New Roman" panose="02020603050405020304" pitchFamily="18" charset="0"/>
              </a:rPr>
              <a:t>. Sci., vol. 9, no. 12, pp. 26–37, 2017.</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6278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73755"/>
          </a:xfrm>
        </p:spPr>
        <p:txBody>
          <a:bodyPr/>
          <a:lstStyle/>
          <a:p>
            <a:pPr algn="ctr">
              <a:lnSpc>
                <a:spcPct val="100000"/>
              </a:lnSpc>
            </a:pPr>
            <a:r>
              <a:rPr lang="en-US" sz="8000" b="1" dirty="0" smtClean="0">
                <a:solidFill>
                  <a:schemeClr val="bg1"/>
                </a:solidFill>
                <a:latin typeface="Times New Roman" panose="02020603050405020304" pitchFamily="18" charset="0"/>
                <a:cs typeface="Times New Roman" panose="02020603050405020304" pitchFamily="18" charset="0"/>
              </a:rPr>
              <a:t>THANK YOU</a:t>
            </a:r>
            <a:endParaRPr lang="en-US" sz="8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269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45660"/>
            <a:ext cx="12192001" cy="2003827"/>
          </a:xfrm>
        </p:spPr>
        <p:txBody>
          <a:bodyPr>
            <a:normAutofit/>
          </a:bodyPr>
          <a:lstStyle/>
          <a:p>
            <a:r>
              <a:rPr lang="en-US" sz="5200" b="1" dirty="0" smtClean="0">
                <a:solidFill>
                  <a:schemeClr val="bg1"/>
                </a:solidFill>
                <a:latin typeface="Times New Roman" panose="02020603050405020304" pitchFamily="18" charset="0"/>
                <a:cs typeface="Times New Roman" panose="02020603050405020304" pitchFamily="18" charset="0"/>
              </a:rPr>
              <a:t> What is ensemble learning?</a:t>
            </a:r>
            <a:endParaRPr lang="en-US" sz="5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177800" indent="-1778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Ensemble learning is a machine learning paradigm where multiple models (often called “</a:t>
            </a:r>
            <a:r>
              <a:rPr lang="en-US" b="1" dirty="0">
                <a:latin typeface="Times New Roman" panose="02020603050405020304" pitchFamily="18" charset="0"/>
                <a:cs typeface="Times New Roman" panose="02020603050405020304" pitchFamily="18" charset="0"/>
              </a:rPr>
              <a:t>weak learners</a:t>
            </a:r>
            <a:r>
              <a:rPr lang="en-US" dirty="0">
                <a:latin typeface="Times New Roman" panose="02020603050405020304" pitchFamily="18" charset="0"/>
                <a:cs typeface="Times New Roman" panose="02020603050405020304" pitchFamily="18" charset="0"/>
              </a:rPr>
              <a:t>”) are trained to solve the same problem and combined to get better results. </a:t>
            </a:r>
            <a:endParaRPr lang="en-US" dirty="0" smtClean="0">
              <a:latin typeface="Times New Roman" panose="02020603050405020304" pitchFamily="18" charset="0"/>
              <a:cs typeface="Times New Roman" panose="02020603050405020304" pitchFamily="18" charset="0"/>
            </a:endParaRPr>
          </a:p>
          <a:p>
            <a:pPr marL="177800" indent="-177800"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main hypothesis is that when weak models are correctly combined, we can obtain more accurate and/or robust models.</a:t>
            </a:r>
          </a:p>
        </p:txBody>
      </p:sp>
      <p:pic>
        <p:nvPicPr>
          <p:cNvPr id="1026" name="Picture 2" descr="Overview of Ensemble Techniq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908" y="4367284"/>
            <a:ext cx="3558503" cy="1965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880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954"/>
            <a:ext cx="12192000" cy="1824133"/>
          </a:xfrm>
        </p:spPr>
        <p:txBody>
          <a:bodyPr/>
          <a:lstStyle/>
          <a:p>
            <a:r>
              <a:rPr lang="en-US" sz="5400" b="1" dirty="0" smtClean="0">
                <a:solidFill>
                  <a:schemeClr val="bg1"/>
                </a:solidFill>
                <a:latin typeface="Times New Roman" panose="02020603050405020304" pitchFamily="18" charset="0"/>
                <a:cs typeface="Times New Roman" panose="02020603050405020304" pitchFamily="18" charset="0"/>
              </a:rPr>
              <a:t> Example:</a:t>
            </a:r>
            <a:endParaRPr lang="en-US" sz="5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2097088"/>
            <a:ext cx="9905999" cy="4631257"/>
          </a:xfrm>
        </p:spPr>
        <p:txBody>
          <a:bodyPr>
            <a:normAutofit fontScale="55000" lnSpcReduction="20000"/>
          </a:bodyPr>
          <a:lstStyle/>
          <a:p>
            <a:pPr algn="just">
              <a:buFont typeface="Wingdings" panose="05000000000000000000" pitchFamily="2" charset="2"/>
              <a:buChar char="Ø"/>
            </a:pPr>
            <a:r>
              <a:rPr lang="en-US" sz="3300" dirty="0">
                <a:latin typeface="Times New Roman" panose="02020603050405020304" pitchFamily="18" charset="0"/>
                <a:cs typeface="Times New Roman" panose="02020603050405020304" pitchFamily="18" charset="0"/>
              </a:rPr>
              <a:t>Let’s suppose we have ’n’ predictors/models:</a:t>
            </a:r>
          </a:p>
          <a:p>
            <a:pPr algn="just">
              <a:buFont typeface="Wingdings" panose="05000000000000000000" pitchFamily="2" charset="2"/>
              <a:buChar char="Ø"/>
            </a:pPr>
            <a:r>
              <a:rPr lang="en-US" sz="3300" dirty="0">
                <a:latin typeface="Times New Roman" panose="02020603050405020304" pitchFamily="18" charset="0"/>
                <a:cs typeface="Times New Roman" panose="02020603050405020304" pitchFamily="18" charset="0"/>
              </a:rPr>
              <a:t>Z1, Z2, Z3, ……., Zn with a standard deviation of σ</a:t>
            </a:r>
          </a:p>
          <a:p>
            <a:pPr algn="just">
              <a:buFont typeface="Wingdings" panose="05000000000000000000" pitchFamily="2" charset="2"/>
              <a:buChar char="Ø"/>
            </a:pPr>
            <a:r>
              <a:rPr lang="en-US" sz="3300" dirty="0">
                <a:latin typeface="Times New Roman" panose="02020603050405020304" pitchFamily="18" charset="0"/>
                <a:cs typeface="Times New Roman" panose="02020603050405020304" pitchFamily="18" charset="0"/>
              </a:rPr>
              <a:t>Variance(z) = σ²</a:t>
            </a:r>
          </a:p>
          <a:p>
            <a:pPr algn="just">
              <a:buFont typeface="Wingdings" panose="05000000000000000000" pitchFamily="2" charset="2"/>
              <a:buChar char="Ø"/>
            </a:pPr>
            <a:r>
              <a:rPr lang="en-US" sz="3300" dirty="0">
                <a:latin typeface="Times New Roman" panose="02020603050405020304" pitchFamily="18" charset="0"/>
                <a:cs typeface="Times New Roman" panose="02020603050405020304" pitchFamily="18" charset="0"/>
              </a:rPr>
              <a:t>If we use single predictors Z1, Z2, Z3, ……., Zn the variance associated with each will be σ² but the expected value will be the average of all the predictors.</a:t>
            </a:r>
          </a:p>
          <a:p>
            <a:pPr algn="just">
              <a:buFont typeface="Wingdings" panose="05000000000000000000" pitchFamily="2" charset="2"/>
              <a:buChar char="Ø"/>
            </a:pPr>
            <a:r>
              <a:rPr lang="en-US" sz="3300" dirty="0">
                <a:latin typeface="Times New Roman" panose="02020603050405020304" pitchFamily="18" charset="0"/>
                <a:cs typeface="Times New Roman" panose="02020603050405020304" pitchFamily="18" charset="0"/>
              </a:rPr>
              <a:t>Let’s consider the average of the predictors:</a:t>
            </a:r>
          </a:p>
          <a:p>
            <a:pPr algn="just">
              <a:buFont typeface="Wingdings" panose="05000000000000000000" pitchFamily="2" charset="2"/>
              <a:buChar char="Ø"/>
            </a:pPr>
            <a:r>
              <a:rPr lang="en-US" sz="3300" dirty="0">
                <a:latin typeface="Times New Roman" panose="02020603050405020304" pitchFamily="18" charset="0"/>
                <a:cs typeface="Times New Roman" panose="02020603050405020304" pitchFamily="18" charset="0"/>
              </a:rPr>
              <a:t>µ = (Z1 + Z2 + Z3+…….+ Zn)/n</a:t>
            </a:r>
          </a:p>
          <a:p>
            <a:pPr algn="just">
              <a:buFont typeface="Wingdings" panose="05000000000000000000" pitchFamily="2" charset="2"/>
              <a:buChar char="Ø"/>
            </a:pPr>
            <a:r>
              <a:rPr lang="en-US" sz="3300" dirty="0">
                <a:latin typeface="Times New Roman" panose="02020603050405020304" pitchFamily="18" charset="0"/>
                <a:cs typeface="Times New Roman" panose="02020603050405020304" pitchFamily="18" charset="0"/>
              </a:rPr>
              <a:t>If we use µ as the predictor then the expected value remains the same but see the variance now:</a:t>
            </a:r>
          </a:p>
          <a:p>
            <a:pPr algn="just">
              <a:buFont typeface="Wingdings" panose="05000000000000000000" pitchFamily="2" charset="2"/>
              <a:buChar char="Ø"/>
            </a:pPr>
            <a:r>
              <a:rPr lang="en-US" sz="3300" dirty="0">
                <a:latin typeface="Times New Roman" panose="02020603050405020304" pitchFamily="18" charset="0"/>
                <a:cs typeface="Times New Roman" panose="02020603050405020304" pitchFamily="18" charset="0"/>
              </a:rPr>
              <a:t>variance(µ) = σ²/n</a:t>
            </a:r>
          </a:p>
          <a:p>
            <a:pPr algn="just">
              <a:buFont typeface="Wingdings" panose="05000000000000000000" pitchFamily="2" charset="2"/>
              <a:buChar char="Ø"/>
            </a:pPr>
            <a:r>
              <a:rPr lang="en-US" sz="3300" dirty="0">
                <a:latin typeface="Times New Roman" panose="02020603050405020304" pitchFamily="18" charset="0"/>
                <a:cs typeface="Times New Roman" panose="02020603050405020304" pitchFamily="18" charset="0"/>
              </a:rPr>
              <a:t>So, the expected value remained ‘µ’ but variance decreases when we use an average of all the </a:t>
            </a:r>
            <a:r>
              <a:rPr lang="en-US" sz="3300" dirty="0" smtClean="0">
                <a:latin typeface="Times New Roman" panose="02020603050405020304" pitchFamily="18" charset="0"/>
                <a:cs typeface="Times New Roman" panose="02020603050405020304" pitchFamily="18" charset="0"/>
              </a:rPr>
              <a:t>predictors. This </a:t>
            </a:r>
            <a:r>
              <a:rPr lang="en-US" sz="3300" dirty="0">
                <a:latin typeface="Times New Roman" panose="02020603050405020304" pitchFamily="18" charset="0"/>
                <a:cs typeface="Times New Roman" panose="02020603050405020304" pitchFamily="18" charset="0"/>
              </a:rPr>
              <a:t>is why taking mean is preferred over using single predictors.</a:t>
            </a:r>
          </a:p>
          <a:p>
            <a:pPr algn="just"/>
            <a:endParaRPr lang="en-US" dirty="0"/>
          </a:p>
        </p:txBody>
      </p:sp>
    </p:spTree>
    <p:extLst>
      <p:ext uri="{BB962C8B-B14F-4D97-AF65-F5344CB8AC3E}">
        <p14:creationId xmlns:p14="http://schemas.microsoft.com/office/powerpoint/2010/main" val="2149858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8364"/>
            <a:ext cx="12192000" cy="1878724"/>
          </a:xfrm>
        </p:spPr>
        <p:txBody>
          <a:bodyPr>
            <a:normAutofit/>
          </a:bodyPr>
          <a:lstStyle/>
          <a:p>
            <a:r>
              <a:rPr lang="en-US" sz="5400" b="1" dirty="0" smtClean="0">
                <a:solidFill>
                  <a:schemeClr val="bg1"/>
                </a:solidFill>
                <a:latin typeface="Times New Roman" panose="02020603050405020304" pitchFamily="18" charset="0"/>
                <a:cs typeface="Times New Roman" panose="02020603050405020304" pitchFamily="18" charset="0"/>
              </a:rPr>
              <a:t> Ensemble techniques:</a:t>
            </a:r>
            <a:endParaRPr lang="en-US" sz="54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2249487"/>
            <a:ext cx="9905999" cy="4001188"/>
          </a:xfrm>
        </p:spPr>
        <p:txBody>
          <a:bodyPr>
            <a:normAutofit fontScale="92500" lnSpcReduction="10000"/>
          </a:bodyPr>
          <a:lstStyle/>
          <a:p>
            <a:pPr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There are few very popular Ensemble techniques which we will talk about in detail such </a:t>
            </a:r>
            <a:r>
              <a:rPr lang="en-US" sz="2600" dirty="0" smtClean="0">
                <a:latin typeface="Times New Roman" panose="02020603050405020304" pitchFamily="18" charset="0"/>
                <a:cs typeface="Times New Roman" panose="02020603050405020304" pitchFamily="18" charset="0"/>
              </a:rPr>
              <a:t>as:-</a:t>
            </a:r>
            <a:endParaRPr lang="en-US"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BAGGING</a:t>
            </a:r>
          </a:p>
          <a:p>
            <a:pPr algn="just">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BOOSTING</a:t>
            </a:r>
          </a:p>
          <a:p>
            <a:pPr algn="just">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STACKING</a:t>
            </a:r>
          </a:p>
          <a:p>
            <a:pPr algn="just">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MAX VOTING</a:t>
            </a:r>
          </a:p>
          <a:p>
            <a:pPr algn="just">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AVERAGING</a:t>
            </a:r>
          </a:p>
          <a:p>
            <a:pPr algn="just">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WEIGHTED AVERAGING</a:t>
            </a:r>
          </a:p>
          <a:p>
            <a:pPr algn="just">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RANK AVERAGING</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694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6603"/>
            <a:ext cx="12192000" cy="1810485"/>
          </a:xfrm>
        </p:spPr>
        <p:txBody>
          <a:bodyPr/>
          <a:lstStyle/>
          <a:p>
            <a:r>
              <a:rPr lang="en-US" sz="5500" b="1" dirty="0" smtClean="0">
                <a:solidFill>
                  <a:schemeClr val="bg1"/>
                </a:solidFill>
                <a:latin typeface="Times New Roman" panose="02020603050405020304" pitchFamily="18" charset="0"/>
                <a:cs typeface="Times New Roman" panose="02020603050405020304" pitchFamily="18" charset="0"/>
              </a:rPr>
              <a:t> BAGGING:</a:t>
            </a:r>
            <a:endParaRPr lang="en-US" sz="55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2097088"/>
            <a:ext cx="9905999" cy="3798746"/>
          </a:xfrm>
        </p:spPr>
        <p:txBody>
          <a:bodyPr>
            <a:normAutofit fontScale="92500" lnSpcReduction="10000"/>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Bagging stands for Bootstrap Aggregation</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Bagging is the type of ensemble technique in which a single training algorithm is used on different subsets of the training data where the subset sampling is done with replacement (bootstrap). Once the algorithm is trained on all the subsets, then bagging predicts by aggregating all the predictions made by the algorithm on different subsets</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aggregating the outputs of base learners, bagging uses majority voting (most frequent prediction among all predictions) for classification and averaging (mean of all the predictions) for regression.</a:t>
            </a:r>
          </a:p>
        </p:txBody>
      </p:sp>
      <p:pic>
        <p:nvPicPr>
          <p:cNvPr id="2050" name="Picture 2" descr="Bootstrap Aggregat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3074" y="127319"/>
            <a:ext cx="4224337" cy="2383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72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9308"/>
            <a:ext cx="12192000" cy="1787856"/>
          </a:xfrm>
        </p:spPr>
        <p:txBody>
          <a:bodyPr>
            <a:normAutofit/>
          </a:bodyPr>
          <a:lstStyle/>
          <a:p>
            <a:pPr algn="just"/>
            <a:r>
              <a:rPr lang="en-US" sz="4400" b="1" dirty="0" smtClean="0">
                <a:solidFill>
                  <a:schemeClr val="bg1"/>
                </a:solidFill>
                <a:latin typeface="Times New Roman" panose="02020603050405020304" pitchFamily="18" charset="0"/>
                <a:cs typeface="Times New Roman" panose="02020603050405020304" pitchFamily="18" charset="0"/>
              </a:rPr>
              <a:t>Advantages AND DISADVANTAGES of a  Bagging </a:t>
            </a:r>
            <a:r>
              <a:rPr lang="en-US" sz="4400" b="1" dirty="0">
                <a:solidFill>
                  <a:schemeClr val="bg1"/>
                </a:solidFill>
                <a:latin typeface="Times New Roman" panose="02020603050405020304" pitchFamily="18" charset="0"/>
                <a:cs typeface="Times New Roman" panose="02020603050405020304" pitchFamily="18" charset="0"/>
              </a:rPr>
              <a:t>Model:</a:t>
            </a:r>
            <a:endParaRPr lang="en-US" sz="4400" dirty="0">
              <a:solidFill>
                <a:schemeClr val="bg1"/>
              </a:solidFill>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idx="1"/>
          </p:nvPr>
        </p:nvSpPr>
        <p:spPr>
          <a:xfrm>
            <a:off x="1141409" y="1808328"/>
            <a:ext cx="4878392" cy="750627"/>
          </a:xfrm>
        </p:spPr>
        <p:txBody>
          <a:bodyPr>
            <a:normAutofit/>
          </a:bodyPr>
          <a:lstStyle/>
          <a:p>
            <a:pPr algn="ctr"/>
            <a:r>
              <a:rPr lang="en-US" sz="3200" b="1" u="sng" dirty="0" smtClean="0">
                <a:solidFill>
                  <a:schemeClr val="bg1"/>
                </a:solidFill>
                <a:latin typeface="Times New Roman" panose="02020603050405020304" pitchFamily="18" charset="0"/>
                <a:cs typeface="Times New Roman" panose="02020603050405020304" pitchFamily="18" charset="0"/>
              </a:rPr>
              <a:t>ADVANTAGES</a:t>
            </a:r>
            <a:endParaRPr lang="en-US" sz="3200" b="1" u="sng" dirty="0">
              <a:solidFill>
                <a:schemeClr val="bg1"/>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half" idx="2"/>
          </p:nvPr>
        </p:nvSpPr>
        <p:spPr>
          <a:xfrm>
            <a:off x="1141410" y="2797790"/>
            <a:ext cx="4878391" cy="3835021"/>
          </a:xfrm>
        </p:spPr>
        <p:txBody>
          <a:bodyPr>
            <a:normAutofit/>
          </a:bodyPr>
          <a:lstStyle/>
          <a:p>
            <a:pPr algn="just">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Bagging </a:t>
            </a:r>
            <a:r>
              <a:rPr lang="en-US" sz="1800" dirty="0">
                <a:latin typeface="Times New Roman" panose="02020603050405020304" pitchFamily="18" charset="0"/>
                <a:cs typeface="Times New Roman" panose="02020603050405020304" pitchFamily="18" charset="0"/>
              </a:rPr>
              <a:t>significantly decreases the variance without increasing bias.</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a:t>
            </a:r>
            <a:r>
              <a:rPr lang="en-US" sz="1800" dirty="0" smtClean="0">
                <a:latin typeface="Times New Roman" panose="02020603050405020304" pitchFamily="18" charset="0"/>
                <a:cs typeface="Times New Roman" panose="02020603050405020304" pitchFamily="18" charset="0"/>
              </a:rPr>
              <a:t>ork </a:t>
            </a:r>
            <a:r>
              <a:rPr lang="en-US" sz="1800" dirty="0">
                <a:latin typeface="Times New Roman" panose="02020603050405020304" pitchFamily="18" charset="0"/>
                <a:cs typeface="Times New Roman" panose="02020603050405020304" pitchFamily="18" charset="0"/>
              </a:rPr>
              <a:t>so well because of diversity in the training data since the sampling is done by bootstrapping</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Works </a:t>
            </a:r>
            <a:r>
              <a:rPr lang="en-US" sz="1800" dirty="0">
                <a:latin typeface="Times New Roman" panose="02020603050405020304" pitchFamily="18" charset="0"/>
                <a:cs typeface="Times New Roman" panose="02020603050405020304" pitchFamily="18" charset="0"/>
              </a:rPr>
              <a:t>well with small datasets as well</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9" name="Text Placeholder 8"/>
          <p:cNvSpPr>
            <a:spLocks noGrp="1"/>
          </p:cNvSpPr>
          <p:nvPr>
            <p:ph type="body" sz="quarter" idx="3"/>
          </p:nvPr>
        </p:nvSpPr>
        <p:spPr>
          <a:xfrm>
            <a:off x="6172200" y="1808328"/>
            <a:ext cx="4875210" cy="750627"/>
          </a:xfrm>
        </p:spPr>
        <p:txBody>
          <a:bodyPr/>
          <a:lstStyle/>
          <a:p>
            <a:pPr algn="ctr"/>
            <a:r>
              <a:rPr lang="en-US" sz="3200" b="1" u="sng" dirty="0" smtClean="0">
                <a:solidFill>
                  <a:schemeClr val="bg1"/>
                </a:solidFill>
                <a:latin typeface="Times New Roman" panose="02020603050405020304" pitchFamily="18" charset="0"/>
                <a:cs typeface="Times New Roman" panose="02020603050405020304" pitchFamily="18" charset="0"/>
              </a:rPr>
              <a:t>DISADVANTAGES</a:t>
            </a:r>
            <a:endParaRPr lang="en-US" sz="3200" b="1" u="sng" dirty="0">
              <a:solidFill>
                <a:schemeClr val="bg1"/>
              </a:solidFill>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quarter" idx="4"/>
          </p:nvPr>
        </p:nvSpPr>
        <p:spPr>
          <a:xfrm>
            <a:off x="6172200" y="2797790"/>
            <a:ext cx="4875210" cy="3835021"/>
          </a:xfrm>
        </p:spPr>
        <p:txBody>
          <a:bodyPr>
            <a:no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main disadvantage of Bagging is that it improves the accuracy of the model at the expense of interpretability i.e., if a single tree was being used as the base model, then it would have a more attractive and easily interpretable diagram, but with the use of bagging this interpretability gets lost.</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
            </a:r>
            <a:r>
              <a:rPr lang="en-US" sz="1800" dirty="0" smtClean="0">
                <a:latin typeface="Times New Roman" panose="02020603050405020304" pitchFamily="18" charset="0"/>
                <a:cs typeface="Times New Roman" panose="02020603050405020304" pitchFamily="18" charset="0"/>
              </a:rPr>
              <a:t>uring </a:t>
            </a:r>
            <a:r>
              <a:rPr lang="en-US" sz="1800" dirty="0">
                <a:latin typeface="Times New Roman" panose="02020603050405020304" pitchFamily="18" charset="0"/>
                <a:cs typeface="Times New Roman" panose="02020603050405020304" pitchFamily="18" charset="0"/>
              </a:rPr>
              <a:t>sampling, we cannot interpret which features are being selected i.e., there are chances that some features are never used, which may result in a loss of important information</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460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3828"/>
            <a:ext cx="12192000" cy="1763259"/>
          </a:xfrm>
        </p:spPr>
        <p:txBody>
          <a:bodyPr>
            <a:normAutofit/>
          </a:bodyPr>
          <a:lstStyle/>
          <a:p>
            <a:pPr algn="just"/>
            <a:r>
              <a:rPr lang="en-US" sz="5400" b="1" dirty="0" smtClean="0">
                <a:solidFill>
                  <a:schemeClr val="bg1"/>
                </a:solidFill>
                <a:latin typeface="Times New Roman" panose="02020603050405020304" pitchFamily="18" charset="0"/>
                <a:cs typeface="Times New Roman" panose="02020603050405020304" pitchFamily="18" charset="0"/>
              </a:rPr>
              <a:t> </a:t>
            </a:r>
            <a:r>
              <a:rPr lang="en-US" sz="5500" b="1" dirty="0" smtClean="0">
                <a:solidFill>
                  <a:schemeClr val="bg1"/>
                </a:solidFill>
                <a:latin typeface="Times New Roman" panose="02020603050405020304" pitchFamily="18" charset="0"/>
                <a:cs typeface="Times New Roman" panose="02020603050405020304" pitchFamily="18" charset="0"/>
              </a:rPr>
              <a:t>BOOSTING:</a:t>
            </a:r>
            <a:endParaRPr lang="en-US" sz="55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217611" y="2097088"/>
            <a:ext cx="4878389" cy="3541714"/>
          </a:xfrm>
        </p:spPr>
        <p:txBody>
          <a:bodyPr>
            <a:normAutofit fontScale="85000" lnSpcReduction="20000"/>
          </a:bodyPr>
          <a:lstStyle/>
          <a:p>
            <a:pPr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term ‘Boosting’ refers to a family of algorithms which converts weak learner to strong learners. Boosting is an ensemble method for improving the model predictions of any given learning algorithm. The idea of boosting is to train weak learners sequentially, each trying to correct its predecessor. The weak learners are sequentially corrected by their predecessors and, in the process, they are converted into strong learners</a:t>
            </a:r>
            <a:r>
              <a:rPr lang="en-US"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Boosting is mainly focused on reducing bias.</a:t>
            </a: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fontScale="85000" lnSpcReduction="20000"/>
          </a:bodyPr>
          <a:lstStyle/>
          <a:p>
            <a:endParaRPr lang="en-US"/>
          </a:p>
        </p:txBody>
      </p:sp>
      <p:pic>
        <p:nvPicPr>
          <p:cNvPr id="5" name="Picture 4"/>
          <p:cNvPicPr>
            <a:picLocks noChangeAspect="1"/>
          </p:cNvPicPr>
          <p:nvPr/>
        </p:nvPicPr>
        <p:blipFill>
          <a:blip r:embed="rId2"/>
          <a:stretch>
            <a:fillRect/>
          </a:stretch>
        </p:blipFill>
        <p:spPr>
          <a:xfrm>
            <a:off x="6172200" y="914401"/>
            <a:ext cx="4875211" cy="4724402"/>
          </a:xfrm>
          <a:prstGeom prst="rect">
            <a:avLst/>
          </a:prstGeom>
        </p:spPr>
      </p:pic>
    </p:spTree>
    <p:extLst>
      <p:ext uri="{BB962C8B-B14F-4D97-AF65-F5344CB8AC3E}">
        <p14:creationId xmlns:p14="http://schemas.microsoft.com/office/powerpoint/2010/main" val="3722513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2956"/>
            <a:ext cx="12192000" cy="1719617"/>
          </a:xfrm>
        </p:spPr>
        <p:txBody>
          <a:bodyPr>
            <a:normAutofit/>
          </a:bodyPr>
          <a:lstStyle/>
          <a:p>
            <a:pPr algn="just"/>
            <a:r>
              <a:rPr lang="en-US" sz="4400" b="1" dirty="0">
                <a:solidFill>
                  <a:schemeClr val="bg1"/>
                </a:solidFill>
                <a:latin typeface="Times New Roman" panose="02020603050405020304" pitchFamily="18" charset="0"/>
                <a:cs typeface="Times New Roman" panose="02020603050405020304" pitchFamily="18" charset="0"/>
              </a:rPr>
              <a:t>Advantages AND DISADVANTAGES of a  </a:t>
            </a:r>
            <a:r>
              <a:rPr lang="en-US" sz="4400" b="1" dirty="0" smtClean="0">
                <a:solidFill>
                  <a:schemeClr val="bg1"/>
                </a:solidFill>
                <a:latin typeface="Times New Roman" panose="02020603050405020304" pitchFamily="18" charset="0"/>
                <a:cs typeface="Times New Roman" panose="02020603050405020304" pitchFamily="18" charset="0"/>
              </a:rPr>
              <a:t>BOOSTING </a:t>
            </a:r>
            <a:r>
              <a:rPr lang="en-US" sz="4400" b="1" dirty="0">
                <a:solidFill>
                  <a:schemeClr val="bg1"/>
                </a:solidFill>
                <a:latin typeface="Times New Roman" panose="02020603050405020304" pitchFamily="18" charset="0"/>
                <a:cs typeface="Times New Roman" panose="02020603050405020304" pitchFamily="18" charset="0"/>
              </a:rPr>
              <a:t>Model:</a:t>
            </a:r>
            <a:endParaRPr lang="en-US" sz="4400" dirty="0"/>
          </a:p>
        </p:txBody>
      </p:sp>
      <p:sp>
        <p:nvSpPr>
          <p:cNvPr id="5" name="Text Placeholder 4"/>
          <p:cNvSpPr>
            <a:spLocks noGrp="1"/>
          </p:cNvSpPr>
          <p:nvPr>
            <p:ph type="body" idx="1"/>
          </p:nvPr>
        </p:nvSpPr>
        <p:spPr>
          <a:xfrm>
            <a:off x="1141410" y="1709073"/>
            <a:ext cx="4878392" cy="823912"/>
          </a:xfrm>
        </p:spPr>
        <p:txBody>
          <a:bodyPr/>
          <a:lstStyle/>
          <a:p>
            <a:pPr algn="ctr"/>
            <a:r>
              <a:rPr lang="en-US" sz="3200" b="1" u="sng" dirty="0" smtClean="0">
                <a:solidFill>
                  <a:schemeClr val="bg1"/>
                </a:solidFill>
                <a:latin typeface="Times New Roman" panose="02020603050405020304" pitchFamily="18" charset="0"/>
                <a:cs typeface="Times New Roman" panose="02020603050405020304" pitchFamily="18" charset="0"/>
              </a:rPr>
              <a:t>ADVANTAGES</a:t>
            </a:r>
            <a:endParaRPr lang="en-US" sz="3200" b="1" u="sng"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2"/>
          </p:nvPr>
        </p:nvSpPr>
        <p:spPr>
          <a:xfrm>
            <a:off x="1141410" y="2743200"/>
            <a:ext cx="4878391" cy="3739487"/>
          </a:xfrm>
        </p:spPr>
        <p:txBody>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Boosting is a resilient method that curbs over-fitting </a:t>
            </a:r>
            <a:r>
              <a:rPr lang="en-US" sz="1800" dirty="0" smtClean="0">
                <a:latin typeface="Times New Roman" panose="02020603050405020304" pitchFamily="18" charset="0"/>
                <a:cs typeface="Times New Roman" panose="02020603050405020304" pitchFamily="18" charset="0"/>
              </a:rPr>
              <a:t>easily.</a:t>
            </a:r>
          </a:p>
          <a:p>
            <a:pPr algn="just">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Provably effective</a:t>
            </a:r>
          </a:p>
          <a:p>
            <a:pPr algn="just">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Versatile can </a:t>
            </a:r>
            <a:r>
              <a:rPr lang="en-US" sz="1800" dirty="0">
                <a:latin typeface="Times New Roman" panose="02020603050405020304" pitchFamily="18" charset="0"/>
                <a:cs typeface="Times New Roman" panose="02020603050405020304" pitchFamily="18" charset="0"/>
              </a:rPr>
              <a:t>be applied to a wide variety of problems.</a:t>
            </a:r>
          </a:p>
          <a:p>
            <a:endParaRPr lang="en-US" dirty="0"/>
          </a:p>
        </p:txBody>
      </p:sp>
      <p:sp>
        <p:nvSpPr>
          <p:cNvPr id="7" name="Text Placeholder 6"/>
          <p:cNvSpPr>
            <a:spLocks noGrp="1"/>
          </p:cNvSpPr>
          <p:nvPr>
            <p:ph type="body" sz="quarter" idx="3"/>
          </p:nvPr>
        </p:nvSpPr>
        <p:spPr>
          <a:xfrm>
            <a:off x="6172200" y="1709073"/>
            <a:ext cx="4875210" cy="823912"/>
          </a:xfrm>
        </p:spPr>
        <p:txBody>
          <a:bodyPr/>
          <a:lstStyle/>
          <a:p>
            <a:pPr algn="ctr"/>
            <a:r>
              <a:rPr lang="en-US" sz="3200" b="1" u="sng" dirty="0" smtClean="0">
                <a:solidFill>
                  <a:schemeClr val="bg1"/>
                </a:solidFill>
                <a:latin typeface="Times New Roman" panose="02020603050405020304" pitchFamily="18" charset="0"/>
                <a:cs typeface="Times New Roman" panose="02020603050405020304" pitchFamily="18" charset="0"/>
              </a:rPr>
              <a:t>DISADVANTAGES</a:t>
            </a:r>
            <a:endParaRPr lang="en-US" sz="3200" b="1" u="sng" dirty="0">
              <a:solidFill>
                <a:schemeClr val="bg1"/>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quarter" idx="4"/>
          </p:nvPr>
        </p:nvSpPr>
        <p:spPr>
          <a:xfrm>
            <a:off x="6172200" y="2710406"/>
            <a:ext cx="4875210" cy="3772281"/>
          </a:xfrm>
        </p:spPr>
        <p:txBody>
          <a:bodyPr>
            <a:norm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 disadvantage of boosting is that it is sensitive to outliers since every classifier is obliged to fix the errors in the predecessors. Thus, the method is too dependent on </a:t>
            </a:r>
            <a:r>
              <a:rPr lang="en-US" sz="1800" dirty="0" smtClean="0">
                <a:latin typeface="Times New Roman" panose="02020603050405020304" pitchFamily="18" charset="0"/>
                <a:cs typeface="Times New Roman" panose="02020603050405020304" pitchFamily="18" charset="0"/>
              </a:rPr>
              <a:t>outliers.</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he </a:t>
            </a:r>
            <a:r>
              <a:rPr lang="en-US" sz="1800" dirty="0">
                <a:latin typeface="Times New Roman" panose="02020603050405020304" pitchFamily="18" charset="0"/>
                <a:cs typeface="Times New Roman" panose="02020603050405020304" pitchFamily="18" charset="0"/>
              </a:rPr>
              <a:t>method is almost impossible to scale </a:t>
            </a:r>
            <a:r>
              <a:rPr lang="en-US" sz="1800" dirty="0" smtClean="0">
                <a:latin typeface="Times New Roman" panose="02020603050405020304" pitchFamily="18" charset="0"/>
                <a:cs typeface="Times New Roman" panose="02020603050405020304" pitchFamily="18" charset="0"/>
              </a:rPr>
              <a:t>up. This </a:t>
            </a:r>
            <a:r>
              <a:rPr lang="en-US" sz="1800" dirty="0">
                <a:latin typeface="Times New Roman" panose="02020603050405020304" pitchFamily="18" charset="0"/>
                <a:cs typeface="Times New Roman" panose="02020603050405020304" pitchFamily="18" charset="0"/>
              </a:rPr>
              <a:t>is because every estimator bases its correctness on the previous predictors, thus making the procedure difficult to </a:t>
            </a:r>
            <a:r>
              <a:rPr lang="en-US" sz="1800" dirty="0" smtClean="0">
                <a:latin typeface="Times New Roman" panose="02020603050405020304" pitchFamily="18" charset="0"/>
                <a:cs typeface="Times New Roman" panose="02020603050405020304" pitchFamily="18" charset="0"/>
              </a:rPr>
              <a:t>streamline</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313521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9557</TotalTime>
  <Words>1870</Words>
  <Application>Microsoft Office PowerPoint</Application>
  <PresentationFormat>Widescreen</PresentationFormat>
  <Paragraphs>124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Lato</vt:lpstr>
      <vt:lpstr>Times New Roman</vt:lpstr>
      <vt:lpstr>Trebuchet MS</vt:lpstr>
      <vt:lpstr>Tw Cen MT</vt:lpstr>
      <vt:lpstr>Wingdings</vt:lpstr>
      <vt:lpstr>Circuit</vt:lpstr>
      <vt:lpstr>Ensemble techniqueS of software prediction</vt:lpstr>
      <vt:lpstr>PRESENTATION OUTLINE</vt:lpstr>
      <vt:lpstr> What is ensemble learning?</vt:lpstr>
      <vt:lpstr> Example:</vt:lpstr>
      <vt:lpstr> Ensemble techniques:</vt:lpstr>
      <vt:lpstr> BAGGING:</vt:lpstr>
      <vt:lpstr>Advantages AND DISADVANTAGES of a  Bagging Model:</vt:lpstr>
      <vt:lpstr> BOOSTING:</vt:lpstr>
      <vt:lpstr>Advantages AND DISADVANTAGES of a  BOOSTING Model:</vt:lpstr>
      <vt:lpstr>DIFFERENCE BETWEEN:</vt:lpstr>
      <vt:lpstr> STACKING:</vt:lpstr>
      <vt:lpstr>Advantages AND DISADVANTAGES of a  STACKING Model:</vt:lpstr>
      <vt:lpstr>MAX VOTING:</vt:lpstr>
      <vt:lpstr> AVERAGING:</vt:lpstr>
      <vt:lpstr>WEIGHTED AVERAGING:</vt:lpstr>
      <vt:lpstr>PowerPoint Presentation</vt:lpstr>
      <vt:lpstr>RANK AVERAGING:</vt:lpstr>
      <vt:lpstr>PowerPoint Presentation</vt:lpstr>
      <vt:lpstr>conclusion:</vt:lpstr>
      <vt:lpstr> FUTURE WORK:</vt:lpstr>
      <vt:lpstr> 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technique of software prediction</dc:title>
  <dc:creator>Windows User</dc:creator>
  <cp:lastModifiedBy>Windows User</cp:lastModifiedBy>
  <cp:revision>46</cp:revision>
  <dcterms:created xsi:type="dcterms:W3CDTF">2021-09-20T08:57:07Z</dcterms:created>
  <dcterms:modified xsi:type="dcterms:W3CDTF">2021-09-28T12:47:47Z</dcterms:modified>
</cp:coreProperties>
</file>