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67" r:id="rId7"/>
    <p:sldId id="270" r:id="rId8"/>
    <p:sldId id="271" r:id="rId9"/>
    <p:sldId id="257" r:id="rId10"/>
    <p:sldId id="258" r:id="rId11"/>
    <p:sldId id="259" r:id="rId12"/>
    <p:sldId id="261" r:id="rId13"/>
    <p:sldId id="262" r:id="rId14"/>
    <p:sldId id="263" r:id="rId15"/>
    <p:sldId id="264" r:id="rId16"/>
    <p:sldId id="268" r:id="rId17"/>
    <p:sldId id="272" r:id="rId18"/>
    <p:sldId id="265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4622F-D042-ADBA-3BA9-E4747C60675D}" v="484" dt="2025-04-30T12:15:53.259"/>
    <p1510:client id="{B8611D45-B67A-12FB-0553-15648D9D3CF7}" v="8" dt="2025-04-30T12:32:41.403"/>
    <p1510:client id="{FB4E651B-9C5C-63CA-D861-A1C5E99246A6}" v="46" dt="2025-04-30T09:56:26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2B0C-9C40-2E46-783A-82A2DA4C4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68926-9855-AFC9-2A5F-B084BF443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07F52-1886-34E9-C00D-9B1569EF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DD-E3D2-4A6D-87E6-1566A04EE69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BC566-735B-69E7-02F5-9246840A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41AC1-FED4-7DDD-4A40-11444219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ABC2-700C-4D6F-8374-4EEDF5D8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8AC8-9D9A-6B73-3B50-E1819FA6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72CB6-6A82-BEF8-B0BB-24366A069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48F-35F5-2625-5A49-900F7AE3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DD-E3D2-4A6D-87E6-1566A04EE69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BDC5-6A9A-84EE-A66C-5121AC96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90406-3613-051C-33FD-471E3CFA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ABC2-700C-4D6F-8374-4EEDF5D8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2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BFD3C-9F77-2D21-2FBA-66E165328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B4A97-7E51-FCDE-F32A-7C27A4F01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A4F4-EE24-0DBB-C91F-6A7CBEAF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DD-E3D2-4A6D-87E6-1566A04EE69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4668C-47ED-0382-B14B-9A336BDB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86C2-6FE3-DD9D-C9B2-08860D7C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ABC2-700C-4D6F-8374-4EEDF5D8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3AC2-6C49-11F9-29E1-24152398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BEC7-4AE9-7E26-2689-1F641B91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B172-A240-B32A-149B-3A20A7AB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DD-E3D2-4A6D-87E6-1566A04EE69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B3F27-BD12-582B-7D00-DE608BB9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93A7-9A58-DCA9-5650-D3E9ACE9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ABC2-700C-4D6F-8374-4EEDF5D8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0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6278-BA9C-1976-4E5D-28F29F4E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78D6F-18DC-2F22-C67E-A5368091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803B-8BDD-17F2-EDF1-0BE462A1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DD-E3D2-4A6D-87E6-1566A04EE69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9CCF-69AC-69C1-0149-548369CF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4659-CF96-355A-943E-570EF2B3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ABC2-700C-4D6F-8374-4EEDF5D8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E0C8-1E03-17D4-F9F4-1DFB35F4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5AC5-42AE-C2A3-E926-9DF3218B1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9D630-C598-4C0C-904D-48B1A93F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30CF2-29A3-BB0D-0D5D-CCA2A8CC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DD-E3D2-4A6D-87E6-1566A04EE69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AB3E9-D57C-D894-0DD8-98F67E3C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DDBC-08DE-57F1-5E9A-C15331CF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ABC2-700C-4D6F-8374-4EEDF5D8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8990-AE23-151F-CB57-4D57D161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97B9C-02B8-943C-92E5-1F2F12724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C87E8-2C70-332C-6183-274C3E8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6A5B4-D63F-402E-21D9-10A813C30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96070-06C1-2B38-0807-82EF0EF35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C308A-C046-7F75-6CC1-C351E32E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DD-E3D2-4A6D-87E6-1566A04EE69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4E86B-92FB-2BE9-183C-39F4CD49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69980-E482-2BAB-B4CD-D806CABD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ABC2-700C-4D6F-8374-4EEDF5D8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55D7-D9DE-C9D9-5B31-CE7ACCB9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59BA3-27EE-8C4E-BD89-C1350B66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DD-E3D2-4A6D-87E6-1566A04EE69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E46B2-BE55-1F69-20AE-CE6E6D4C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A32D9-2AB9-5C04-14BE-86204AC4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ABC2-700C-4D6F-8374-4EEDF5D8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3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85A2F-E815-B964-2B18-E2A2D136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DD-E3D2-4A6D-87E6-1566A04EE69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A0CF4-6E7F-56AD-7201-FDD821E0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478BC-FBBE-64B1-E238-C6F66E9F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ABC2-700C-4D6F-8374-4EEDF5D8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C792-5587-989D-0A35-44B4E96B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3877-3F94-75E3-E622-3EDA01E76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BC58-3012-2848-F04B-31139F065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748AF-335E-7D13-B40C-8012017A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DD-E3D2-4A6D-87E6-1566A04EE69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48321-97EC-13EA-5DC3-5161D846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F2A4-EB86-9658-A8DD-57E93D79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ABC2-700C-4D6F-8374-4EEDF5D8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5BF8-E79F-4BCB-1CFF-77E927ED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670F8-1158-3329-7933-AEF7F0B70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75D9A-BD91-D77A-D145-155DF7FF0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C248D-CDAD-4431-8529-A688157E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21DD-E3D2-4A6D-87E6-1566A04EE69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7FAF2-E1B5-CA17-8BEB-7F1652E2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74CBE-78FA-C447-63F4-135CC26D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ABC2-700C-4D6F-8374-4EEDF5D8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42217-1A93-4B74-8C93-BF3FE1FE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B6C12-10D3-4686-130C-ACFF03A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1712F-9F2B-9358-3F06-F3CAB41F8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A21DD-E3D2-4A6D-87E6-1566A04EE69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270B-28E2-1632-8305-9B1C2C457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6E0E9-374B-CE4D-19DE-BE8C76CA9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66ABC2-700C-4D6F-8374-4EEDF5D8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docs/stable/generated/torch.nn.TransformerEncoder.html" TargetMode="External"/><Relationship Id="rId3" Type="http://schemas.openxmlformats.org/officeDocument/2006/relationships/hyperlink" Target="https://wandb.ai/ayush-thakur/dl-question-bank/reports/LSTM-RNN-in-Keras-Examples-of-One-to-Many-Many-to-One-Many-to-Many---VmlldzoyMDIzOTM" TargetMode="External"/><Relationship Id="rId7" Type="http://schemas.openxmlformats.org/officeDocument/2006/relationships/hyperlink" Target="https://www.analyticsvidhya.com/blog/2022/05/nlp-preprocessing-steps-in-easy-way/" TargetMode="External"/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docs/tokenizers/index" TargetMode="External"/><Relationship Id="rId5" Type="http://schemas.openxmlformats.org/officeDocument/2006/relationships/hyperlink" Target="https://nlp.seas.harvard.edu/2018/04/03/attention.html" TargetMode="External"/><Relationship Id="rId10" Type="http://schemas.openxmlformats.org/officeDocument/2006/relationships/hyperlink" Target="https://pytorch.org/tutorials/" TargetMode="External"/><Relationship Id="rId4" Type="http://schemas.openxmlformats.org/officeDocument/2006/relationships/hyperlink" Target="https://jalammar.github.io/illustrated-transformer/" TargetMode="External"/><Relationship Id="rId9" Type="http://schemas.openxmlformats.org/officeDocument/2006/relationships/hyperlink" Target="https://huggingface.co/datasets/Salesforce/wikitex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C53D-A83A-4C33-DBF7-81614F563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5571"/>
            <a:ext cx="9144000" cy="1657818"/>
          </a:xfrm>
        </p:spPr>
        <p:txBody>
          <a:bodyPr>
            <a:normAutofit/>
          </a:bodyPr>
          <a:lstStyle/>
          <a:p>
            <a:r>
              <a: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Language Model with PyTorch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A774A-84C0-AC97-E6E3-530EA70DA574}"/>
              </a:ext>
            </a:extLst>
          </p:cNvPr>
          <p:cNvSpPr txBox="1"/>
          <p:nvPr/>
        </p:nvSpPr>
        <p:spPr>
          <a:xfrm>
            <a:off x="387927" y="444107"/>
            <a:ext cx="133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50" dirty="0">
                <a:ln w="9525" cap="flat" cmpd="sng" algn="ctr">
                  <a:solidFill>
                    <a:srgbClr val="4472C4"/>
                  </a:solidFill>
                  <a:prstDash val="solid"/>
                  <a:round/>
                </a:ln>
                <a:solidFill>
                  <a:srgbClr val="FEFEFE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 417 – DL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196CA-D39B-D2C9-98A9-1E7FAD955848}"/>
              </a:ext>
            </a:extLst>
          </p:cNvPr>
          <p:cNvSpPr txBox="1"/>
          <p:nvPr/>
        </p:nvSpPr>
        <p:spPr>
          <a:xfrm>
            <a:off x="11055928" y="444107"/>
            <a:ext cx="748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50" dirty="0">
                <a:ln w="9525" cap="flat" cmpd="sng" algn="ctr">
                  <a:solidFill>
                    <a:srgbClr val="4472C4"/>
                  </a:solidFill>
                  <a:prstDash val="solid"/>
                  <a:round/>
                </a:ln>
                <a:solidFill>
                  <a:srgbClr val="FEFEFE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 9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2721D2-4E2E-5ED2-05C9-49DE2E8D5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-43811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AE5516-8428-3E9B-E166-BFA74481BB98}"/>
              </a:ext>
            </a:extLst>
          </p:cNvPr>
          <p:cNvSpPr txBox="1"/>
          <p:nvPr/>
        </p:nvSpPr>
        <p:spPr>
          <a:xfrm>
            <a:off x="3048000" y="1311289"/>
            <a:ext cx="6096000" cy="133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Department of Artificial Intelligence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College of Computer and Cyber Sciences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Introduction to Deep Learning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CC0D84-3606-03FC-1D9F-1B8FA5F5FD50}"/>
              </a:ext>
            </a:extLst>
          </p:cNvPr>
          <p:cNvCxnSpPr>
            <a:cxnSpLocks/>
          </p:cNvCxnSpPr>
          <p:nvPr/>
        </p:nvCxnSpPr>
        <p:spPr>
          <a:xfrm flipV="1">
            <a:off x="929640" y="2813628"/>
            <a:ext cx="1033272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F4443D-3E76-C957-A624-E08FFDB4A8A4}"/>
              </a:ext>
            </a:extLst>
          </p:cNvPr>
          <p:cNvCxnSpPr>
            <a:cxnSpLocks/>
          </p:cNvCxnSpPr>
          <p:nvPr/>
        </p:nvCxnSpPr>
        <p:spPr>
          <a:xfrm>
            <a:off x="435191" y="840272"/>
            <a:ext cx="121605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8C16B-822B-DA02-87BD-B6FC6183E108}"/>
              </a:ext>
            </a:extLst>
          </p:cNvPr>
          <p:cNvCxnSpPr>
            <a:cxnSpLocks/>
          </p:cNvCxnSpPr>
          <p:nvPr/>
        </p:nvCxnSpPr>
        <p:spPr>
          <a:xfrm>
            <a:off x="10986231" y="840272"/>
            <a:ext cx="82296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0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82FE7-6BEB-1520-A7EA-9E0270E8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Does This Fit in the Bigger Picture?</a:t>
            </a:r>
          </a:p>
        </p:txBody>
      </p:sp>
      <p:sp>
        <p:nvSpPr>
          <p:cNvPr id="17" name="object 70">
            <a:extLst>
              <a:ext uri="{FF2B5EF4-FFF2-40B4-BE49-F238E27FC236}">
                <a16:creationId xmlns:a16="http://schemas.microsoft.com/office/drawing/2014/main" id="{326C1CC7-9E5E-8ED3-94D6-48CDF64CA0A8}"/>
              </a:ext>
            </a:extLst>
          </p:cNvPr>
          <p:cNvSpPr txBox="1"/>
          <p:nvPr/>
        </p:nvSpPr>
        <p:spPr>
          <a:xfrm>
            <a:off x="5653015" y="5599758"/>
            <a:ext cx="641235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/>
                <a:cs typeface="Times New Roman"/>
              </a:rPr>
              <a:t>Input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32" name="object 91">
            <a:extLst>
              <a:ext uri="{FF2B5EF4-FFF2-40B4-BE49-F238E27FC236}">
                <a16:creationId xmlns:a16="http://schemas.microsoft.com/office/drawing/2014/main" id="{A572C9BB-48B1-02C7-BD05-74CF0E6478A5}"/>
              </a:ext>
            </a:extLst>
          </p:cNvPr>
          <p:cNvSpPr/>
          <p:nvPr/>
        </p:nvSpPr>
        <p:spPr>
          <a:xfrm>
            <a:off x="5764083" y="518065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099" y="0"/>
                </a:lnTo>
                <a:lnTo>
                  <a:pt x="419099" y="419100"/>
                </a:lnTo>
                <a:close/>
              </a:path>
            </a:pathLst>
          </a:custGeom>
          <a:solidFill>
            <a:srgbClr val="F2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92">
            <a:extLst>
              <a:ext uri="{FF2B5EF4-FFF2-40B4-BE49-F238E27FC236}">
                <a16:creationId xmlns:a16="http://schemas.microsoft.com/office/drawing/2014/main" id="{0F5BEEBE-587D-6787-3EBC-CECB0B10F0B1}"/>
              </a:ext>
            </a:extLst>
          </p:cNvPr>
          <p:cNvSpPr/>
          <p:nvPr/>
        </p:nvSpPr>
        <p:spPr>
          <a:xfrm>
            <a:off x="5764083" y="518065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099" y="0"/>
                </a:lnTo>
                <a:lnTo>
                  <a:pt x="419099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93">
            <a:extLst>
              <a:ext uri="{FF2B5EF4-FFF2-40B4-BE49-F238E27FC236}">
                <a16:creationId xmlns:a16="http://schemas.microsoft.com/office/drawing/2014/main" id="{4664AF54-2B20-1E8D-26F8-61CEF61AC09A}"/>
              </a:ext>
            </a:extLst>
          </p:cNvPr>
          <p:cNvSpPr/>
          <p:nvPr/>
        </p:nvSpPr>
        <p:spPr>
          <a:xfrm>
            <a:off x="5931723" y="4848425"/>
            <a:ext cx="83820" cy="332740"/>
          </a:xfrm>
          <a:custGeom>
            <a:avLst/>
            <a:gdLst/>
            <a:ahLst/>
            <a:cxnLst/>
            <a:rect l="l" t="t" r="r" b="b"/>
            <a:pathLst>
              <a:path w="83819" h="332739">
                <a:moveTo>
                  <a:pt x="36576" y="83820"/>
                </a:moveTo>
                <a:lnTo>
                  <a:pt x="0" y="83820"/>
                </a:lnTo>
                <a:lnTo>
                  <a:pt x="42672" y="0"/>
                </a:lnTo>
                <a:lnTo>
                  <a:pt x="77086" y="70104"/>
                </a:lnTo>
                <a:lnTo>
                  <a:pt x="36576" y="70104"/>
                </a:lnTo>
                <a:lnTo>
                  <a:pt x="36576" y="83820"/>
                </a:lnTo>
                <a:close/>
              </a:path>
              <a:path w="83819" h="332739">
                <a:moveTo>
                  <a:pt x="47244" y="332232"/>
                </a:moveTo>
                <a:lnTo>
                  <a:pt x="36576" y="332232"/>
                </a:lnTo>
                <a:lnTo>
                  <a:pt x="36576" y="70104"/>
                </a:lnTo>
                <a:lnTo>
                  <a:pt x="47244" y="70104"/>
                </a:lnTo>
                <a:lnTo>
                  <a:pt x="47244" y="332232"/>
                </a:lnTo>
                <a:close/>
              </a:path>
              <a:path w="83819" h="332739">
                <a:moveTo>
                  <a:pt x="83820" y="83820"/>
                </a:moveTo>
                <a:lnTo>
                  <a:pt x="47244" y="83820"/>
                </a:lnTo>
                <a:lnTo>
                  <a:pt x="47244" y="70104"/>
                </a:lnTo>
                <a:lnTo>
                  <a:pt x="77086" y="70104"/>
                </a:lnTo>
                <a:lnTo>
                  <a:pt x="83820" y="8382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79">
            <a:extLst>
              <a:ext uri="{FF2B5EF4-FFF2-40B4-BE49-F238E27FC236}">
                <a16:creationId xmlns:a16="http://schemas.microsoft.com/office/drawing/2014/main" id="{0C74F8C6-4812-6AF1-DD2C-C63D5F15C633}"/>
              </a:ext>
            </a:extLst>
          </p:cNvPr>
          <p:cNvSpPr/>
          <p:nvPr/>
        </p:nvSpPr>
        <p:spPr>
          <a:xfrm>
            <a:off x="5764083" y="406913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099" y="0"/>
                </a:lnTo>
                <a:lnTo>
                  <a:pt x="419099" y="419100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0">
            <a:extLst>
              <a:ext uri="{FF2B5EF4-FFF2-40B4-BE49-F238E27FC236}">
                <a16:creationId xmlns:a16="http://schemas.microsoft.com/office/drawing/2014/main" id="{BE680B7E-419E-56D3-813B-4218BEC79D94}"/>
              </a:ext>
            </a:extLst>
          </p:cNvPr>
          <p:cNvSpPr/>
          <p:nvPr/>
        </p:nvSpPr>
        <p:spPr>
          <a:xfrm>
            <a:off x="5764083" y="406913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099" y="0"/>
                </a:lnTo>
                <a:lnTo>
                  <a:pt x="419099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0">
            <a:extLst>
              <a:ext uri="{FF2B5EF4-FFF2-40B4-BE49-F238E27FC236}">
                <a16:creationId xmlns:a16="http://schemas.microsoft.com/office/drawing/2014/main" id="{2BA268E6-58BA-97DD-C2CA-D890121BCF92}"/>
              </a:ext>
            </a:extLst>
          </p:cNvPr>
          <p:cNvSpPr txBox="1"/>
          <p:nvPr/>
        </p:nvSpPr>
        <p:spPr>
          <a:xfrm>
            <a:off x="5508365" y="4488239"/>
            <a:ext cx="91349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/>
                <a:cs typeface="Times New Roman"/>
              </a:rPr>
              <a:t>Encoder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8" name="object 93">
            <a:extLst>
              <a:ext uri="{FF2B5EF4-FFF2-40B4-BE49-F238E27FC236}">
                <a16:creationId xmlns:a16="http://schemas.microsoft.com/office/drawing/2014/main" id="{36353B0F-44D0-1DC9-AF10-29BA7BA13CB4}"/>
              </a:ext>
            </a:extLst>
          </p:cNvPr>
          <p:cNvSpPr/>
          <p:nvPr/>
        </p:nvSpPr>
        <p:spPr>
          <a:xfrm>
            <a:off x="5935855" y="3736399"/>
            <a:ext cx="83820" cy="332740"/>
          </a:xfrm>
          <a:custGeom>
            <a:avLst/>
            <a:gdLst/>
            <a:ahLst/>
            <a:cxnLst/>
            <a:rect l="l" t="t" r="r" b="b"/>
            <a:pathLst>
              <a:path w="83819" h="332739">
                <a:moveTo>
                  <a:pt x="36576" y="83820"/>
                </a:moveTo>
                <a:lnTo>
                  <a:pt x="0" y="83820"/>
                </a:lnTo>
                <a:lnTo>
                  <a:pt x="42672" y="0"/>
                </a:lnTo>
                <a:lnTo>
                  <a:pt x="77086" y="70104"/>
                </a:lnTo>
                <a:lnTo>
                  <a:pt x="36576" y="70104"/>
                </a:lnTo>
                <a:lnTo>
                  <a:pt x="36576" y="83820"/>
                </a:lnTo>
                <a:close/>
              </a:path>
              <a:path w="83819" h="332739">
                <a:moveTo>
                  <a:pt x="47244" y="332232"/>
                </a:moveTo>
                <a:lnTo>
                  <a:pt x="36576" y="332232"/>
                </a:lnTo>
                <a:lnTo>
                  <a:pt x="36576" y="70104"/>
                </a:lnTo>
                <a:lnTo>
                  <a:pt x="47244" y="70104"/>
                </a:lnTo>
                <a:lnTo>
                  <a:pt x="47244" y="332232"/>
                </a:lnTo>
                <a:close/>
              </a:path>
              <a:path w="83819" h="332739">
                <a:moveTo>
                  <a:pt x="83820" y="83820"/>
                </a:moveTo>
                <a:lnTo>
                  <a:pt x="47244" y="83820"/>
                </a:lnTo>
                <a:lnTo>
                  <a:pt x="47244" y="70104"/>
                </a:lnTo>
                <a:lnTo>
                  <a:pt x="77086" y="70104"/>
                </a:lnTo>
                <a:lnTo>
                  <a:pt x="83820" y="8382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70">
            <a:extLst>
              <a:ext uri="{FF2B5EF4-FFF2-40B4-BE49-F238E27FC236}">
                <a16:creationId xmlns:a16="http://schemas.microsoft.com/office/drawing/2014/main" id="{ADBDFE7F-AD4D-B13D-0DF9-8B32AABD4FB3}"/>
              </a:ext>
            </a:extLst>
          </p:cNvPr>
          <p:cNvSpPr txBox="1"/>
          <p:nvPr/>
        </p:nvSpPr>
        <p:spPr>
          <a:xfrm>
            <a:off x="5524642" y="3425322"/>
            <a:ext cx="91349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/>
                <a:cs typeface="Times New Roman"/>
              </a:rPr>
              <a:t>Decoder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4" name="object 93">
            <a:extLst>
              <a:ext uri="{FF2B5EF4-FFF2-40B4-BE49-F238E27FC236}">
                <a16:creationId xmlns:a16="http://schemas.microsoft.com/office/drawing/2014/main" id="{917F589E-D171-D53A-26C9-B29B227513E6}"/>
              </a:ext>
            </a:extLst>
          </p:cNvPr>
          <p:cNvSpPr/>
          <p:nvPr/>
        </p:nvSpPr>
        <p:spPr>
          <a:xfrm>
            <a:off x="5939481" y="2667806"/>
            <a:ext cx="83820" cy="332740"/>
          </a:xfrm>
          <a:custGeom>
            <a:avLst/>
            <a:gdLst/>
            <a:ahLst/>
            <a:cxnLst/>
            <a:rect l="l" t="t" r="r" b="b"/>
            <a:pathLst>
              <a:path w="83819" h="332739">
                <a:moveTo>
                  <a:pt x="36576" y="83820"/>
                </a:moveTo>
                <a:lnTo>
                  <a:pt x="0" y="83820"/>
                </a:lnTo>
                <a:lnTo>
                  <a:pt x="42672" y="0"/>
                </a:lnTo>
                <a:lnTo>
                  <a:pt x="77086" y="70104"/>
                </a:lnTo>
                <a:lnTo>
                  <a:pt x="36576" y="70104"/>
                </a:lnTo>
                <a:lnTo>
                  <a:pt x="36576" y="83820"/>
                </a:lnTo>
                <a:close/>
              </a:path>
              <a:path w="83819" h="332739">
                <a:moveTo>
                  <a:pt x="47244" y="332232"/>
                </a:moveTo>
                <a:lnTo>
                  <a:pt x="36576" y="332232"/>
                </a:lnTo>
                <a:lnTo>
                  <a:pt x="36576" y="70104"/>
                </a:lnTo>
                <a:lnTo>
                  <a:pt x="47244" y="70104"/>
                </a:lnTo>
                <a:lnTo>
                  <a:pt x="47244" y="332232"/>
                </a:lnTo>
                <a:close/>
              </a:path>
              <a:path w="83819" h="332739">
                <a:moveTo>
                  <a:pt x="83820" y="83820"/>
                </a:moveTo>
                <a:lnTo>
                  <a:pt x="47244" y="83820"/>
                </a:lnTo>
                <a:lnTo>
                  <a:pt x="47244" y="70104"/>
                </a:lnTo>
                <a:lnTo>
                  <a:pt x="77086" y="70104"/>
                </a:lnTo>
                <a:lnTo>
                  <a:pt x="83820" y="8382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63">
            <a:extLst>
              <a:ext uri="{FF2B5EF4-FFF2-40B4-BE49-F238E27FC236}">
                <a16:creationId xmlns:a16="http://schemas.microsoft.com/office/drawing/2014/main" id="{1D75AA80-6A40-7C39-8F0E-B6AF80E0775F}"/>
              </a:ext>
            </a:extLst>
          </p:cNvPr>
          <p:cNvSpPr/>
          <p:nvPr/>
        </p:nvSpPr>
        <p:spPr>
          <a:xfrm>
            <a:off x="5771841" y="222640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4">
            <a:extLst>
              <a:ext uri="{FF2B5EF4-FFF2-40B4-BE49-F238E27FC236}">
                <a16:creationId xmlns:a16="http://schemas.microsoft.com/office/drawing/2014/main" id="{51E6D983-F6DA-2C57-9FB1-A9E311BE526F}"/>
              </a:ext>
            </a:extLst>
          </p:cNvPr>
          <p:cNvSpPr/>
          <p:nvPr/>
        </p:nvSpPr>
        <p:spPr>
          <a:xfrm>
            <a:off x="5771841" y="222640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70">
            <a:extLst>
              <a:ext uri="{FF2B5EF4-FFF2-40B4-BE49-F238E27FC236}">
                <a16:creationId xmlns:a16="http://schemas.microsoft.com/office/drawing/2014/main" id="{43A27266-FB63-6DFF-7353-A38387120377}"/>
              </a:ext>
            </a:extLst>
          </p:cNvPr>
          <p:cNvSpPr txBox="1"/>
          <p:nvPr/>
        </p:nvSpPr>
        <p:spPr>
          <a:xfrm>
            <a:off x="5408518" y="1843398"/>
            <a:ext cx="1133036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/>
                <a:cs typeface="Times New Roman"/>
              </a:rPr>
              <a:t>Output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92" name="object 73">
            <a:extLst>
              <a:ext uri="{FF2B5EF4-FFF2-40B4-BE49-F238E27FC236}">
                <a16:creationId xmlns:a16="http://schemas.microsoft.com/office/drawing/2014/main" id="{6473062A-5C69-B844-EBDA-57C9A34EC0E9}"/>
              </a:ext>
            </a:extLst>
          </p:cNvPr>
          <p:cNvSpPr/>
          <p:nvPr/>
        </p:nvSpPr>
        <p:spPr>
          <a:xfrm>
            <a:off x="5770236" y="300313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DBE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74">
            <a:extLst>
              <a:ext uri="{FF2B5EF4-FFF2-40B4-BE49-F238E27FC236}">
                <a16:creationId xmlns:a16="http://schemas.microsoft.com/office/drawing/2014/main" id="{F106EF8F-7A3F-C4C3-E3AC-3D39AB8E9947}"/>
              </a:ext>
            </a:extLst>
          </p:cNvPr>
          <p:cNvSpPr/>
          <p:nvPr/>
        </p:nvSpPr>
        <p:spPr>
          <a:xfrm>
            <a:off x="5770236" y="300313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Arrow: Left 158">
            <a:extLst>
              <a:ext uri="{FF2B5EF4-FFF2-40B4-BE49-F238E27FC236}">
                <a16:creationId xmlns:a16="http://schemas.microsoft.com/office/drawing/2014/main" id="{CEAB08D4-9736-50A7-91E9-13A1A73A6AB6}"/>
              </a:ext>
            </a:extLst>
          </p:cNvPr>
          <p:cNvSpPr/>
          <p:nvPr/>
        </p:nvSpPr>
        <p:spPr>
          <a:xfrm>
            <a:off x="6582823" y="3961399"/>
            <a:ext cx="1210491" cy="82755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F582076F-4552-AB55-835C-26F0115A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788" y="5143174"/>
            <a:ext cx="1653536" cy="744836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6362702B-7568-07ED-05A1-2CD36783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88" y="3694803"/>
            <a:ext cx="1450974" cy="1167772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A1B4D34F-CB98-D888-A5C8-DE6672D5A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788" y="1714780"/>
            <a:ext cx="801581" cy="1033972"/>
          </a:xfrm>
          <a:prstGeom prst="rect">
            <a:avLst/>
          </a:prstGeom>
        </p:spPr>
      </p:pic>
      <p:sp>
        <p:nvSpPr>
          <p:cNvPr id="163" name="Arrow: Left 162">
            <a:extLst>
              <a:ext uri="{FF2B5EF4-FFF2-40B4-BE49-F238E27FC236}">
                <a16:creationId xmlns:a16="http://schemas.microsoft.com/office/drawing/2014/main" id="{E93CFD21-EF1F-3E8A-08B3-745C3C884D22}"/>
              </a:ext>
            </a:extLst>
          </p:cNvPr>
          <p:cNvSpPr/>
          <p:nvPr/>
        </p:nvSpPr>
        <p:spPr>
          <a:xfrm>
            <a:off x="6691608" y="1847299"/>
            <a:ext cx="1210491" cy="82755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Left 163">
            <a:extLst>
              <a:ext uri="{FF2B5EF4-FFF2-40B4-BE49-F238E27FC236}">
                <a16:creationId xmlns:a16="http://schemas.microsoft.com/office/drawing/2014/main" id="{67FEAEA6-48D3-4119-84D1-021BEF7107E7}"/>
              </a:ext>
            </a:extLst>
          </p:cNvPr>
          <p:cNvSpPr/>
          <p:nvPr/>
        </p:nvSpPr>
        <p:spPr>
          <a:xfrm>
            <a:off x="6582823" y="5053288"/>
            <a:ext cx="1210491" cy="82755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3184BAF5-E77E-74F1-0337-01D8310B19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27564" y="4289260"/>
            <a:ext cx="1836519" cy="76402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object 9">
            <a:extLst>
              <a:ext uri="{FF2B5EF4-FFF2-40B4-BE49-F238E27FC236}">
                <a16:creationId xmlns:a16="http://schemas.microsoft.com/office/drawing/2014/main" id="{7666CF2E-472F-4833-47D7-239FFEC38F46}"/>
              </a:ext>
            </a:extLst>
          </p:cNvPr>
          <p:cNvSpPr txBox="1"/>
          <p:nvPr/>
        </p:nvSpPr>
        <p:spPr>
          <a:xfrm>
            <a:off x="529617" y="3844421"/>
            <a:ext cx="3286879" cy="25975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en-US" sz="2000" b="1" dirty="0"/>
              <a:t>What is the Encoder?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</a:t>
            </a:r>
            <a:r>
              <a:rPr lang="en-US" sz="1600" b="1" dirty="0"/>
              <a:t>encoder</a:t>
            </a:r>
            <a:r>
              <a:rPr lang="en-US" sz="1600" dirty="0"/>
              <a:t> is the part of the Transformer that processes the input sequence.			</a:t>
            </a:r>
            <a:br>
              <a:rPr lang="en-US" sz="1600" dirty="0"/>
            </a:br>
            <a:r>
              <a:rPr lang="en-US" sz="1600" dirty="0"/>
              <a:t>It reads all the input tokens (like "The book is very") and transforms them into hidden representations that capture meaning and context.</a:t>
            </a:r>
          </a:p>
        </p:txBody>
      </p:sp>
    </p:spTree>
    <p:extLst>
      <p:ext uri="{BB962C8B-B14F-4D97-AF65-F5344CB8AC3E}">
        <p14:creationId xmlns:p14="http://schemas.microsoft.com/office/powerpoint/2010/main" val="122618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82FE7-6BEB-1520-A7EA-9E0270E8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Does This Fit in the Bigger Picture?</a:t>
            </a:r>
          </a:p>
        </p:txBody>
      </p:sp>
      <p:sp>
        <p:nvSpPr>
          <p:cNvPr id="17" name="object 70">
            <a:extLst>
              <a:ext uri="{FF2B5EF4-FFF2-40B4-BE49-F238E27FC236}">
                <a16:creationId xmlns:a16="http://schemas.microsoft.com/office/drawing/2014/main" id="{326C1CC7-9E5E-8ED3-94D6-48CDF64CA0A8}"/>
              </a:ext>
            </a:extLst>
          </p:cNvPr>
          <p:cNvSpPr txBox="1"/>
          <p:nvPr/>
        </p:nvSpPr>
        <p:spPr>
          <a:xfrm>
            <a:off x="5653015" y="5599758"/>
            <a:ext cx="641235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/>
                <a:cs typeface="Times New Roman"/>
              </a:rPr>
              <a:t>Input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32" name="object 91">
            <a:extLst>
              <a:ext uri="{FF2B5EF4-FFF2-40B4-BE49-F238E27FC236}">
                <a16:creationId xmlns:a16="http://schemas.microsoft.com/office/drawing/2014/main" id="{A572C9BB-48B1-02C7-BD05-74CF0E6478A5}"/>
              </a:ext>
            </a:extLst>
          </p:cNvPr>
          <p:cNvSpPr/>
          <p:nvPr/>
        </p:nvSpPr>
        <p:spPr>
          <a:xfrm>
            <a:off x="5764083" y="518065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099" y="0"/>
                </a:lnTo>
                <a:lnTo>
                  <a:pt x="419099" y="419100"/>
                </a:lnTo>
                <a:close/>
              </a:path>
            </a:pathLst>
          </a:custGeom>
          <a:solidFill>
            <a:srgbClr val="F2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92">
            <a:extLst>
              <a:ext uri="{FF2B5EF4-FFF2-40B4-BE49-F238E27FC236}">
                <a16:creationId xmlns:a16="http://schemas.microsoft.com/office/drawing/2014/main" id="{0F5BEEBE-587D-6787-3EBC-CECB0B10F0B1}"/>
              </a:ext>
            </a:extLst>
          </p:cNvPr>
          <p:cNvSpPr/>
          <p:nvPr/>
        </p:nvSpPr>
        <p:spPr>
          <a:xfrm>
            <a:off x="5764083" y="518065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099" y="0"/>
                </a:lnTo>
                <a:lnTo>
                  <a:pt x="419099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93">
            <a:extLst>
              <a:ext uri="{FF2B5EF4-FFF2-40B4-BE49-F238E27FC236}">
                <a16:creationId xmlns:a16="http://schemas.microsoft.com/office/drawing/2014/main" id="{4664AF54-2B20-1E8D-26F8-61CEF61AC09A}"/>
              </a:ext>
            </a:extLst>
          </p:cNvPr>
          <p:cNvSpPr/>
          <p:nvPr/>
        </p:nvSpPr>
        <p:spPr>
          <a:xfrm>
            <a:off x="5931723" y="4848425"/>
            <a:ext cx="83820" cy="332740"/>
          </a:xfrm>
          <a:custGeom>
            <a:avLst/>
            <a:gdLst/>
            <a:ahLst/>
            <a:cxnLst/>
            <a:rect l="l" t="t" r="r" b="b"/>
            <a:pathLst>
              <a:path w="83819" h="332739">
                <a:moveTo>
                  <a:pt x="36576" y="83820"/>
                </a:moveTo>
                <a:lnTo>
                  <a:pt x="0" y="83820"/>
                </a:lnTo>
                <a:lnTo>
                  <a:pt x="42672" y="0"/>
                </a:lnTo>
                <a:lnTo>
                  <a:pt x="77086" y="70104"/>
                </a:lnTo>
                <a:lnTo>
                  <a:pt x="36576" y="70104"/>
                </a:lnTo>
                <a:lnTo>
                  <a:pt x="36576" y="83820"/>
                </a:lnTo>
                <a:close/>
              </a:path>
              <a:path w="83819" h="332739">
                <a:moveTo>
                  <a:pt x="47244" y="332232"/>
                </a:moveTo>
                <a:lnTo>
                  <a:pt x="36576" y="332232"/>
                </a:lnTo>
                <a:lnTo>
                  <a:pt x="36576" y="70104"/>
                </a:lnTo>
                <a:lnTo>
                  <a:pt x="47244" y="70104"/>
                </a:lnTo>
                <a:lnTo>
                  <a:pt x="47244" y="332232"/>
                </a:lnTo>
                <a:close/>
              </a:path>
              <a:path w="83819" h="332739">
                <a:moveTo>
                  <a:pt x="83820" y="83820"/>
                </a:moveTo>
                <a:lnTo>
                  <a:pt x="47244" y="83820"/>
                </a:lnTo>
                <a:lnTo>
                  <a:pt x="47244" y="70104"/>
                </a:lnTo>
                <a:lnTo>
                  <a:pt x="77086" y="70104"/>
                </a:lnTo>
                <a:lnTo>
                  <a:pt x="83820" y="8382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79">
            <a:extLst>
              <a:ext uri="{FF2B5EF4-FFF2-40B4-BE49-F238E27FC236}">
                <a16:creationId xmlns:a16="http://schemas.microsoft.com/office/drawing/2014/main" id="{0C74F8C6-4812-6AF1-DD2C-C63D5F15C633}"/>
              </a:ext>
            </a:extLst>
          </p:cNvPr>
          <p:cNvSpPr/>
          <p:nvPr/>
        </p:nvSpPr>
        <p:spPr>
          <a:xfrm>
            <a:off x="5764083" y="406913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099" y="0"/>
                </a:lnTo>
                <a:lnTo>
                  <a:pt x="419099" y="419100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0">
            <a:extLst>
              <a:ext uri="{FF2B5EF4-FFF2-40B4-BE49-F238E27FC236}">
                <a16:creationId xmlns:a16="http://schemas.microsoft.com/office/drawing/2014/main" id="{BE680B7E-419E-56D3-813B-4218BEC79D94}"/>
              </a:ext>
            </a:extLst>
          </p:cNvPr>
          <p:cNvSpPr/>
          <p:nvPr/>
        </p:nvSpPr>
        <p:spPr>
          <a:xfrm>
            <a:off x="5764083" y="406913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099" y="0"/>
                </a:lnTo>
                <a:lnTo>
                  <a:pt x="419099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0">
            <a:extLst>
              <a:ext uri="{FF2B5EF4-FFF2-40B4-BE49-F238E27FC236}">
                <a16:creationId xmlns:a16="http://schemas.microsoft.com/office/drawing/2014/main" id="{2BA268E6-58BA-97DD-C2CA-D890121BCF92}"/>
              </a:ext>
            </a:extLst>
          </p:cNvPr>
          <p:cNvSpPr txBox="1"/>
          <p:nvPr/>
        </p:nvSpPr>
        <p:spPr>
          <a:xfrm>
            <a:off x="5508365" y="4488239"/>
            <a:ext cx="91349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/>
                <a:cs typeface="Times New Roman"/>
              </a:rPr>
              <a:t>Encoder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8" name="object 93">
            <a:extLst>
              <a:ext uri="{FF2B5EF4-FFF2-40B4-BE49-F238E27FC236}">
                <a16:creationId xmlns:a16="http://schemas.microsoft.com/office/drawing/2014/main" id="{36353B0F-44D0-1DC9-AF10-29BA7BA13CB4}"/>
              </a:ext>
            </a:extLst>
          </p:cNvPr>
          <p:cNvSpPr/>
          <p:nvPr/>
        </p:nvSpPr>
        <p:spPr>
          <a:xfrm>
            <a:off x="5935855" y="3736399"/>
            <a:ext cx="83820" cy="332740"/>
          </a:xfrm>
          <a:custGeom>
            <a:avLst/>
            <a:gdLst/>
            <a:ahLst/>
            <a:cxnLst/>
            <a:rect l="l" t="t" r="r" b="b"/>
            <a:pathLst>
              <a:path w="83819" h="332739">
                <a:moveTo>
                  <a:pt x="36576" y="83820"/>
                </a:moveTo>
                <a:lnTo>
                  <a:pt x="0" y="83820"/>
                </a:lnTo>
                <a:lnTo>
                  <a:pt x="42672" y="0"/>
                </a:lnTo>
                <a:lnTo>
                  <a:pt x="77086" y="70104"/>
                </a:lnTo>
                <a:lnTo>
                  <a:pt x="36576" y="70104"/>
                </a:lnTo>
                <a:lnTo>
                  <a:pt x="36576" y="83820"/>
                </a:lnTo>
                <a:close/>
              </a:path>
              <a:path w="83819" h="332739">
                <a:moveTo>
                  <a:pt x="47244" y="332232"/>
                </a:moveTo>
                <a:lnTo>
                  <a:pt x="36576" y="332232"/>
                </a:lnTo>
                <a:lnTo>
                  <a:pt x="36576" y="70104"/>
                </a:lnTo>
                <a:lnTo>
                  <a:pt x="47244" y="70104"/>
                </a:lnTo>
                <a:lnTo>
                  <a:pt x="47244" y="332232"/>
                </a:lnTo>
                <a:close/>
              </a:path>
              <a:path w="83819" h="332739">
                <a:moveTo>
                  <a:pt x="83820" y="83820"/>
                </a:moveTo>
                <a:lnTo>
                  <a:pt x="47244" y="83820"/>
                </a:lnTo>
                <a:lnTo>
                  <a:pt x="47244" y="70104"/>
                </a:lnTo>
                <a:lnTo>
                  <a:pt x="77086" y="70104"/>
                </a:lnTo>
                <a:lnTo>
                  <a:pt x="83820" y="8382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70">
            <a:extLst>
              <a:ext uri="{FF2B5EF4-FFF2-40B4-BE49-F238E27FC236}">
                <a16:creationId xmlns:a16="http://schemas.microsoft.com/office/drawing/2014/main" id="{ADBDFE7F-AD4D-B13D-0DF9-8B32AABD4FB3}"/>
              </a:ext>
            </a:extLst>
          </p:cNvPr>
          <p:cNvSpPr txBox="1"/>
          <p:nvPr/>
        </p:nvSpPr>
        <p:spPr>
          <a:xfrm>
            <a:off x="5524642" y="3425322"/>
            <a:ext cx="91349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/>
                <a:cs typeface="Times New Roman"/>
              </a:rPr>
              <a:t>Decoder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4" name="object 93">
            <a:extLst>
              <a:ext uri="{FF2B5EF4-FFF2-40B4-BE49-F238E27FC236}">
                <a16:creationId xmlns:a16="http://schemas.microsoft.com/office/drawing/2014/main" id="{917F589E-D171-D53A-26C9-B29B227513E6}"/>
              </a:ext>
            </a:extLst>
          </p:cNvPr>
          <p:cNvSpPr/>
          <p:nvPr/>
        </p:nvSpPr>
        <p:spPr>
          <a:xfrm>
            <a:off x="5939481" y="2667806"/>
            <a:ext cx="83820" cy="332740"/>
          </a:xfrm>
          <a:custGeom>
            <a:avLst/>
            <a:gdLst/>
            <a:ahLst/>
            <a:cxnLst/>
            <a:rect l="l" t="t" r="r" b="b"/>
            <a:pathLst>
              <a:path w="83819" h="332739">
                <a:moveTo>
                  <a:pt x="36576" y="83820"/>
                </a:moveTo>
                <a:lnTo>
                  <a:pt x="0" y="83820"/>
                </a:lnTo>
                <a:lnTo>
                  <a:pt x="42672" y="0"/>
                </a:lnTo>
                <a:lnTo>
                  <a:pt x="77086" y="70104"/>
                </a:lnTo>
                <a:lnTo>
                  <a:pt x="36576" y="70104"/>
                </a:lnTo>
                <a:lnTo>
                  <a:pt x="36576" y="83820"/>
                </a:lnTo>
                <a:close/>
              </a:path>
              <a:path w="83819" h="332739">
                <a:moveTo>
                  <a:pt x="47244" y="332232"/>
                </a:moveTo>
                <a:lnTo>
                  <a:pt x="36576" y="332232"/>
                </a:lnTo>
                <a:lnTo>
                  <a:pt x="36576" y="70104"/>
                </a:lnTo>
                <a:lnTo>
                  <a:pt x="47244" y="70104"/>
                </a:lnTo>
                <a:lnTo>
                  <a:pt x="47244" y="332232"/>
                </a:lnTo>
                <a:close/>
              </a:path>
              <a:path w="83819" h="332739">
                <a:moveTo>
                  <a:pt x="83820" y="83820"/>
                </a:moveTo>
                <a:lnTo>
                  <a:pt x="47244" y="83820"/>
                </a:lnTo>
                <a:lnTo>
                  <a:pt x="47244" y="70104"/>
                </a:lnTo>
                <a:lnTo>
                  <a:pt x="77086" y="70104"/>
                </a:lnTo>
                <a:lnTo>
                  <a:pt x="83820" y="8382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63">
            <a:extLst>
              <a:ext uri="{FF2B5EF4-FFF2-40B4-BE49-F238E27FC236}">
                <a16:creationId xmlns:a16="http://schemas.microsoft.com/office/drawing/2014/main" id="{1D75AA80-6A40-7C39-8F0E-B6AF80E0775F}"/>
              </a:ext>
            </a:extLst>
          </p:cNvPr>
          <p:cNvSpPr/>
          <p:nvPr/>
        </p:nvSpPr>
        <p:spPr>
          <a:xfrm>
            <a:off x="5771841" y="222640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4">
            <a:extLst>
              <a:ext uri="{FF2B5EF4-FFF2-40B4-BE49-F238E27FC236}">
                <a16:creationId xmlns:a16="http://schemas.microsoft.com/office/drawing/2014/main" id="{51E6D983-F6DA-2C57-9FB1-A9E311BE526F}"/>
              </a:ext>
            </a:extLst>
          </p:cNvPr>
          <p:cNvSpPr/>
          <p:nvPr/>
        </p:nvSpPr>
        <p:spPr>
          <a:xfrm>
            <a:off x="5771841" y="222640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70">
            <a:extLst>
              <a:ext uri="{FF2B5EF4-FFF2-40B4-BE49-F238E27FC236}">
                <a16:creationId xmlns:a16="http://schemas.microsoft.com/office/drawing/2014/main" id="{43A27266-FB63-6DFF-7353-A38387120377}"/>
              </a:ext>
            </a:extLst>
          </p:cNvPr>
          <p:cNvSpPr txBox="1"/>
          <p:nvPr/>
        </p:nvSpPr>
        <p:spPr>
          <a:xfrm>
            <a:off x="5408518" y="1843398"/>
            <a:ext cx="1133036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/>
                <a:cs typeface="Times New Roman"/>
              </a:rPr>
              <a:t>Output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92" name="object 73">
            <a:extLst>
              <a:ext uri="{FF2B5EF4-FFF2-40B4-BE49-F238E27FC236}">
                <a16:creationId xmlns:a16="http://schemas.microsoft.com/office/drawing/2014/main" id="{6473062A-5C69-B844-EBDA-57C9A34EC0E9}"/>
              </a:ext>
            </a:extLst>
          </p:cNvPr>
          <p:cNvSpPr/>
          <p:nvPr/>
        </p:nvSpPr>
        <p:spPr>
          <a:xfrm>
            <a:off x="5770236" y="300313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DBE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74">
            <a:extLst>
              <a:ext uri="{FF2B5EF4-FFF2-40B4-BE49-F238E27FC236}">
                <a16:creationId xmlns:a16="http://schemas.microsoft.com/office/drawing/2014/main" id="{F106EF8F-7A3F-C4C3-E3AC-3D39AB8E9947}"/>
              </a:ext>
            </a:extLst>
          </p:cNvPr>
          <p:cNvSpPr/>
          <p:nvPr/>
        </p:nvSpPr>
        <p:spPr>
          <a:xfrm>
            <a:off x="5770236" y="300313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Arrow: Left 158">
            <a:extLst>
              <a:ext uri="{FF2B5EF4-FFF2-40B4-BE49-F238E27FC236}">
                <a16:creationId xmlns:a16="http://schemas.microsoft.com/office/drawing/2014/main" id="{CEAB08D4-9736-50A7-91E9-13A1A73A6AB6}"/>
              </a:ext>
            </a:extLst>
          </p:cNvPr>
          <p:cNvSpPr/>
          <p:nvPr/>
        </p:nvSpPr>
        <p:spPr>
          <a:xfrm>
            <a:off x="6582823" y="3961399"/>
            <a:ext cx="1210491" cy="82755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F582076F-4552-AB55-835C-26F0115A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788" y="5143174"/>
            <a:ext cx="1653536" cy="744836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6362702B-7568-07ED-05A1-2CD36783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88" y="3694803"/>
            <a:ext cx="1450974" cy="1167772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A1B4D34F-CB98-D888-A5C8-DE6672D5A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788" y="1714780"/>
            <a:ext cx="801581" cy="1033972"/>
          </a:xfrm>
          <a:prstGeom prst="rect">
            <a:avLst/>
          </a:prstGeom>
        </p:spPr>
      </p:pic>
      <p:sp>
        <p:nvSpPr>
          <p:cNvPr id="163" name="Arrow: Left 162">
            <a:extLst>
              <a:ext uri="{FF2B5EF4-FFF2-40B4-BE49-F238E27FC236}">
                <a16:creationId xmlns:a16="http://schemas.microsoft.com/office/drawing/2014/main" id="{E93CFD21-EF1F-3E8A-08B3-745C3C884D22}"/>
              </a:ext>
            </a:extLst>
          </p:cNvPr>
          <p:cNvSpPr/>
          <p:nvPr/>
        </p:nvSpPr>
        <p:spPr>
          <a:xfrm>
            <a:off x="6691608" y="1847299"/>
            <a:ext cx="1210491" cy="82755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Left 163">
            <a:extLst>
              <a:ext uri="{FF2B5EF4-FFF2-40B4-BE49-F238E27FC236}">
                <a16:creationId xmlns:a16="http://schemas.microsoft.com/office/drawing/2014/main" id="{67FEAEA6-48D3-4119-84D1-021BEF7107E7}"/>
              </a:ext>
            </a:extLst>
          </p:cNvPr>
          <p:cNvSpPr/>
          <p:nvPr/>
        </p:nvSpPr>
        <p:spPr>
          <a:xfrm>
            <a:off x="6582823" y="5053288"/>
            <a:ext cx="1210491" cy="82755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4381F47B-E6CA-8514-069B-5B88F90EBE19}"/>
              </a:ext>
            </a:extLst>
          </p:cNvPr>
          <p:cNvCxnSpPr>
            <a:cxnSpLocks/>
          </p:cNvCxnSpPr>
          <p:nvPr/>
        </p:nvCxnSpPr>
        <p:spPr>
          <a:xfrm rot="10800000">
            <a:off x="3927567" y="2448653"/>
            <a:ext cx="1836519" cy="764028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object 9">
            <a:extLst>
              <a:ext uri="{FF2B5EF4-FFF2-40B4-BE49-F238E27FC236}">
                <a16:creationId xmlns:a16="http://schemas.microsoft.com/office/drawing/2014/main" id="{7666CF2E-472F-4833-47D7-239FFEC38F46}"/>
              </a:ext>
            </a:extLst>
          </p:cNvPr>
          <p:cNvSpPr txBox="1"/>
          <p:nvPr/>
        </p:nvSpPr>
        <p:spPr>
          <a:xfrm>
            <a:off x="355403" y="1863502"/>
            <a:ext cx="3286879" cy="25359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en-US" sz="2000" b="1" dirty="0"/>
              <a:t>What is the Decoder?</a:t>
            </a:r>
          </a:p>
          <a:p>
            <a:pPr algn="just"/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dirty="0"/>
              <a:t>decoder</a:t>
            </a:r>
            <a:r>
              <a:rPr lang="en-US" sz="1600" dirty="0"/>
              <a:t> is used when we want to generate a full output sequence, like in translation:</a:t>
            </a:r>
          </a:p>
          <a:p>
            <a:r>
              <a:rPr lang="en-US" sz="1600" dirty="0"/>
              <a:t>"The book is difficult“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“</a:t>
            </a:r>
            <a:r>
              <a:rPr lang="ar-SA" sz="1600" dirty="0"/>
              <a:t>الكتاب صعب</a:t>
            </a:r>
            <a:r>
              <a:rPr lang="en-US" sz="1600" dirty="0"/>
              <a:t>”</a:t>
            </a:r>
          </a:p>
          <a:p>
            <a:br>
              <a:rPr lang="ar-SA" sz="1600" dirty="0"/>
            </a:br>
            <a:r>
              <a:rPr lang="en-US" sz="1600" dirty="0"/>
              <a:t>It takes the encoder’s output and step by step generates the target sequence.</a:t>
            </a:r>
          </a:p>
        </p:txBody>
      </p:sp>
    </p:spTree>
    <p:extLst>
      <p:ext uri="{BB962C8B-B14F-4D97-AF65-F5344CB8AC3E}">
        <p14:creationId xmlns:p14="http://schemas.microsoft.com/office/powerpoint/2010/main" val="86173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82FE7-6BEB-1520-A7EA-9E0270E8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Don’t We Use the Decoder Here?</a:t>
            </a:r>
          </a:p>
        </p:txBody>
      </p:sp>
      <p:sp>
        <p:nvSpPr>
          <p:cNvPr id="17" name="object 70">
            <a:extLst>
              <a:ext uri="{FF2B5EF4-FFF2-40B4-BE49-F238E27FC236}">
                <a16:creationId xmlns:a16="http://schemas.microsoft.com/office/drawing/2014/main" id="{326C1CC7-9E5E-8ED3-94D6-48CDF64CA0A8}"/>
              </a:ext>
            </a:extLst>
          </p:cNvPr>
          <p:cNvSpPr txBox="1"/>
          <p:nvPr/>
        </p:nvSpPr>
        <p:spPr>
          <a:xfrm>
            <a:off x="5653015" y="5599758"/>
            <a:ext cx="641235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/>
                <a:cs typeface="Times New Roman"/>
              </a:rPr>
              <a:t>Input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32" name="object 91">
            <a:extLst>
              <a:ext uri="{FF2B5EF4-FFF2-40B4-BE49-F238E27FC236}">
                <a16:creationId xmlns:a16="http://schemas.microsoft.com/office/drawing/2014/main" id="{A572C9BB-48B1-02C7-BD05-74CF0E6478A5}"/>
              </a:ext>
            </a:extLst>
          </p:cNvPr>
          <p:cNvSpPr/>
          <p:nvPr/>
        </p:nvSpPr>
        <p:spPr>
          <a:xfrm>
            <a:off x="5764083" y="518065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099" y="0"/>
                </a:lnTo>
                <a:lnTo>
                  <a:pt x="419099" y="419100"/>
                </a:lnTo>
                <a:close/>
              </a:path>
            </a:pathLst>
          </a:custGeom>
          <a:solidFill>
            <a:srgbClr val="F2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92">
            <a:extLst>
              <a:ext uri="{FF2B5EF4-FFF2-40B4-BE49-F238E27FC236}">
                <a16:creationId xmlns:a16="http://schemas.microsoft.com/office/drawing/2014/main" id="{0F5BEEBE-587D-6787-3EBC-CECB0B10F0B1}"/>
              </a:ext>
            </a:extLst>
          </p:cNvPr>
          <p:cNvSpPr/>
          <p:nvPr/>
        </p:nvSpPr>
        <p:spPr>
          <a:xfrm>
            <a:off x="5764083" y="518065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099" y="0"/>
                </a:lnTo>
                <a:lnTo>
                  <a:pt x="419099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93">
            <a:extLst>
              <a:ext uri="{FF2B5EF4-FFF2-40B4-BE49-F238E27FC236}">
                <a16:creationId xmlns:a16="http://schemas.microsoft.com/office/drawing/2014/main" id="{4664AF54-2B20-1E8D-26F8-61CEF61AC09A}"/>
              </a:ext>
            </a:extLst>
          </p:cNvPr>
          <p:cNvSpPr/>
          <p:nvPr/>
        </p:nvSpPr>
        <p:spPr>
          <a:xfrm>
            <a:off x="5931723" y="4848425"/>
            <a:ext cx="83820" cy="332740"/>
          </a:xfrm>
          <a:custGeom>
            <a:avLst/>
            <a:gdLst/>
            <a:ahLst/>
            <a:cxnLst/>
            <a:rect l="l" t="t" r="r" b="b"/>
            <a:pathLst>
              <a:path w="83819" h="332739">
                <a:moveTo>
                  <a:pt x="36576" y="83820"/>
                </a:moveTo>
                <a:lnTo>
                  <a:pt x="0" y="83820"/>
                </a:lnTo>
                <a:lnTo>
                  <a:pt x="42672" y="0"/>
                </a:lnTo>
                <a:lnTo>
                  <a:pt x="77086" y="70104"/>
                </a:lnTo>
                <a:lnTo>
                  <a:pt x="36576" y="70104"/>
                </a:lnTo>
                <a:lnTo>
                  <a:pt x="36576" y="83820"/>
                </a:lnTo>
                <a:close/>
              </a:path>
              <a:path w="83819" h="332739">
                <a:moveTo>
                  <a:pt x="47244" y="332232"/>
                </a:moveTo>
                <a:lnTo>
                  <a:pt x="36576" y="332232"/>
                </a:lnTo>
                <a:lnTo>
                  <a:pt x="36576" y="70104"/>
                </a:lnTo>
                <a:lnTo>
                  <a:pt x="47244" y="70104"/>
                </a:lnTo>
                <a:lnTo>
                  <a:pt x="47244" y="332232"/>
                </a:lnTo>
                <a:close/>
              </a:path>
              <a:path w="83819" h="332739">
                <a:moveTo>
                  <a:pt x="83820" y="83820"/>
                </a:moveTo>
                <a:lnTo>
                  <a:pt x="47244" y="83820"/>
                </a:lnTo>
                <a:lnTo>
                  <a:pt x="47244" y="70104"/>
                </a:lnTo>
                <a:lnTo>
                  <a:pt x="77086" y="70104"/>
                </a:lnTo>
                <a:lnTo>
                  <a:pt x="83820" y="8382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79">
            <a:extLst>
              <a:ext uri="{FF2B5EF4-FFF2-40B4-BE49-F238E27FC236}">
                <a16:creationId xmlns:a16="http://schemas.microsoft.com/office/drawing/2014/main" id="{0C74F8C6-4812-6AF1-DD2C-C63D5F15C633}"/>
              </a:ext>
            </a:extLst>
          </p:cNvPr>
          <p:cNvSpPr/>
          <p:nvPr/>
        </p:nvSpPr>
        <p:spPr>
          <a:xfrm>
            <a:off x="5764083" y="406913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099" y="0"/>
                </a:lnTo>
                <a:lnTo>
                  <a:pt x="419099" y="419100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0">
            <a:extLst>
              <a:ext uri="{FF2B5EF4-FFF2-40B4-BE49-F238E27FC236}">
                <a16:creationId xmlns:a16="http://schemas.microsoft.com/office/drawing/2014/main" id="{BE680B7E-419E-56D3-813B-4218BEC79D94}"/>
              </a:ext>
            </a:extLst>
          </p:cNvPr>
          <p:cNvSpPr/>
          <p:nvPr/>
        </p:nvSpPr>
        <p:spPr>
          <a:xfrm>
            <a:off x="5764083" y="406913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099" y="0"/>
                </a:lnTo>
                <a:lnTo>
                  <a:pt x="419099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0">
            <a:extLst>
              <a:ext uri="{FF2B5EF4-FFF2-40B4-BE49-F238E27FC236}">
                <a16:creationId xmlns:a16="http://schemas.microsoft.com/office/drawing/2014/main" id="{2BA268E6-58BA-97DD-C2CA-D890121BCF92}"/>
              </a:ext>
            </a:extLst>
          </p:cNvPr>
          <p:cNvSpPr txBox="1"/>
          <p:nvPr/>
        </p:nvSpPr>
        <p:spPr>
          <a:xfrm>
            <a:off x="5508365" y="4488239"/>
            <a:ext cx="91349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/>
                <a:cs typeface="Times New Roman"/>
              </a:rPr>
              <a:t>Encoder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8" name="object 93">
            <a:extLst>
              <a:ext uri="{FF2B5EF4-FFF2-40B4-BE49-F238E27FC236}">
                <a16:creationId xmlns:a16="http://schemas.microsoft.com/office/drawing/2014/main" id="{36353B0F-44D0-1DC9-AF10-29BA7BA13CB4}"/>
              </a:ext>
            </a:extLst>
          </p:cNvPr>
          <p:cNvSpPr/>
          <p:nvPr/>
        </p:nvSpPr>
        <p:spPr>
          <a:xfrm>
            <a:off x="5935855" y="3736399"/>
            <a:ext cx="83820" cy="332740"/>
          </a:xfrm>
          <a:custGeom>
            <a:avLst/>
            <a:gdLst/>
            <a:ahLst/>
            <a:cxnLst/>
            <a:rect l="l" t="t" r="r" b="b"/>
            <a:pathLst>
              <a:path w="83819" h="332739">
                <a:moveTo>
                  <a:pt x="36576" y="83820"/>
                </a:moveTo>
                <a:lnTo>
                  <a:pt x="0" y="83820"/>
                </a:lnTo>
                <a:lnTo>
                  <a:pt x="42672" y="0"/>
                </a:lnTo>
                <a:lnTo>
                  <a:pt x="77086" y="70104"/>
                </a:lnTo>
                <a:lnTo>
                  <a:pt x="36576" y="70104"/>
                </a:lnTo>
                <a:lnTo>
                  <a:pt x="36576" y="83820"/>
                </a:lnTo>
                <a:close/>
              </a:path>
              <a:path w="83819" h="332739">
                <a:moveTo>
                  <a:pt x="47244" y="332232"/>
                </a:moveTo>
                <a:lnTo>
                  <a:pt x="36576" y="332232"/>
                </a:lnTo>
                <a:lnTo>
                  <a:pt x="36576" y="70104"/>
                </a:lnTo>
                <a:lnTo>
                  <a:pt x="47244" y="70104"/>
                </a:lnTo>
                <a:lnTo>
                  <a:pt x="47244" y="332232"/>
                </a:lnTo>
                <a:close/>
              </a:path>
              <a:path w="83819" h="332739">
                <a:moveTo>
                  <a:pt x="83820" y="83820"/>
                </a:moveTo>
                <a:lnTo>
                  <a:pt x="47244" y="83820"/>
                </a:lnTo>
                <a:lnTo>
                  <a:pt x="47244" y="70104"/>
                </a:lnTo>
                <a:lnTo>
                  <a:pt x="77086" y="70104"/>
                </a:lnTo>
                <a:lnTo>
                  <a:pt x="83820" y="8382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70">
            <a:extLst>
              <a:ext uri="{FF2B5EF4-FFF2-40B4-BE49-F238E27FC236}">
                <a16:creationId xmlns:a16="http://schemas.microsoft.com/office/drawing/2014/main" id="{ADBDFE7F-AD4D-B13D-0DF9-8B32AABD4FB3}"/>
              </a:ext>
            </a:extLst>
          </p:cNvPr>
          <p:cNvSpPr txBox="1"/>
          <p:nvPr/>
        </p:nvSpPr>
        <p:spPr>
          <a:xfrm>
            <a:off x="5524642" y="3425322"/>
            <a:ext cx="91349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/>
                <a:cs typeface="Times New Roman"/>
              </a:rPr>
              <a:t>Decoder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4" name="object 93">
            <a:extLst>
              <a:ext uri="{FF2B5EF4-FFF2-40B4-BE49-F238E27FC236}">
                <a16:creationId xmlns:a16="http://schemas.microsoft.com/office/drawing/2014/main" id="{917F589E-D171-D53A-26C9-B29B227513E6}"/>
              </a:ext>
            </a:extLst>
          </p:cNvPr>
          <p:cNvSpPr/>
          <p:nvPr/>
        </p:nvSpPr>
        <p:spPr>
          <a:xfrm>
            <a:off x="5939481" y="2667806"/>
            <a:ext cx="83820" cy="332740"/>
          </a:xfrm>
          <a:custGeom>
            <a:avLst/>
            <a:gdLst/>
            <a:ahLst/>
            <a:cxnLst/>
            <a:rect l="l" t="t" r="r" b="b"/>
            <a:pathLst>
              <a:path w="83819" h="332739">
                <a:moveTo>
                  <a:pt x="36576" y="83820"/>
                </a:moveTo>
                <a:lnTo>
                  <a:pt x="0" y="83820"/>
                </a:lnTo>
                <a:lnTo>
                  <a:pt x="42672" y="0"/>
                </a:lnTo>
                <a:lnTo>
                  <a:pt x="77086" y="70104"/>
                </a:lnTo>
                <a:lnTo>
                  <a:pt x="36576" y="70104"/>
                </a:lnTo>
                <a:lnTo>
                  <a:pt x="36576" y="83820"/>
                </a:lnTo>
                <a:close/>
              </a:path>
              <a:path w="83819" h="332739">
                <a:moveTo>
                  <a:pt x="47244" y="332232"/>
                </a:moveTo>
                <a:lnTo>
                  <a:pt x="36576" y="332232"/>
                </a:lnTo>
                <a:lnTo>
                  <a:pt x="36576" y="70104"/>
                </a:lnTo>
                <a:lnTo>
                  <a:pt x="47244" y="70104"/>
                </a:lnTo>
                <a:lnTo>
                  <a:pt x="47244" y="332232"/>
                </a:lnTo>
                <a:close/>
              </a:path>
              <a:path w="83819" h="332739">
                <a:moveTo>
                  <a:pt x="83820" y="83820"/>
                </a:moveTo>
                <a:lnTo>
                  <a:pt x="47244" y="83820"/>
                </a:lnTo>
                <a:lnTo>
                  <a:pt x="47244" y="70104"/>
                </a:lnTo>
                <a:lnTo>
                  <a:pt x="77086" y="70104"/>
                </a:lnTo>
                <a:lnTo>
                  <a:pt x="83820" y="8382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63">
            <a:extLst>
              <a:ext uri="{FF2B5EF4-FFF2-40B4-BE49-F238E27FC236}">
                <a16:creationId xmlns:a16="http://schemas.microsoft.com/office/drawing/2014/main" id="{1D75AA80-6A40-7C39-8F0E-B6AF80E0775F}"/>
              </a:ext>
            </a:extLst>
          </p:cNvPr>
          <p:cNvSpPr/>
          <p:nvPr/>
        </p:nvSpPr>
        <p:spPr>
          <a:xfrm>
            <a:off x="5771841" y="222640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4">
            <a:extLst>
              <a:ext uri="{FF2B5EF4-FFF2-40B4-BE49-F238E27FC236}">
                <a16:creationId xmlns:a16="http://schemas.microsoft.com/office/drawing/2014/main" id="{51E6D983-F6DA-2C57-9FB1-A9E311BE526F}"/>
              </a:ext>
            </a:extLst>
          </p:cNvPr>
          <p:cNvSpPr/>
          <p:nvPr/>
        </p:nvSpPr>
        <p:spPr>
          <a:xfrm>
            <a:off x="5771841" y="222640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70">
            <a:extLst>
              <a:ext uri="{FF2B5EF4-FFF2-40B4-BE49-F238E27FC236}">
                <a16:creationId xmlns:a16="http://schemas.microsoft.com/office/drawing/2014/main" id="{43A27266-FB63-6DFF-7353-A38387120377}"/>
              </a:ext>
            </a:extLst>
          </p:cNvPr>
          <p:cNvSpPr txBox="1"/>
          <p:nvPr/>
        </p:nvSpPr>
        <p:spPr>
          <a:xfrm>
            <a:off x="5408518" y="1843398"/>
            <a:ext cx="1133036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/>
                <a:cs typeface="Times New Roman"/>
              </a:rPr>
              <a:t>Output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92" name="object 73">
            <a:extLst>
              <a:ext uri="{FF2B5EF4-FFF2-40B4-BE49-F238E27FC236}">
                <a16:creationId xmlns:a16="http://schemas.microsoft.com/office/drawing/2014/main" id="{6473062A-5C69-B844-EBDA-57C9A34EC0E9}"/>
              </a:ext>
            </a:extLst>
          </p:cNvPr>
          <p:cNvSpPr/>
          <p:nvPr/>
        </p:nvSpPr>
        <p:spPr>
          <a:xfrm>
            <a:off x="5770236" y="300313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DBE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74">
            <a:extLst>
              <a:ext uri="{FF2B5EF4-FFF2-40B4-BE49-F238E27FC236}">
                <a16:creationId xmlns:a16="http://schemas.microsoft.com/office/drawing/2014/main" id="{F106EF8F-7A3F-C4C3-E3AC-3D39AB8E9947}"/>
              </a:ext>
            </a:extLst>
          </p:cNvPr>
          <p:cNvSpPr/>
          <p:nvPr/>
        </p:nvSpPr>
        <p:spPr>
          <a:xfrm>
            <a:off x="5770236" y="300313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Arrow: Left 158">
            <a:extLst>
              <a:ext uri="{FF2B5EF4-FFF2-40B4-BE49-F238E27FC236}">
                <a16:creationId xmlns:a16="http://schemas.microsoft.com/office/drawing/2014/main" id="{CEAB08D4-9736-50A7-91E9-13A1A73A6AB6}"/>
              </a:ext>
            </a:extLst>
          </p:cNvPr>
          <p:cNvSpPr/>
          <p:nvPr/>
        </p:nvSpPr>
        <p:spPr>
          <a:xfrm>
            <a:off x="6582823" y="3961399"/>
            <a:ext cx="1210491" cy="82755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F582076F-4552-AB55-835C-26F0115A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788" y="5143174"/>
            <a:ext cx="1653536" cy="744836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6362702B-7568-07ED-05A1-2CD36783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88" y="3694803"/>
            <a:ext cx="1450974" cy="1167772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A1B4D34F-CB98-D888-A5C8-DE6672D5A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788" y="1714780"/>
            <a:ext cx="801581" cy="1033972"/>
          </a:xfrm>
          <a:prstGeom prst="rect">
            <a:avLst/>
          </a:prstGeom>
        </p:spPr>
      </p:pic>
      <p:sp>
        <p:nvSpPr>
          <p:cNvPr id="163" name="Arrow: Left 162">
            <a:extLst>
              <a:ext uri="{FF2B5EF4-FFF2-40B4-BE49-F238E27FC236}">
                <a16:creationId xmlns:a16="http://schemas.microsoft.com/office/drawing/2014/main" id="{E93CFD21-EF1F-3E8A-08B3-745C3C884D22}"/>
              </a:ext>
            </a:extLst>
          </p:cNvPr>
          <p:cNvSpPr/>
          <p:nvPr/>
        </p:nvSpPr>
        <p:spPr>
          <a:xfrm>
            <a:off x="6691608" y="1847299"/>
            <a:ext cx="1210491" cy="82755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Left 163">
            <a:extLst>
              <a:ext uri="{FF2B5EF4-FFF2-40B4-BE49-F238E27FC236}">
                <a16:creationId xmlns:a16="http://schemas.microsoft.com/office/drawing/2014/main" id="{67FEAEA6-48D3-4119-84D1-021BEF7107E7}"/>
              </a:ext>
            </a:extLst>
          </p:cNvPr>
          <p:cNvSpPr/>
          <p:nvPr/>
        </p:nvSpPr>
        <p:spPr>
          <a:xfrm>
            <a:off x="6582823" y="5053288"/>
            <a:ext cx="1210491" cy="827552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bject 9">
            <a:extLst>
              <a:ext uri="{FF2B5EF4-FFF2-40B4-BE49-F238E27FC236}">
                <a16:creationId xmlns:a16="http://schemas.microsoft.com/office/drawing/2014/main" id="{7666CF2E-472F-4833-47D7-239FFEC38F46}"/>
              </a:ext>
            </a:extLst>
          </p:cNvPr>
          <p:cNvSpPr txBox="1"/>
          <p:nvPr/>
        </p:nvSpPr>
        <p:spPr>
          <a:xfrm>
            <a:off x="376507" y="2570313"/>
            <a:ext cx="4601959" cy="27821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en-US" sz="2000" dirty="0"/>
              <a:t>In this example, we are only </a:t>
            </a:r>
            <a:r>
              <a:rPr lang="en-US" sz="2000" b="1" dirty="0"/>
              <a:t>predicting the next word</a:t>
            </a:r>
            <a:r>
              <a:rPr lang="en-US" sz="2000" dirty="0"/>
              <a:t> ("interesting") based on a given prompt.</a:t>
            </a:r>
          </a:p>
          <a:p>
            <a:pPr algn="just"/>
            <a:br>
              <a:rPr lang="en-US" sz="2000" dirty="0"/>
            </a:br>
            <a:r>
              <a:rPr lang="en-US" sz="2000" dirty="0"/>
              <a:t>This is a </a:t>
            </a:r>
            <a:r>
              <a:rPr lang="en-US" sz="2000" b="1" dirty="0"/>
              <a:t>many-to-one task</a:t>
            </a:r>
            <a:r>
              <a:rPr lang="en-US" sz="2000" dirty="0"/>
              <a:t>, and we only need the encoder part.</a:t>
            </a:r>
          </a:p>
          <a:p>
            <a:pPr algn="just"/>
            <a:br>
              <a:rPr lang="en-US" sz="2000" dirty="0"/>
            </a:br>
            <a:r>
              <a:rPr lang="en-US" sz="2000" dirty="0"/>
              <a:t>So, the decoder is </a:t>
            </a:r>
            <a:r>
              <a:rPr lang="en-US" sz="2000" b="1" dirty="0"/>
              <a:t>not needed</a:t>
            </a:r>
            <a:r>
              <a:rPr lang="en-US" sz="2000" dirty="0"/>
              <a:t> in this type of task.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C4C11B67-AE37-8D30-F0F4-A293002A7D66}"/>
              </a:ext>
            </a:extLst>
          </p:cNvPr>
          <p:cNvSpPr/>
          <p:nvPr/>
        </p:nvSpPr>
        <p:spPr>
          <a:xfrm>
            <a:off x="5677367" y="2922401"/>
            <a:ext cx="608047" cy="608047"/>
          </a:xfrm>
          <a:prstGeom prst="mathMultiply">
            <a:avLst>
              <a:gd name="adj1" fmla="val 1886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07A20-8FA0-E6B0-1971-6ED278CB19D6}"/>
              </a:ext>
            </a:extLst>
          </p:cNvPr>
          <p:cNvSpPr/>
          <p:nvPr/>
        </p:nvSpPr>
        <p:spPr>
          <a:xfrm>
            <a:off x="6939144" y="2771473"/>
            <a:ext cx="543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40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78CE-25E9-ADA8-A4DA-A870B2B2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612-E15D-9E96-5A25-D02CF3C9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Exercise 1: Transformer-Based Language Model with PyTorch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exercise, we will build a Transformer-based language model using PyTorch to predict the next word in a sequence. We will use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dataset for training and apply basic preprocessing steps. We will implement a simplified Transformer encoder from scratch to learn on the data and predict the most likely next word given a sequence of previous words.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B271E6-B80F-D59D-FC20-3A82D4971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587523"/>
              </p:ext>
            </p:extLst>
          </p:nvPr>
        </p:nvGraphicFramePr>
        <p:xfrm>
          <a:off x="838200" y="5507665"/>
          <a:ext cx="10515600" cy="5254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61953358"/>
                    </a:ext>
                  </a:extLst>
                </a:gridCol>
              </a:tblGrid>
              <a:tr h="525462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Aft>
                          <a:spcPts val="80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0106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352D0BE-6878-96DE-D02F-A95C0DF4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925"/>
            <a:ext cx="6163535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5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78CE-25E9-ADA8-A4DA-A870B2B2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612-E15D-9E96-5A25-D02CF3C9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1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task, you will change the sequence length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seq_len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5 to another value (e.g., 3 or 7), re-run the training, and then use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compare how the model's predictions change.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your thoughts…</a:t>
            </a:r>
          </a:p>
        </p:txBody>
      </p:sp>
    </p:spTree>
    <p:extLst>
      <p:ext uri="{BB962C8B-B14F-4D97-AF65-F5344CB8AC3E}">
        <p14:creationId xmlns:p14="http://schemas.microsoft.com/office/powerpoint/2010/main" val="68927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85991-C3E0-2B82-1F14-79E4C6DE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A1CA-C32A-A813-60E8-CE0E36C9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[1706.03762] Attention Is All You Need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LSTM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RNN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in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Keras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 Examples of One-to-Many, Many-to-One &amp; Many-to-Many | dl-question-bank – Weights &amp; Biases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The Illustrated Transformer – Jay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Alammar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– Visualizing machine learning one concept at a time.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The Annotated Transformer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Tokenizers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NLP Preprocessing Steps in Easy Way - Analytics Vidhya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TransformerEncoder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 — PyTorch 2.6 documentation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Salesforce/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wikitext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 · Datasets at Hugging Face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Welcome to PyTorch Tutorials — PyTorch Tutorials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2.6.0+cu124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 documentation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16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77B6-EBBB-9A55-8C34-96406887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seq_len</a:t>
            </a:r>
            <a:r>
              <a:rPr lang="en-US" dirty="0"/>
              <a:t>=3</a:t>
            </a:r>
            <a:endParaRPr lang="ar-S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D3AA372-1567-B06A-1C4B-E5322568F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1651" y="1436627"/>
            <a:ext cx="3905004" cy="513910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A1A8F-C33E-AD9A-0BE8-B419F6B5C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72" y="1433757"/>
            <a:ext cx="4920516" cy="514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6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EE0A-1056-74A1-468F-5E1F1E2A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seq_len</a:t>
            </a:r>
            <a:r>
              <a:rPr lang="en-US" dirty="0"/>
              <a:t>=5</a:t>
            </a:r>
            <a:endParaRPr lang="ar-S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6AF0F11-E1DE-20AD-F953-EC461367D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467" y="1574739"/>
            <a:ext cx="4508987" cy="509734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4B8299-C86B-E365-E64E-FFD9B817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96" y="1577609"/>
            <a:ext cx="5791932" cy="509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6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9A59-BC4A-2270-951B-29DAA128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seq_len=7</a:t>
            </a:r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16F71E-DE4A-74A6-1656-6DC977F13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9069" y="1566925"/>
            <a:ext cx="5515707" cy="5152046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12A44F-8035-63BE-B779-44CF5D1E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08" y="1569305"/>
            <a:ext cx="4624754" cy="51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4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4A08-4814-1E56-AF6B-76CA60BF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3C2F-4DDB-B49C-D085-03597152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 am noticing a change in the top few words by just changing the </a:t>
            </a:r>
            <a:r>
              <a:rPr lang="en-US" dirty="0" err="1"/>
              <a:t>seq_len</a:t>
            </a:r>
            <a:r>
              <a:rPr lang="en-US" dirty="0"/>
              <a:t>, and for all 3 at least most of the top ten results somewhat makes sense (I can't judge perfectly as I have no knowledge of the sentences in the actual dataset). However, I did notice that with higher </a:t>
            </a:r>
            <a:r>
              <a:rPr lang="en-US" dirty="0" err="1"/>
              <a:t>seq_len</a:t>
            </a:r>
            <a:r>
              <a:rPr lang="en-US" dirty="0"/>
              <a:t> the model becomes less confident overall on its top guesses (top 1 for </a:t>
            </a:r>
            <a:r>
              <a:rPr lang="en-US" dirty="0" err="1"/>
              <a:t>seq_len</a:t>
            </a:r>
            <a:r>
              <a:rPr lang="en-US" dirty="0"/>
              <a:t> = 3,5,7 were 9.88, 4.48, 3.8 respectively).</a:t>
            </a:r>
          </a:p>
          <a:p>
            <a:pPr marL="0" indent="0">
              <a:buNone/>
            </a:pPr>
            <a:r>
              <a:rPr lang="en-US" dirty="0"/>
              <a:t>Given that, the loss gets better as we increase the </a:t>
            </a:r>
            <a:r>
              <a:rPr lang="en-US" dirty="0" err="1"/>
              <a:t>seq_len</a:t>
            </a:r>
            <a:r>
              <a:rPr lang="en-US" dirty="0"/>
              <a:t> but only</a:t>
            </a:r>
          </a:p>
        </p:txBody>
      </p:sp>
    </p:spTree>
    <p:extLst>
      <p:ext uri="{BB962C8B-B14F-4D97-AF65-F5344CB8AC3E}">
        <p14:creationId xmlns:p14="http://schemas.microsoft.com/office/powerpoint/2010/main" val="194181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978CE-25E9-ADA8-A4DA-A870B2B2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1.	Learning Objectives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E4D612-E15D-9E96-5A25-D02CF3C99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fundamental concepts of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architecture and components of a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language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Load and preprocess a real-world text dataset (WikiText-2) using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Transformer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next-word prediction using PyTorch.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on sequential word data.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 the trained model to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generate top predictions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next-word inference.</a:t>
            </a:r>
          </a:p>
        </p:txBody>
      </p:sp>
      <p:pic>
        <p:nvPicPr>
          <p:cNvPr id="8" name="Picture 7" descr="Cubes connected with a red line">
            <a:extLst>
              <a:ext uri="{FF2B5EF4-FFF2-40B4-BE49-F238E27FC236}">
                <a16:creationId xmlns:a16="http://schemas.microsoft.com/office/drawing/2014/main" id="{EC67A1AA-A385-681D-4CD3-24436A46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16" r="14389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030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978CE-25E9-ADA8-A4DA-A870B2B2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Explanation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612-E15D-9E96-5A25-D02CF3C99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Hugging Face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leading company and open-source platform in the field of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provides tools, models, and libraries that make it easier for developers and researchers to build, deploy, and share machine learning applications.</a:t>
            </a:r>
            <a:b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</a:p>
          <a:p>
            <a:pPr lvl="1"/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Hugging Face simplifies complex ML workflows, especially for those working with transformers.</a:t>
            </a:r>
          </a:p>
          <a:p>
            <a:pPr lvl="1"/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Models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Hugging Face provides access to the latest breakthroughs in AI, helping users leverage cutting-edge models without needing extensive computational resources. It also give user access to lead multiple types of datasets.</a:t>
            </a:r>
          </a:p>
        </p:txBody>
      </p:sp>
    </p:spTree>
    <p:extLst>
      <p:ext uri="{BB962C8B-B14F-4D97-AF65-F5344CB8AC3E}">
        <p14:creationId xmlns:p14="http://schemas.microsoft.com/office/powerpoint/2010/main" val="36569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978CE-25E9-ADA8-A4DA-A870B2B2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Explanation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612-E15D-9E96-5A25-D02CF3C99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WikiText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dataset?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cleaned subset of Wikipedia, designed for training language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keeps punctuation and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often used in NLP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tasks.</a:t>
            </a:r>
          </a:p>
        </p:txBody>
      </p:sp>
    </p:spTree>
    <p:extLst>
      <p:ext uri="{BB962C8B-B14F-4D97-AF65-F5344CB8AC3E}">
        <p14:creationId xmlns:p14="http://schemas.microsoft.com/office/powerpoint/2010/main" val="288403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D4B80-FFA1-5416-B841-2E45D878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1895337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270389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82FE7-6BEB-1520-A7EA-9E0270E8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Types of Sequence Modeling Architectures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34CADA89-19FC-B927-C823-BA503CA67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68410"/>
            <a:ext cx="10905066" cy="3407832"/>
          </a:xfrm>
          <a:prstGeom prst="rect">
            <a:avLst/>
          </a:prstGeom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11F45904-DB2D-7884-AAC7-790E2A2E0A43}"/>
              </a:ext>
            </a:extLst>
          </p:cNvPr>
          <p:cNvSpPr txBox="1"/>
          <p:nvPr/>
        </p:nvSpPr>
        <p:spPr>
          <a:xfrm>
            <a:off x="643467" y="5696215"/>
            <a:ext cx="11123990" cy="6182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950" spc="5" dirty="0">
                <a:latin typeface="Comic Sans MS"/>
                <a:cs typeface="Comic Sans MS"/>
              </a:rPr>
              <a:t>First </a:t>
            </a:r>
            <a:r>
              <a:rPr sz="1950" spc="10" dirty="0">
                <a:latin typeface="Comic Sans MS"/>
                <a:cs typeface="Comic Sans MS"/>
              </a:rPr>
              <a:t>process the </a:t>
            </a:r>
            <a:r>
              <a:rPr sz="1950" spc="5" dirty="0">
                <a:latin typeface="Comic Sans MS"/>
                <a:cs typeface="Comic Sans MS"/>
              </a:rPr>
              <a:t>input </a:t>
            </a:r>
            <a:r>
              <a:rPr sz="1950" spc="-570" dirty="0">
                <a:latin typeface="Comic Sans MS"/>
                <a:cs typeface="Comic Sans MS"/>
              </a:rPr>
              <a:t> </a:t>
            </a:r>
            <a:r>
              <a:rPr sz="1950" spc="10" dirty="0">
                <a:latin typeface="Comic Sans MS"/>
                <a:cs typeface="Comic Sans MS"/>
              </a:rPr>
              <a:t>and generate </a:t>
            </a:r>
            <a:r>
              <a:rPr sz="1950" spc="15" dirty="0">
                <a:latin typeface="Comic Sans MS"/>
                <a:cs typeface="Comic Sans MS"/>
              </a:rPr>
              <a:t>a </a:t>
            </a:r>
            <a:r>
              <a:rPr sz="1950" spc="10" dirty="0">
                <a:latin typeface="Comic Sans MS"/>
                <a:cs typeface="Comic Sans MS"/>
              </a:rPr>
              <a:t>hidden </a:t>
            </a:r>
            <a:r>
              <a:rPr sz="1950" spc="15" dirty="0">
                <a:latin typeface="Comic Sans MS"/>
                <a:cs typeface="Comic Sans MS"/>
              </a:rPr>
              <a:t> </a:t>
            </a:r>
            <a:r>
              <a:rPr sz="1950" spc="5" dirty="0">
                <a:latin typeface="Comic Sans MS"/>
                <a:cs typeface="Comic Sans MS"/>
              </a:rPr>
              <a:t>representation</a:t>
            </a:r>
            <a:r>
              <a:rPr sz="1950" spc="30" dirty="0">
                <a:latin typeface="Comic Sans MS"/>
                <a:cs typeface="Comic Sans MS"/>
              </a:rPr>
              <a:t> </a:t>
            </a:r>
            <a:r>
              <a:rPr sz="1950" spc="15" dirty="0">
                <a:latin typeface="Comic Sans MS"/>
                <a:cs typeface="Comic Sans MS"/>
              </a:rPr>
              <a:t>for</a:t>
            </a:r>
            <a:r>
              <a:rPr sz="1950" spc="-15" dirty="0">
                <a:latin typeface="Comic Sans MS"/>
                <a:cs typeface="Comic Sans MS"/>
              </a:rPr>
              <a:t> </a:t>
            </a:r>
            <a:r>
              <a:rPr sz="1950" spc="5" dirty="0">
                <a:latin typeface="Comic Sans MS"/>
                <a:cs typeface="Comic Sans MS"/>
              </a:rPr>
              <a:t>it</a:t>
            </a:r>
            <a:endParaRPr lang="en-US" sz="1950" spc="5" dirty="0">
              <a:latin typeface="Comic Sans MS"/>
              <a:cs typeface="Comic Sans MS"/>
            </a:endParaRPr>
          </a:p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lang="en-US" sz="1950" spc="10" dirty="0">
                <a:latin typeface="Comic Sans MS"/>
                <a:cs typeface="Comic Sans MS"/>
              </a:rPr>
              <a:t>Then</a:t>
            </a:r>
            <a:r>
              <a:rPr lang="en-US" sz="1950" spc="-15" dirty="0">
                <a:latin typeface="Comic Sans MS"/>
                <a:cs typeface="Comic Sans MS"/>
              </a:rPr>
              <a:t> </a:t>
            </a:r>
            <a:r>
              <a:rPr lang="en-US" sz="1950" spc="15" dirty="0">
                <a:latin typeface="Comic Sans MS"/>
                <a:cs typeface="Comic Sans MS"/>
              </a:rPr>
              <a:t>use</a:t>
            </a:r>
            <a:r>
              <a:rPr lang="en-US" sz="1950" dirty="0">
                <a:latin typeface="Comic Sans MS"/>
                <a:cs typeface="Comic Sans MS"/>
              </a:rPr>
              <a:t> </a:t>
            </a:r>
            <a:r>
              <a:rPr lang="en-US" sz="1950" spc="5" dirty="0">
                <a:latin typeface="Comic Sans MS"/>
                <a:cs typeface="Comic Sans MS"/>
              </a:rPr>
              <a:t>it</a:t>
            </a:r>
            <a:r>
              <a:rPr lang="en-US" sz="1950" spc="-10" dirty="0">
                <a:latin typeface="Comic Sans MS"/>
                <a:cs typeface="Comic Sans MS"/>
              </a:rPr>
              <a:t> </a:t>
            </a:r>
            <a:r>
              <a:rPr lang="en-US" sz="1950" spc="10" dirty="0">
                <a:latin typeface="Comic Sans MS"/>
                <a:cs typeface="Comic Sans MS"/>
              </a:rPr>
              <a:t>to</a:t>
            </a:r>
            <a:r>
              <a:rPr lang="en-US" sz="1950" spc="-20" dirty="0">
                <a:latin typeface="Comic Sans MS"/>
                <a:cs typeface="Comic Sans MS"/>
              </a:rPr>
              <a:t> </a:t>
            </a:r>
            <a:r>
              <a:rPr lang="en-US" sz="1950" spc="10" dirty="0">
                <a:latin typeface="Comic Sans MS"/>
                <a:cs typeface="Comic Sans MS"/>
              </a:rPr>
              <a:t>generate </a:t>
            </a:r>
            <a:r>
              <a:rPr lang="en-US" sz="1950" spc="-570" dirty="0">
                <a:latin typeface="Comic Sans MS"/>
                <a:cs typeface="Comic Sans MS"/>
              </a:rPr>
              <a:t> </a:t>
            </a:r>
            <a:r>
              <a:rPr lang="en-US" sz="1950" spc="10" dirty="0">
                <a:latin typeface="Comic Sans MS"/>
                <a:cs typeface="Comic Sans MS"/>
              </a:rPr>
              <a:t>an</a:t>
            </a:r>
            <a:r>
              <a:rPr lang="en-US" sz="1950" spc="-5" dirty="0">
                <a:latin typeface="Comic Sans MS"/>
                <a:cs typeface="Comic Sans MS"/>
              </a:rPr>
              <a:t> </a:t>
            </a:r>
            <a:r>
              <a:rPr lang="en-US" sz="1950" spc="15" dirty="0">
                <a:latin typeface="Comic Sans MS"/>
                <a:cs typeface="Comic Sans MS"/>
              </a:rPr>
              <a:t>output</a:t>
            </a:r>
            <a:endParaRPr lang="en-US" sz="195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4152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82FE7-6BEB-1520-A7EA-9E0270E8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Modelling the problem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34CADA89-19FC-B927-C823-BA503CA67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7" r="48636"/>
          <a:stretch/>
        </p:blipFill>
        <p:spPr>
          <a:xfrm>
            <a:off x="556532" y="1617536"/>
            <a:ext cx="2369873" cy="4023360"/>
          </a:xfrm>
          <a:prstGeom prst="rect">
            <a:avLst/>
          </a:prstGeom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11F45904-DB2D-7884-AAC7-790E2A2E0A43}"/>
              </a:ext>
            </a:extLst>
          </p:cNvPr>
          <p:cNvSpPr txBox="1"/>
          <p:nvPr/>
        </p:nvSpPr>
        <p:spPr>
          <a:xfrm>
            <a:off x="599999" y="5870130"/>
            <a:ext cx="11123990" cy="690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0800"/>
              </a:lnSpc>
              <a:spcBef>
                <a:spcPts val="95"/>
              </a:spcBef>
              <a:tabLst>
                <a:tab pos="390525" algn="l"/>
                <a:tab pos="391160" algn="l"/>
              </a:tabLst>
            </a:pPr>
            <a:r>
              <a:rPr lang="en-US" sz="2000" b="1" i="1" spc="5" dirty="0">
                <a:latin typeface="Calibri"/>
                <a:cs typeface="Calibri"/>
              </a:rPr>
              <a:t>Problem:</a:t>
            </a:r>
            <a:r>
              <a:rPr lang="en-US" sz="2000" i="1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Each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word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that </a:t>
            </a:r>
            <a:r>
              <a:rPr lang="en-US" sz="2000" spc="5" dirty="0">
                <a:latin typeface="Calibri"/>
                <a:cs typeface="Calibri"/>
              </a:rPr>
              <a:t>is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spc="5" dirty="0">
                <a:latin typeface="Calibri"/>
                <a:cs typeface="Calibri"/>
              </a:rPr>
              <a:t>output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5" dirty="0">
                <a:latin typeface="Calibri"/>
                <a:cs typeface="Calibri"/>
              </a:rPr>
              <a:t>depends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spc="5" dirty="0">
                <a:solidFill>
                  <a:srgbClr val="FF0000"/>
                </a:solidFill>
                <a:latin typeface="Calibri"/>
                <a:cs typeface="Calibri"/>
              </a:rPr>
              <a:t>only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lang="en-US" sz="2000" spc="-6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Calibri"/>
                <a:cs typeface="Calibri"/>
              </a:rPr>
              <a:t>current</a:t>
            </a:r>
            <a:r>
              <a:rPr lang="en-US"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spc="5" dirty="0">
                <a:solidFill>
                  <a:srgbClr val="FF0000"/>
                </a:solidFill>
                <a:latin typeface="Calibri"/>
                <a:cs typeface="Calibri"/>
              </a:rPr>
              <a:t>hidden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spc="-20" dirty="0">
                <a:latin typeface="Calibri"/>
                <a:cs typeface="Calibri"/>
              </a:rPr>
              <a:t>state,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5" dirty="0">
                <a:latin typeface="Calibri"/>
                <a:cs typeface="Calibri"/>
              </a:rPr>
              <a:t>and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spc="5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spc="1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lang="en-US"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previous</a:t>
            </a:r>
            <a:r>
              <a:rPr lang="en-US"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spc="5" dirty="0">
                <a:solidFill>
                  <a:srgbClr val="FF0000"/>
                </a:solidFill>
                <a:latin typeface="Calibri"/>
                <a:cs typeface="Calibri"/>
              </a:rPr>
              <a:t>outputs</a:t>
            </a:r>
          </a:p>
          <a:p>
            <a:pPr marL="12065" marR="5080" algn="ctr">
              <a:lnSpc>
                <a:spcPct val="110800"/>
              </a:lnSpc>
              <a:spcBef>
                <a:spcPts val="95"/>
              </a:spcBef>
              <a:tabLst>
                <a:tab pos="390525" algn="l"/>
                <a:tab pos="391160" algn="l"/>
              </a:tabLst>
            </a:pPr>
            <a:r>
              <a:rPr lang="en-US" sz="2000" b="1" i="1" spc="5" dirty="0">
                <a:latin typeface="Calibri"/>
                <a:cs typeface="Calibri"/>
              </a:rPr>
              <a:t>Problem effect: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u="sng" dirty="0">
                <a:solidFill>
                  <a:srgbClr val="FF0000"/>
                </a:solidFill>
                <a:latin typeface="Calibri"/>
                <a:cs typeface="Calibri"/>
              </a:rPr>
              <a:t>limits the model's understanding of context</a:t>
            </a: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1A029C02-CC36-9312-1FF4-8E2652566F9E}"/>
              </a:ext>
            </a:extLst>
          </p:cNvPr>
          <p:cNvSpPr/>
          <p:nvPr/>
        </p:nvSpPr>
        <p:spPr>
          <a:xfrm>
            <a:off x="2505448" y="2580905"/>
            <a:ext cx="664071" cy="1385454"/>
          </a:xfrm>
          <a:prstGeom prst="curvedLeftArrow">
            <a:avLst>
              <a:gd name="adj1" fmla="val 0"/>
              <a:gd name="adj2" fmla="val 27100"/>
              <a:gd name="adj3" fmla="val 890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06ED64F8-D646-C4A0-162A-F1EECCFF74DB}"/>
              </a:ext>
            </a:extLst>
          </p:cNvPr>
          <p:cNvSpPr txBox="1"/>
          <p:nvPr/>
        </p:nvSpPr>
        <p:spPr>
          <a:xfrm>
            <a:off x="3169519" y="3122468"/>
            <a:ext cx="2286164" cy="3023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lang="en-US" sz="1950" spc="5" dirty="0">
                <a:latin typeface="Comic Sans MS"/>
                <a:cs typeface="Comic Sans MS"/>
              </a:rPr>
              <a:t>Only depends on …</a:t>
            </a:r>
            <a:endParaRPr lang="en-US" sz="1950" dirty="0">
              <a:latin typeface="Comic Sans MS"/>
              <a:cs typeface="Comic Sans MS"/>
            </a:endParaRPr>
          </a:p>
        </p:txBody>
      </p:sp>
      <p:pic>
        <p:nvPicPr>
          <p:cNvPr id="10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C77D4F2-FE57-1F5E-AB9D-1C0DFE826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6" r="19499"/>
          <a:stretch/>
        </p:blipFill>
        <p:spPr>
          <a:xfrm>
            <a:off x="5276195" y="1617536"/>
            <a:ext cx="3588982" cy="4023360"/>
          </a:xfrm>
          <a:prstGeom prst="rect">
            <a:avLst/>
          </a:prstGeom>
        </p:spPr>
      </p:pic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484CEC22-EA7C-F6A0-F0C6-0F4386DB17BF}"/>
              </a:ext>
            </a:extLst>
          </p:cNvPr>
          <p:cNvSpPr/>
          <p:nvPr/>
        </p:nvSpPr>
        <p:spPr>
          <a:xfrm>
            <a:off x="8372466" y="2466288"/>
            <a:ext cx="664071" cy="1385454"/>
          </a:xfrm>
          <a:prstGeom prst="curvedLeftArrow">
            <a:avLst>
              <a:gd name="adj1" fmla="val 0"/>
              <a:gd name="adj2" fmla="val 27100"/>
              <a:gd name="adj3" fmla="val 890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EDAE04E0-5705-BC29-2102-8C69EA92EAD1}"/>
              </a:ext>
            </a:extLst>
          </p:cNvPr>
          <p:cNvSpPr txBox="1"/>
          <p:nvPr/>
        </p:nvSpPr>
        <p:spPr>
          <a:xfrm>
            <a:off x="9279651" y="3007851"/>
            <a:ext cx="2286164" cy="3023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lang="en-US" sz="1950" spc="5" dirty="0">
                <a:latin typeface="Comic Sans MS"/>
                <a:cs typeface="Comic Sans MS"/>
              </a:rPr>
              <a:t>Only depends on …</a:t>
            </a:r>
            <a:endParaRPr lang="en-US" sz="1950" dirty="0">
              <a:latin typeface="Comic Sans MS"/>
              <a:cs typeface="Comic Sans MS"/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EFDA25C-DD49-DF32-CD5E-A30342D304AA}"/>
              </a:ext>
            </a:extLst>
          </p:cNvPr>
          <p:cNvSpPr/>
          <p:nvPr/>
        </p:nvSpPr>
        <p:spPr>
          <a:xfrm>
            <a:off x="7230323" y="2503172"/>
            <a:ext cx="664071" cy="1385454"/>
          </a:xfrm>
          <a:prstGeom prst="curvedLeftArrow">
            <a:avLst>
              <a:gd name="adj1" fmla="val 0"/>
              <a:gd name="adj2" fmla="val 27100"/>
              <a:gd name="adj3" fmla="val 890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11986847-2735-1E5C-EFF9-1C0B5C480976}"/>
              </a:ext>
            </a:extLst>
          </p:cNvPr>
          <p:cNvSpPr/>
          <p:nvPr/>
        </p:nvSpPr>
        <p:spPr>
          <a:xfrm>
            <a:off x="7805473" y="2484730"/>
            <a:ext cx="664071" cy="1385454"/>
          </a:xfrm>
          <a:prstGeom prst="curvedLeftArrow">
            <a:avLst>
              <a:gd name="adj1" fmla="val 0"/>
              <a:gd name="adj2" fmla="val 27100"/>
              <a:gd name="adj3" fmla="val 890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24FEA4-91CC-80B1-4546-718517481704}"/>
              </a:ext>
            </a:extLst>
          </p:cNvPr>
          <p:cNvCxnSpPr>
            <a:cxnSpLocks/>
          </p:cNvCxnSpPr>
          <p:nvPr/>
        </p:nvCxnSpPr>
        <p:spPr>
          <a:xfrm>
            <a:off x="7894394" y="3159014"/>
            <a:ext cx="137160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9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82FE7-6BEB-1520-A7EA-9E0270E8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Transformers to the Rescue</a:t>
            </a:r>
          </a:p>
        </p:txBody>
      </p:sp>
      <p:sp>
        <p:nvSpPr>
          <p:cNvPr id="9" name="object 63">
            <a:extLst>
              <a:ext uri="{FF2B5EF4-FFF2-40B4-BE49-F238E27FC236}">
                <a16:creationId xmlns:a16="http://schemas.microsoft.com/office/drawing/2014/main" id="{1D75AA80-6A40-7C39-8F0E-B6AF80E0775F}"/>
              </a:ext>
            </a:extLst>
          </p:cNvPr>
          <p:cNvSpPr/>
          <p:nvPr/>
        </p:nvSpPr>
        <p:spPr>
          <a:xfrm>
            <a:off x="5968840" y="1771314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4">
            <a:extLst>
              <a:ext uri="{FF2B5EF4-FFF2-40B4-BE49-F238E27FC236}">
                <a16:creationId xmlns:a16="http://schemas.microsoft.com/office/drawing/2014/main" id="{51E6D983-F6DA-2C57-9FB1-A9E311BE526F}"/>
              </a:ext>
            </a:extLst>
          </p:cNvPr>
          <p:cNvSpPr/>
          <p:nvPr/>
        </p:nvSpPr>
        <p:spPr>
          <a:xfrm>
            <a:off x="5968840" y="1771314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0">
            <a:extLst>
              <a:ext uri="{FF2B5EF4-FFF2-40B4-BE49-F238E27FC236}">
                <a16:creationId xmlns:a16="http://schemas.microsoft.com/office/drawing/2014/main" id="{326C1CC7-9E5E-8ED3-94D6-48CDF64CA0A8}"/>
              </a:ext>
            </a:extLst>
          </p:cNvPr>
          <p:cNvSpPr txBox="1"/>
          <p:nvPr/>
        </p:nvSpPr>
        <p:spPr>
          <a:xfrm>
            <a:off x="2277063" y="6450458"/>
            <a:ext cx="2526557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/>
                <a:cs typeface="Times New Roman"/>
              </a:rPr>
              <a:t>The</a:t>
            </a:r>
            <a:r>
              <a:rPr sz="1950" spc="10" dirty="0">
                <a:latin typeface="Times New Roman"/>
                <a:cs typeface="Times New Roman"/>
              </a:rPr>
              <a:t>	</a:t>
            </a:r>
            <a:r>
              <a:rPr lang="en-US" sz="1950" spc="10" dirty="0">
                <a:latin typeface="Times New Roman"/>
                <a:cs typeface="Times New Roman"/>
              </a:rPr>
              <a:t> </a:t>
            </a:r>
            <a:r>
              <a:rPr lang="en-US" sz="1950" spc="20" dirty="0">
                <a:latin typeface="Times New Roman"/>
                <a:cs typeface="Times New Roman"/>
              </a:rPr>
              <a:t>book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lang="en-US" sz="1950" dirty="0">
                <a:latin typeface="Times New Roman"/>
                <a:cs typeface="Times New Roman"/>
              </a:rPr>
              <a:t>   is      very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9" name="object 73">
            <a:extLst>
              <a:ext uri="{FF2B5EF4-FFF2-40B4-BE49-F238E27FC236}">
                <a16:creationId xmlns:a16="http://schemas.microsoft.com/office/drawing/2014/main" id="{EFD3F147-E94B-1334-B5B2-00F41D6B28BB}"/>
              </a:ext>
            </a:extLst>
          </p:cNvPr>
          <p:cNvSpPr/>
          <p:nvPr/>
        </p:nvSpPr>
        <p:spPr>
          <a:xfrm>
            <a:off x="5968840" y="2776092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DBE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4">
            <a:extLst>
              <a:ext uri="{FF2B5EF4-FFF2-40B4-BE49-F238E27FC236}">
                <a16:creationId xmlns:a16="http://schemas.microsoft.com/office/drawing/2014/main" id="{8E79090A-B0D1-3E56-E35D-5775340AC096}"/>
              </a:ext>
            </a:extLst>
          </p:cNvPr>
          <p:cNvSpPr/>
          <p:nvPr/>
        </p:nvSpPr>
        <p:spPr>
          <a:xfrm>
            <a:off x="5968840" y="2776092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9">
            <a:extLst>
              <a:ext uri="{FF2B5EF4-FFF2-40B4-BE49-F238E27FC236}">
                <a16:creationId xmlns:a16="http://schemas.microsoft.com/office/drawing/2014/main" id="{B5BD83D1-1616-061F-CE28-0A52232B1D06}"/>
              </a:ext>
            </a:extLst>
          </p:cNvPr>
          <p:cNvSpPr/>
          <p:nvPr/>
        </p:nvSpPr>
        <p:spPr>
          <a:xfrm>
            <a:off x="2258540" y="528002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099" y="0"/>
                </a:lnTo>
                <a:lnTo>
                  <a:pt x="419099" y="419100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0">
            <a:extLst>
              <a:ext uri="{FF2B5EF4-FFF2-40B4-BE49-F238E27FC236}">
                <a16:creationId xmlns:a16="http://schemas.microsoft.com/office/drawing/2014/main" id="{5D20D111-C825-3390-4498-063625F84E89}"/>
              </a:ext>
            </a:extLst>
          </p:cNvPr>
          <p:cNvSpPr/>
          <p:nvPr/>
        </p:nvSpPr>
        <p:spPr>
          <a:xfrm>
            <a:off x="2258540" y="528002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099" y="0"/>
                </a:lnTo>
                <a:lnTo>
                  <a:pt x="419099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1">
            <a:extLst>
              <a:ext uri="{FF2B5EF4-FFF2-40B4-BE49-F238E27FC236}">
                <a16:creationId xmlns:a16="http://schemas.microsoft.com/office/drawing/2014/main" id="{5C111DF8-449C-7774-1C05-CEB59AF90E9A}"/>
              </a:ext>
            </a:extLst>
          </p:cNvPr>
          <p:cNvSpPr/>
          <p:nvPr/>
        </p:nvSpPr>
        <p:spPr>
          <a:xfrm>
            <a:off x="2929100" y="528002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2">
            <a:extLst>
              <a:ext uri="{FF2B5EF4-FFF2-40B4-BE49-F238E27FC236}">
                <a16:creationId xmlns:a16="http://schemas.microsoft.com/office/drawing/2014/main" id="{92D3CA36-96E7-BD1A-8DEA-F9F4091DA832}"/>
              </a:ext>
            </a:extLst>
          </p:cNvPr>
          <p:cNvSpPr/>
          <p:nvPr/>
        </p:nvSpPr>
        <p:spPr>
          <a:xfrm>
            <a:off x="2929100" y="528002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83">
            <a:extLst>
              <a:ext uri="{FF2B5EF4-FFF2-40B4-BE49-F238E27FC236}">
                <a16:creationId xmlns:a16="http://schemas.microsoft.com/office/drawing/2014/main" id="{9A28F093-77FF-A058-3842-0DDC86314E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7639" y="5447665"/>
            <a:ext cx="251460" cy="83820"/>
          </a:xfrm>
          <a:prstGeom prst="rect">
            <a:avLst/>
          </a:prstGeom>
        </p:spPr>
      </p:pic>
      <p:sp>
        <p:nvSpPr>
          <p:cNvPr id="26" name="object 84">
            <a:extLst>
              <a:ext uri="{FF2B5EF4-FFF2-40B4-BE49-F238E27FC236}">
                <a16:creationId xmlns:a16="http://schemas.microsoft.com/office/drawing/2014/main" id="{7C0880F9-4EBB-1784-CE68-2BA0F3D1F287}"/>
              </a:ext>
            </a:extLst>
          </p:cNvPr>
          <p:cNvSpPr/>
          <p:nvPr/>
        </p:nvSpPr>
        <p:spPr>
          <a:xfrm>
            <a:off x="3599659" y="528002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85">
            <a:extLst>
              <a:ext uri="{FF2B5EF4-FFF2-40B4-BE49-F238E27FC236}">
                <a16:creationId xmlns:a16="http://schemas.microsoft.com/office/drawing/2014/main" id="{5F1DE155-2A1B-4F58-8AC7-0B795D3069BF}"/>
              </a:ext>
            </a:extLst>
          </p:cNvPr>
          <p:cNvSpPr/>
          <p:nvPr/>
        </p:nvSpPr>
        <p:spPr>
          <a:xfrm>
            <a:off x="3599659" y="528002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86">
            <a:extLst>
              <a:ext uri="{FF2B5EF4-FFF2-40B4-BE49-F238E27FC236}">
                <a16:creationId xmlns:a16="http://schemas.microsoft.com/office/drawing/2014/main" id="{35F41FCF-76C5-E3F1-81E8-5BC01F2CD068}"/>
              </a:ext>
            </a:extLst>
          </p:cNvPr>
          <p:cNvSpPr/>
          <p:nvPr/>
        </p:nvSpPr>
        <p:spPr>
          <a:xfrm>
            <a:off x="4270220" y="528002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7">
            <a:extLst>
              <a:ext uri="{FF2B5EF4-FFF2-40B4-BE49-F238E27FC236}">
                <a16:creationId xmlns:a16="http://schemas.microsoft.com/office/drawing/2014/main" id="{B4203EAC-42FE-2012-C500-DB6AD9C28922}"/>
              </a:ext>
            </a:extLst>
          </p:cNvPr>
          <p:cNvSpPr/>
          <p:nvPr/>
        </p:nvSpPr>
        <p:spPr>
          <a:xfrm>
            <a:off x="4270220" y="528002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88">
            <a:extLst>
              <a:ext uri="{FF2B5EF4-FFF2-40B4-BE49-F238E27FC236}">
                <a16:creationId xmlns:a16="http://schemas.microsoft.com/office/drawing/2014/main" id="{0DD60D58-C447-F258-9A23-9015DE0C923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18759" y="5447665"/>
            <a:ext cx="251460" cy="83820"/>
          </a:xfrm>
          <a:prstGeom prst="rect">
            <a:avLst/>
          </a:prstGeom>
        </p:spPr>
      </p:pic>
      <p:pic>
        <p:nvPicPr>
          <p:cNvPr id="31" name="object 89">
            <a:extLst>
              <a:ext uri="{FF2B5EF4-FFF2-40B4-BE49-F238E27FC236}">
                <a16:creationId xmlns:a16="http://schemas.microsoft.com/office/drawing/2014/main" id="{40797656-7A1E-2BE2-E8F1-771BC24728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200" y="5447665"/>
            <a:ext cx="251460" cy="83820"/>
          </a:xfrm>
          <a:prstGeom prst="rect">
            <a:avLst/>
          </a:prstGeom>
        </p:spPr>
      </p:pic>
      <p:sp>
        <p:nvSpPr>
          <p:cNvPr id="32" name="object 91">
            <a:extLst>
              <a:ext uri="{FF2B5EF4-FFF2-40B4-BE49-F238E27FC236}">
                <a16:creationId xmlns:a16="http://schemas.microsoft.com/office/drawing/2014/main" id="{A572C9BB-48B1-02C7-BD05-74CF0E6478A5}"/>
              </a:ext>
            </a:extLst>
          </p:cNvPr>
          <p:cNvSpPr/>
          <p:nvPr/>
        </p:nvSpPr>
        <p:spPr>
          <a:xfrm>
            <a:off x="2258540" y="603135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099" y="0"/>
                </a:lnTo>
                <a:lnTo>
                  <a:pt x="419099" y="419100"/>
                </a:lnTo>
                <a:close/>
              </a:path>
            </a:pathLst>
          </a:custGeom>
          <a:solidFill>
            <a:srgbClr val="F2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92">
            <a:extLst>
              <a:ext uri="{FF2B5EF4-FFF2-40B4-BE49-F238E27FC236}">
                <a16:creationId xmlns:a16="http://schemas.microsoft.com/office/drawing/2014/main" id="{0F5BEEBE-587D-6787-3EBC-CECB0B10F0B1}"/>
              </a:ext>
            </a:extLst>
          </p:cNvPr>
          <p:cNvSpPr/>
          <p:nvPr/>
        </p:nvSpPr>
        <p:spPr>
          <a:xfrm>
            <a:off x="2258540" y="603135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099" y="0"/>
                </a:lnTo>
                <a:lnTo>
                  <a:pt x="419099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93">
            <a:extLst>
              <a:ext uri="{FF2B5EF4-FFF2-40B4-BE49-F238E27FC236}">
                <a16:creationId xmlns:a16="http://schemas.microsoft.com/office/drawing/2014/main" id="{4664AF54-2B20-1E8D-26F8-61CEF61AC09A}"/>
              </a:ext>
            </a:extLst>
          </p:cNvPr>
          <p:cNvSpPr/>
          <p:nvPr/>
        </p:nvSpPr>
        <p:spPr>
          <a:xfrm>
            <a:off x="2426180" y="5699125"/>
            <a:ext cx="83820" cy="332740"/>
          </a:xfrm>
          <a:custGeom>
            <a:avLst/>
            <a:gdLst/>
            <a:ahLst/>
            <a:cxnLst/>
            <a:rect l="l" t="t" r="r" b="b"/>
            <a:pathLst>
              <a:path w="83819" h="332739">
                <a:moveTo>
                  <a:pt x="36576" y="83820"/>
                </a:moveTo>
                <a:lnTo>
                  <a:pt x="0" y="83820"/>
                </a:lnTo>
                <a:lnTo>
                  <a:pt x="42672" y="0"/>
                </a:lnTo>
                <a:lnTo>
                  <a:pt x="77086" y="70104"/>
                </a:lnTo>
                <a:lnTo>
                  <a:pt x="36576" y="70104"/>
                </a:lnTo>
                <a:lnTo>
                  <a:pt x="36576" y="83820"/>
                </a:lnTo>
                <a:close/>
              </a:path>
              <a:path w="83819" h="332739">
                <a:moveTo>
                  <a:pt x="47244" y="332232"/>
                </a:moveTo>
                <a:lnTo>
                  <a:pt x="36576" y="332232"/>
                </a:lnTo>
                <a:lnTo>
                  <a:pt x="36576" y="70104"/>
                </a:lnTo>
                <a:lnTo>
                  <a:pt x="47244" y="70104"/>
                </a:lnTo>
                <a:lnTo>
                  <a:pt x="47244" y="332232"/>
                </a:lnTo>
                <a:close/>
              </a:path>
              <a:path w="83819" h="332739">
                <a:moveTo>
                  <a:pt x="83820" y="83820"/>
                </a:moveTo>
                <a:lnTo>
                  <a:pt x="47244" y="83820"/>
                </a:lnTo>
                <a:lnTo>
                  <a:pt x="47244" y="70104"/>
                </a:lnTo>
                <a:lnTo>
                  <a:pt x="77086" y="70104"/>
                </a:lnTo>
                <a:lnTo>
                  <a:pt x="83820" y="8382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94">
            <a:extLst>
              <a:ext uri="{FF2B5EF4-FFF2-40B4-BE49-F238E27FC236}">
                <a16:creationId xmlns:a16="http://schemas.microsoft.com/office/drawing/2014/main" id="{39F89F02-75E1-8F63-E9D3-95922CDD56E1}"/>
              </a:ext>
            </a:extLst>
          </p:cNvPr>
          <p:cNvSpPr/>
          <p:nvPr/>
        </p:nvSpPr>
        <p:spPr>
          <a:xfrm>
            <a:off x="2929100" y="603135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F2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95">
            <a:extLst>
              <a:ext uri="{FF2B5EF4-FFF2-40B4-BE49-F238E27FC236}">
                <a16:creationId xmlns:a16="http://schemas.microsoft.com/office/drawing/2014/main" id="{7CF7132E-423C-DD55-A259-C08A9FE8CE2B}"/>
              </a:ext>
            </a:extLst>
          </p:cNvPr>
          <p:cNvSpPr/>
          <p:nvPr/>
        </p:nvSpPr>
        <p:spPr>
          <a:xfrm>
            <a:off x="2929100" y="603135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96">
            <a:extLst>
              <a:ext uri="{FF2B5EF4-FFF2-40B4-BE49-F238E27FC236}">
                <a16:creationId xmlns:a16="http://schemas.microsoft.com/office/drawing/2014/main" id="{06E65FCB-7717-19A7-53E5-924DAB1FE6FD}"/>
              </a:ext>
            </a:extLst>
          </p:cNvPr>
          <p:cNvSpPr/>
          <p:nvPr/>
        </p:nvSpPr>
        <p:spPr>
          <a:xfrm>
            <a:off x="3096739" y="5699125"/>
            <a:ext cx="83820" cy="332740"/>
          </a:xfrm>
          <a:custGeom>
            <a:avLst/>
            <a:gdLst/>
            <a:ahLst/>
            <a:cxnLst/>
            <a:rect l="l" t="t" r="r" b="b"/>
            <a:pathLst>
              <a:path w="83819" h="332739">
                <a:moveTo>
                  <a:pt x="36576" y="83820"/>
                </a:moveTo>
                <a:lnTo>
                  <a:pt x="0" y="83820"/>
                </a:lnTo>
                <a:lnTo>
                  <a:pt x="42672" y="0"/>
                </a:lnTo>
                <a:lnTo>
                  <a:pt x="77086" y="70104"/>
                </a:lnTo>
                <a:lnTo>
                  <a:pt x="36576" y="70104"/>
                </a:lnTo>
                <a:lnTo>
                  <a:pt x="36576" y="83820"/>
                </a:lnTo>
                <a:close/>
              </a:path>
              <a:path w="83819" h="332739">
                <a:moveTo>
                  <a:pt x="47244" y="332232"/>
                </a:moveTo>
                <a:lnTo>
                  <a:pt x="36576" y="332232"/>
                </a:lnTo>
                <a:lnTo>
                  <a:pt x="36576" y="70104"/>
                </a:lnTo>
                <a:lnTo>
                  <a:pt x="47244" y="70104"/>
                </a:lnTo>
                <a:lnTo>
                  <a:pt x="47244" y="332232"/>
                </a:lnTo>
                <a:close/>
              </a:path>
              <a:path w="83819" h="332739">
                <a:moveTo>
                  <a:pt x="83820" y="83820"/>
                </a:moveTo>
                <a:lnTo>
                  <a:pt x="47244" y="83820"/>
                </a:lnTo>
                <a:lnTo>
                  <a:pt x="47244" y="70104"/>
                </a:lnTo>
                <a:lnTo>
                  <a:pt x="77086" y="70104"/>
                </a:lnTo>
                <a:lnTo>
                  <a:pt x="83820" y="8382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97">
            <a:extLst>
              <a:ext uri="{FF2B5EF4-FFF2-40B4-BE49-F238E27FC236}">
                <a16:creationId xmlns:a16="http://schemas.microsoft.com/office/drawing/2014/main" id="{521B3850-6D6E-E2E2-4A67-238E7FC0140C}"/>
              </a:ext>
            </a:extLst>
          </p:cNvPr>
          <p:cNvSpPr/>
          <p:nvPr/>
        </p:nvSpPr>
        <p:spPr>
          <a:xfrm>
            <a:off x="3599659" y="603135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F2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98">
            <a:extLst>
              <a:ext uri="{FF2B5EF4-FFF2-40B4-BE49-F238E27FC236}">
                <a16:creationId xmlns:a16="http://schemas.microsoft.com/office/drawing/2014/main" id="{1B44234A-3D44-7968-5A10-7F35BD3B42C2}"/>
              </a:ext>
            </a:extLst>
          </p:cNvPr>
          <p:cNvSpPr/>
          <p:nvPr/>
        </p:nvSpPr>
        <p:spPr>
          <a:xfrm>
            <a:off x="3599659" y="603135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99">
            <a:extLst>
              <a:ext uri="{FF2B5EF4-FFF2-40B4-BE49-F238E27FC236}">
                <a16:creationId xmlns:a16="http://schemas.microsoft.com/office/drawing/2014/main" id="{80351441-9FF3-D4B7-6FA8-C1885C9A87F7}"/>
              </a:ext>
            </a:extLst>
          </p:cNvPr>
          <p:cNvSpPr/>
          <p:nvPr/>
        </p:nvSpPr>
        <p:spPr>
          <a:xfrm>
            <a:off x="3767299" y="5699125"/>
            <a:ext cx="83820" cy="332740"/>
          </a:xfrm>
          <a:custGeom>
            <a:avLst/>
            <a:gdLst/>
            <a:ahLst/>
            <a:cxnLst/>
            <a:rect l="l" t="t" r="r" b="b"/>
            <a:pathLst>
              <a:path w="83819" h="332739">
                <a:moveTo>
                  <a:pt x="36576" y="83820"/>
                </a:moveTo>
                <a:lnTo>
                  <a:pt x="0" y="83820"/>
                </a:lnTo>
                <a:lnTo>
                  <a:pt x="42672" y="0"/>
                </a:lnTo>
                <a:lnTo>
                  <a:pt x="77086" y="70104"/>
                </a:lnTo>
                <a:lnTo>
                  <a:pt x="36576" y="70104"/>
                </a:lnTo>
                <a:lnTo>
                  <a:pt x="36576" y="83820"/>
                </a:lnTo>
                <a:close/>
              </a:path>
              <a:path w="83819" h="332739">
                <a:moveTo>
                  <a:pt x="47244" y="332232"/>
                </a:moveTo>
                <a:lnTo>
                  <a:pt x="36576" y="332232"/>
                </a:lnTo>
                <a:lnTo>
                  <a:pt x="36576" y="70104"/>
                </a:lnTo>
                <a:lnTo>
                  <a:pt x="47244" y="70104"/>
                </a:lnTo>
                <a:lnTo>
                  <a:pt x="47244" y="332232"/>
                </a:lnTo>
                <a:close/>
              </a:path>
              <a:path w="83819" h="332739">
                <a:moveTo>
                  <a:pt x="83820" y="83820"/>
                </a:moveTo>
                <a:lnTo>
                  <a:pt x="47244" y="83820"/>
                </a:lnTo>
                <a:lnTo>
                  <a:pt x="47244" y="70104"/>
                </a:lnTo>
                <a:lnTo>
                  <a:pt x="77086" y="70104"/>
                </a:lnTo>
                <a:lnTo>
                  <a:pt x="83820" y="8382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00">
            <a:extLst>
              <a:ext uri="{FF2B5EF4-FFF2-40B4-BE49-F238E27FC236}">
                <a16:creationId xmlns:a16="http://schemas.microsoft.com/office/drawing/2014/main" id="{DB7AEFB6-DE13-786F-34D3-0B5E210FF265}"/>
              </a:ext>
            </a:extLst>
          </p:cNvPr>
          <p:cNvSpPr/>
          <p:nvPr/>
        </p:nvSpPr>
        <p:spPr>
          <a:xfrm>
            <a:off x="4270220" y="603135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F2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1">
            <a:extLst>
              <a:ext uri="{FF2B5EF4-FFF2-40B4-BE49-F238E27FC236}">
                <a16:creationId xmlns:a16="http://schemas.microsoft.com/office/drawing/2014/main" id="{430BDC3E-2D6C-BB45-1149-985426335053}"/>
              </a:ext>
            </a:extLst>
          </p:cNvPr>
          <p:cNvSpPr/>
          <p:nvPr/>
        </p:nvSpPr>
        <p:spPr>
          <a:xfrm>
            <a:off x="4270220" y="603135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02">
            <a:extLst>
              <a:ext uri="{FF2B5EF4-FFF2-40B4-BE49-F238E27FC236}">
                <a16:creationId xmlns:a16="http://schemas.microsoft.com/office/drawing/2014/main" id="{DE779910-626F-7438-5757-E6D4CFD53F7F}"/>
              </a:ext>
            </a:extLst>
          </p:cNvPr>
          <p:cNvSpPr/>
          <p:nvPr/>
        </p:nvSpPr>
        <p:spPr>
          <a:xfrm>
            <a:off x="4437859" y="5699125"/>
            <a:ext cx="83820" cy="332740"/>
          </a:xfrm>
          <a:custGeom>
            <a:avLst/>
            <a:gdLst/>
            <a:ahLst/>
            <a:cxnLst/>
            <a:rect l="l" t="t" r="r" b="b"/>
            <a:pathLst>
              <a:path w="83819" h="332739">
                <a:moveTo>
                  <a:pt x="36576" y="83820"/>
                </a:moveTo>
                <a:lnTo>
                  <a:pt x="0" y="83820"/>
                </a:lnTo>
                <a:lnTo>
                  <a:pt x="42672" y="0"/>
                </a:lnTo>
                <a:lnTo>
                  <a:pt x="77086" y="70104"/>
                </a:lnTo>
                <a:lnTo>
                  <a:pt x="36576" y="70104"/>
                </a:lnTo>
                <a:lnTo>
                  <a:pt x="36576" y="83820"/>
                </a:lnTo>
                <a:close/>
              </a:path>
              <a:path w="83819" h="332739">
                <a:moveTo>
                  <a:pt x="47244" y="332232"/>
                </a:moveTo>
                <a:lnTo>
                  <a:pt x="36576" y="332232"/>
                </a:lnTo>
                <a:lnTo>
                  <a:pt x="36576" y="70104"/>
                </a:lnTo>
                <a:lnTo>
                  <a:pt x="47244" y="70104"/>
                </a:lnTo>
                <a:lnTo>
                  <a:pt x="47244" y="332232"/>
                </a:lnTo>
                <a:close/>
              </a:path>
              <a:path w="83819" h="332739">
                <a:moveTo>
                  <a:pt x="83820" y="83820"/>
                </a:moveTo>
                <a:lnTo>
                  <a:pt x="47244" y="83820"/>
                </a:lnTo>
                <a:lnTo>
                  <a:pt x="47244" y="70104"/>
                </a:lnTo>
                <a:lnTo>
                  <a:pt x="77086" y="70104"/>
                </a:lnTo>
                <a:lnTo>
                  <a:pt x="83820" y="8382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17">
            <a:extLst>
              <a:ext uri="{FF2B5EF4-FFF2-40B4-BE49-F238E27FC236}">
                <a16:creationId xmlns:a16="http://schemas.microsoft.com/office/drawing/2014/main" id="{DBD8B87F-8936-5872-7B63-2AB8786F89D0}"/>
              </a:ext>
            </a:extLst>
          </p:cNvPr>
          <p:cNvSpPr/>
          <p:nvPr/>
        </p:nvSpPr>
        <p:spPr>
          <a:xfrm>
            <a:off x="4313223" y="4300092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167639" y="0"/>
                </a:moveTo>
                <a:lnTo>
                  <a:pt x="167639" y="335280"/>
                </a:lnTo>
              </a:path>
              <a:path w="335280" h="335280">
                <a:moveTo>
                  <a:pt x="0" y="167640"/>
                </a:moveTo>
                <a:lnTo>
                  <a:pt x="335279" y="167640"/>
                </a:lnTo>
              </a:path>
            </a:pathLst>
          </a:custGeom>
          <a:ln w="27432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18">
            <a:extLst>
              <a:ext uri="{FF2B5EF4-FFF2-40B4-BE49-F238E27FC236}">
                <a16:creationId xmlns:a16="http://schemas.microsoft.com/office/drawing/2014/main" id="{FB53FC28-4247-CB20-A168-C58B3C60F5CF}"/>
              </a:ext>
            </a:extLst>
          </p:cNvPr>
          <p:cNvSpPr/>
          <p:nvPr/>
        </p:nvSpPr>
        <p:spPr>
          <a:xfrm>
            <a:off x="4313223" y="4300093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167639"/>
                </a:moveTo>
                <a:lnTo>
                  <a:pt x="5961" y="122943"/>
                </a:lnTo>
                <a:lnTo>
                  <a:pt x="22803" y="82860"/>
                </a:lnTo>
                <a:lnTo>
                  <a:pt x="48958" y="48958"/>
                </a:lnTo>
                <a:lnTo>
                  <a:pt x="82860" y="22803"/>
                </a:lnTo>
                <a:lnTo>
                  <a:pt x="122943" y="5961"/>
                </a:lnTo>
                <a:lnTo>
                  <a:pt x="167640" y="0"/>
                </a:lnTo>
                <a:lnTo>
                  <a:pt x="212336" y="5961"/>
                </a:lnTo>
                <a:lnTo>
                  <a:pt x="252419" y="22803"/>
                </a:lnTo>
                <a:lnTo>
                  <a:pt x="286321" y="48958"/>
                </a:lnTo>
                <a:lnTo>
                  <a:pt x="312476" y="82860"/>
                </a:lnTo>
                <a:lnTo>
                  <a:pt x="329318" y="122943"/>
                </a:lnTo>
                <a:lnTo>
                  <a:pt x="335280" y="167639"/>
                </a:lnTo>
                <a:lnTo>
                  <a:pt x="329318" y="211807"/>
                </a:lnTo>
                <a:lnTo>
                  <a:pt x="312476" y="251742"/>
                </a:lnTo>
                <a:lnTo>
                  <a:pt x="286321" y="285749"/>
                </a:lnTo>
                <a:lnTo>
                  <a:pt x="252419" y="312137"/>
                </a:lnTo>
                <a:lnTo>
                  <a:pt x="212336" y="329212"/>
                </a:lnTo>
                <a:lnTo>
                  <a:pt x="167640" y="335279"/>
                </a:lnTo>
                <a:lnTo>
                  <a:pt x="122943" y="329212"/>
                </a:lnTo>
                <a:lnTo>
                  <a:pt x="82860" y="312137"/>
                </a:lnTo>
                <a:lnTo>
                  <a:pt x="48958" y="285749"/>
                </a:lnTo>
                <a:lnTo>
                  <a:pt x="22803" y="251742"/>
                </a:lnTo>
                <a:lnTo>
                  <a:pt x="5961" y="211807"/>
                </a:lnTo>
                <a:lnTo>
                  <a:pt x="0" y="167639"/>
                </a:lnTo>
              </a:path>
            </a:pathLst>
          </a:custGeom>
          <a:ln w="27432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19">
            <a:extLst>
              <a:ext uri="{FF2B5EF4-FFF2-40B4-BE49-F238E27FC236}">
                <a16:creationId xmlns:a16="http://schemas.microsoft.com/office/drawing/2014/main" id="{73B1136C-17EB-BB05-7781-B795F92F8111}"/>
              </a:ext>
            </a:extLst>
          </p:cNvPr>
          <p:cNvSpPr/>
          <p:nvPr/>
        </p:nvSpPr>
        <p:spPr>
          <a:xfrm>
            <a:off x="3645380" y="4289936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167640" y="0"/>
                </a:moveTo>
                <a:lnTo>
                  <a:pt x="167640" y="335280"/>
                </a:lnTo>
              </a:path>
              <a:path w="335280" h="335280">
                <a:moveTo>
                  <a:pt x="0" y="167640"/>
                </a:moveTo>
                <a:lnTo>
                  <a:pt x="335279" y="167640"/>
                </a:lnTo>
              </a:path>
            </a:pathLst>
          </a:custGeom>
          <a:ln w="27432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20">
            <a:extLst>
              <a:ext uri="{FF2B5EF4-FFF2-40B4-BE49-F238E27FC236}">
                <a16:creationId xmlns:a16="http://schemas.microsoft.com/office/drawing/2014/main" id="{729C25FE-0AC9-BD4F-4B76-47C7D2B53B3C}"/>
              </a:ext>
            </a:extLst>
          </p:cNvPr>
          <p:cNvSpPr/>
          <p:nvPr/>
        </p:nvSpPr>
        <p:spPr>
          <a:xfrm>
            <a:off x="3645380" y="4289937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167639"/>
                </a:moveTo>
                <a:lnTo>
                  <a:pt x="6067" y="122943"/>
                </a:lnTo>
                <a:lnTo>
                  <a:pt x="23142" y="82860"/>
                </a:lnTo>
                <a:lnTo>
                  <a:pt x="49530" y="48958"/>
                </a:lnTo>
                <a:lnTo>
                  <a:pt x="83537" y="22803"/>
                </a:lnTo>
                <a:lnTo>
                  <a:pt x="123472" y="5961"/>
                </a:lnTo>
                <a:lnTo>
                  <a:pt x="167640" y="0"/>
                </a:lnTo>
                <a:lnTo>
                  <a:pt x="212336" y="5961"/>
                </a:lnTo>
                <a:lnTo>
                  <a:pt x="252419" y="22803"/>
                </a:lnTo>
                <a:lnTo>
                  <a:pt x="286321" y="48958"/>
                </a:lnTo>
                <a:lnTo>
                  <a:pt x="312476" y="82860"/>
                </a:lnTo>
                <a:lnTo>
                  <a:pt x="329318" y="122943"/>
                </a:lnTo>
                <a:lnTo>
                  <a:pt x="335280" y="167639"/>
                </a:lnTo>
                <a:lnTo>
                  <a:pt x="329318" y="211807"/>
                </a:lnTo>
                <a:lnTo>
                  <a:pt x="312476" y="251742"/>
                </a:lnTo>
                <a:lnTo>
                  <a:pt x="286321" y="285749"/>
                </a:lnTo>
                <a:lnTo>
                  <a:pt x="252419" y="312137"/>
                </a:lnTo>
                <a:lnTo>
                  <a:pt x="212336" y="329212"/>
                </a:lnTo>
                <a:lnTo>
                  <a:pt x="167640" y="335279"/>
                </a:lnTo>
                <a:lnTo>
                  <a:pt x="123472" y="329212"/>
                </a:lnTo>
                <a:lnTo>
                  <a:pt x="83537" y="312137"/>
                </a:lnTo>
                <a:lnTo>
                  <a:pt x="49530" y="285749"/>
                </a:lnTo>
                <a:lnTo>
                  <a:pt x="23142" y="251742"/>
                </a:lnTo>
                <a:lnTo>
                  <a:pt x="6067" y="211807"/>
                </a:lnTo>
                <a:lnTo>
                  <a:pt x="0" y="167639"/>
                </a:lnTo>
              </a:path>
            </a:pathLst>
          </a:custGeom>
          <a:ln w="27432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21">
            <a:extLst>
              <a:ext uri="{FF2B5EF4-FFF2-40B4-BE49-F238E27FC236}">
                <a16:creationId xmlns:a16="http://schemas.microsoft.com/office/drawing/2014/main" id="{F9E6C00E-2197-DFED-A41E-ABA1C6E912ED}"/>
              </a:ext>
            </a:extLst>
          </p:cNvPr>
          <p:cNvSpPr/>
          <p:nvPr/>
        </p:nvSpPr>
        <p:spPr>
          <a:xfrm>
            <a:off x="2966457" y="4295492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167639" y="0"/>
                </a:moveTo>
                <a:lnTo>
                  <a:pt x="167639" y="335280"/>
                </a:lnTo>
              </a:path>
              <a:path w="335280" h="335280">
                <a:moveTo>
                  <a:pt x="0" y="167640"/>
                </a:moveTo>
                <a:lnTo>
                  <a:pt x="335279" y="167640"/>
                </a:lnTo>
              </a:path>
            </a:pathLst>
          </a:custGeom>
          <a:ln w="27432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2">
            <a:extLst>
              <a:ext uri="{FF2B5EF4-FFF2-40B4-BE49-F238E27FC236}">
                <a16:creationId xmlns:a16="http://schemas.microsoft.com/office/drawing/2014/main" id="{985CBEAC-D6D5-ADE1-E29A-FBDCF66B10D0}"/>
              </a:ext>
            </a:extLst>
          </p:cNvPr>
          <p:cNvSpPr/>
          <p:nvPr/>
        </p:nvSpPr>
        <p:spPr>
          <a:xfrm>
            <a:off x="2966457" y="4295493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167639"/>
                </a:moveTo>
                <a:lnTo>
                  <a:pt x="5961" y="122943"/>
                </a:lnTo>
                <a:lnTo>
                  <a:pt x="22803" y="82860"/>
                </a:lnTo>
                <a:lnTo>
                  <a:pt x="48958" y="48958"/>
                </a:lnTo>
                <a:lnTo>
                  <a:pt x="82860" y="22803"/>
                </a:lnTo>
                <a:lnTo>
                  <a:pt x="122943" y="5961"/>
                </a:lnTo>
                <a:lnTo>
                  <a:pt x="167640" y="0"/>
                </a:lnTo>
                <a:lnTo>
                  <a:pt x="212336" y="5961"/>
                </a:lnTo>
                <a:lnTo>
                  <a:pt x="252419" y="22803"/>
                </a:lnTo>
                <a:lnTo>
                  <a:pt x="286321" y="48958"/>
                </a:lnTo>
                <a:lnTo>
                  <a:pt x="312476" y="82860"/>
                </a:lnTo>
                <a:lnTo>
                  <a:pt x="329318" y="122943"/>
                </a:lnTo>
                <a:lnTo>
                  <a:pt x="335280" y="167639"/>
                </a:lnTo>
                <a:lnTo>
                  <a:pt x="329318" y="211807"/>
                </a:lnTo>
                <a:lnTo>
                  <a:pt x="312476" y="251742"/>
                </a:lnTo>
                <a:lnTo>
                  <a:pt x="286321" y="285749"/>
                </a:lnTo>
                <a:lnTo>
                  <a:pt x="252419" y="312137"/>
                </a:lnTo>
                <a:lnTo>
                  <a:pt x="212336" y="329212"/>
                </a:lnTo>
                <a:lnTo>
                  <a:pt x="167640" y="335279"/>
                </a:lnTo>
                <a:lnTo>
                  <a:pt x="122943" y="329212"/>
                </a:lnTo>
                <a:lnTo>
                  <a:pt x="82860" y="312137"/>
                </a:lnTo>
                <a:lnTo>
                  <a:pt x="48958" y="285749"/>
                </a:lnTo>
                <a:lnTo>
                  <a:pt x="22803" y="251742"/>
                </a:lnTo>
                <a:lnTo>
                  <a:pt x="5961" y="211807"/>
                </a:lnTo>
                <a:lnTo>
                  <a:pt x="0" y="167639"/>
                </a:lnTo>
              </a:path>
            </a:pathLst>
          </a:custGeom>
          <a:ln w="27432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23">
            <a:extLst>
              <a:ext uri="{FF2B5EF4-FFF2-40B4-BE49-F238E27FC236}">
                <a16:creationId xmlns:a16="http://schemas.microsoft.com/office/drawing/2014/main" id="{712756A5-9440-D94D-7D6C-C8D52543CA04}"/>
              </a:ext>
            </a:extLst>
          </p:cNvPr>
          <p:cNvSpPr/>
          <p:nvPr/>
        </p:nvSpPr>
        <p:spPr>
          <a:xfrm>
            <a:off x="2303134" y="4300092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167639" y="0"/>
                </a:moveTo>
                <a:lnTo>
                  <a:pt x="167639" y="335280"/>
                </a:lnTo>
              </a:path>
              <a:path w="335280" h="335280">
                <a:moveTo>
                  <a:pt x="0" y="167640"/>
                </a:moveTo>
                <a:lnTo>
                  <a:pt x="335279" y="167640"/>
                </a:lnTo>
              </a:path>
            </a:pathLst>
          </a:custGeom>
          <a:ln w="27432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24">
            <a:extLst>
              <a:ext uri="{FF2B5EF4-FFF2-40B4-BE49-F238E27FC236}">
                <a16:creationId xmlns:a16="http://schemas.microsoft.com/office/drawing/2014/main" id="{5234A012-6F8E-7731-66CE-46DFD46E67DD}"/>
              </a:ext>
            </a:extLst>
          </p:cNvPr>
          <p:cNvSpPr/>
          <p:nvPr/>
        </p:nvSpPr>
        <p:spPr>
          <a:xfrm>
            <a:off x="2303134" y="4300093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167639"/>
                </a:moveTo>
                <a:lnTo>
                  <a:pt x="5961" y="122943"/>
                </a:lnTo>
                <a:lnTo>
                  <a:pt x="22803" y="82860"/>
                </a:lnTo>
                <a:lnTo>
                  <a:pt x="48958" y="48958"/>
                </a:lnTo>
                <a:lnTo>
                  <a:pt x="82860" y="22803"/>
                </a:lnTo>
                <a:lnTo>
                  <a:pt x="122943" y="5961"/>
                </a:lnTo>
                <a:lnTo>
                  <a:pt x="167640" y="0"/>
                </a:lnTo>
                <a:lnTo>
                  <a:pt x="211807" y="5961"/>
                </a:lnTo>
                <a:lnTo>
                  <a:pt x="251742" y="22803"/>
                </a:lnTo>
                <a:lnTo>
                  <a:pt x="285750" y="48958"/>
                </a:lnTo>
                <a:lnTo>
                  <a:pt x="312137" y="82860"/>
                </a:lnTo>
                <a:lnTo>
                  <a:pt x="329212" y="122943"/>
                </a:lnTo>
                <a:lnTo>
                  <a:pt x="335280" y="167639"/>
                </a:lnTo>
                <a:lnTo>
                  <a:pt x="329212" y="211807"/>
                </a:lnTo>
                <a:lnTo>
                  <a:pt x="312137" y="251742"/>
                </a:lnTo>
                <a:lnTo>
                  <a:pt x="285750" y="285749"/>
                </a:lnTo>
                <a:lnTo>
                  <a:pt x="251742" y="312137"/>
                </a:lnTo>
                <a:lnTo>
                  <a:pt x="211807" y="329212"/>
                </a:lnTo>
                <a:lnTo>
                  <a:pt x="167640" y="335279"/>
                </a:lnTo>
                <a:lnTo>
                  <a:pt x="122943" y="329212"/>
                </a:lnTo>
                <a:lnTo>
                  <a:pt x="82860" y="312137"/>
                </a:lnTo>
                <a:lnTo>
                  <a:pt x="48958" y="285749"/>
                </a:lnTo>
                <a:lnTo>
                  <a:pt x="22803" y="251742"/>
                </a:lnTo>
                <a:lnTo>
                  <a:pt x="5961" y="211807"/>
                </a:lnTo>
                <a:lnTo>
                  <a:pt x="0" y="167639"/>
                </a:lnTo>
              </a:path>
            </a:pathLst>
          </a:custGeom>
          <a:ln w="27432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object 134">
            <a:extLst>
              <a:ext uri="{FF2B5EF4-FFF2-40B4-BE49-F238E27FC236}">
                <a16:creationId xmlns:a16="http://schemas.microsoft.com/office/drawing/2014/main" id="{FFA73E6F-6AE8-F605-4014-0186C8B84C9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6271" y="5392420"/>
            <a:ext cx="144684" cy="177164"/>
          </a:xfrm>
          <a:prstGeom prst="rect">
            <a:avLst/>
          </a:prstGeom>
        </p:spPr>
      </p:pic>
      <p:sp>
        <p:nvSpPr>
          <p:cNvPr id="53" name="object 135">
            <a:extLst>
              <a:ext uri="{FF2B5EF4-FFF2-40B4-BE49-F238E27FC236}">
                <a16:creationId xmlns:a16="http://schemas.microsoft.com/office/drawing/2014/main" id="{48545E55-85B0-BB63-1F15-A0A0DF570E6A}"/>
              </a:ext>
            </a:extLst>
          </p:cNvPr>
          <p:cNvSpPr txBox="1"/>
          <p:nvPr/>
        </p:nvSpPr>
        <p:spPr>
          <a:xfrm>
            <a:off x="2258538" y="5280025"/>
            <a:ext cx="419100" cy="380232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R="20320" algn="r">
              <a:spcBef>
                <a:spcPts val="1225"/>
              </a:spcBef>
            </a:pPr>
            <a:r>
              <a:rPr sz="1450" spc="30" dirty="0">
                <a:latin typeface="Cambria Math"/>
                <a:cs typeface="Cambria Math"/>
              </a:rPr>
              <a:t>0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54" name="object 136">
            <a:extLst>
              <a:ext uri="{FF2B5EF4-FFF2-40B4-BE49-F238E27FC236}">
                <a16:creationId xmlns:a16="http://schemas.microsoft.com/office/drawing/2014/main" id="{921D9591-27F7-4DD8-46F2-6503DDDC03B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0734" y="5392420"/>
            <a:ext cx="144684" cy="177164"/>
          </a:xfrm>
          <a:prstGeom prst="rect">
            <a:avLst/>
          </a:prstGeom>
        </p:spPr>
      </p:pic>
      <p:sp>
        <p:nvSpPr>
          <p:cNvPr id="55" name="object 137">
            <a:extLst>
              <a:ext uri="{FF2B5EF4-FFF2-40B4-BE49-F238E27FC236}">
                <a16:creationId xmlns:a16="http://schemas.microsoft.com/office/drawing/2014/main" id="{E3B9F612-CD7C-1141-7CDD-0FE4DB5FC608}"/>
              </a:ext>
            </a:extLst>
          </p:cNvPr>
          <p:cNvSpPr txBox="1"/>
          <p:nvPr/>
        </p:nvSpPr>
        <p:spPr>
          <a:xfrm>
            <a:off x="2934433" y="5424288"/>
            <a:ext cx="40894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7335">
              <a:spcBef>
                <a:spcPts val="90"/>
              </a:spcBef>
            </a:pPr>
            <a:r>
              <a:rPr sz="1450" spc="30" dirty="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56" name="object 138">
            <a:extLst>
              <a:ext uri="{FF2B5EF4-FFF2-40B4-BE49-F238E27FC236}">
                <a16:creationId xmlns:a16="http://schemas.microsoft.com/office/drawing/2014/main" id="{21AF1178-FE19-3E4C-E845-119B231759F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5866" y="5392420"/>
            <a:ext cx="144684" cy="177164"/>
          </a:xfrm>
          <a:prstGeom prst="rect">
            <a:avLst/>
          </a:prstGeom>
        </p:spPr>
      </p:pic>
      <p:sp>
        <p:nvSpPr>
          <p:cNvPr id="57" name="object 139">
            <a:extLst>
              <a:ext uri="{FF2B5EF4-FFF2-40B4-BE49-F238E27FC236}">
                <a16:creationId xmlns:a16="http://schemas.microsoft.com/office/drawing/2014/main" id="{40E16478-E3E3-E41B-C0D8-AA6E6439B261}"/>
              </a:ext>
            </a:extLst>
          </p:cNvPr>
          <p:cNvSpPr txBox="1"/>
          <p:nvPr/>
        </p:nvSpPr>
        <p:spPr>
          <a:xfrm>
            <a:off x="3604992" y="5424288"/>
            <a:ext cx="40894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6510" algn="r">
              <a:spcBef>
                <a:spcPts val="90"/>
              </a:spcBef>
            </a:pPr>
            <a:r>
              <a:rPr sz="1450" spc="30" dirty="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58" name="object 140">
            <a:extLst>
              <a:ext uri="{FF2B5EF4-FFF2-40B4-BE49-F238E27FC236}">
                <a16:creationId xmlns:a16="http://schemas.microsoft.com/office/drawing/2014/main" id="{034AAE7E-A19E-FA97-D4E8-3398F11687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4902" y="5392420"/>
            <a:ext cx="144684" cy="177164"/>
          </a:xfrm>
          <a:prstGeom prst="rect">
            <a:avLst/>
          </a:prstGeom>
        </p:spPr>
      </p:pic>
      <p:sp>
        <p:nvSpPr>
          <p:cNvPr id="59" name="object 141">
            <a:extLst>
              <a:ext uri="{FF2B5EF4-FFF2-40B4-BE49-F238E27FC236}">
                <a16:creationId xmlns:a16="http://schemas.microsoft.com/office/drawing/2014/main" id="{07E193C2-2673-D5F2-F93A-D334C944C2A9}"/>
              </a:ext>
            </a:extLst>
          </p:cNvPr>
          <p:cNvSpPr txBox="1"/>
          <p:nvPr/>
        </p:nvSpPr>
        <p:spPr>
          <a:xfrm>
            <a:off x="4275552" y="5424288"/>
            <a:ext cx="40894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7780" algn="r">
              <a:spcBef>
                <a:spcPts val="90"/>
              </a:spcBef>
            </a:pPr>
            <a:r>
              <a:rPr sz="1450" spc="30" dirty="0">
                <a:latin typeface="Cambria Math"/>
                <a:cs typeface="Cambria Math"/>
              </a:rPr>
              <a:t>3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60" name="object 146">
            <a:extLst>
              <a:ext uri="{FF2B5EF4-FFF2-40B4-BE49-F238E27FC236}">
                <a16:creationId xmlns:a16="http://schemas.microsoft.com/office/drawing/2014/main" id="{8183C441-3C96-EA98-384D-49A77AF4190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22381" y="2937710"/>
            <a:ext cx="112013" cy="124967"/>
          </a:xfrm>
          <a:prstGeom prst="rect">
            <a:avLst/>
          </a:prstGeom>
        </p:spPr>
      </p:pic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74A2486-51F6-1A82-CD49-174AB031A2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41483" y="1613280"/>
            <a:ext cx="548640" cy="3712464"/>
          </a:xfrm>
          <a:prstGeom prst="bentConnector3">
            <a:avLst>
              <a:gd name="adj1" fmla="val 22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5A7A51C-8E50-0A51-BD1E-B4A20CA139C4}"/>
              </a:ext>
            </a:extLst>
          </p:cNvPr>
          <p:cNvCxnSpPr/>
          <p:nvPr/>
        </p:nvCxnSpPr>
        <p:spPr>
          <a:xfrm flipH="1">
            <a:off x="2469762" y="3741296"/>
            <a:ext cx="0" cy="5486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E97051B-097D-6C22-AC82-FD8A21D751E0}"/>
              </a:ext>
            </a:extLst>
          </p:cNvPr>
          <p:cNvCxnSpPr/>
          <p:nvPr/>
        </p:nvCxnSpPr>
        <p:spPr>
          <a:xfrm flipH="1">
            <a:off x="3133140" y="3739232"/>
            <a:ext cx="0" cy="5486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A8C5EC4-E2CC-8B97-D4A2-8C174E933229}"/>
              </a:ext>
            </a:extLst>
          </p:cNvPr>
          <p:cNvCxnSpPr/>
          <p:nvPr/>
        </p:nvCxnSpPr>
        <p:spPr>
          <a:xfrm flipH="1">
            <a:off x="3815755" y="3732408"/>
            <a:ext cx="0" cy="5486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53BD6C-238F-D419-76C9-F967263E744F}"/>
              </a:ext>
            </a:extLst>
          </p:cNvPr>
          <p:cNvCxnSpPr/>
          <p:nvPr/>
        </p:nvCxnSpPr>
        <p:spPr>
          <a:xfrm flipH="1">
            <a:off x="4479079" y="3745100"/>
            <a:ext cx="0" cy="5486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B9DEF2-8248-C1AB-F6BD-AB60CB15DDAF}"/>
              </a:ext>
            </a:extLst>
          </p:cNvPr>
          <p:cNvCxnSpPr/>
          <p:nvPr/>
        </p:nvCxnSpPr>
        <p:spPr>
          <a:xfrm flipV="1">
            <a:off x="2468088" y="4635372"/>
            <a:ext cx="0" cy="6446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B1E1C1-BDC0-7A8A-EB71-E6D2C90E48E1}"/>
              </a:ext>
            </a:extLst>
          </p:cNvPr>
          <p:cNvCxnSpPr/>
          <p:nvPr/>
        </p:nvCxnSpPr>
        <p:spPr>
          <a:xfrm flipV="1">
            <a:off x="3135931" y="4634898"/>
            <a:ext cx="0" cy="6446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57FE136-69EC-C60E-E276-23E2110150D5}"/>
              </a:ext>
            </a:extLst>
          </p:cNvPr>
          <p:cNvCxnSpPr/>
          <p:nvPr/>
        </p:nvCxnSpPr>
        <p:spPr>
          <a:xfrm flipV="1">
            <a:off x="3813020" y="4634898"/>
            <a:ext cx="0" cy="644652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DC9BC1-2316-D953-5B1C-5088D21BF3EE}"/>
              </a:ext>
            </a:extLst>
          </p:cNvPr>
          <p:cNvCxnSpPr/>
          <p:nvPr/>
        </p:nvCxnSpPr>
        <p:spPr>
          <a:xfrm flipV="1">
            <a:off x="4480863" y="4634424"/>
            <a:ext cx="0" cy="644652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B853E7-4B2C-A2F8-FA0A-60AC91B2A5A5}"/>
              </a:ext>
            </a:extLst>
          </p:cNvPr>
          <p:cNvCxnSpPr/>
          <p:nvPr/>
        </p:nvCxnSpPr>
        <p:spPr>
          <a:xfrm flipH="1" flipV="1">
            <a:off x="2459571" y="4634424"/>
            <a:ext cx="673569" cy="6446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F8FB5E-9F75-0D63-44AE-5CDBC6361E83}"/>
              </a:ext>
            </a:extLst>
          </p:cNvPr>
          <p:cNvCxnSpPr/>
          <p:nvPr/>
        </p:nvCxnSpPr>
        <p:spPr>
          <a:xfrm flipH="1" flipV="1">
            <a:off x="2468088" y="4644941"/>
            <a:ext cx="1344930" cy="63413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FE1874-EB02-63E5-069A-EA1423538FCA}"/>
              </a:ext>
            </a:extLst>
          </p:cNvPr>
          <p:cNvCxnSpPr/>
          <p:nvPr/>
        </p:nvCxnSpPr>
        <p:spPr>
          <a:xfrm flipH="1" flipV="1">
            <a:off x="3123656" y="4642733"/>
            <a:ext cx="682959" cy="629862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04D3D4-5D0E-C1AF-92EE-7353FF78E3E0}"/>
              </a:ext>
            </a:extLst>
          </p:cNvPr>
          <p:cNvCxnSpPr/>
          <p:nvPr/>
        </p:nvCxnSpPr>
        <p:spPr>
          <a:xfrm flipH="1" flipV="1">
            <a:off x="2468088" y="4642992"/>
            <a:ext cx="2010991" cy="636084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03B9F31-3DF4-231A-40AF-1441521DC3F6}"/>
              </a:ext>
            </a:extLst>
          </p:cNvPr>
          <p:cNvCxnSpPr/>
          <p:nvPr/>
        </p:nvCxnSpPr>
        <p:spPr>
          <a:xfrm flipH="1" flipV="1">
            <a:off x="3116414" y="4642258"/>
            <a:ext cx="1364449" cy="635892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32F9D6-589E-6A72-B10C-A59D00E32A69}"/>
              </a:ext>
            </a:extLst>
          </p:cNvPr>
          <p:cNvCxnSpPr/>
          <p:nvPr/>
        </p:nvCxnSpPr>
        <p:spPr>
          <a:xfrm flipH="1" flipV="1">
            <a:off x="3820720" y="4642043"/>
            <a:ext cx="670394" cy="636176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2A9DA2D-DD5A-F843-974F-7021E99EAB23}"/>
              </a:ext>
            </a:extLst>
          </p:cNvPr>
          <p:cNvSpPr/>
          <p:nvPr/>
        </p:nvSpPr>
        <p:spPr>
          <a:xfrm>
            <a:off x="7566053" y="2110411"/>
            <a:ext cx="2184462" cy="24478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C7DC90-6B14-3809-B521-A1815E364D8C}"/>
              </a:ext>
            </a:extLst>
          </p:cNvPr>
          <p:cNvSpPr txBox="1"/>
          <p:nvPr/>
        </p:nvSpPr>
        <p:spPr>
          <a:xfrm>
            <a:off x="6815573" y="3286942"/>
            <a:ext cx="61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</p:txBody>
      </p:sp>
      <p:sp>
        <p:nvSpPr>
          <p:cNvPr id="78" name="object 70">
            <a:extLst>
              <a:ext uri="{FF2B5EF4-FFF2-40B4-BE49-F238E27FC236}">
                <a16:creationId xmlns:a16="http://schemas.microsoft.com/office/drawing/2014/main" id="{3CB2F8B9-B380-7B00-D793-8FDDDE06C910}"/>
              </a:ext>
            </a:extLst>
          </p:cNvPr>
          <p:cNvSpPr txBox="1"/>
          <p:nvPr/>
        </p:nvSpPr>
        <p:spPr>
          <a:xfrm>
            <a:off x="7717120" y="2254448"/>
            <a:ext cx="1118997" cy="221727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</a:t>
            </a:r>
          </a:p>
          <a:p>
            <a:pPr marL="12700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boring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bject 70">
            <a:extLst>
              <a:ext uri="{FF2B5EF4-FFF2-40B4-BE49-F238E27FC236}">
                <a16:creationId xmlns:a16="http://schemas.microsoft.com/office/drawing/2014/main" id="{8FB007B0-DBCF-35CD-E72B-770D6318532E}"/>
              </a:ext>
            </a:extLst>
          </p:cNvPr>
          <p:cNvSpPr txBox="1"/>
          <p:nvPr/>
        </p:nvSpPr>
        <p:spPr>
          <a:xfrm>
            <a:off x="8961291" y="2263656"/>
            <a:ext cx="575625" cy="221727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r" rtl="1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0.52</a:t>
            </a:r>
          </a:p>
          <a:p>
            <a:pPr marL="12700" algn="r" rtl="1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r" rtl="1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r" rtl="1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0.09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r" rtl="1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algn="r" rtl="1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algn="r" rtl="1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1DCB4E-65CA-FDE0-6C9F-39AB79D208AC}"/>
              </a:ext>
            </a:extLst>
          </p:cNvPr>
          <p:cNvSpPr/>
          <p:nvPr/>
        </p:nvSpPr>
        <p:spPr>
          <a:xfrm>
            <a:off x="7793734" y="2043624"/>
            <a:ext cx="1729099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6CEB34A-15D9-0E58-8BEA-DE6D0CD7E162}"/>
              </a:ext>
            </a:extLst>
          </p:cNvPr>
          <p:cNvSpPr/>
          <p:nvPr/>
        </p:nvSpPr>
        <p:spPr>
          <a:xfrm>
            <a:off x="7793733" y="4482024"/>
            <a:ext cx="1729099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2C9B2C1-FD90-7CA4-07EE-3BA8B2746911}"/>
              </a:ext>
            </a:extLst>
          </p:cNvPr>
          <p:cNvCxnSpPr/>
          <p:nvPr/>
        </p:nvCxnSpPr>
        <p:spPr>
          <a:xfrm flipV="1">
            <a:off x="6172035" y="2196024"/>
            <a:ext cx="0" cy="58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bject 70">
            <a:extLst>
              <a:ext uri="{FF2B5EF4-FFF2-40B4-BE49-F238E27FC236}">
                <a16:creationId xmlns:a16="http://schemas.microsoft.com/office/drawing/2014/main" id="{71B341A4-2EDF-9766-A214-F0CE92EE7392}"/>
              </a:ext>
            </a:extLst>
          </p:cNvPr>
          <p:cNvSpPr txBox="1"/>
          <p:nvPr/>
        </p:nvSpPr>
        <p:spPr>
          <a:xfrm>
            <a:off x="6206101" y="2396931"/>
            <a:ext cx="673232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050" dirty="0">
                <a:latin typeface="Consolas" panose="020B0609020204030204" pitchFamily="49" charset="0"/>
                <a:cs typeface="Times New Roman" panose="02020603050405020304" pitchFamily="18" charset="0"/>
              </a:rPr>
              <a:t>argmax(s)</a:t>
            </a:r>
          </a:p>
        </p:txBody>
      </p:sp>
      <p:sp>
        <p:nvSpPr>
          <p:cNvPr id="84" name="object 70">
            <a:extLst>
              <a:ext uri="{FF2B5EF4-FFF2-40B4-BE49-F238E27FC236}">
                <a16:creationId xmlns:a16="http://schemas.microsoft.com/office/drawing/2014/main" id="{43A27266-FB63-6DFF-7353-A38387120377}"/>
              </a:ext>
            </a:extLst>
          </p:cNvPr>
          <p:cNvSpPr txBox="1"/>
          <p:nvPr/>
        </p:nvSpPr>
        <p:spPr>
          <a:xfrm>
            <a:off x="5605517" y="1388303"/>
            <a:ext cx="1133036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  <a:tabLst>
                <a:tab pos="593090" algn="l"/>
                <a:tab pos="1269365" algn="l"/>
              </a:tabLst>
            </a:pPr>
            <a:r>
              <a:rPr lang="en-US" sz="1950" spc="10" dirty="0">
                <a:latin typeface="Times New Roman"/>
                <a:cs typeface="Times New Roman"/>
              </a:rPr>
              <a:t>interesting</a:t>
            </a:r>
            <a:endParaRPr sz="19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70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82FE7-6BEB-1520-A7EA-9E0270E8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Self-attention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372ED-814D-5773-81BF-E7E986BE6DD8}"/>
              </a:ext>
            </a:extLst>
          </p:cNvPr>
          <p:cNvSpPr/>
          <p:nvPr/>
        </p:nvSpPr>
        <p:spPr>
          <a:xfrm>
            <a:off x="7755284" y="1619480"/>
            <a:ext cx="4012173" cy="4957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921EF18F-CF74-D2C7-96E9-5089DE08619D}"/>
              </a:ext>
            </a:extLst>
          </p:cNvPr>
          <p:cNvSpPr/>
          <p:nvPr/>
        </p:nvSpPr>
        <p:spPr>
          <a:xfrm flipH="1">
            <a:off x="8792085" y="3607846"/>
            <a:ext cx="3197660" cy="320040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5DCC7A-40B9-E1E6-C6BD-A9836D2A359E}"/>
              </a:ext>
            </a:extLst>
          </p:cNvPr>
          <p:cNvSpPr txBox="1"/>
          <p:nvPr/>
        </p:nvSpPr>
        <p:spPr>
          <a:xfrm>
            <a:off x="8454494" y="3376669"/>
            <a:ext cx="26137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Lucida Grande"/>
              </a:rPr>
              <a:t>“Attention Is All You Need”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1849248-7FD1-6F35-C022-F01D1A7F15AF}"/>
              </a:ext>
            </a:extLst>
          </p:cNvPr>
          <p:cNvSpPr txBox="1"/>
          <p:nvPr/>
        </p:nvSpPr>
        <p:spPr>
          <a:xfrm>
            <a:off x="424543" y="3642575"/>
            <a:ext cx="6780488" cy="1376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108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90525" algn="l"/>
                <a:tab pos="391160" algn="l"/>
              </a:tabLst>
            </a:pPr>
            <a:r>
              <a:rPr lang="en-US" sz="2000" b="1" dirty="0"/>
              <a:t>Every token</a:t>
            </a:r>
            <a:r>
              <a:rPr lang="en-US" sz="2000" dirty="0"/>
              <a:t> attends to </a:t>
            </a:r>
            <a:r>
              <a:rPr lang="en-US" sz="2000" b="1" dirty="0"/>
              <a:t>all previous tokens</a:t>
            </a:r>
            <a:endParaRPr lang="en-US" sz="2000" b="1" u="sng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4965" marR="5080" indent="-342900" algn="just">
              <a:lnSpc>
                <a:spcPct val="1108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90525" algn="l"/>
                <a:tab pos="391160" algn="l"/>
              </a:tabLst>
            </a:pPr>
            <a:r>
              <a:rPr lang="en-US" sz="2000" dirty="0"/>
              <a:t>The </a:t>
            </a:r>
            <a:r>
              <a:rPr lang="en-US" sz="2000" b="1" dirty="0"/>
              <a:t>output representation</a:t>
            </a:r>
            <a:r>
              <a:rPr lang="en-US" sz="2000" dirty="0"/>
              <a:t> is built from a </a:t>
            </a:r>
            <a:r>
              <a:rPr lang="en-US" sz="2000" b="1" dirty="0"/>
              <a:t>weighted combination of all previous hidden states</a:t>
            </a:r>
            <a:r>
              <a:rPr lang="en-US" sz="2000" dirty="0"/>
              <a:t>, not just the current one.</a:t>
            </a:r>
            <a:endParaRPr lang="en-US" sz="2000" b="1" u="sng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658C1-8FC5-46B7-E8B8-8DAA895FCF90}"/>
              </a:ext>
            </a:extLst>
          </p:cNvPr>
          <p:cNvSpPr txBox="1"/>
          <p:nvPr/>
        </p:nvSpPr>
        <p:spPr>
          <a:xfrm>
            <a:off x="765869" y="2555258"/>
            <a:ext cx="6097836" cy="550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10800"/>
              </a:lnSpc>
              <a:spcBef>
                <a:spcPts val="95"/>
              </a:spcBef>
              <a:tabLst>
                <a:tab pos="390525" algn="l"/>
                <a:tab pos="391160" algn="l"/>
              </a:tabLst>
            </a:pPr>
            <a:r>
              <a:rPr lang="en-US" sz="2800" u="sng" dirty="0"/>
              <a:t>Self-attention = Full context access</a:t>
            </a:r>
          </a:p>
        </p:txBody>
      </p:sp>
    </p:spTree>
    <p:extLst>
      <p:ext uri="{BB962C8B-B14F-4D97-AF65-F5344CB8AC3E}">
        <p14:creationId xmlns:p14="http://schemas.microsoft.com/office/powerpoint/2010/main" val="154453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4A5BE7E08646439C4576E967BFD4C8" ma:contentTypeVersion="12" ma:contentTypeDescription="Create a new document." ma:contentTypeScope="" ma:versionID="409813aa4dccf24d0f027242eacd6e51">
  <xsd:schema xmlns:xsd="http://www.w3.org/2001/XMLSchema" xmlns:xs="http://www.w3.org/2001/XMLSchema" xmlns:p="http://schemas.microsoft.com/office/2006/metadata/properties" xmlns:ns2="2ff62e5e-ae56-42f1-b5e5-7d6649fedd7a" xmlns:ns3="c5826be3-d7d9-4469-a795-bbe6ce588ce7" targetNamespace="http://schemas.microsoft.com/office/2006/metadata/properties" ma:root="true" ma:fieldsID="9f3284a784dbb27ddbd6330a406f91a7" ns2:_="" ns3:_="">
    <xsd:import namespace="2ff62e5e-ae56-42f1-b5e5-7d6649fedd7a"/>
    <xsd:import namespace="c5826be3-d7d9-4469-a795-bbe6ce588ce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62e5e-ae56-42f1-b5e5-7d6649fedd7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844c2e15-2792-4b68-baa9-1f0fc3303c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26be3-d7d9-4469-a795-bbe6ce588ce7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748cf8e6-4154-4ef1-a555-525b6b149511}" ma:internalName="TaxCatchAll" ma:showField="CatchAllData" ma:web="c5826be3-d7d9-4469-a795-bbe6ce588c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5826be3-d7d9-4469-a795-bbe6ce588ce7" xsi:nil="true"/>
    <ReferenceId xmlns="2ff62e5e-ae56-42f1-b5e5-7d6649fedd7a" xsi:nil="true"/>
    <lcf76f155ced4ddcb4097134ff3c332f xmlns="2ff62e5e-ae56-42f1-b5e5-7d6649fedd7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33AA032-2DCC-4F88-8123-44A7A19434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f62e5e-ae56-42f1-b5e5-7d6649fedd7a"/>
    <ds:schemaRef ds:uri="c5826be3-d7d9-4469-a795-bbe6ce588c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879524-6186-49F0-95C3-43B794B799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2B4A81-D392-45D0-A9D1-00F619983261}">
  <ds:schemaRefs>
    <ds:schemaRef ds:uri="http://schemas.microsoft.com/office/2006/metadata/properties"/>
    <ds:schemaRef ds:uri="http://schemas.microsoft.com/office/infopath/2007/PartnerControls"/>
    <ds:schemaRef ds:uri="5e02c0d4-9a5c-40fb-986e-05cbb045a257"/>
    <ds:schemaRef ds:uri="c5826be3-d7d9-4469-a795-bbe6ce588ce7"/>
    <ds:schemaRef ds:uri="2ff62e5e-ae56-42f1-b5e5-7d6649fedd7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Transformer-Based Language Model with PyTorch</vt:lpstr>
      <vt:lpstr>1. Learning Objectives</vt:lpstr>
      <vt:lpstr>2. Explanation of Key Concepts</vt:lpstr>
      <vt:lpstr>2. Explanation of Key Concepts</vt:lpstr>
      <vt:lpstr>Transformers</vt:lpstr>
      <vt:lpstr>Types of Sequence Modeling Architectures</vt:lpstr>
      <vt:lpstr>Modelling the problem</vt:lpstr>
      <vt:lpstr>Transformers to the Rescue</vt:lpstr>
      <vt:lpstr>Self-attention</vt:lpstr>
      <vt:lpstr>Where Does This Fit in the Bigger Picture?</vt:lpstr>
      <vt:lpstr>Where Does This Fit in the Bigger Picture?</vt:lpstr>
      <vt:lpstr>Why Don’t We Use the Decoder Here?</vt:lpstr>
      <vt:lpstr>3. Activities</vt:lpstr>
      <vt:lpstr>4. Tasks</vt:lpstr>
      <vt:lpstr>5. References</vt:lpstr>
      <vt:lpstr>seq_len=3</vt:lpstr>
      <vt:lpstr>seq_len=5</vt:lpstr>
      <vt:lpstr>seq_len=7</vt:lpstr>
      <vt:lpstr>My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Aisha Hassan</dc:creator>
  <cp:lastModifiedBy>Abdullah Alsari</cp:lastModifiedBy>
  <cp:revision>135</cp:revision>
  <dcterms:created xsi:type="dcterms:W3CDTF">2025-04-13T23:21:00Z</dcterms:created>
  <dcterms:modified xsi:type="dcterms:W3CDTF">2025-04-30T12:32:42Z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0x010100424A5BE7E08646439C4576E967BFD4C8</vt:lpwstr>
  </property>
  <property fmtid="{D5CDD505-2E9C-101B-9397-08002B2CF9AE}" pid="3" name="Order">
    <vt:r8>7100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