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0275213" cy="42811700"/>
  <p:notesSz cx="6858000" cy="9144000"/>
  <p:defaultTextStyle>
    <a:defPPr>
      <a:defRPr lang="en-US"/>
    </a:defPPr>
    <a:lvl1pPr marL="0" algn="l" defTabSz="2088170" rtl="0" eaLnBrk="1" latinLnBrk="0" hangingPunct="1">
      <a:defRPr sz="8200" kern="1200">
        <a:solidFill>
          <a:schemeClr val="tx1"/>
        </a:solidFill>
        <a:latin typeface="+mn-lt"/>
        <a:ea typeface="+mn-ea"/>
        <a:cs typeface="+mn-cs"/>
      </a:defRPr>
    </a:lvl1pPr>
    <a:lvl2pPr marL="2088170" algn="l" defTabSz="2088170" rtl="0" eaLnBrk="1" latinLnBrk="0" hangingPunct="1">
      <a:defRPr sz="8200" kern="1200">
        <a:solidFill>
          <a:schemeClr val="tx1"/>
        </a:solidFill>
        <a:latin typeface="+mn-lt"/>
        <a:ea typeface="+mn-ea"/>
        <a:cs typeface="+mn-cs"/>
      </a:defRPr>
    </a:lvl2pPr>
    <a:lvl3pPr marL="4176339" algn="l" defTabSz="2088170" rtl="0" eaLnBrk="1" latinLnBrk="0" hangingPunct="1">
      <a:defRPr sz="8200" kern="1200">
        <a:solidFill>
          <a:schemeClr val="tx1"/>
        </a:solidFill>
        <a:latin typeface="+mn-lt"/>
        <a:ea typeface="+mn-ea"/>
        <a:cs typeface="+mn-cs"/>
      </a:defRPr>
    </a:lvl3pPr>
    <a:lvl4pPr marL="6264509" algn="l" defTabSz="2088170" rtl="0" eaLnBrk="1" latinLnBrk="0" hangingPunct="1">
      <a:defRPr sz="8200" kern="1200">
        <a:solidFill>
          <a:schemeClr val="tx1"/>
        </a:solidFill>
        <a:latin typeface="+mn-lt"/>
        <a:ea typeface="+mn-ea"/>
        <a:cs typeface="+mn-cs"/>
      </a:defRPr>
    </a:lvl4pPr>
    <a:lvl5pPr marL="8352678" algn="l" defTabSz="2088170" rtl="0" eaLnBrk="1" latinLnBrk="0" hangingPunct="1">
      <a:defRPr sz="8200" kern="1200">
        <a:solidFill>
          <a:schemeClr val="tx1"/>
        </a:solidFill>
        <a:latin typeface="+mn-lt"/>
        <a:ea typeface="+mn-ea"/>
        <a:cs typeface="+mn-cs"/>
      </a:defRPr>
    </a:lvl5pPr>
    <a:lvl6pPr marL="10440848" algn="l" defTabSz="2088170" rtl="0" eaLnBrk="1" latinLnBrk="0" hangingPunct="1">
      <a:defRPr sz="8200" kern="1200">
        <a:solidFill>
          <a:schemeClr val="tx1"/>
        </a:solidFill>
        <a:latin typeface="+mn-lt"/>
        <a:ea typeface="+mn-ea"/>
        <a:cs typeface="+mn-cs"/>
      </a:defRPr>
    </a:lvl6pPr>
    <a:lvl7pPr marL="12529017" algn="l" defTabSz="2088170" rtl="0" eaLnBrk="1" latinLnBrk="0" hangingPunct="1">
      <a:defRPr sz="8200" kern="1200">
        <a:solidFill>
          <a:schemeClr val="tx1"/>
        </a:solidFill>
        <a:latin typeface="+mn-lt"/>
        <a:ea typeface="+mn-ea"/>
        <a:cs typeface="+mn-cs"/>
      </a:defRPr>
    </a:lvl7pPr>
    <a:lvl8pPr marL="14617187" algn="l" defTabSz="2088170" rtl="0" eaLnBrk="1" latinLnBrk="0" hangingPunct="1">
      <a:defRPr sz="8200" kern="1200">
        <a:solidFill>
          <a:schemeClr val="tx1"/>
        </a:solidFill>
        <a:latin typeface="+mn-lt"/>
        <a:ea typeface="+mn-ea"/>
        <a:cs typeface="+mn-cs"/>
      </a:defRPr>
    </a:lvl8pPr>
    <a:lvl9pPr marL="16705356" algn="l" defTabSz="2088170"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5">
          <p15:clr>
            <a:srgbClr val="A4A3A4"/>
          </p15:clr>
        </p15:guide>
        <p15:guide id="2"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0F40"/>
    <a:srgbClr val="32245D"/>
    <a:srgbClr val="473367"/>
    <a:srgbClr val="36116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87"/>
    <p:restoredTop sz="93802" autoAdjust="0"/>
  </p:normalViewPr>
  <p:slideViewPr>
    <p:cSldViewPr snapToGrid="0" snapToObjects="1">
      <p:cViewPr varScale="1">
        <p:scale>
          <a:sx n="21" d="100"/>
          <a:sy n="21" d="100"/>
        </p:scale>
        <p:origin x="2322" y="78"/>
      </p:cViewPr>
      <p:guideLst>
        <p:guide orient="horz" pos="13485"/>
        <p:guide pos="953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9E6834-4CC3-344A-A5DF-728159364580}" type="datetimeFigureOut">
              <a:rPr lang="en-US" smtClean="0"/>
              <a:t>6/12/2025</a:t>
            </a:fld>
            <a:endParaRPr lang="en-US"/>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E4BFF1-F933-4D48-88F2-CA96C98E031C}" type="slidenum">
              <a:rPr lang="en-US" smtClean="0"/>
              <a:t>‹#›</a:t>
            </a:fld>
            <a:endParaRPr lang="en-US"/>
          </a:p>
        </p:txBody>
      </p:sp>
    </p:spTree>
    <p:extLst>
      <p:ext uri="{BB962C8B-B14F-4D97-AF65-F5344CB8AC3E}">
        <p14:creationId xmlns:p14="http://schemas.microsoft.com/office/powerpoint/2010/main" val="326519488"/>
      </p:ext>
    </p:extLst>
  </p:cSld>
  <p:clrMap bg1="lt1" tx1="dk1" bg2="lt2" tx2="dk2" accent1="accent1" accent2="accent2" accent3="accent3" accent4="accent4" accent5="accent5" accent6="accent6" hlink="hlink" folHlink="folHlink"/>
  <p:notesStyle>
    <a:lvl1pPr marL="0" algn="l" defTabSz="2088170" rtl="0" eaLnBrk="1" latinLnBrk="0" hangingPunct="1">
      <a:defRPr sz="5500" kern="1200">
        <a:solidFill>
          <a:schemeClr val="tx1"/>
        </a:solidFill>
        <a:latin typeface="+mn-lt"/>
        <a:ea typeface="+mn-ea"/>
        <a:cs typeface="+mn-cs"/>
      </a:defRPr>
    </a:lvl1pPr>
    <a:lvl2pPr marL="2088170" algn="l" defTabSz="2088170" rtl="0" eaLnBrk="1" latinLnBrk="0" hangingPunct="1">
      <a:defRPr sz="5500" kern="1200">
        <a:solidFill>
          <a:schemeClr val="tx1"/>
        </a:solidFill>
        <a:latin typeface="+mn-lt"/>
        <a:ea typeface="+mn-ea"/>
        <a:cs typeface="+mn-cs"/>
      </a:defRPr>
    </a:lvl2pPr>
    <a:lvl3pPr marL="4176339" algn="l" defTabSz="2088170" rtl="0" eaLnBrk="1" latinLnBrk="0" hangingPunct="1">
      <a:defRPr sz="5500" kern="1200">
        <a:solidFill>
          <a:schemeClr val="tx1"/>
        </a:solidFill>
        <a:latin typeface="+mn-lt"/>
        <a:ea typeface="+mn-ea"/>
        <a:cs typeface="+mn-cs"/>
      </a:defRPr>
    </a:lvl3pPr>
    <a:lvl4pPr marL="6264509" algn="l" defTabSz="2088170" rtl="0" eaLnBrk="1" latinLnBrk="0" hangingPunct="1">
      <a:defRPr sz="5500" kern="1200">
        <a:solidFill>
          <a:schemeClr val="tx1"/>
        </a:solidFill>
        <a:latin typeface="+mn-lt"/>
        <a:ea typeface="+mn-ea"/>
        <a:cs typeface="+mn-cs"/>
      </a:defRPr>
    </a:lvl4pPr>
    <a:lvl5pPr marL="8352678" algn="l" defTabSz="2088170" rtl="0" eaLnBrk="1" latinLnBrk="0" hangingPunct="1">
      <a:defRPr sz="5500" kern="1200">
        <a:solidFill>
          <a:schemeClr val="tx1"/>
        </a:solidFill>
        <a:latin typeface="+mn-lt"/>
        <a:ea typeface="+mn-ea"/>
        <a:cs typeface="+mn-cs"/>
      </a:defRPr>
    </a:lvl5pPr>
    <a:lvl6pPr marL="10440848" algn="l" defTabSz="2088170" rtl="0" eaLnBrk="1" latinLnBrk="0" hangingPunct="1">
      <a:defRPr sz="5500" kern="1200">
        <a:solidFill>
          <a:schemeClr val="tx1"/>
        </a:solidFill>
        <a:latin typeface="+mn-lt"/>
        <a:ea typeface="+mn-ea"/>
        <a:cs typeface="+mn-cs"/>
      </a:defRPr>
    </a:lvl6pPr>
    <a:lvl7pPr marL="12529017" algn="l" defTabSz="2088170" rtl="0" eaLnBrk="1" latinLnBrk="0" hangingPunct="1">
      <a:defRPr sz="5500" kern="1200">
        <a:solidFill>
          <a:schemeClr val="tx1"/>
        </a:solidFill>
        <a:latin typeface="+mn-lt"/>
        <a:ea typeface="+mn-ea"/>
        <a:cs typeface="+mn-cs"/>
      </a:defRPr>
    </a:lvl7pPr>
    <a:lvl8pPr marL="14617187" algn="l" defTabSz="2088170" rtl="0" eaLnBrk="1" latinLnBrk="0" hangingPunct="1">
      <a:defRPr sz="5500" kern="1200">
        <a:solidFill>
          <a:schemeClr val="tx1"/>
        </a:solidFill>
        <a:latin typeface="+mn-lt"/>
        <a:ea typeface="+mn-ea"/>
        <a:cs typeface="+mn-cs"/>
      </a:defRPr>
    </a:lvl8pPr>
    <a:lvl9pPr marL="16705356" algn="l" defTabSz="2088170" rtl="0" eaLnBrk="1" latinLnBrk="0" hangingPunct="1">
      <a:defRPr sz="55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Poster Layout">
    <p:spTree>
      <p:nvGrpSpPr>
        <p:cNvPr id="1" name=""/>
        <p:cNvGrpSpPr/>
        <p:nvPr/>
      </p:nvGrpSpPr>
      <p:grpSpPr>
        <a:xfrm>
          <a:off x="0" y="0"/>
          <a:ext cx="0" cy="0"/>
          <a:chOff x="0" y="0"/>
          <a:chExt cx="0" cy="0"/>
        </a:xfrm>
      </p:grpSpPr>
      <p:sp>
        <p:nvSpPr>
          <p:cNvPr id="8" name="Text Box 38"/>
          <p:cNvSpPr txBox="1">
            <a:spLocks noChangeArrowheads="1"/>
          </p:cNvSpPr>
          <p:nvPr userDrawn="1"/>
        </p:nvSpPr>
        <p:spPr bwMode="auto">
          <a:xfrm>
            <a:off x="1399854" y="4423731"/>
            <a:ext cx="17986741" cy="716921"/>
          </a:xfrm>
          <a:prstGeom prst="rect">
            <a:avLst/>
          </a:prstGeom>
          <a:noFill/>
          <a:ln w="9525">
            <a:noFill/>
            <a:miter lim="800000"/>
            <a:headEnd/>
            <a:tailEnd/>
          </a:ln>
        </p:spPr>
        <p:txBody>
          <a:bodyPr wrap="square" lIns="91436" tIns="45717" rIns="91436" bIns="45717">
            <a:spAutoFit/>
          </a:bodyPr>
          <a:lstStyle/>
          <a:p>
            <a:pPr defTabSz="912813" eaLnBrk="0" hangingPunct="0">
              <a:lnSpc>
                <a:spcPct val="110000"/>
              </a:lnSpc>
              <a:defRPr/>
            </a:pPr>
            <a:r>
              <a:rPr lang="en-GB" sz="4000" i="1" dirty="0">
                <a:solidFill>
                  <a:schemeClr val="bg1"/>
                </a:solidFill>
                <a:latin typeface="+mj-lt"/>
              </a:rPr>
              <a:t>Lirian Dano</a:t>
            </a:r>
          </a:p>
        </p:txBody>
      </p:sp>
      <p:sp>
        <p:nvSpPr>
          <p:cNvPr id="9" name="Text Box 37"/>
          <p:cNvSpPr txBox="1">
            <a:spLocks noChangeArrowheads="1"/>
          </p:cNvSpPr>
          <p:nvPr userDrawn="1"/>
        </p:nvSpPr>
        <p:spPr bwMode="auto">
          <a:xfrm>
            <a:off x="1399854" y="888939"/>
            <a:ext cx="17986741" cy="492443"/>
          </a:xfrm>
          <a:prstGeom prst="rect">
            <a:avLst/>
          </a:prstGeom>
          <a:noFill/>
          <a:ln w="9525">
            <a:noFill/>
            <a:miter lim="800000"/>
            <a:headEnd/>
            <a:tailEnd/>
          </a:ln>
        </p:spPr>
        <p:txBody>
          <a:bodyPr wrap="square" lIns="0" tIns="0" rIns="0" bIns="0">
            <a:spAutoFit/>
          </a:bodyPr>
          <a:lstStyle/>
          <a:p>
            <a:pPr defTabSz="912813" eaLnBrk="0" hangingPunct="0">
              <a:spcBef>
                <a:spcPct val="50000"/>
              </a:spcBef>
              <a:defRPr/>
            </a:pPr>
            <a:r>
              <a:rPr lang="en-GB" sz="3200" b="0" i="1" dirty="0">
                <a:solidFill>
                  <a:srgbClr val="FFFFFF"/>
                </a:solidFill>
                <a:latin typeface="+mj-lt"/>
              </a:rPr>
              <a:t>Department of Physics, School of Science</a:t>
            </a:r>
          </a:p>
        </p:txBody>
      </p:sp>
      <p:sp>
        <p:nvSpPr>
          <p:cNvPr id="12" name="Title 11"/>
          <p:cNvSpPr>
            <a:spLocks noGrp="1"/>
          </p:cNvSpPr>
          <p:nvPr>
            <p:ph type="title"/>
          </p:nvPr>
        </p:nvSpPr>
        <p:spPr>
          <a:xfrm>
            <a:off x="1406957" y="1381382"/>
            <a:ext cx="17979638" cy="3042349"/>
          </a:xfrm>
          <a:prstGeom prst="rect">
            <a:avLst/>
          </a:prstGeom>
        </p:spPr>
        <p:txBody>
          <a:bodyPr anchor="ctr"/>
          <a:lstStyle>
            <a:lvl1pPr>
              <a:defRPr b="1"/>
            </a:lvl1pPr>
          </a:lstStyle>
          <a:p>
            <a:r>
              <a:rPr lang="en-GB" dirty="0"/>
              <a:t>Click to edit Master title style</a:t>
            </a:r>
            <a:endParaRPr lang="en-US" dirty="0"/>
          </a:p>
        </p:txBody>
      </p:sp>
      <p:sp>
        <p:nvSpPr>
          <p:cNvPr id="13" name="Subtitle 2"/>
          <p:cNvSpPr txBox="1">
            <a:spLocks noGrp="1" noRot="1" noMove="1" noResize="1" noEditPoints="1" noAdjustHandles="1" noChangeArrowheads="1" noChangeShapeType="1"/>
          </p:cNvSpPr>
          <p:nvPr userDrawn="1"/>
        </p:nvSpPr>
        <p:spPr>
          <a:xfrm>
            <a:off x="1" y="39781258"/>
            <a:ext cx="22186900" cy="3030442"/>
          </a:xfrm>
          <a:prstGeom prst="rect">
            <a:avLst/>
          </a:prstGeom>
          <a:solidFill>
            <a:schemeClr val="accent2"/>
          </a:solidFill>
        </p:spPr>
        <p:txBody>
          <a:bodyPr vert="horz" lIns="417634" tIns="208817" rIns="417634" bIns="208817" numCol="2" rtlCol="0" anchor="t">
            <a:normAutofit fontScale="77500" lnSpcReduction="20000"/>
          </a:bodyPr>
          <a:lstStyle>
            <a:lvl1pPr marL="0" indent="0" algn="r" defTabSz="2088170" rtl="0" eaLnBrk="1" latinLnBrk="0" hangingPunct="1">
              <a:spcBef>
                <a:spcPct val="20000"/>
              </a:spcBef>
              <a:buFont typeface="Arial"/>
              <a:buNone/>
              <a:defRPr sz="3200" kern="1200" baseline="0">
                <a:solidFill>
                  <a:schemeClr val="bg1"/>
                </a:solidFill>
                <a:latin typeface="+mn-lt"/>
                <a:ea typeface="+mn-ea"/>
                <a:cs typeface="+mn-cs"/>
              </a:defRPr>
            </a:lvl1pPr>
            <a:lvl2pPr marL="2088170" indent="0" algn="ctr" defTabSz="2088170" rtl="0" eaLnBrk="1" latinLnBrk="0" hangingPunct="1">
              <a:spcBef>
                <a:spcPct val="20000"/>
              </a:spcBef>
              <a:buFont typeface="Arial"/>
              <a:buNone/>
              <a:defRPr sz="6600" kern="1200">
                <a:solidFill>
                  <a:schemeClr val="tx1">
                    <a:tint val="75000"/>
                  </a:schemeClr>
                </a:solidFill>
                <a:latin typeface="+mn-lt"/>
                <a:ea typeface="+mn-ea"/>
                <a:cs typeface="+mn-cs"/>
              </a:defRPr>
            </a:lvl2pPr>
            <a:lvl3pPr marL="4176339" indent="0" algn="ctr" defTabSz="2088170" rtl="0" eaLnBrk="1" latinLnBrk="0" hangingPunct="1">
              <a:spcBef>
                <a:spcPct val="20000"/>
              </a:spcBef>
              <a:buFont typeface="Arial"/>
              <a:buNone/>
              <a:defRPr sz="6600" kern="1200">
                <a:solidFill>
                  <a:schemeClr val="tx1">
                    <a:tint val="75000"/>
                  </a:schemeClr>
                </a:solidFill>
                <a:latin typeface="+mn-lt"/>
                <a:ea typeface="+mn-ea"/>
                <a:cs typeface="+mn-cs"/>
              </a:defRPr>
            </a:lvl3pPr>
            <a:lvl4pPr marL="6264509" indent="0" algn="ctr" defTabSz="2088170" rtl="0" eaLnBrk="1" latinLnBrk="0" hangingPunct="1">
              <a:spcBef>
                <a:spcPct val="20000"/>
              </a:spcBef>
              <a:buFont typeface="Arial"/>
              <a:buNone/>
              <a:defRPr sz="6600" kern="1200">
                <a:solidFill>
                  <a:schemeClr val="tx1">
                    <a:tint val="75000"/>
                  </a:schemeClr>
                </a:solidFill>
                <a:latin typeface="+mn-lt"/>
                <a:ea typeface="+mn-ea"/>
                <a:cs typeface="+mn-cs"/>
              </a:defRPr>
            </a:lvl4pPr>
            <a:lvl5pPr marL="8352678" indent="0" algn="ctr" defTabSz="2088170" rtl="0" eaLnBrk="1" latinLnBrk="0" hangingPunct="1">
              <a:spcBef>
                <a:spcPct val="20000"/>
              </a:spcBef>
              <a:buFont typeface="Arial"/>
              <a:buNone/>
              <a:defRPr sz="6600" kern="1200">
                <a:solidFill>
                  <a:schemeClr val="tx1">
                    <a:tint val="75000"/>
                  </a:schemeClr>
                </a:solidFill>
                <a:latin typeface="+mn-lt"/>
                <a:ea typeface="+mn-ea"/>
                <a:cs typeface="+mn-cs"/>
              </a:defRPr>
            </a:lvl5pPr>
            <a:lvl6pPr marL="10440848" indent="0" algn="ctr" defTabSz="2088170" rtl="0" eaLnBrk="1" latinLnBrk="0" hangingPunct="1">
              <a:spcBef>
                <a:spcPct val="20000"/>
              </a:spcBef>
              <a:buFont typeface="Arial"/>
              <a:buNone/>
              <a:defRPr sz="9100" kern="1200">
                <a:solidFill>
                  <a:schemeClr val="tx1">
                    <a:tint val="75000"/>
                  </a:schemeClr>
                </a:solidFill>
                <a:latin typeface="+mn-lt"/>
                <a:ea typeface="+mn-ea"/>
                <a:cs typeface="+mn-cs"/>
              </a:defRPr>
            </a:lvl6pPr>
            <a:lvl7pPr marL="12529017" indent="0" algn="ctr" defTabSz="2088170" rtl="0" eaLnBrk="1" latinLnBrk="0" hangingPunct="1">
              <a:spcBef>
                <a:spcPct val="20000"/>
              </a:spcBef>
              <a:buFont typeface="Arial"/>
              <a:buNone/>
              <a:defRPr sz="9100" kern="1200">
                <a:solidFill>
                  <a:schemeClr val="tx1">
                    <a:tint val="75000"/>
                  </a:schemeClr>
                </a:solidFill>
                <a:latin typeface="+mn-lt"/>
                <a:ea typeface="+mn-ea"/>
                <a:cs typeface="+mn-cs"/>
              </a:defRPr>
            </a:lvl7pPr>
            <a:lvl8pPr marL="14617187" indent="0" algn="ctr" defTabSz="2088170" rtl="0" eaLnBrk="1" latinLnBrk="0" hangingPunct="1">
              <a:spcBef>
                <a:spcPct val="20000"/>
              </a:spcBef>
              <a:buFont typeface="Arial"/>
              <a:buNone/>
              <a:defRPr sz="9100" kern="1200">
                <a:solidFill>
                  <a:schemeClr val="tx1">
                    <a:tint val="75000"/>
                  </a:schemeClr>
                </a:solidFill>
                <a:latin typeface="+mn-lt"/>
                <a:ea typeface="+mn-ea"/>
                <a:cs typeface="+mn-cs"/>
              </a:defRPr>
            </a:lvl8pPr>
            <a:lvl9pPr marL="16705356" indent="0" algn="ctr" defTabSz="2088170" rtl="0" eaLnBrk="1" latinLnBrk="0" hangingPunct="1">
              <a:spcBef>
                <a:spcPct val="20000"/>
              </a:spcBef>
              <a:buFont typeface="Arial"/>
              <a:buNone/>
              <a:defRPr sz="9100" kern="1200">
                <a:solidFill>
                  <a:schemeClr val="tx1">
                    <a:tint val="75000"/>
                  </a:schemeClr>
                </a:solidFill>
                <a:latin typeface="+mn-lt"/>
                <a:ea typeface="+mn-ea"/>
                <a:cs typeface="+mn-cs"/>
              </a:defRPr>
            </a:lvl9pPr>
          </a:lstStyle>
          <a:p>
            <a:pPr algn="l"/>
            <a:r>
              <a:rPr lang="en-GB" sz="2200" b="1" kern="1200" baseline="0" dirty="0">
                <a:solidFill>
                  <a:schemeClr val="bg1"/>
                </a:solidFill>
                <a:latin typeface="+mj-lt"/>
                <a:ea typeface="+mn-ea"/>
                <a:cs typeface="+mn-cs"/>
              </a:rPr>
              <a:t>REFERENCES</a:t>
            </a:r>
            <a:endParaRPr lang="en-GB" sz="2200" b="0" i="1" kern="1200" baseline="0" dirty="0">
              <a:solidFill>
                <a:schemeClr val="bg1"/>
              </a:solidFill>
              <a:latin typeface="+mj-lt"/>
              <a:ea typeface="+mn-ea"/>
              <a:cs typeface="+mn-cs"/>
            </a:endParaRPr>
          </a:p>
          <a:p>
            <a:pPr marL="514350" indent="-514350" algn="l">
              <a:buAutoNum type="arabicPeriod"/>
            </a:pPr>
            <a:r>
              <a:rPr lang="en-GB" sz="2400" dirty="0"/>
              <a:t>Michael V. Berry, </a:t>
            </a:r>
            <a:r>
              <a:rPr lang="en-GB" sz="2400" i="1" dirty="0"/>
              <a:t>Regularity and chaos in classical mechanics, illustrated by three deformations of  a circular ’billiard’</a:t>
            </a:r>
            <a:r>
              <a:rPr lang="en-GB" sz="2400" dirty="0"/>
              <a:t>, </a:t>
            </a:r>
            <a:r>
              <a:rPr lang="en-GB" sz="2400" i="1" dirty="0"/>
              <a:t>European Journal of Physics</a:t>
            </a:r>
            <a:r>
              <a:rPr lang="en-GB" sz="2400" dirty="0"/>
              <a:t>, 2(2):91, 1981, pp. 91.</a:t>
            </a:r>
            <a:endParaRPr lang="en-GB" sz="2200" kern="1200" baseline="0" dirty="0">
              <a:solidFill>
                <a:schemeClr val="bg1"/>
              </a:solidFill>
              <a:latin typeface="+mj-lt"/>
              <a:ea typeface="+mn-ea"/>
              <a:cs typeface="+mn-cs"/>
            </a:endParaRPr>
          </a:p>
          <a:p>
            <a:pPr marL="514350" marR="0" indent="-514350" algn="l" defTabSz="2088170" rtl="0" eaLnBrk="1" fontAlgn="auto" latinLnBrk="0" hangingPunct="1">
              <a:lnSpc>
                <a:spcPct val="100000"/>
              </a:lnSpc>
              <a:spcBef>
                <a:spcPct val="20000"/>
              </a:spcBef>
              <a:spcAft>
                <a:spcPts val="0"/>
              </a:spcAft>
              <a:buClrTx/>
              <a:buSzTx/>
              <a:buFont typeface="Arial"/>
              <a:buAutoNum type="arabicPeriod"/>
              <a:tabLst/>
              <a:defRPr/>
            </a:pPr>
            <a:r>
              <a:rPr lang="en-GB" sz="2400" dirty="0"/>
              <a:t>Tomáš </a:t>
            </a:r>
            <a:r>
              <a:rPr lang="en-GB" sz="2400" dirty="0" err="1"/>
              <a:t>Tyc</a:t>
            </a:r>
            <a:r>
              <a:rPr lang="en-GB" sz="2400" dirty="0"/>
              <a:t> and Darek </a:t>
            </a:r>
            <a:r>
              <a:rPr lang="en-GB" sz="2400" dirty="0" err="1"/>
              <a:t>Cidliński</a:t>
            </a:r>
            <a:r>
              <a:rPr lang="en-GB" sz="2400" dirty="0"/>
              <a:t>, ‘Spherical wedge billiard: From chaos to fractals and talbot carpets’, </a:t>
            </a:r>
            <a:r>
              <a:rPr lang="en-GB" sz="2400" i="1" dirty="0"/>
              <a:t>Physical Review E</a:t>
            </a:r>
            <a:r>
              <a:rPr lang="en-GB" sz="2400" dirty="0"/>
              <a:t>, 106(5):054202, 2022, pp. 054202.</a:t>
            </a:r>
            <a:endParaRPr lang="en-GB" sz="2200" kern="1200" baseline="0" dirty="0">
              <a:solidFill>
                <a:schemeClr val="bg1"/>
              </a:solidFill>
              <a:latin typeface="+mj-lt"/>
              <a:ea typeface="+mn-ea"/>
              <a:cs typeface="+mn-cs"/>
            </a:endParaRPr>
          </a:p>
          <a:p>
            <a:pPr marL="514350" marR="0" indent="-514350" algn="l" defTabSz="2088170" rtl="0" eaLnBrk="1" fontAlgn="auto" latinLnBrk="0" hangingPunct="1">
              <a:lnSpc>
                <a:spcPct val="100000"/>
              </a:lnSpc>
              <a:spcBef>
                <a:spcPct val="20000"/>
              </a:spcBef>
              <a:spcAft>
                <a:spcPts val="0"/>
              </a:spcAft>
              <a:buClrTx/>
              <a:buSzTx/>
              <a:buFont typeface="Arial"/>
              <a:buAutoNum type="arabicPeriod"/>
              <a:tabLst/>
              <a:defRPr/>
            </a:pPr>
            <a:r>
              <a:rPr lang="en-GB" sz="2400" dirty="0"/>
              <a:t>Michael V. Berry and RJ901725 Mondragon, ‘Neutrino billiards: time-reversal symmetry-breaking without magnetic fields’, </a:t>
            </a:r>
            <a:r>
              <a:rPr lang="en-GB" sz="2400" i="1" dirty="0"/>
              <a:t>Proceedings of the Royal Society of London. A. Mathematical and Physical Sciences</a:t>
            </a:r>
            <a:r>
              <a:rPr lang="en-GB" sz="2400" dirty="0"/>
              <a:t>, 412(1842):53–74, 1987, pp. 53-74</a:t>
            </a:r>
            <a:endParaRPr lang="en-GB" sz="2200" kern="1200" baseline="0" dirty="0">
              <a:solidFill>
                <a:schemeClr val="bg1"/>
              </a:solidFill>
              <a:latin typeface="+mj-lt"/>
              <a:ea typeface="+mn-ea"/>
              <a:cs typeface="+mn-cs"/>
            </a:endParaRPr>
          </a:p>
          <a:p>
            <a:pPr marL="514350" marR="0" indent="-514350" algn="l" defTabSz="2088170" rtl="0" eaLnBrk="1" fontAlgn="auto" latinLnBrk="0" hangingPunct="1">
              <a:lnSpc>
                <a:spcPct val="100000"/>
              </a:lnSpc>
              <a:spcBef>
                <a:spcPct val="20000"/>
              </a:spcBef>
              <a:spcAft>
                <a:spcPts val="0"/>
              </a:spcAft>
              <a:buClrTx/>
              <a:buSzTx/>
              <a:buFont typeface="Arial"/>
              <a:buAutoNum type="arabicPeriod"/>
              <a:tabLst/>
              <a:defRPr/>
            </a:pPr>
            <a:r>
              <a:rPr lang="en-GB" sz="2400" dirty="0"/>
              <a:t>H.J. </a:t>
            </a:r>
            <a:r>
              <a:rPr lang="en-GB" sz="2400" dirty="0" err="1"/>
              <a:t>Stöckmann</a:t>
            </a:r>
            <a:r>
              <a:rPr lang="en-GB" sz="2400" dirty="0"/>
              <a:t>, </a:t>
            </a:r>
            <a:r>
              <a:rPr lang="en-GB" sz="2400" i="1" dirty="0"/>
              <a:t>Quantum Chaos: An Introduction</a:t>
            </a:r>
            <a:r>
              <a:rPr lang="en-GB" sz="2400" dirty="0"/>
              <a:t>, (Cambridge University Press: 1999), pp. N/A.</a:t>
            </a:r>
            <a:endParaRPr lang="en-GB" sz="2200" kern="1200" baseline="0" dirty="0">
              <a:solidFill>
                <a:schemeClr val="bg1"/>
              </a:solidFill>
              <a:latin typeface="+mj-lt"/>
              <a:ea typeface="+mn-ea"/>
              <a:cs typeface="+mn-cs"/>
            </a:endParaRPr>
          </a:p>
          <a:p>
            <a:pPr marL="514350" indent="-514350" algn="l">
              <a:buAutoNum type="arabicPeriod"/>
            </a:pPr>
            <a:r>
              <a:rPr lang="en-GB" sz="2400" dirty="0"/>
              <a:t>Andre K Geim and Konstantin S Novoselov, ‘The rise of graphene’, </a:t>
            </a:r>
            <a:r>
              <a:rPr lang="en-GB" sz="2400" i="1" dirty="0"/>
              <a:t>Nature materials</a:t>
            </a:r>
            <a:r>
              <a:rPr lang="en-GB" sz="2400" dirty="0"/>
              <a:t>, 6(3):183–191, 2007, pp. 183-191</a:t>
            </a:r>
            <a:endParaRPr lang="en-GB" sz="2200" kern="1200" baseline="0" dirty="0">
              <a:solidFill>
                <a:schemeClr val="bg1"/>
              </a:solidFill>
              <a:latin typeface="+mj-lt"/>
              <a:ea typeface="+mn-ea"/>
              <a:cs typeface="+mn-cs"/>
            </a:endParaRPr>
          </a:p>
          <a:p>
            <a:pPr marL="514350" marR="0" indent="-514350" algn="l" defTabSz="2088170" rtl="0" eaLnBrk="1" fontAlgn="auto" latinLnBrk="0" hangingPunct="1">
              <a:lnSpc>
                <a:spcPct val="100000"/>
              </a:lnSpc>
              <a:spcBef>
                <a:spcPct val="20000"/>
              </a:spcBef>
              <a:spcAft>
                <a:spcPts val="0"/>
              </a:spcAft>
              <a:buClrTx/>
              <a:buSzTx/>
              <a:buFont typeface="Arial"/>
              <a:buAutoNum type="arabicPeriod"/>
              <a:tabLst/>
              <a:defRPr/>
            </a:pPr>
            <a:r>
              <a:rPr lang="en-GB" sz="2400" dirty="0"/>
              <a:t>Kostya S Novoselov, Edward McCann, SV Morozov, Vladimir I </a:t>
            </a:r>
            <a:r>
              <a:rPr lang="en-GB" sz="2400" dirty="0" err="1"/>
              <a:t>Fal’ko</a:t>
            </a:r>
            <a:r>
              <a:rPr lang="en-GB" sz="2400" dirty="0"/>
              <a:t>, MI Katsnelson, U Zeitler, D Jiang, F Schedin, and Andre K Geim, ‘Unconventional quantum hall effect and berry’s phase of 2</a:t>
            </a:r>
            <a:r>
              <a:rPr lang="el-GR" sz="2400" dirty="0"/>
              <a:t>π </a:t>
            </a:r>
            <a:r>
              <a:rPr lang="en-GB" sz="2400" dirty="0"/>
              <a:t>in bilayer graphene’, </a:t>
            </a:r>
            <a:r>
              <a:rPr lang="en-GB" sz="2400" i="1" dirty="0"/>
              <a:t>Nature physics</a:t>
            </a:r>
            <a:r>
              <a:rPr lang="en-GB" sz="2400" dirty="0"/>
              <a:t>, 2(3):177–180, 2006, pp. 177-180.</a:t>
            </a:r>
            <a:endParaRPr lang="en-GB" sz="2200" kern="1200" baseline="0" dirty="0">
              <a:solidFill>
                <a:schemeClr val="bg1"/>
              </a:solidFill>
              <a:latin typeface="+mj-lt"/>
              <a:ea typeface="+mn-ea"/>
              <a:cs typeface="+mn-cs"/>
            </a:endParaRPr>
          </a:p>
          <a:p>
            <a:pPr marL="514350" marR="0" indent="-514350" algn="l" defTabSz="2088170" rtl="0" eaLnBrk="1" fontAlgn="auto" latinLnBrk="0" hangingPunct="1">
              <a:lnSpc>
                <a:spcPct val="100000"/>
              </a:lnSpc>
              <a:spcBef>
                <a:spcPct val="20000"/>
              </a:spcBef>
              <a:spcAft>
                <a:spcPts val="0"/>
              </a:spcAft>
              <a:buClrTx/>
              <a:buSzTx/>
              <a:buFont typeface="Arial"/>
              <a:buAutoNum type="arabicPeriod"/>
              <a:tabLst/>
              <a:defRPr/>
            </a:pPr>
            <a:r>
              <a:rPr lang="en-GB" sz="2200" kern="1200" baseline="0" dirty="0" err="1">
                <a:solidFill>
                  <a:schemeClr val="bg1"/>
                </a:solidFill>
                <a:latin typeface="+mj-lt"/>
                <a:ea typeface="+mn-ea"/>
                <a:cs typeface="+mn-cs"/>
              </a:rPr>
              <a:t>AABurkov</a:t>
            </a:r>
            <a:r>
              <a:rPr lang="en-GB" sz="2200" kern="1200" baseline="0" dirty="0">
                <a:solidFill>
                  <a:schemeClr val="bg1"/>
                </a:solidFill>
                <a:latin typeface="+mj-lt"/>
                <a:ea typeface="+mn-ea"/>
                <a:cs typeface="+mn-cs"/>
              </a:rPr>
              <a:t>, ‘Topological semimetals’, Nature materials, 15(11):1145-1148, 2016, pp. 1145-1448</a:t>
            </a:r>
          </a:p>
          <a:p>
            <a:pPr marL="514350" marR="0" indent="-514350" algn="l" defTabSz="2088170" rtl="0" eaLnBrk="1" fontAlgn="auto" latinLnBrk="0" hangingPunct="1">
              <a:lnSpc>
                <a:spcPct val="100000"/>
              </a:lnSpc>
              <a:spcBef>
                <a:spcPct val="20000"/>
              </a:spcBef>
              <a:spcAft>
                <a:spcPts val="0"/>
              </a:spcAft>
              <a:buClrTx/>
              <a:buSzTx/>
              <a:buFont typeface="Arial"/>
              <a:buAutoNum type="arabicPeriod"/>
              <a:tabLst/>
              <a:defRPr/>
            </a:pPr>
            <a:r>
              <a:rPr lang="en-GB" sz="2400" dirty="0"/>
              <a:t>Cheol-Hwan Park and Nicola Marzari, ‘Berry phase and pseudospin winding number in bilayer graphene’, </a:t>
            </a:r>
            <a:r>
              <a:rPr lang="en-GB" sz="2400" i="1" dirty="0"/>
              <a:t>Physical Review B—Condensed Matter and Materials Physics</a:t>
            </a:r>
            <a:r>
              <a:rPr lang="en-GB" sz="2400" dirty="0"/>
              <a:t>, 84(20):205440, 2011, pp. 205440.</a:t>
            </a:r>
          </a:p>
          <a:p>
            <a:pPr marL="514350" marR="0" indent="-514350" algn="l" defTabSz="2088170" rtl="0" eaLnBrk="1" fontAlgn="auto" latinLnBrk="0" hangingPunct="1">
              <a:lnSpc>
                <a:spcPct val="100000"/>
              </a:lnSpc>
              <a:spcBef>
                <a:spcPct val="20000"/>
              </a:spcBef>
              <a:spcAft>
                <a:spcPts val="0"/>
              </a:spcAft>
              <a:buClrTx/>
              <a:buSzTx/>
              <a:buFont typeface="Arial"/>
              <a:buAutoNum type="arabicPeriod"/>
              <a:tabLst/>
              <a:defRPr/>
            </a:pPr>
            <a:r>
              <a:rPr lang="en-GB" sz="2400" dirty="0"/>
              <a:t>Dean Moldovan, Miša Anđelković, and Francois Peeters, </a:t>
            </a:r>
            <a:r>
              <a:rPr lang="en-GB" sz="2400" i="1" dirty="0"/>
              <a:t>Pybinding v0.9.5: a python package for tight-binding calculations</a:t>
            </a:r>
            <a:r>
              <a:rPr lang="en-GB" sz="2400" dirty="0"/>
              <a:t>, August 2020.</a:t>
            </a:r>
            <a:endParaRPr lang="en-GB" sz="2200" kern="1200" baseline="0" dirty="0">
              <a:solidFill>
                <a:schemeClr val="bg1"/>
              </a:solidFill>
              <a:latin typeface="+mj-lt"/>
              <a:ea typeface="+mn-ea"/>
              <a:cs typeface="+mn-cs"/>
            </a:endParaRPr>
          </a:p>
        </p:txBody>
      </p:sp>
      <p:sp>
        <p:nvSpPr>
          <p:cNvPr id="10" name="Subtitle 2"/>
          <p:cNvSpPr txBox="1">
            <a:spLocks noGrp="1" noRot="1" noMove="1" noResize="1" noEditPoints="1" noAdjustHandles="1" noChangeArrowheads="1" noChangeShapeType="1"/>
          </p:cNvSpPr>
          <p:nvPr userDrawn="1"/>
        </p:nvSpPr>
        <p:spPr>
          <a:xfrm>
            <a:off x="22277481" y="39781257"/>
            <a:ext cx="7997732" cy="3030443"/>
          </a:xfrm>
          <a:prstGeom prst="rect">
            <a:avLst/>
          </a:prstGeom>
          <a:solidFill>
            <a:schemeClr val="accent2"/>
          </a:solidFill>
        </p:spPr>
        <p:txBody>
          <a:bodyPr vert="horz" lIns="417634" tIns="208817" rIns="417634" bIns="208817" numCol="1" rtlCol="0" anchor="t">
            <a:normAutofit/>
          </a:bodyPr>
          <a:lstStyle>
            <a:lvl1pPr marL="0" indent="0" algn="r" defTabSz="2088170" rtl="0" eaLnBrk="1" latinLnBrk="0" hangingPunct="1">
              <a:spcBef>
                <a:spcPct val="20000"/>
              </a:spcBef>
              <a:buFont typeface="Arial"/>
              <a:buNone/>
              <a:defRPr sz="3200" kern="1200" baseline="0">
                <a:solidFill>
                  <a:schemeClr val="bg1"/>
                </a:solidFill>
                <a:latin typeface="+mn-lt"/>
                <a:ea typeface="+mn-ea"/>
                <a:cs typeface="+mn-cs"/>
              </a:defRPr>
            </a:lvl1pPr>
            <a:lvl2pPr marL="2088170" indent="0" algn="ctr" defTabSz="2088170" rtl="0" eaLnBrk="1" latinLnBrk="0" hangingPunct="1">
              <a:spcBef>
                <a:spcPct val="20000"/>
              </a:spcBef>
              <a:buFont typeface="Arial"/>
              <a:buNone/>
              <a:defRPr sz="6600" kern="1200">
                <a:solidFill>
                  <a:schemeClr val="tx1">
                    <a:tint val="75000"/>
                  </a:schemeClr>
                </a:solidFill>
                <a:latin typeface="+mn-lt"/>
                <a:ea typeface="+mn-ea"/>
                <a:cs typeface="+mn-cs"/>
              </a:defRPr>
            </a:lvl2pPr>
            <a:lvl3pPr marL="4176339" indent="0" algn="ctr" defTabSz="2088170" rtl="0" eaLnBrk="1" latinLnBrk="0" hangingPunct="1">
              <a:spcBef>
                <a:spcPct val="20000"/>
              </a:spcBef>
              <a:buFont typeface="Arial"/>
              <a:buNone/>
              <a:defRPr sz="6600" kern="1200">
                <a:solidFill>
                  <a:schemeClr val="tx1">
                    <a:tint val="75000"/>
                  </a:schemeClr>
                </a:solidFill>
                <a:latin typeface="+mn-lt"/>
                <a:ea typeface="+mn-ea"/>
                <a:cs typeface="+mn-cs"/>
              </a:defRPr>
            </a:lvl3pPr>
            <a:lvl4pPr marL="6264509" indent="0" algn="ctr" defTabSz="2088170" rtl="0" eaLnBrk="1" latinLnBrk="0" hangingPunct="1">
              <a:spcBef>
                <a:spcPct val="20000"/>
              </a:spcBef>
              <a:buFont typeface="Arial"/>
              <a:buNone/>
              <a:defRPr sz="6600" kern="1200">
                <a:solidFill>
                  <a:schemeClr val="tx1">
                    <a:tint val="75000"/>
                  </a:schemeClr>
                </a:solidFill>
                <a:latin typeface="+mn-lt"/>
                <a:ea typeface="+mn-ea"/>
                <a:cs typeface="+mn-cs"/>
              </a:defRPr>
            </a:lvl4pPr>
            <a:lvl5pPr marL="8352678" indent="0" algn="ctr" defTabSz="2088170" rtl="0" eaLnBrk="1" latinLnBrk="0" hangingPunct="1">
              <a:spcBef>
                <a:spcPct val="20000"/>
              </a:spcBef>
              <a:buFont typeface="Arial"/>
              <a:buNone/>
              <a:defRPr sz="6600" kern="1200">
                <a:solidFill>
                  <a:schemeClr val="tx1">
                    <a:tint val="75000"/>
                  </a:schemeClr>
                </a:solidFill>
                <a:latin typeface="+mn-lt"/>
                <a:ea typeface="+mn-ea"/>
                <a:cs typeface="+mn-cs"/>
              </a:defRPr>
            </a:lvl5pPr>
            <a:lvl6pPr marL="10440848" indent="0" algn="ctr" defTabSz="2088170" rtl="0" eaLnBrk="1" latinLnBrk="0" hangingPunct="1">
              <a:spcBef>
                <a:spcPct val="20000"/>
              </a:spcBef>
              <a:buFont typeface="Arial"/>
              <a:buNone/>
              <a:defRPr sz="9100" kern="1200">
                <a:solidFill>
                  <a:schemeClr val="tx1">
                    <a:tint val="75000"/>
                  </a:schemeClr>
                </a:solidFill>
                <a:latin typeface="+mn-lt"/>
                <a:ea typeface="+mn-ea"/>
                <a:cs typeface="+mn-cs"/>
              </a:defRPr>
            </a:lvl6pPr>
            <a:lvl7pPr marL="12529017" indent="0" algn="ctr" defTabSz="2088170" rtl="0" eaLnBrk="1" latinLnBrk="0" hangingPunct="1">
              <a:spcBef>
                <a:spcPct val="20000"/>
              </a:spcBef>
              <a:buFont typeface="Arial"/>
              <a:buNone/>
              <a:defRPr sz="9100" kern="1200">
                <a:solidFill>
                  <a:schemeClr val="tx1">
                    <a:tint val="75000"/>
                  </a:schemeClr>
                </a:solidFill>
                <a:latin typeface="+mn-lt"/>
                <a:ea typeface="+mn-ea"/>
                <a:cs typeface="+mn-cs"/>
              </a:defRPr>
            </a:lvl7pPr>
            <a:lvl8pPr marL="14617187" indent="0" algn="ctr" defTabSz="2088170" rtl="0" eaLnBrk="1" latinLnBrk="0" hangingPunct="1">
              <a:spcBef>
                <a:spcPct val="20000"/>
              </a:spcBef>
              <a:buFont typeface="Arial"/>
              <a:buNone/>
              <a:defRPr sz="9100" kern="1200">
                <a:solidFill>
                  <a:schemeClr val="tx1">
                    <a:tint val="75000"/>
                  </a:schemeClr>
                </a:solidFill>
                <a:latin typeface="+mn-lt"/>
                <a:ea typeface="+mn-ea"/>
                <a:cs typeface="+mn-cs"/>
              </a:defRPr>
            </a:lvl8pPr>
            <a:lvl9pPr marL="16705356" indent="0" algn="ctr" defTabSz="2088170" rtl="0" eaLnBrk="1" latinLnBrk="0" hangingPunct="1">
              <a:spcBef>
                <a:spcPct val="20000"/>
              </a:spcBef>
              <a:buFont typeface="Arial"/>
              <a:buNone/>
              <a:defRPr sz="9100" kern="1200">
                <a:solidFill>
                  <a:schemeClr val="tx1">
                    <a:tint val="75000"/>
                  </a:schemeClr>
                </a:solidFill>
                <a:latin typeface="+mn-lt"/>
                <a:ea typeface="+mn-ea"/>
                <a:cs typeface="+mn-cs"/>
              </a:defRPr>
            </a:lvl9pPr>
          </a:lstStyle>
          <a:p>
            <a:pPr marL="0" marR="0" indent="0" algn="r" defTabSz="2088170" rtl="0" eaLnBrk="1" fontAlgn="auto" latinLnBrk="0" hangingPunct="1">
              <a:lnSpc>
                <a:spcPct val="100000"/>
              </a:lnSpc>
              <a:spcBef>
                <a:spcPct val="20000"/>
              </a:spcBef>
              <a:spcAft>
                <a:spcPts val="0"/>
              </a:spcAft>
              <a:buClrTx/>
              <a:buSzTx/>
              <a:buFont typeface="Arial"/>
              <a:buNone/>
              <a:tabLst/>
              <a:defRPr/>
            </a:pPr>
            <a:r>
              <a:rPr lang="en-GB" sz="2400" b="1" dirty="0">
                <a:latin typeface="+mj-lt"/>
              </a:rPr>
              <a:t>CONTACT INFORMATION</a:t>
            </a:r>
          </a:p>
          <a:p>
            <a:r>
              <a:rPr lang="en-GB" sz="2400" dirty="0">
                <a:latin typeface="+mj-lt"/>
              </a:rPr>
              <a:t> School of Science / Department of Physics</a:t>
            </a:r>
          </a:p>
          <a:p>
            <a:r>
              <a:rPr lang="en-GB" sz="2400" dirty="0">
                <a:latin typeface="+mj-lt"/>
              </a:rPr>
              <a:t>Loughborough University</a:t>
            </a:r>
            <a:r>
              <a:rPr lang="en-GB" sz="2400" baseline="0" dirty="0">
                <a:latin typeface="+mj-lt"/>
              </a:rPr>
              <a:t> </a:t>
            </a:r>
          </a:p>
          <a:p>
            <a:r>
              <a:rPr lang="en-GB" sz="2400" dirty="0">
                <a:latin typeface="+mj-lt"/>
              </a:rPr>
              <a:t>Leicestershire LE11 3TU</a:t>
            </a:r>
            <a:r>
              <a:rPr lang="en-GB" sz="2400" baseline="0" dirty="0">
                <a:latin typeface="+mj-lt"/>
              </a:rPr>
              <a:t> </a:t>
            </a:r>
            <a:r>
              <a:rPr lang="en-GB" sz="2400" dirty="0">
                <a:latin typeface="+mj-lt"/>
              </a:rPr>
              <a:t> UK</a:t>
            </a:r>
          </a:p>
          <a:p>
            <a:r>
              <a:rPr lang="en-GB" sz="2400" dirty="0">
                <a:latin typeface="+mj-lt"/>
              </a:rPr>
              <a:t>dm0801@lunet.lboro.ac.uk</a:t>
            </a:r>
          </a:p>
        </p:txBody>
      </p:sp>
    </p:spTree>
    <p:extLst>
      <p:ext uri="{BB962C8B-B14F-4D97-AF65-F5344CB8AC3E}">
        <p14:creationId xmlns:p14="http://schemas.microsoft.com/office/powerpoint/2010/main" val="1377081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ondary Poster Layout">
    <p:spTree>
      <p:nvGrpSpPr>
        <p:cNvPr id="1" name=""/>
        <p:cNvGrpSpPr/>
        <p:nvPr/>
      </p:nvGrpSpPr>
      <p:grpSpPr>
        <a:xfrm>
          <a:off x="0" y="0"/>
          <a:ext cx="0" cy="0"/>
          <a:chOff x="0" y="0"/>
          <a:chExt cx="0" cy="0"/>
        </a:xfrm>
      </p:grpSpPr>
      <p:sp>
        <p:nvSpPr>
          <p:cNvPr id="8" name="Text Box 38"/>
          <p:cNvSpPr txBox="1">
            <a:spLocks noChangeArrowheads="1"/>
          </p:cNvSpPr>
          <p:nvPr userDrawn="1"/>
        </p:nvSpPr>
        <p:spPr bwMode="auto">
          <a:xfrm>
            <a:off x="1399854" y="4423731"/>
            <a:ext cx="17986741" cy="759176"/>
          </a:xfrm>
          <a:prstGeom prst="rect">
            <a:avLst/>
          </a:prstGeom>
          <a:noFill/>
          <a:ln w="9525">
            <a:noFill/>
            <a:miter lim="800000"/>
            <a:headEnd/>
            <a:tailEnd/>
          </a:ln>
        </p:spPr>
        <p:txBody>
          <a:bodyPr wrap="square" lIns="91436" tIns="45717" rIns="91436" bIns="45717">
            <a:spAutoFit/>
          </a:bodyPr>
          <a:lstStyle/>
          <a:p>
            <a:pPr defTabSz="912813" eaLnBrk="0" hangingPunct="0">
              <a:lnSpc>
                <a:spcPct val="110000"/>
              </a:lnSpc>
              <a:defRPr/>
            </a:pPr>
            <a:r>
              <a:rPr lang="en-GB" sz="4000" dirty="0">
                <a:solidFill>
                  <a:schemeClr val="bg1"/>
                </a:solidFill>
                <a:latin typeface="+mj-lt"/>
              </a:rPr>
              <a:t>Sub</a:t>
            </a:r>
            <a:r>
              <a:rPr lang="en-GB" sz="4000" baseline="0" dirty="0">
                <a:solidFill>
                  <a:schemeClr val="bg1"/>
                </a:solidFill>
                <a:latin typeface="+mj-lt"/>
              </a:rPr>
              <a:t> Heading/Author </a:t>
            </a:r>
            <a:r>
              <a:rPr lang="en-GB" sz="4000" i="1" dirty="0">
                <a:solidFill>
                  <a:schemeClr val="bg1"/>
                </a:solidFill>
                <a:latin typeface="+mj-lt"/>
              </a:rPr>
              <a:t>(edit</a:t>
            </a:r>
            <a:r>
              <a:rPr lang="en-GB" sz="4000" i="1" baseline="0" dirty="0">
                <a:solidFill>
                  <a:schemeClr val="bg1"/>
                </a:solidFill>
                <a:latin typeface="+mj-lt"/>
              </a:rPr>
              <a:t> </a:t>
            </a:r>
            <a:r>
              <a:rPr lang="en-GB" sz="4000" i="1" dirty="0">
                <a:solidFill>
                  <a:schemeClr val="bg1"/>
                </a:solidFill>
                <a:latin typeface="+mj-lt"/>
              </a:rPr>
              <a:t>via View &gt; Slide Master)</a:t>
            </a:r>
          </a:p>
        </p:txBody>
      </p:sp>
      <p:sp>
        <p:nvSpPr>
          <p:cNvPr id="9" name="Text Box 37"/>
          <p:cNvSpPr txBox="1">
            <a:spLocks noChangeArrowheads="1"/>
          </p:cNvSpPr>
          <p:nvPr userDrawn="1"/>
        </p:nvSpPr>
        <p:spPr bwMode="auto">
          <a:xfrm>
            <a:off x="1399854" y="888939"/>
            <a:ext cx="17986741" cy="492443"/>
          </a:xfrm>
          <a:prstGeom prst="rect">
            <a:avLst/>
          </a:prstGeom>
          <a:noFill/>
          <a:ln w="9525">
            <a:noFill/>
            <a:miter lim="800000"/>
            <a:headEnd/>
            <a:tailEnd/>
          </a:ln>
        </p:spPr>
        <p:txBody>
          <a:bodyPr wrap="square" lIns="0" tIns="0" rIns="0" bIns="0">
            <a:spAutoFit/>
          </a:bodyPr>
          <a:lstStyle/>
          <a:p>
            <a:pPr defTabSz="912813" eaLnBrk="0" hangingPunct="0">
              <a:spcBef>
                <a:spcPct val="50000"/>
              </a:spcBef>
              <a:defRPr/>
            </a:pPr>
            <a:r>
              <a:rPr lang="en-GB" sz="3200" b="0" dirty="0">
                <a:solidFill>
                  <a:srgbClr val="FFFFFF"/>
                </a:solidFill>
                <a:latin typeface="+mj-lt"/>
              </a:rPr>
              <a:t>Insert your department name </a:t>
            </a:r>
            <a:r>
              <a:rPr lang="en-GB" sz="3200" b="0" i="1" dirty="0">
                <a:solidFill>
                  <a:srgbClr val="FFFFFF"/>
                </a:solidFill>
                <a:latin typeface="+mj-lt"/>
              </a:rPr>
              <a:t>(edit via View &gt; Slide Master)</a:t>
            </a:r>
          </a:p>
        </p:txBody>
      </p:sp>
      <p:sp>
        <p:nvSpPr>
          <p:cNvPr id="12" name="Title 11"/>
          <p:cNvSpPr>
            <a:spLocks noGrp="1"/>
          </p:cNvSpPr>
          <p:nvPr>
            <p:ph type="title"/>
          </p:nvPr>
        </p:nvSpPr>
        <p:spPr>
          <a:xfrm>
            <a:off x="1406957" y="1381382"/>
            <a:ext cx="17979638" cy="3042349"/>
          </a:xfrm>
          <a:prstGeom prst="rect">
            <a:avLst/>
          </a:prstGeom>
        </p:spPr>
        <p:txBody>
          <a:bodyPr anchor="ctr"/>
          <a:lstStyle>
            <a:lvl1pPr>
              <a:defRPr b="1"/>
            </a:lvl1pPr>
          </a:lstStyle>
          <a:p>
            <a:r>
              <a:rPr lang="en-GB" dirty="0"/>
              <a:t>Click to edit Master title style</a:t>
            </a:r>
            <a:endParaRPr lang="en-US" dirty="0"/>
          </a:p>
        </p:txBody>
      </p:sp>
    </p:spTree>
    <p:extLst>
      <p:ext uri="{BB962C8B-B14F-4D97-AF65-F5344CB8AC3E}">
        <p14:creationId xmlns:p14="http://schemas.microsoft.com/office/powerpoint/2010/main" val="1864929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32727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p:cNvSpPr/>
          <p:nvPr userDrawn="1"/>
        </p:nvSpPr>
        <p:spPr>
          <a:xfrm>
            <a:off x="0" y="0"/>
            <a:ext cx="30275213" cy="5400000"/>
          </a:xfrm>
          <a:prstGeom prst="rect">
            <a:avLst/>
          </a:prstGeom>
          <a:solidFill>
            <a:schemeClr val="tx2"/>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4" name="Picture 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0256206" y="1856591"/>
            <a:ext cx="9144000" cy="2309862"/>
          </a:xfrm>
          <a:prstGeom prst="rect">
            <a:avLst/>
          </a:prstGeom>
        </p:spPr>
      </p:pic>
      <p:sp>
        <p:nvSpPr>
          <p:cNvPr id="3" name="Text Placeholder 2"/>
          <p:cNvSpPr>
            <a:spLocks noGrp="1"/>
          </p:cNvSpPr>
          <p:nvPr>
            <p:ph type="body" idx="1"/>
          </p:nvPr>
        </p:nvSpPr>
        <p:spPr>
          <a:xfrm>
            <a:off x="1513761" y="9989402"/>
            <a:ext cx="27247692" cy="28253743"/>
          </a:xfrm>
          <a:prstGeom prst="rect">
            <a:avLst/>
          </a:prstGeom>
        </p:spPr>
        <p:txBody>
          <a:bodyPr vert="horz" lIns="417634" tIns="208817" rIns="417634" bIns="208817"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744064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2088170" rtl="0" eaLnBrk="1" latinLnBrk="0" hangingPunct="1">
        <a:spcBef>
          <a:spcPct val="0"/>
        </a:spcBef>
        <a:buNone/>
        <a:defRPr sz="9600" kern="1200">
          <a:solidFill>
            <a:schemeClr val="bg1"/>
          </a:solidFill>
          <a:latin typeface="+mj-lt"/>
          <a:ea typeface="+mj-ea"/>
          <a:cs typeface="+mj-cs"/>
        </a:defRPr>
      </a:lvl1pPr>
    </p:titleStyle>
    <p:bodyStyle>
      <a:lvl1pPr marL="1566127" indent="-1566127" algn="l" defTabSz="2088170" rtl="0" eaLnBrk="1" latinLnBrk="0" hangingPunct="1">
        <a:spcBef>
          <a:spcPct val="20000"/>
        </a:spcBef>
        <a:buFont typeface="Arial"/>
        <a:buChar char="•"/>
        <a:defRPr sz="6600" kern="1200">
          <a:solidFill>
            <a:schemeClr val="tx1"/>
          </a:solidFill>
          <a:latin typeface="+mj-lt"/>
          <a:ea typeface="+mn-ea"/>
          <a:cs typeface="+mn-cs"/>
        </a:defRPr>
      </a:lvl1pPr>
      <a:lvl2pPr marL="3393276" indent="-1305106" algn="l" defTabSz="2088170" rtl="0" eaLnBrk="1" latinLnBrk="0" hangingPunct="1">
        <a:spcBef>
          <a:spcPct val="20000"/>
        </a:spcBef>
        <a:buFont typeface="Arial"/>
        <a:buChar char="–"/>
        <a:defRPr sz="6600" kern="1200">
          <a:solidFill>
            <a:schemeClr val="tx1"/>
          </a:solidFill>
          <a:latin typeface="+mj-lt"/>
          <a:ea typeface="+mn-ea"/>
          <a:cs typeface="+mn-cs"/>
        </a:defRPr>
      </a:lvl2pPr>
      <a:lvl3pPr marL="5220424" indent="-1044085" algn="l" defTabSz="2088170" rtl="0" eaLnBrk="1" latinLnBrk="0" hangingPunct="1">
        <a:spcBef>
          <a:spcPct val="20000"/>
        </a:spcBef>
        <a:buFont typeface="Arial"/>
        <a:buChar char="•"/>
        <a:defRPr sz="6600" kern="1200">
          <a:solidFill>
            <a:schemeClr val="tx1"/>
          </a:solidFill>
          <a:latin typeface="+mj-lt"/>
          <a:ea typeface="+mn-ea"/>
          <a:cs typeface="+mn-cs"/>
        </a:defRPr>
      </a:lvl3pPr>
      <a:lvl4pPr marL="7308593" indent="-1044085" algn="l" defTabSz="2088170" rtl="0" eaLnBrk="1" latinLnBrk="0" hangingPunct="1">
        <a:spcBef>
          <a:spcPct val="20000"/>
        </a:spcBef>
        <a:buFont typeface="Arial"/>
        <a:buChar char="–"/>
        <a:defRPr sz="6600" kern="1200">
          <a:solidFill>
            <a:schemeClr val="tx1"/>
          </a:solidFill>
          <a:latin typeface="+mj-lt"/>
          <a:ea typeface="+mn-ea"/>
          <a:cs typeface="+mn-cs"/>
        </a:defRPr>
      </a:lvl4pPr>
      <a:lvl5pPr marL="9396763" indent="-1044085" algn="l" defTabSz="2088170" rtl="0" eaLnBrk="1" latinLnBrk="0" hangingPunct="1">
        <a:spcBef>
          <a:spcPct val="20000"/>
        </a:spcBef>
        <a:buFont typeface="Arial"/>
        <a:buChar char="»"/>
        <a:defRPr sz="6600" kern="1200">
          <a:solidFill>
            <a:schemeClr val="tx1"/>
          </a:solidFill>
          <a:latin typeface="+mj-lt"/>
          <a:ea typeface="+mn-ea"/>
          <a:cs typeface="+mn-cs"/>
        </a:defRPr>
      </a:lvl5pPr>
      <a:lvl6pPr marL="11484933" indent="-1044085" algn="l" defTabSz="2088170" rtl="0" eaLnBrk="1" latinLnBrk="0" hangingPunct="1">
        <a:spcBef>
          <a:spcPct val="20000"/>
        </a:spcBef>
        <a:buFont typeface="Arial"/>
        <a:buChar char="•"/>
        <a:defRPr sz="9100" kern="1200">
          <a:solidFill>
            <a:schemeClr val="tx1"/>
          </a:solidFill>
          <a:latin typeface="+mn-lt"/>
          <a:ea typeface="+mn-ea"/>
          <a:cs typeface="+mn-cs"/>
        </a:defRPr>
      </a:lvl6pPr>
      <a:lvl7pPr marL="13573102" indent="-1044085" algn="l" defTabSz="2088170" rtl="0" eaLnBrk="1" latinLnBrk="0" hangingPunct="1">
        <a:spcBef>
          <a:spcPct val="20000"/>
        </a:spcBef>
        <a:buFont typeface="Arial"/>
        <a:buChar char="•"/>
        <a:defRPr sz="9100" kern="1200">
          <a:solidFill>
            <a:schemeClr val="tx1"/>
          </a:solidFill>
          <a:latin typeface="+mn-lt"/>
          <a:ea typeface="+mn-ea"/>
          <a:cs typeface="+mn-cs"/>
        </a:defRPr>
      </a:lvl7pPr>
      <a:lvl8pPr marL="15661272" indent="-1044085" algn="l" defTabSz="2088170" rtl="0" eaLnBrk="1" latinLnBrk="0" hangingPunct="1">
        <a:spcBef>
          <a:spcPct val="20000"/>
        </a:spcBef>
        <a:buFont typeface="Arial"/>
        <a:buChar char="•"/>
        <a:defRPr sz="9100" kern="1200">
          <a:solidFill>
            <a:schemeClr val="tx1"/>
          </a:solidFill>
          <a:latin typeface="+mn-lt"/>
          <a:ea typeface="+mn-ea"/>
          <a:cs typeface="+mn-cs"/>
        </a:defRPr>
      </a:lvl8pPr>
      <a:lvl9pPr marL="17749441" indent="-1044085" algn="l" defTabSz="2088170" rtl="0" eaLnBrk="1" latinLnBrk="0" hangingPunct="1">
        <a:spcBef>
          <a:spcPct val="20000"/>
        </a:spcBef>
        <a:buFont typeface="Arial"/>
        <a:buChar char="•"/>
        <a:defRPr sz="9100" kern="1200">
          <a:solidFill>
            <a:schemeClr val="tx1"/>
          </a:solidFill>
          <a:latin typeface="+mn-lt"/>
          <a:ea typeface="+mn-ea"/>
          <a:cs typeface="+mn-cs"/>
        </a:defRPr>
      </a:lvl9pPr>
    </p:bodyStyle>
    <p:otherStyle>
      <a:defPPr>
        <a:defRPr lang="en-US"/>
      </a:defPPr>
      <a:lvl1pPr marL="0" algn="l" defTabSz="2088170" rtl="0" eaLnBrk="1" latinLnBrk="0" hangingPunct="1">
        <a:defRPr sz="8200" kern="1200">
          <a:solidFill>
            <a:schemeClr val="tx1"/>
          </a:solidFill>
          <a:latin typeface="+mn-lt"/>
          <a:ea typeface="+mn-ea"/>
          <a:cs typeface="+mn-cs"/>
        </a:defRPr>
      </a:lvl1pPr>
      <a:lvl2pPr marL="2088170" algn="l" defTabSz="2088170" rtl="0" eaLnBrk="1" latinLnBrk="0" hangingPunct="1">
        <a:defRPr sz="8200" kern="1200">
          <a:solidFill>
            <a:schemeClr val="tx1"/>
          </a:solidFill>
          <a:latin typeface="+mn-lt"/>
          <a:ea typeface="+mn-ea"/>
          <a:cs typeface="+mn-cs"/>
        </a:defRPr>
      </a:lvl2pPr>
      <a:lvl3pPr marL="4176339" algn="l" defTabSz="2088170" rtl="0" eaLnBrk="1" latinLnBrk="0" hangingPunct="1">
        <a:defRPr sz="8200" kern="1200">
          <a:solidFill>
            <a:schemeClr val="tx1"/>
          </a:solidFill>
          <a:latin typeface="+mn-lt"/>
          <a:ea typeface="+mn-ea"/>
          <a:cs typeface="+mn-cs"/>
        </a:defRPr>
      </a:lvl3pPr>
      <a:lvl4pPr marL="6264509" algn="l" defTabSz="2088170" rtl="0" eaLnBrk="1" latinLnBrk="0" hangingPunct="1">
        <a:defRPr sz="8200" kern="1200">
          <a:solidFill>
            <a:schemeClr val="tx1"/>
          </a:solidFill>
          <a:latin typeface="+mn-lt"/>
          <a:ea typeface="+mn-ea"/>
          <a:cs typeface="+mn-cs"/>
        </a:defRPr>
      </a:lvl4pPr>
      <a:lvl5pPr marL="8352678" algn="l" defTabSz="2088170" rtl="0" eaLnBrk="1" latinLnBrk="0" hangingPunct="1">
        <a:defRPr sz="8200" kern="1200">
          <a:solidFill>
            <a:schemeClr val="tx1"/>
          </a:solidFill>
          <a:latin typeface="+mn-lt"/>
          <a:ea typeface="+mn-ea"/>
          <a:cs typeface="+mn-cs"/>
        </a:defRPr>
      </a:lvl5pPr>
      <a:lvl6pPr marL="10440848" algn="l" defTabSz="2088170" rtl="0" eaLnBrk="1" latinLnBrk="0" hangingPunct="1">
        <a:defRPr sz="8200" kern="1200">
          <a:solidFill>
            <a:schemeClr val="tx1"/>
          </a:solidFill>
          <a:latin typeface="+mn-lt"/>
          <a:ea typeface="+mn-ea"/>
          <a:cs typeface="+mn-cs"/>
        </a:defRPr>
      </a:lvl6pPr>
      <a:lvl7pPr marL="12529017" algn="l" defTabSz="2088170" rtl="0" eaLnBrk="1" latinLnBrk="0" hangingPunct="1">
        <a:defRPr sz="8200" kern="1200">
          <a:solidFill>
            <a:schemeClr val="tx1"/>
          </a:solidFill>
          <a:latin typeface="+mn-lt"/>
          <a:ea typeface="+mn-ea"/>
          <a:cs typeface="+mn-cs"/>
        </a:defRPr>
      </a:lvl7pPr>
      <a:lvl8pPr marL="14617187" algn="l" defTabSz="2088170" rtl="0" eaLnBrk="1" latinLnBrk="0" hangingPunct="1">
        <a:defRPr sz="8200" kern="1200">
          <a:solidFill>
            <a:schemeClr val="tx1"/>
          </a:solidFill>
          <a:latin typeface="+mn-lt"/>
          <a:ea typeface="+mn-ea"/>
          <a:cs typeface="+mn-cs"/>
        </a:defRPr>
      </a:lvl8pPr>
      <a:lvl9pPr marL="16705356" algn="l" defTabSz="2088170"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857AB4F-A024-3592-1D69-341EBCFA8356}"/>
              </a:ext>
            </a:extLst>
          </p:cNvPr>
          <p:cNvSpPr>
            <a:spLocks noGrp="1"/>
          </p:cNvSpPr>
          <p:nvPr>
            <p:ph type="title"/>
          </p:nvPr>
        </p:nvSpPr>
        <p:spPr/>
        <p:txBody>
          <a:bodyPr/>
          <a:lstStyle/>
          <a:p>
            <a:r>
              <a:rPr lang="en-GB" dirty="0"/>
              <a:t>Properties of Topological Billiards</a:t>
            </a:r>
          </a:p>
        </p:txBody>
      </p:sp>
      <p:sp>
        <p:nvSpPr>
          <p:cNvPr id="28" name="TextBox 27">
            <a:extLst>
              <a:ext uri="{FF2B5EF4-FFF2-40B4-BE49-F238E27FC236}">
                <a16:creationId xmlns:a16="http://schemas.microsoft.com/office/drawing/2014/main" id="{63BDBBAB-8E2D-81D6-C5FA-F7F22FD36BA6}"/>
              </a:ext>
            </a:extLst>
          </p:cNvPr>
          <p:cNvSpPr txBox="1">
            <a:spLocks noGrp="1" noRot="1" noMove="1" noResize="1" noEditPoints="1" noAdjustHandles="1" noChangeArrowheads="1" noChangeShapeType="1"/>
          </p:cNvSpPr>
          <p:nvPr/>
        </p:nvSpPr>
        <p:spPr>
          <a:xfrm>
            <a:off x="400050" y="5904271"/>
            <a:ext cx="29490859" cy="3539430"/>
          </a:xfrm>
          <a:prstGeom prst="rect">
            <a:avLst/>
          </a:prstGeom>
          <a:gradFill flip="none" rotWithShape="1">
            <a:gsLst>
              <a:gs pos="0">
                <a:schemeClr val="tx2">
                  <a:lumMod val="60000"/>
                  <a:lumOff val="40000"/>
                  <a:shade val="67500"/>
                  <a:satMod val="115000"/>
                </a:schemeClr>
              </a:gs>
              <a:gs pos="100000">
                <a:schemeClr val="tx2">
                  <a:lumMod val="60000"/>
                  <a:lumOff val="40000"/>
                  <a:shade val="100000"/>
                  <a:satMod val="115000"/>
                </a:schemeClr>
              </a:gs>
            </a:gsLst>
            <a:lin ang="8100000" scaled="1"/>
            <a:tileRect/>
          </a:gradFill>
        </p:spPr>
        <p:txBody>
          <a:bodyPr wrap="square" rtlCol="0">
            <a:spAutoFit/>
          </a:bodyPr>
          <a:lstStyle/>
          <a:p>
            <a:r>
              <a:rPr lang="en-GB" sz="3200" dirty="0"/>
              <a:t>Topological billiards is an emerging research area at the intersection of solid-state physics, quantum chaos and materials science. These systems are built to study the behaviour of particles, usually electrons, confined in two-dimensional geometries – similar to a ball bouncing in billiard table. In such systems electron dynamics are heavily influenced by the shape and topology of the confining region. Regular geometries (such as circles or squares) produce predictable and integrable motion, whereas irregular shapes (such as stadiums or fractals) lead to more complex and chaotic behaviour, with direct consequences on the system’s quantum spectra. The introduction of materials such as graphene add another layer of complexity, in graphene electrons behave like massless Dirac particles with their wavefunctions being subject to Berry phase and pseudospin dynamics. When confined these systems exhibit interesting results such as the anomalous quantum hall effect, quantised conductance, and the transition between regular and chaotic spectral statistics, all sensitive to strain, defects, impurities, and potential fields.</a:t>
            </a:r>
          </a:p>
        </p:txBody>
      </p:sp>
      <p:sp>
        <p:nvSpPr>
          <p:cNvPr id="32" name="Rectangle: Rounded Corners 31">
            <a:extLst>
              <a:ext uri="{FF2B5EF4-FFF2-40B4-BE49-F238E27FC236}">
                <a16:creationId xmlns:a16="http://schemas.microsoft.com/office/drawing/2014/main" id="{303EEF72-F4D5-A3F6-3F91-65DFB3DC12A4}"/>
              </a:ext>
            </a:extLst>
          </p:cNvPr>
          <p:cNvSpPr>
            <a:spLocks noGrp="1" noRot="1" noMove="1" noResize="1" noEditPoints="1" noAdjustHandles="1" noChangeArrowheads="1" noChangeShapeType="1"/>
          </p:cNvSpPr>
          <p:nvPr/>
        </p:nvSpPr>
        <p:spPr>
          <a:xfrm>
            <a:off x="704145" y="10198807"/>
            <a:ext cx="28595510" cy="8255292"/>
          </a:xfrm>
          <a:prstGeom prst="roundRect">
            <a:avLst/>
          </a:prstGeom>
          <a:solidFill>
            <a:schemeClr val="bg1"/>
          </a:solidFill>
          <a:ln w="76200">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35" name="Rectangle: Rounded Corners 34">
            <a:extLst>
              <a:ext uri="{FF2B5EF4-FFF2-40B4-BE49-F238E27FC236}">
                <a16:creationId xmlns:a16="http://schemas.microsoft.com/office/drawing/2014/main" id="{BB95E7B0-8C78-6B37-10F8-F7B7E51E5B7D}"/>
              </a:ext>
            </a:extLst>
          </p:cNvPr>
          <p:cNvSpPr>
            <a:spLocks noGrp="1" noRot="1" noMove="1" noResize="1" noEditPoints="1" noAdjustHandles="1" noChangeArrowheads="1" noChangeShapeType="1"/>
          </p:cNvSpPr>
          <p:nvPr/>
        </p:nvSpPr>
        <p:spPr>
          <a:xfrm>
            <a:off x="704145" y="33215351"/>
            <a:ext cx="28595510" cy="6350936"/>
          </a:xfrm>
          <a:prstGeom prst="roundRect">
            <a:avLst/>
          </a:prstGeom>
          <a:solidFill>
            <a:schemeClr val="bg1"/>
          </a:solidFill>
          <a:ln w="76200">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36" name="Rectangle: Rounded Corners 35">
            <a:extLst>
              <a:ext uri="{FF2B5EF4-FFF2-40B4-BE49-F238E27FC236}">
                <a16:creationId xmlns:a16="http://schemas.microsoft.com/office/drawing/2014/main" id="{046E11F7-CD3B-BA5F-3A00-F1CAD35249B5}"/>
              </a:ext>
            </a:extLst>
          </p:cNvPr>
          <p:cNvSpPr>
            <a:spLocks noGrp="1" noRot="1" noMove="1" noResize="1" noEditPoints="1" noAdjustHandles="1" noChangeArrowheads="1" noChangeShapeType="1"/>
          </p:cNvSpPr>
          <p:nvPr/>
        </p:nvSpPr>
        <p:spPr>
          <a:xfrm>
            <a:off x="689103" y="18953627"/>
            <a:ext cx="28595510" cy="6350936"/>
          </a:xfrm>
          <a:prstGeom prst="roundRect">
            <a:avLst/>
          </a:prstGeom>
          <a:solidFill>
            <a:schemeClr val="bg1"/>
          </a:solidFill>
          <a:ln w="76200">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37" name="Rectangle: Rounded Corners 36">
            <a:extLst>
              <a:ext uri="{FF2B5EF4-FFF2-40B4-BE49-F238E27FC236}">
                <a16:creationId xmlns:a16="http://schemas.microsoft.com/office/drawing/2014/main" id="{9FEB1D2E-7143-6D50-E5C4-D9BBAD6FFF80}"/>
              </a:ext>
            </a:extLst>
          </p:cNvPr>
          <p:cNvSpPr>
            <a:spLocks noGrp="1" noRot="1" noMove="1" noResize="1" noEditPoints="1" noAdjustHandles="1" noChangeArrowheads="1" noChangeShapeType="1"/>
          </p:cNvSpPr>
          <p:nvPr/>
        </p:nvSpPr>
        <p:spPr>
          <a:xfrm>
            <a:off x="704145" y="26039084"/>
            <a:ext cx="28595510" cy="6350936"/>
          </a:xfrm>
          <a:prstGeom prst="roundRect">
            <a:avLst/>
          </a:prstGeom>
          <a:solidFill>
            <a:schemeClr val="bg1"/>
          </a:solidFill>
          <a:ln w="76200">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40" name="Rectangle: Rounded Corners 39">
            <a:extLst>
              <a:ext uri="{FF2B5EF4-FFF2-40B4-BE49-F238E27FC236}">
                <a16:creationId xmlns:a16="http://schemas.microsoft.com/office/drawing/2014/main" id="{C48FA27D-BFDC-472D-244E-C9E091C91B7B}"/>
              </a:ext>
            </a:extLst>
          </p:cNvPr>
          <p:cNvSpPr>
            <a:spLocks noGrp="1" noRot="1" noMove="1" noResize="1" noEditPoints="1" noAdjustHandles="1" noChangeArrowheads="1" noChangeShapeType="1"/>
          </p:cNvSpPr>
          <p:nvPr/>
        </p:nvSpPr>
        <p:spPr>
          <a:xfrm>
            <a:off x="689103" y="9972804"/>
            <a:ext cx="28595510" cy="98995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4400" dirty="0">
                <a:solidFill>
                  <a:schemeClr val="tx1"/>
                </a:solidFill>
              </a:rPr>
              <a:t>Tight – Binding Model</a:t>
            </a:r>
            <a:endParaRPr lang="en-GB" sz="4400" dirty="0"/>
          </a:p>
        </p:txBody>
      </p:sp>
      <p:pic>
        <p:nvPicPr>
          <p:cNvPr id="58" name="Picture 57" descr="A graph of a line and a line&#10;&#10;AI-generated content may be incorrect.">
            <a:extLst>
              <a:ext uri="{FF2B5EF4-FFF2-40B4-BE49-F238E27FC236}">
                <a16:creationId xmlns:a16="http://schemas.microsoft.com/office/drawing/2014/main" id="{0E798ECB-49D7-B776-8CD9-9246CF1BA059}"/>
              </a:ext>
            </a:extLst>
          </p:cNvPr>
          <p:cNvPicPr>
            <a:picLocks noGrp="1" noRot="1" noChangeAspect="1" noMove="1" noResize="1" noEditPoints="1" noAdjustHandles="1" noChangeArrowheads="1" noChangeShapeType="1" noCrop="1"/>
          </p:cNvPicPr>
          <p:nvPr/>
        </p:nvPicPr>
        <p:blipFill>
          <a:blip r:embed="rId2"/>
          <a:stretch>
            <a:fillRect/>
          </a:stretch>
        </p:blipFill>
        <p:spPr>
          <a:xfrm>
            <a:off x="9137501" y="26315443"/>
            <a:ext cx="9764999" cy="5580000"/>
          </a:xfrm>
          <a:prstGeom prst="rect">
            <a:avLst/>
          </a:prstGeom>
        </p:spPr>
      </p:pic>
      <p:pic>
        <p:nvPicPr>
          <p:cNvPr id="21" name="Picture 20" descr="A graph of a graph of a graph&#10;&#10;AI-generated content may be incorrect.">
            <a:extLst>
              <a:ext uri="{FF2B5EF4-FFF2-40B4-BE49-F238E27FC236}">
                <a16:creationId xmlns:a16="http://schemas.microsoft.com/office/drawing/2014/main" id="{359F3BFB-3F73-A9A4-FA00-F22DA79F3D39}"/>
              </a:ext>
            </a:extLst>
          </p:cNvPr>
          <p:cNvPicPr>
            <a:picLocks noGrp="1" noRot="1" noChangeAspect="1" noMove="1" noResize="1" noEditPoints="1" noAdjustHandles="1" noChangeArrowheads="1" noChangeShapeType="1" noCrop="1"/>
          </p:cNvPicPr>
          <p:nvPr/>
        </p:nvPicPr>
        <p:blipFill>
          <a:blip r:embed="rId3"/>
          <a:stretch>
            <a:fillRect/>
          </a:stretch>
        </p:blipFill>
        <p:spPr>
          <a:xfrm>
            <a:off x="1273605" y="19558265"/>
            <a:ext cx="8370001" cy="5580000"/>
          </a:xfrm>
          <a:prstGeom prst="rect">
            <a:avLst/>
          </a:prstGeom>
        </p:spPr>
      </p:pic>
      <p:pic>
        <p:nvPicPr>
          <p:cNvPr id="34" name="Picture 33" descr="A graph of a graph of a number of small squares&#10;&#10;AI-generated content may be incorrect.">
            <a:extLst>
              <a:ext uri="{FF2B5EF4-FFF2-40B4-BE49-F238E27FC236}">
                <a16:creationId xmlns:a16="http://schemas.microsoft.com/office/drawing/2014/main" id="{895D17D1-A36B-2DC7-AD50-3E558D2A0B50}"/>
              </a:ext>
            </a:extLst>
          </p:cNvPr>
          <p:cNvPicPr>
            <a:picLocks noGrp="1" noRot="1" noChangeAspect="1" noMove="1" noResize="1" noEditPoints="1" noAdjustHandles="1" noChangeArrowheads="1" noChangeShapeType="1" noCrop="1"/>
          </p:cNvPicPr>
          <p:nvPr/>
        </p:nvPicPr>
        <p:blipFill>
          <a:blip r:embed="rId4"/>
          <a:stretch>
            <a:fillRect/>
          </a:stretch>
        </p:blipFill>
        <p:spPr>
          <a:xfrm>
            <a:off x="1273607" y="26424552"/>
            <a:ext cx="8370001" cy="5580000"/>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98C8AE5-28C1-CD10-DA77-D3DB8AC8DACC}"/>
                  </a:ext>
                </a:extLst>
              </p:cNvPr>
              <p:cNvSpPr txBox="1">
                <a:spLocks noGrp="1" noRot="1" noMove="1" noResize="1" noEditPoints="1" noAdjustHandles="1" noChangeArrowheads="1" noChangeShapeType="1"/>
              </p:cNvSpPr>
              <p:nvPr/>
            </p:nvSpPr>
            <p:spPr>
              <a:xfrm>
                <a:off x="882415" y="11119940"/>
                <a:ext cx="28395893" cy="3127844"/>
              </a:xfrm>
              <a:prstGeom prst="rect">
                <a:avLst/>
              </a:prstGeom>
              <a:noFill/>
            </p:spPr>
            <p:txBody>
              <a:bodyPr wrap="square" rtlCol="0">
                <a:spAutoFit/>
              </a:bodyPr>
              <a:lstStyle/>
              <a:p>
                <a:r>
                  <a:rPr lang="en-GB" sz="3200" dirty="0"/>
                  <a:t>The tight-binding model is a quantum mechanical approach to describe the motion of electrons in crystalline solids, it assumes the electrons are tightly bound to their atoms and occasionally "hop" onto a neighbouring atom due to tunnelling. This makes this approach extremely appropriate as it considers how discrete energy levels overlap and mix to form energy bands with varying band widths and gaps between them, allowing for an extensive understanding of the structures’ electronic properties. </a:t>
                </a:r>
              </a:p>
              <a:p>
                <a:r>
                  <a:rPr lang="en-GB" sz="3200" dirty="0"/>
                  <a:t>The tight-binding Hamiltonian is defined as: </a:t>
                </a:r>
                <a14:m>
                  <m:oMath xmlns:m="http://schemas.openxmlformats.org/officeDocument/2006/math">
                    <m:acc>
                      <m:accPr>
                        <m:chr m:val="̂"/>
                        <m:ctrlPr>
                          <a:rPr lang="en-GB" sz="3200" b="0" i="1" smtClean="0">
                            <a:latin typeface="Cambria Math" panose="02040503050406030204" pitchFamily="18" charset="0"/>
                          </a:rPr>
                        </m:ctrlPr>
                      </m:accPr>
                      <m:e>
                        <m:r>
                          <a:rPr lang="en-GB" sz="3200" i="1">
                            <a:latin typeface="Cambria Math" panose="02040503050406030204" pitchFamily="18" charset="0"/>
                          </a:rPr>
                          <m:t>𝐻</m:t>
                        </m:r>
                      </m:e>
                    </m:acc>
                    <m:r>
                      <a:rPr lang="en-GB" sz="3200" b="0" i="1" smtClean="0">
                        <a:latin typeface="Cambria Math" panose="02040503050406030204" pitchFamily="18" charset="0"/>
                      </a:rPr>
                      <m:t>=</m:t>
                    </m:r>
                    <m:nary>
                      <m:naryPr>
                        <m:chr m:val="∑"/>
                        <m:supHide m:val="on"/>
                        <m:ctrlPr>
                          <a:rPr lang="en-GB" sz="3200" i="1">
                            <a:latin typeface="Cambria Math" panose="02040503050406030204" pitchFamily="18" charset="0"/>
                          </a:rPr>
                        </m:ctrlPr>
                      </m:naryPr>
                      <m:sub>
                        <m:r>
                          <m:rPr>
                            <m:brk m:alnAt="7"/>
                          </m:rPr>
                          <a:rPr lang="en-GB" sz="3200" i="1">
                            <a:latin typeface="Cambria Math" panose="02040503050406030204" pitchFamily="18" charset="0"/>
                          </a:rPr>
                          <m:t>𝑖</m:t>
                        </m:r>
                      </m:sub>
                      <m:sup/>
                      <m:e>
                        <m:r>
                          <a:rPr lang="en-GB" sz="3200" i="1">
                            <a:latin typeface="Cambria Math" panose="02040503050406030204" pitchFamily="18" charset="0"/>
                          </a:rPr>
                          <m:t>(−</m:t>
                        </m:r>
                        <m:r>
                          <a:rPr lang="el-GR" sz="3200" i="1">
                            <a:latin typeface="Cambria Math" panose="02040503050406030204" pitchFamily="18" charset="0"/>
                          </a:rPr>
                          <m:t>𝜀</m:t>
                        </m:r>
                        <m:r>
                          <a:rPr lang="en-GB" sz="3200" i="1" baseline="-25000">
                            <a:latin typeface="Cambria Math" panose="02040503050406030204" pitchFamily="18" charset="0"/>
                          </a:rPr>
                          <m:t>𝑖</m:t>
                        </m:r>
                        <m:r>
                          <a:rPr lang="en-GB" sz="3200" i="1">
                            <a:latin typeface="Cambria Math" panose="02040503050406030204" pitchFamily="18" charset="0"/>
                          </a:rPr>
                          <m:t>)</m:t>
                        </m:r>
                      </m:e>
                    </m:nary>
                    <m:d>
                      <m:dPr>
                        <m:begChr m:val="|"/>
                        <m:endChr m:val="⟩"/>
                        <m:ctrlPr>
                          <a:rPr lang="en-GB" sz="3200" i="1">
                            <a:latin typeface="Cambria Math" panose="02040503050406030204" pitchFamily="18" charset="0"/>
                          </a:rPr>
                        </m:ctrlPr>
                      </m:dPr>
                      <m:e>
                        <m:r>
                          <a:rPr lang="en-GB" sz="3200" i="1">
                            <a:latin typeface="Cambria Math" panose="02040503050406030204" pitchFamily="18" charset="0"/>
                          </a:rPr>
                          <m:t> </m:t>
                        </m:r>
                        <m:r>
                          <a:rPr lang="en-GB" sz="3200" i="1">
                            <a:latin typeface="Cambria Math" panose="02040503050406030204" pitchFamily="18" charset="0"/>
                          </a:rPr>
                          <m:t>𝑖</m:t>
                        </m:r>
                      </m:e>
                    </m:d>
                    <m:d>
                      <m:dPr>
                        <m:begChr m:val="⟨"/>
                        <m:endChr m:val="|"/>
                        <m:ctrlPr>
                          <a:rPr lang="en-GB" sz="3200" i="1">
                            <a:latin typeface="Cambria Math" panose="02040503050406030204" pitchFamily="18" charset="0"/>
                          </a:rPr>
                        </m:ctrlPr>
                      </m:dPr>
                      <m:e>
                        <m:r>
                          <a:rPr lang="en-GB" sz="3200" i="1">
                            <a:latin typeface="Cambria Math" panose="02040503050406030204" pitchFamily="18" charset="0"/>
                          </a:rPr>
                          <m:t>𝑖</m:t>
                        </m:r>
                      </m:e>
                    </m:d>
                    <m:r>
                      <a:rPr lang="en-GB" sz="3200" i="1">
                        <a:latin typeface="Cambria Math" panose="02040503050406030204" pitchFamily="18" charset="0"/>
                      </a:rPr>
                      <m:t> </m:t>
                    </m:r>
                    <m:r>
                      <a:rPr lang="en-GB" sz="3200" b="0" i="1" smtClean="0">
                        <a:latin typeface="Cambria Math" panose="02040503050406030204" pitchFamily="18" charset="0"/>
                      </a:rPr>
                      <m:t>+ </m:t>
                    </m:r>
                    <m:nary>
                      <m:naryPr>
                        <m:chr m:val="∑"/>
                        <m:supHide m:val="on"/>
                        <m:ctrlPr>
                          <a:rPr lang="en-GB" sz="3200" b="0" i="1" smtClean="0">
                            <a:latin typeface="Cambria Math" panose="02040503050406030204" pitchFamily="18" charset="0"/>
                          </a:rPr>
                        </m:ctrlPr>
                      </m:naryPr>
                      <m:sub>
                        <m:r>
                          <m:rPr>
                            <m:brk m:alnAt="7"/>
                          </m:rPr>
                          <a:rPr lang="en-GB" sz="3200" b="0" i="1" smtClean="0">
                            <a:latin typeface="Cambria Math" panose="02040503050406030204" pitchFamily="18" charset="0"/>
                          </a:rPr>
                          <m:t>𝑖</m:t>
                        </m:r>
                        <m:r>
                          <a:rPr lang="en-GB" sz="3200" b="0" i="1" smtClean="0">
                            <a:latin typeface="Cambria Math" panose="02040503050406030204" pitchFamily="18" charset="0"/>
                          </a:rPr>
                          <m:t>𝑗</m:t>
                        </m:r>
                      </m:sub>
                      <m:sup/>
                      <m:e>
                        <m:r>
                          <a:rPr lang="en-GB" sz="3200" b="0" i="1" smtClean="0">
                            <a:latin typeface="Cambria Math" panose="02040503050406030204" pitchFamily="18" charset="0"/>
                          </a:rPr>
                          <m:t>(−</m:t>
                        </m:r>
                        <m:r>
                          <a:rPr lang="en-GB" sz="3200" b="0" i="1" smtClean="0">
                            <a:latin typeface="Cambria Math" panose="02040503050406030204" pitchFamily="18" charset="0"/>
                          </a:rPr>
                          <m:t>𝑡𝑖𝑗</m:t>
                        </m:r>
                        <m:r>
                          <a:rPr lang="en-GB" sz="3200" b="0" i="1" smtClean="0">
                            <a:latin typeface="Cambria Math" panose="02040503050406030204" pitchFamily="18" charset="0"/>
                          </a:rPr>
                          <m:t>)</m:t>
                        </m:r>
                      </m:e>
                    </m:nary>
                    <m:d>
                      <m:dPr>
                        <m:begChr m:val="|"/>
                        <m:endChr m:val="⟩"/>
                        <m:ctrlPr>
                          <a:rPr lang="en-GB" sz="3200" b="0" i="1" smtClean="0">
                            <a:latin typeface="Cambria Math" panose="02040503050406030204" pitchFamily="18" charset="0"/>
                          </a:rPr>
                        </m:ctrlPr>
                      </m:dPr>
                      <m:e>
                        <m:r>
                          <a:rPr lang="en-GB" sz="3200" b="0" i="1" smtClean="0">
                            <a:latin typeface="Cambria Math" panose="02040503050406030204" pitchFamily="18" charset="0"/>
                          </a:rPr>
                          <m:t> </m:t>
                        </m:r>
                        <m:r>
                          <a:rPr lang="en-GB" sz="3200" b="0" i="1" smtClean="0">
                            <a:latin typeface="Cambria Math" panose="02040503050406030204" pitchFamily="18" charset="0"/>
                          </a:rPr>
                          <m:t>𝑖</m:t>
                        </m:r>
                      </m:e>
                    </m:d>
                    <m:d>
                      <m:dPr>
                        <m:begChr m:val="⟨"/>
                        <m:endChr m:val="|"/>
                        <m:ctrlPr>
                          <a:rPr lang="en-GB" sz="3200" b="0" i="1" smtClean="0">
                            <a:latin typeface="Cambria Math" panose="02040503050406030204" pitchFamily="18" charset="0"/>
                          </a:rPr>
                        </m:ctrlPr>
                      </m:dPr>
                      <m:e>
                        <m:r>
                          <a:rPr lang="en-GB" sz="3200" b="0" i="1" smtClean="0">
                            <a:latin typeface="Cambria Math" panose="02040503050406030204" pitchFamily="18" charset="0"/>
                          </a:rPr>
                          <m:t>𝑗</m:t>
                        </m:r>
                      </m:e>
                    </m:d>
                  </m:oMath>
                </a14:m>
                <a:r>
                  <a:rPr lang="en-GB" sz="3200" dirty="0"/>
                  <a:t>. Where the first term represents the local on-site energy and the  second represents the tunnelling are hopping energies between sites.</a:t>
                </a:r>
              </a:p>
              <a:p>
                <a:endParaRPr lang="en-GB" sz="3200" dirty="0"/>
              </a:p>
            </p:txBody>
          </p:sp>
        </mc:Choice>
        <mc:Fallback xmlns="">
          <p:sp>
            <p:nvSpPr>
              <p:cNvPr id="2" name="TextBox 1">
                <a:extLst>
                  <a:ext uri="{FF2B5EF4-FFF2-40B4-BE49-F238E27FC236}">
                    <a16:creationId xmlns:a16="http://schemas.microsoft.com/office/drawing/2014/main" id="{898C8AE5-28C1-CD10-DA77-D3DB8AC8DACC}"/>
                  </a:ext>
                </a:extLst>
              </p:cNvPr>
              <p:cNvSpPr txBox="1">
                <a:spLocks noGrp="1" noRot="1" noChangeAspect="1" noMove="1" noResize="1" noEditPoints="1" noAdjustHandles="1" noChangeArrowheads="1" noChangeShapeType="1" noTextEdit="1"/>
              </p:cNvSpPr>
              <p:nvPr/>
            </p:nvSpPr>
            <p:spPr>
              <a:xfrm>
                <a:off x="882415" y="11119940"/>
                <a:ext cx="28395893" cy="3127844"/>
              </a:xfrm>
              <a:prstGeom prst="rect">
                <a:avLst/>
              </a:prstGeom>
              <a:blipFill>
                <a:blip r:embed="rId5"/>
                <a:stretch>
                  <a:fillRect l="-558" t="-2729" r="-43"/>
                </a:stretch>
              </a:blipFill>
            </p:spPr>
            <p:txBody>
              <a:bodyPr/>
              <a:lstStyle/>
              <a:p>
                <a:r>
                  <a:rPr lang="en-GB">
                    <a:noFill/>
                  </a:rPr>
                  <a:t> </a:t>
                </a:r>
              </a:p>
            </p:txBody>
          </p:sp>
        </mc:Fallback>
      </mc:AlternateContent>
      <p:pic>
        <p:nvPicPr>
          <p:cNvPr id="9" name="Picture 8">
            <a:extLst>
              <a:ext uri="{FF2B5EF4-FFF2-40B4-BE49-F238E27FC236}">
                <a16:creationId xmlns:a16="http://schemas.microsoft.com/office/drawing/2014/main" id="{8BCE8A3D-A533-2133-5995-5531C512CF6A}"/>
              </a:ext>
            </a:extLst>
          </p:cNvPr>
          <p:cNvPicPr>
            <a:picLocks noGrp="1" noRot="1" noChangeAspect="1" noMove="1" noResize="1" noEditPoints="1" noAdjustHandles="1" noChangeArrowheads="1" noChangeShapeType="1" noCrop="1"/>
          </p:cNvPicPr>
          <p:nvPr/>
        </p:nvPicPr>
        <p:blipFill>
          <a:blip r:embed="rId6"/>
          <a:stretch>
            <a:fillRect/>
          </a:stretch>
        </p:blipFill>
        <p:spPr>
          <a:xfrm>
            <a:off x="1716355" y="14230400"/>
            <a:ext cx="6345580" cy="3110356"/>
          </a:xfrm>
          <a:prstGeom prst="rect">
            <a:avLst/>
          </a:prstGeom>
        </p:spPr>
      </p:pic>
      <p:sp>
        <p:nvSpPr>
          <p:cNvPr id="38" name="TextBox 37">
            <a:extLst>
              <a:ext uri="{FF2B5EF4-FFF2-40B4-BE49-F238E27FC236}">
                <a16:creationId xmlns:a16="http://schemas.microsoft.com/office/drawing/2014/main" id="{DFA6379C-3EF6-9DC7-09B2-1E9A6397DAE0}"/>
              </a:ext>
            </a:extLst>
          </p:cNvPr>
          <p:cNvSpPr txBox="1">
            <a:spLocks noGrp="1" noRot="1" noMove="1" noResize="1" noEditPoints="1" noAdjustHandles="1" noChangeArrowheads="1" noChangeShapeType="1"/>
          </p:cNvSpPr>
          <p:nvPr/>
        </p:nvSpPr>
        <p:spPr>
          <a:xfrm>
            <a:off x="15001900" y="13341334"/>
            <a:ext cx="13761244" cy="5016758"/>
          </a:xfrm>
          <a:prstGeom prst="rect">
            <a:avLst/>
          </a:prstGeom>
          <a:noFill/>
        </p:spPr>
        <p:txBody>
          <a:bodyPr wrap="square" rtlCol="0">
            <a:spAutoFit/>
          </a:bodyPr>
          <a:lstStyle/>
          <a:p>
            <a:r>
              <a:rPr lang="en-GB" sz="3200" dirty="0"/>
              <a:t>The tight-binding model is used to explore topological features such as Berry phase and edge states, particularly in 2D materials like graphene and topological insulators.</a:t>
            </a:r>
          </a:p>
          <a:p>
            <a:endParaRPr lang="en-GB" sz="3200" dirty="0"/>
          </a:p>
          <a:p>
            <a:r>
              <a:rPr lang="en-GB" sz="3200" dirty="0"/>
              <a:t>The tight-binding model’s extreme flexibility allows for extensions to include external fields, strain and defects.</a:t>
            </a:r>
            <a:br>
              <a:rPr lang="en-GB" sz="3200" dirty="0"/>
            </a:br>
            <a:endParaRPr lang="en-GB" sz="3200" dirty="0"/>
          </a:p>
          <a:p>
            <a:r>
              <a:rPr lang="en-GB" sz="3200" dirty="0"/>
              <a:t>Models in this project are implemented using Pybinding, a Python library that facilitates the construction and simulation of tight-binding systems on arbitrary lattices.</a:t>
            </a:r>
          </a:p>
        </p:txBody>
      </p:sp>
      <p:sp>
        <p:nvSpPr>
          <p:cNvPr id="16" name="TextBox 15">
            <a:extLst>
              <a:ext uri="{FF2B5EF4-FFF2-40B4-BE49-F238E27FC236}">
                <a16:creationId xmlns:a16="http://schemas.microsoft.com/office/drawing/2014/main" id="{A12FE6DC-D08D-7C5D-2671-3F53EEADD910}"/>
              </a:ext>
            </a:extLst>
          </p:cNvPr>
          <p:cNvSpPr txBox="1">
            <a:spLocks noGrp="1" noRot="1" noMove="1" noResize="1" noEditPoints="1" noAdjustHandles="1" noChangeArrowheads="1" noChangeShapeType="1"/>
          </p:cNvSpPr>
          <p:nvPr/>
        </p:nvSpPr>
        <p:spPr>
          <a:xfrm>
            <a:off x="1898502" y="26315443"/>
            <a:ext cx="7239000" cy="569387"/>
          </a:xfrm>
          <a:prstGeom prst="rect">
            <a:avLst/>
          </a:prstGeom>
          <a:noFill/>
        </p:spPr>
        <p:txBody>
          <a:bodyPr wrap="square" rtlCol="0">
            <a:spAutoFit/>
          </a:bodyPr>
          <a:lstStyle/>
          <a:p>
            <a:r>
              <a:rPr lang="en-GB" sz="3100" dirty="0"/>
              <a:t>Africa graphene billiard – Chaotic dynamics</a:t>
            </a:r>
          </a:p>
        </p:txBody>
      </p:sp>
      <p:pic>
        <p:nvPicPr>
          <p:cNvPr id="62" name="Picture 61" descr="A graph of a diagram&#10;&#10;AI-generated content may be incorrect.">
            <a:extLst>
              <a:ext uri="{FF2B5EF4-FFF2-40B4-BE49-F238E27FC236}">
                <a16:creationId xmlns:a16="http://schemas.microsoft.com/office/drawing/2014/main" id="{58AB809C-F458-91B4-362B-DC0F6B957433}"/>
              </a:ext>
            </a:extLst>
          </p:cNvPr>
          <p:cNvPicPr>
            <a:picLocks noGrp="1" noRot="1" noChangeAspect="1" noMove="1" noResize="1" noEditPoints="1" noAdjustHandles="1" noChangeArrowheads="1" noChangeShapeType="1" noCrop="1"/>
          </p:cNvPicPr>
          <p:nvPr/>
        </p:nvPicPr>
        <p:blipFill>
          <a:blip r:embed="rId7"/>
          <a:stretch>
            <a:fillRect/>
          </a:stretch>
        </p:blipFill>
        <p:spPr>
          <a:xfrm>
            <a:off x="9137500" y="19623310"/>
            <a:ext cx="9765000" cy="5580000"/>
          </a:xfrm>
          <a:prstGeom prst="rect">
            <a:avLst/>
          </a:prstGeom>
        </p:spPr>
      </p:pic>
      <p:sp>
        <p:nvSpPr>
          <p:cNvPr id="13" name="TextBox 12">
            <a:extLst>
              <a:ext uri="{FF2B5EF4-FFF2-40B4-BE49-F238E27FC236}">
                <a16:creationId xmlns:a16="http://schemas.microsoft.com/office/drawing/2014/main" id="{B895BE7F-BC65-061B-5AB1-DB0F2EABD3B9}"/>
              </a:ext>
            </a:extLst>
          </p:cNvPr>
          <p:cNvSpPr txBox="1">
            <a:spLocks noGrp="1" noRot="1" noMove="1" noResize="1" noEditPoints="1" noAdjustHandles="1" noChangeArrowheads="1" noChangeShapeType="1"/>
          </p:cNvSpPr>
          <p:nvPr/>
        </p:nvSpPr>
        <p:spPr>
          <a:xfrm>
            <a:off x="1839106" y="19592508"/>
            <a:ext cx="7357791" cy="553998"/>
          </a:xfrm>
          <a:prstGeom prst="rect">
            <a:avLst/>
          </a:prstGeom>
          <a:noFill/>
        </p:spPr>
        <p:txBody>
          <a:bodyPr wrap="square" rtlCol="0">
            <a:spAutoFit/>
          </a:bodyPr>
          <a:lstStyle/>
          <a:p>
            <a:r>
              <a:rPr lang="en-GB" sz="3000" dirty="0"/>
              <a:t>Circular graphene billiard – Regular dynamics</a:t>
            </a:r>
          </a:p>
        </p:txBody>
      </p:sp>
      <p:sp>
        <p:nvSpPr>
          <p:cNvPr id="18" name="Rectangle: Rounded Corners 17">
            <a:extLst>
              <a:ext uri="{FF2B5EF4-FFF2-40B4-BE49-F238E27FC236}">
                <a16:creationId xmlns:a16="http://schemas.microsoft.com/office/drawing/2014/main" id="{43579733-6957-5692-FF04-9B7A058DB702}"/>
              </a:ext>
            </a:extLst>
          </p:cNvPr>
          <p:cNvSpPr>
            <a:spLocks noGrp="1" noRot="1" noMove="1" noResize="1" noEditPoints="1" noAdjustHandles="1" noChangeArrowheads="1" noChangeShapeType="1"/>
          </p:cNvSpPr>
          <p:nvPr/>
        </p:nvSpPr>
        <p:spPr>
          <a:xfrm>
            <a:off x="682798" y="18404093"/>
            <a:ext cx="28595510" cy="98995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4400" dirty="0">
                <a:solidFill>
                  <a:schemeClr val="tx1"/>
                </a:solidFill>
              </a:rPr>
              <a:t>Spectral Statistics</a:t>
            </a:r>
            <a:endParaRPr lang="en-GB" sz="4400" dirty="0"/>
          </a:p>
        </p:txBody>
      </p:sp>
      <p:sp>
        <p:nvSpPr>
          <p:cNvPr id="19" name="Rectangle: Rounded Corners 18">
            <a:extLst>
              <a:ext uri="{FF2B5EF4-FFF2-40B4-BE49-F238E27FC236}">
                <a16:creationId xmlns:a16="http://schemas.microsoft.com/office/drawing/2014/main" id="{FA4C3303-9F7E-EC67-3AB3-0EE602EDC076}"/>
              </a:ext>
            </a:extLst>
          </p:cNvPr>
          <p:cNvSpPr>
            <a:spLocks noGrp="1" noRot="1" noMove="1" noResize="1" noEditPoints="1" noAdjustHandles="1" noChangeArrowheads="1" noChangeShapeType="1"/>
          </p:cNvSpPr>
          <p:nvPr/>
        </p:nvSpPr>
        <p:spPr>
          <a:xfrm>
            <a:off x="704145" y="32378785"/>
            <a:ext cx="28595510" cy="98995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4400" dirty="0">
                <a:solidFill>
                  <a:schemeClr val="tx1"/>
                </a:solidFill>
              </a:rPr>
              <a:t>Plan for the summer</a:t>
            </a:r>
            <a:endParaRPr lang="en-GB" sz="4400" dirty="0"/>
          </a:p>
        </p:txBody>
      </p:sp>
      <p:sp>
        <p:nvSpPr>
          <p:cNvPr id="20" name="TextBox 19">
            <a:extLst>
              <a:ext uri="{FF2B5EF4-FFF2-40B4-BE49-F238E27FC236}">
                <a16:creationId xmlns:a16="http://schemas.microsoft.com/office/drawing/2014/main" id="{76157BDB-20BB-14E0-90AF-C2EE72FB8FEB}"/>
              </a:ext>
            </a:extLst>
          </p:cNvPr>
          <p:cNvSpPr txBox="1">
            <a:spLocks noGrp="1" noRot="1" noMove="1" noResize="1" noEditPoints="1" noAdjustHandles="1" noChangeArrowheads="1" noChangeShapeType="1"/>
          </p:cNvSpPr>
          <p:nvPr/>
        </p:nvSpPr>
        <p:spPr>
          <a:xfrm>
            <a:off x="2694023" y="17423323"/>
            <a:ext cx="4390244" cy="569387"/>
          </a:xfrm>
          <a:prstGeom prst="rect">
            <a:avLst/>
          </a:prstGeom>
          <a:noFill/>
        </p:spPr>
        <p:txBody>
          <a:bodyPr wrap="square" rtlCol="0">
            <a:spAutoFit/>
          </a:bodyPr>
          <a:lstStyle/>
          <a:p>
            <a:r>
              <a:rPr lang="en-GB" sz="3100" dirty="0"/>
              <a:t>1D chain of L lattice sites</a:t>
            </a:r>
          </a:p>
        </p:txBody>
      </p:sp>
      <p:pic>
        <p:nvPicPr>
          <p:cNvPr id="23" name="Picture 22">
            <a:extLst>
              <a:ext uri="{FF2B5EF4-FFF2-40B4-BE49-F238E27FC236}">
                <a16:creationId xmlns:a16="http://schemas.microsoft.com/office/drawing/2014/main" id="{40697498-E9B9-5F0C-B5D1-8E18AD33E12C}"/>
              </a:ext>
            </a:extLst>
          </p:cNvPr>
          <p:cNvPicPr>
            <a:picLocks noGrp="1" noRot="1" noChangeAspect="1" noMove="1" noResize="1" noEditPoints="1" noAdjustHandles="1" noChangeArrowheads="1" noChangeShapeType="1" noCrop="1"/>
          </p:cNvPicPr>
          <p:nvPr/>
        </p:nvPicPr>
        <p:blipFill>
          <a:blip r:embed="rId8"/>
          <a:stretch>
            <a:fillRect/>
          </a:stretch>
        </p:blipFill>
        <p:spPr>
          <a:xfrm>
            <a:off x="8240205" y="14219855"/>
            <a:ext cx="6188375" cy="3127844"/>
          </a:xfrm>
          <a:prstGeom prst="rect">
            <a:avLst/>
          </a:prstGeom>
        </p:spPr>
      </p:pic>
      <p:sp>
        <p:nvSpPr>
          <p:cNvPr id="24" name="TextBox 23">
            <a:extLst>
              <a:ext uri="{FF2B5EF4-FFF2-40B4-BE49-F238E27FC236}">
                <a16:creationId xmlns:a16="http://schemas.microsoft.com/office/drawing/2014/main" id="{A23D889C-F24C-76EA-4A9E-2F6B2674B86C}"/>
              </a:ext>
            </a:extLst>
          </p:cNvPr>
          <p:cNvSpPr txBox="1">
            <a:spLocks noGrp="1" noRot="1" noMove="1" noResize="1" noEditPoints="1" noAdjustHandles="1" noChangeArrowheads="1" noChangeShapeType="1"/>
          </p:cNvSpPr>
          <p:nvPr/>
        </p:nvSpPr>
        <p:spPr>
          <a:xfrm>
            <a:off x="9595773" y="17494767"/>
            <a:ext cx="3477237" cy="569387"/>
          </a:xfrm>
          <a:prstGeom prst="rect">
            <a:avLst/>
          </a:prstGeom>
          <a:noFill/>
        </p:spPr>
        <p:txBody>
          <a:bodyPr wrap="square" rtlCol="0">
            <a:spAutoFit/>
          </a:bodyPr>
          <a:lstStyle/>
          <a:p>
            <a:r>
              <a:rPr lang="en-GB" sz="3100" dirty="0"/>
              <a:t>Dispersion relation</a:t>
            </a:r>
          </a:p>
        </p:txBody>
      </p:sp>
      <p:sp>
        <p:nvSpPr>
          <p:cNvPr id="31" name="TextBox 30">
            <a:extLst>
              <a:ext uri="{FF2B5EF4-FFF2-40B4-BE49-F238E27FC236}">
                <a16:creationId xmlns:a16="http://schemas.microsoft.com/office/drawing/2014/main" id="{0EE797BA-4DCB-F655-13A5-E694447D7E43}"/>
              </a:ext>
            </a:extLst>
          </p:cNvPr>
          <p:cNvSpPr txBox="1">
            <a:spLocks noGrp="1" noRot="1" noMove="1" noResize="1" noEditPoints="1" noAdjustHandles="1" noChangeArrowheads="1" noChangeShapeType="1"/>
          </p:cNvSpPr>
          <p:nvPr/>
        </p:nvSpPr>
        <p:spPr>
          <a:xfrm>
            <a:off x="19386594" y="19733990"/>
            <a:ext cx="9764999" cy="5078313"/>
          </a:xfrm>
          <a:prstGeom prst="rect">
            <a:avLst/>
          </a:prstGeom>
          <a:noFill/>
        </p:spPr>
        <p:txBody>
          <a:bodyPr wrap="square" rtlCol="0">
            <a:spAutoFit/>
          </a:bodyPr>
          <a:lstStyle/>
          <a:p>
            <a:r>
              <a:rPr lang="en-GB" sz="3600" dirty="0"/>
              <a:t>In this configuration the, boundary is a perfect circle, representing an integrable quantum system. The spectral statistics show that energy levels are uncorrelated, following a Poisson distribution. </a:t>
            </a:r>
          </a:p>
          <a:p>
            <a:endParaRPr lang="en-GB" sz="3600" dirty="0"/>
          </a:p>
          <a:p>
            <a:r>
              <a:rPr lang="en-GB" sz="3600" dirty="0"/>
              <a:t>This behaviour is expected from systems with predictable, non-chaotic dynamics, where the motion of electrons remains regular and exhibits minimal sensitivity to initial conditions.</a:t>
            </a:r>
          </a:p>
        </p:txBody>
      </p:sp>
      <p:sp>
        <p:nvSpPr>
          <p:cNvPr id="41" name="TextBox 40">
            <a:extLst>
              <a:ext uri="{FF2B5EF4-FFF2-40B4-BE49-F238E27FC236}">
                <a16:creationId xmlns:a16="http://schemas.microsoft.com/office/drawing/2014/main" id="{681825E8-2588-6011-14A4-C425494C851C}"/>
              </a:ext>
            </a:extLst>
          </p:cNvPr>
          <p:cNvSpPr txBox="1">
            <a:spLocks noGrp="1" noRot="1" noMove="1" noResize="1" noEditPoints="1" noAdjustHandles="1" noChangeArrowheads="1" noChangeShapeType="1"/>
          </p:cNvSpPr>
          <p:nvPr/>
        </p:nvSpPr>
        <p:spPr>
          <a:xfrm>
            <a:off x="18925343" y="26379213"/>
            <a:ext cx="10226250" cy="5632311"/>
          </a:xfrm>
          <a:prstGeom prst="rect">
            <a:avLst/>
          </a:prstGeom>
          <a:noFill/>
        </p:spPr>
        <p:txBody>
          <a:bodyPr wrap="square" rtlCol="0">
            <a:spAutoFit/>
          </a:bodyPr>
          <a:lstStyle/>
          <a:p>
            <a:r>
              <a:rPr lang="en-GB" sz="3600" dirty="0"/>
              <a:t>The Africa-shaped billiard introduces geometrical asymmetry, which breaks integrability and induces quantum chaos. The spectral statistics follow a Gaussian Orthogonal Ensemble (GOE), indicating a level repulsion and correlations between energy levels.</a:t>
            </a:r>
            <a:br>
              <a:rPr lang="en-GB" sz="3600" dirty="0"/>
            </a:br>
            <a:br>
              <a:rPr lang="en-GB" sz="3600" dirty="0"/>
            </a:br>
            <a:r>
              <a:rPr lang="en-GB" sz="3600" dirty="0"/>
              <a:t>These are characteristic signatures of chaotic quantum systems, where electron dynamics become highly sensitive to initial conditions enabling the study of quantum ergodicity and wavefunction scarring. </a:t>
            </a:r>
          </a:p>
        </p:txBody>
      </p:sp>
      <p:pic>
        <p:nvPicPr>
          <p:cNvPr id="43" name="Picture 42" descr="A diagram of a graph&#10;&#10;AI-generated content may be incorrect.">
            <a:extLst>
              <a:ext uri="{FF2B5EF4-FFF2-40B4-BE49-F238E27FC236}">
                <a16:creationId xmlns:a16="http://schemas.microsoft.com/office/drawing/2014/main" id="{ACCA9BA1-ECC9-12E5-4AE0-7F6BC8251CF7}"/>
              </a:ext>
            </a:extLst>
          </p:cNvPr>
          <p:cNvPicPr>
            <a:picLocks noGrp="1" noRot="1" noChangeAspect="1" noMove="1" noResize="1" noEditPoints="1" noAdjustHandles="1" noChangeArrowheads="1" noChangeShapeType="1" noCrop="1"/>
          </p:cNvPicPr>
          <p:nvPr/>
        </p:nvPicPr>
        <p:blipFill>
          <a:blip r:embed="rId9"/>
          <a:stretch>
            <a:fillRect/>
          </a:stretch>
        </p:blipFill>
        <p:spPr>
          <a:xfrm>
            <a:off x="1339452" y="33852086"/>
            <a:ext cx="5252907" cy="5544000"/>
          </a:xfrm>
          <a:prstGeom prst="rect">
            <a:avLst/>
          </a:prstGeom>
        </p:spPr>
      </p:pic>
      <p:pic>
        <p:nvPicPr>
          <p:cNvPr id="45" name="Picture 44" descr="A blue square with yellow and red dots&#10;&#10;AI-generated content may be incorrect.">
            <a:extLst>
              <a:ext uri="{FF2B5EF4-FFF2-40B4-BE49-F238E27FC236}">
                <a16:creationId xmlns:a16="http://schemas.microsoft.com/office/drawing/2014/main" id="{A5FF57DB-3E16-C5D2-E2E2-CCD6E801A5BD}"/>
              </a:ext>
            </a:extLst>
          </p:cNvPr>
          <p:cNvPicPr>
            <a:picLocks noGrp="1" noRot="1" noChangeAspect="1" noMove="1" noResize="1" noEditPoints="1" noAdjustHandles="1" noChangeArrowheads="1" noChangeShapeType="1" noCrop="1"/>
          </p:cNvPicPr>
          <p:nvPr/>
        </p:nvPicPr>
        <p:blipFill>
          <a:blip r:embed="rId10"/>
          <a:stretch>
            <a:fillRect/>
          </a:stretch>
        </p:blipFill>
        <p:spPr>
          <a:xfrm>
            <a:off x="7227666" y="33618819"/>
            <a:ext cx="6652801" cy="5544000"/>
          </a:xfrm>
          <a:prstGeom prst="rect">
            <a:avLst/>
          </a:prstGeom>
        </p:spPr>
      </p:pic>
      <p:pic>
        <p:nvPicPr>
          <p:cNvPr id="47" name="Picture 46" descr="A graph of a triangle with blue and orange dots&#10;&#10;AI-generated content may be incorrect.">
            <a:extLst>
              <a:ext uri="{FF2B5EF4-FFF2-40B4-BE49-F238E27FC236}">
                <a16:creationId xmlns:a16="http://schemas.microsoft.com/office/drawing/2014/main" id="{3B32F7D7-A1E1-F69A-7CE3-A77BB9105E0F}"/>
              </a:ext>
            </a:extLst>
          </p:cNvPr>
          <p:cNvPicPr>
            <a:picLocks noGrp="1" noRot="1" noChangeAspect="1" noMove="1" noResize="1" noEditPoints="1" noAdjustHandles="1" noChangeArrowheads="1" noChangeShapeType="1" noCrop="1"/>
          </p:cNvPicPr>
          <p:nvPr/>
        </p:nvPicPr>
        <p:blipFill>
          <a:blip r:embed="rId11"/>
          <a:stretch>
            <a:fillRect/>
          </a:stretch>
        </p:blipFill>
        <p:spPr>
          <a:xfrm>
            <a:off x="14140613" y="33915644"/>
            <a:ext cx="6807649" cy="5146911"/>
          </a:xfrm>
          <a:prstGeom prst="rect">
            <a:avLst/>
          </a:prstGeom>
        </p:spPr>
      </p:pic>
      <p:pic>
        <p:nvPicPr>
          <p:cNvPr id="49" name="Picture 48" descr="A graph of a graph of a molecule&#10;&#10;AI-generated content may be incorrect.">
            <a:extLst>
              <a:ext uri="{FF2B5EF4-FFF2-40B4-BE49-F238E27FC236}">
                <a16:creationId xmlns:a16="http://schemas.microsoft.com/office/drawing/2014/main" id="{842F4B2E-602C-F2D3-A4E6-410E7E813552}"/>
              </a:ext>
            </a:extLst>
          </p:cNvPr>
          <p:cNvPicPr>
            <a:picLocks noGrp="1" noRot="1" noChangeAspect="1" noMove="1" noResize="1" noEditPoints="1" noAdjustHandles="1" noChangeArrowheads="1" noChangeShapeType="1" noCrop="1"/>
          </p:cNvPicPr>
          <p:nvPr/>
        </p:nvPicPr>
        <p:blipFill>
          <a:blip r:embed="rId12"/>
          <a:stretch>
            <a:fillRect/>
          </a:stretch>
        </p:blipFill>
        <p:spPr>
          <a:xfrm>
            <a:off x="22011547" y="33852086"/>
            <a:ext cx="5331174" cy="5146911"/>
          </a:xfrm>
          <a:prstGeom prst="rect">
            <a:avLst/>
          </a:prstGeom>
        </p:spPr>
      </p:pic>
      <p:sp>
        <p:nvSpPr>
          <p:cNvPr id="3" name="TextBox 2">
            <a:extLst>
              <a:ext uri="{FF2B5EF4-FFF2-40B4-BE49-F238E27FC236}">
                <a16:creationId xmlns:a16="http://schemas.microsoft.com/office/drawing/2014/main" id="{C4A6E7DA-43F8-F472-DEAF-54E0F8275CD7}"/>
              </a:ext>
            </a:extLst>
          </p:cNvPr>
          <p:cNvSpPr txBox="1">
            <a:spLocks noGrp="1" noRot="1" noMove="1" noResize="1" noEditPoints="1" noAdjustHandles="1" noChangeArrowheads="1" noChangeShapeType="1"/>
          </p:cNvSpPr>
          <p:nvPr/>
        </p:nvSpPr>
        <p:spPr>
          <a:xfrm>
            <a:off x="1839106" y="33381219"/>
            <a:ext cx="5490608" cy="584775"/>
          </a:xfrm>
          <a:prstGeom prst="rect">
            <a:avLst/>
          </a:prstGeom>
          <a:noFill/>
        </p:spPr>
        <p:txBody>
          <a:bodyPr wrap="square" rtlCol="0">
            <a:spAutoFit/>
          </a:bodyPr>
          <a:lstStyle/>
          <a:p>
            <a:r>
              <a:rPr lang="en-GB" sz="3100" dirty="0"/>
              <a:t>Different Materials – 1T’ –WTe2</a:t>
            </a:r>
          </a:p>
        </p:txBody>
      </p:sp>
      <p:sp>
        <p:nvSpPr>
          <p:cNvPr id="4" name="TextBox 3">
            <a:extLst>
              <a:ext uri="{FF2B5EF4-FFF2-40B4-BE49-F238E27FC236}">
                <a16:creationId xmlns:a16="http://schemas.microsoft.com/office/drawing/2014/main" id="{7A11F84F-2486-44C4-72C8-750B6AC44944}"/>
              </a:ext>
            </a:extLst>
          </p:cNvPr>
          <p:cNvSpPr txBox="1">
            <a:spLocks noGrp="1" noRot="1" noMove="1" noResize="1" noEditPoints="1" noAdjustHandles="1" noChangeArrowheads="1" noChangeShapeType="1"/>
          </p:cNvSpPr>
          <p:nvPr/>
        </p:nvSpPr>
        <p:spPr>
          <a:xfrm>
            <a:off x="7332964" y="33334125"/>
            <a:ext cx="6807649" cy="569387"/>
          </a:xfrm>
          <a:prstGeom prst="rect">
            <a:avLst/>
          </a:prstGeom>
          <a:noFill/>
        </p:spPr>
        <p:txBody>
          <a:bodyPr wrap="square" rtlCol="0">
            <a:spAutoFit/>
          </a:bodyPr>
          <a:lstStyle/>
          <a:p>
            <a:r>
              <a:rPr lang="en-GB" sz="3100" dirty="0"/>
              <a:t>Momentum Distribution – Band Structure</a:t>
            </a:r>
          </a:p>
        </p:txBody>
      </p:sp>
      <p:sp>
        <p:nvSpPr>
          <p:cNvPr id="5" name="TextBox 4">
            <a:extLst>
              <a:ext uri="{FF2B5EF4-FFF2-40B4-BE49-F238E27FC236}">
                <a16:creationId xmlns:a16="http://schemas.microsoft.com/office/drawing/2014/main" id="{A9FA9E80-9F01-72EF-9BB7-CD755E6C765C}"/>
              </a:ext>
            </a:extLst>
          </p:cNvPr>
          <p:cNvSpPr txBox="1">
            <a:spLocks noGrp="1" noRot="1" noMove="1" noResize="1" noEditPoints="1" noAdjustHandles="1" noChangeArrowheads="1" noChangeShapeType="1"/>
          </p:cNvSpPr>
          <p:nvPr/>
        </p:nvSpPr>
        <p:spPr>
          <a:xfrm>
            <a:off x="15421265" y="33388912"/>
            <a:ext cx="5049483" cy="569387"/>
          </a:xfrm>
          <a:prstGeom prst="rect">
            <a:avLst/>
          </a:prstGeom>
          <a:noFill/>
        </p:spPr>
        <p:txBody>
          <a:bodyPr wrap="square" rtlCol="0">
            <a:spAutoFit/>
          </a:bodyPr>
          <a:lstStyle/>
          <a:p>
            <a:r>
              <a:rPr lang="en-GB" sz="3100" dirty="0"/>
              <a:t>Investigate the effects of strain</a:t>
            </a:r>
          </a:p>
        </p:txBody>
      </p:sp>
      <p:sp>
        <p:nvSpPr>
          <p:cNvPr id="8" name="TextBox 7">
            <a:extLst>
              <a:ext uri="{FF2B5EF4-FFF2-40B4-BE49-F238E27FC236}">
                <a16:creationId xmlns:a16="http://schemas.microsoft.com/office/drawing/2014/main" id="{7EA074A4-A24E-36C1-0D09-0377197D132C}"/>
              </a:ext>
            </a:extLst>
          </p:cNvPr>
          <p:cNvSpPr txBox="1">
            <a:spLocks noGrp="1" noRot="1" noMove="1" noResize="1" noEditPoints="1" noAdjustHandles="1" noChangeArrowheads="1" noChangeShapeType="1"/>
          </p:cNvSpPr>
          <p:nvPr/>
        </p:nvSpPr>
        <p:spPr>
          <a:xfrm>
            <a:off x="21022293" y="33376030"/>
            <a:ext cx="8203331" cy="569387"/>
          </a:xfrm>
          <a:prstGeom prst="rect">
            <a:avLst/>
          </a:prstGeom>
          <a:noFill/>
        </p:spPr>
        <p:txBody>
          <a:bodyPr wrap="square" rtlCol="0">
            <a:spAutoFit/>
          </a:bodyPr>
          <a:lstStyle/>
          <a:p>
            <a:r>
              <a:rPr lang="en-GB" sz="3100" dirty="0"/>
              <a:t>Investigate the effects of vacancies and impurities</a:t>
            </a:r>
          </a:p>
        </p:txBody>
      </p:sp>
    </p:spTree>
    <p:extLst>
      <p:ext uri="{BB962C8B-B14F-4D97-AF65-F5344CB8AC3E}">
        <p14:creationId xmlns:p14="http://schemas.microsoft.com/office/powerpoint/2010/main" val="40485076"/>
      </p:ext>
    </p:extLst>
  </p:cSld>
  <p:clrMapOvr>
    <a:masterClrMapping/>
  </p:clrMapOvr>
</p:sld>
</file>

<file path=ppt/theme/theme1.xml><?xml version="1.0" encoding="utf-8"?>
<a:theme xmlns:a="http://schemas.openxmlformats.org/drawingml/2006/main" name="Office Theme">
  <a:themeElements>
    <a:clrScheme name="LU Corp Cols 2015">
      <a:dk1>
        <a:srgbClr val="000000"/>
      </a:dk1>
      <a:lt1>
        <a:srgbClr val="FFFFFF"/>
      </a:lt1>
      <a:dk2>
        <a:srgbClr val="473367"/>
      </a:dk2>
      <a:lt2>
        <a:srgbClr val="FFFFFF"/>
      </a:lt2>
      <a:accent1>
        <a:srgbClr val="473367"/>
      </a:accent1>
      <a:accent2>
        <a:srgbClr val="8F004F"/>
      </a:accent2>
      <a:accent3>
        <a:srgbClr val="616264"/>
      </a:accent3>
      <a:accent4>
        <a:srgbClr val="6A247C"/>
      </a:accent4>
      <a:accent5>
        <a:srgbClr val="C43788"/>
      </a:accent5>
      <a:accent6>
        <a:srgbClr val="FFFFFF"/>
      </a:accent6>
      <a:hlink>
        <a:srgbClr val="8F004F"/>
      </a:hlink>
      <a:folHlink>
        <a:srgbClr val="616264"/>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1668</TotalTime>
  <Words>555</Words>
  <Application>Microsoft Office PowerPoint</Application>
  <PresentationFormat>Custom</PresentationFormat>
  <Paragraphs>23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Times New Roman</vt:lpstr>
      <vt:lpstr>Office Theme</vt:lpstr>
      <vt:lpstr>Properties of Topological Billiards</vt:lpstr>
    </vt:vector>
  </TitlesOfParts>
  <Company>Loughborough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Atkins</dc:creator>
  <cp:lastModifiedBy>(pg) Lirian Dano</cp:lastModifiedBy>
  <cp:revision>146</cp:revision>
  <cp:lastPrinted>2015-10-29T10:39:29Z</cp:lastPrinted>
  <dcterms:created xsi:type="dcterms:W3CDTF">2013-01-16T10:01:33Z</dcterms:created>
  <dcterms:modified xsi:type="dcterms:W3CDTF">2025-06-12T10:11:05Z</dcterms:modified>
</cp:coreProperties>
</file>