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7" r:id="rId2"/>
    <p:sldId id="263" r:id="rId3"/>
    <p:sldId id="260" r:id="rId4"/>
    <p:sldId id="261" r:id="rId5"/>
    <p:sldId id="268" r:id="rId6"/>
    <p:sldId id="264" r:id="rId7"/>
    <p:sldId id="262" r:id="rId8"/>
    <p:sldId id="265"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E4CB7D-8801-4570-9A44-DA2B57EC5C54}">
          <p14:sldIdLst>
            <p14:sldId id="267"/>
            <p14:sldId id="263"/>
            <p14:sldId id="260"/>
            <p14:sldId id="261"/>
            <p14:sldId id="268"/>
          </p14:sldIdLst>
        </p14:section>
        <p14:section name="Untitled Section" id="{140FCD84-C52A-41CD-8401-112317FC2879}">
          <p14:sldIdLst>
            <p14:sldId id="264"/>
            <p14:sldId id="262"/>
            <p14:sldId id="265"/>
            <p14:sldId id="266"/>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0" autoAdjust="0"/>
    <p:restoredTop sz="94660"/>
  </p:normalViewPr>
  <p:slideViewPr>
    <p:cSldViewPr snapToGrid="0">
      <p:cViewPr varScale="1">
        <p:scale>
          <a:sx n="117" d="100"/>
          <a:sy n="117" d="100"/>
        </p:scale>
        <p:origin x="7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AFB6E4-64A0-48AC-BD87-54C77F57E7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F33554-3825-4A18-8F4F-1DA9FD1A35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290D0F-FB3C-4D82-A2F9-9C093EDD331E}" type="datetimeFigureOut">
              <a:rPr lang="en-US" smtClean="0"/>
              <a:t>7/16/2021</a:t>
            </a:fld>
            <a:endParaRPr lang="en-US"/>
          </a:p>
        </p:txBody>
      </p:sp>
      <p:sp>
        <p:nvSpPr>
          <p:cNvPr id="4" name="Footer Placeholder 3">
            <a:extLst>
              <a:ext uri="{FF2B5EF4-FFF2-40B4-BE49-F238E27FC236}">
                <a16:creationId xmlns:a16="http://schemas.microsoft.com/office/drawing/2014/main" id="{8BB0587A-4A87-4675-AF84-479E7793FE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2BD146-B252-4345-8404-2F19D1E4B9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8743EA-F48E-40EC-BDE6-69C8F7E8658D}" type="slidenum">
              <a:rPr lang="en-US" smtClean="0"/>
              <a:t>‹#›</a:t>
            </a:fld>
            <a:endParaRPr lang="en-US"/>
          </a:p>
        </p:txBody>
      </p:sp>
    </p:spTree>
    <p:extLst>
      <p:ext uri="{BB962C8B-B14F-4D97-AF65-F5344CB8AC3E}">
        <p14:creationId xmlns:p14="http://schemas.microsoft.com/office/powerpoint/2010/main" val="178254011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5E84C-8048-4FF4-B9F0-795A5DE1ADA8}"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6800E-3AAF-445E-B314-D6BDEF522053}" type="slidenum">
              <a:rPr lang="en-US" smtClean="0"/>
              <a:t>‹#›</a:t>
            </a:fld>
            <a:endParaRPr lang="en-US"/>
          </a:p>
        </p:txBody>
      </p:sp>
    </p:spTree>
    <p:extLst>
      <p:ext uri="{BB962C8B-B14F-4D97-AF65-F5344CB8AC3E}">
        <p14:creationId xmlns:p14="http://schemas.microsoft.com/office/powerpoint/2010/main" val="8155793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A627-5CAB-4D36-8FE9-2A2FFA1C0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EA1728-FB6D-4F28-911D-4E6B26ADD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824B3-52C0-4FDB-9B93-E15496357873}"/>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C3DDB18B-7E5E-41BF-8077-C4EAADC31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E58EC-D5FD-479B-ACDC-B41A90CD9FA2}"/>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64438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40DE-AD16-482F-B5B6-D5AAECEC54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FE6FD-5FA9-4889-BB6E-C6AF88E16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48DED-4D10-4A59-A6D8-8016E429224D}"/>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32745B52-495D-4D5D-870C-ADA92DF9A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F54C8-5458-44B0-99EF-0BD1B8C6F1F7}"/>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0520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9C23-1ADF-47E3-807C-5B71606A0B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9E7BA5-EC37-4F3D-8882-885B344FB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A7ACD-6D94-4CCA-9B7F-97386A32FF42}"/>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49CE2613-A2E9-475F-9306-2CB794284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DD8D6-E89C-48E3-B6B5-DD9E8C5D88E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5042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78C-52F4-4CA9-BA77-7C292BBFF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4D75E-72B2-482A-856A-807BAC002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CEC80-0E56-41F5-94FC-7F887E29A92D}"/>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2A6C3828-0ABF-4FC7-AB7B-929D7659F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C9ABA-0404-420F-84EB-B01D9822E9F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411446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483E-F6C0-4048-AB68-E63EF9F3B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C44B2-F1E9-4194-88DC-50BFC2BD2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5E08E-374C-4FDF-89AA-54F88847A7D7}"/>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6939556F-D39F-42F2-AD9E-67FAFCCBE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6B7C4-DC68-419E-858B-84B33905A01D}"/>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65629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E859-81C5-436A-A25B-94092F182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C664C-E914-48A3-8686-793FAC0A6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15D47-4F00-444D-A703-5FBF744DE8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E237AE-3DCF-4124-9A7B-E6192DA33918}"/>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D2FA4084-3F23-4411-99F8-1A342EA7C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C2AD8-DA3D-4982-AD87-DA32673E53B6}"/>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2368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201E-A008-4392-98CC-BD4A3AA45F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092C4-1982-4A15-88F8-4169D91AD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657FA-244F-49D7-A8BA-6EF2A9773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43F54E-79A5-49C8-ADE3-B4D0FFBF6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599B8-E1B4-490F-BCE3-630CAF08A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3BFD2-7E54-42DC-84AC-0CD53576AEA5}"/>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8" name="Footer Placeholder 7">
            <a:extLst>
              <a:ext uri="{FF2B5EF4-FFF2-40B4-BE49-F238E27FC236}">
                <a16:creationId xmlns:a16="http://schemas.microsoft.com/office/drawing/2014/main" id="{1376ADFD-EF4A-47DA-BF3E-ADD5960CE1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7A7A7F-36E4-4DD6-9116-6BA2954E54A1}"/>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54751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4580-0A34-4332-9B78-742C5E8FE3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D995D-386B-4181-ACA1-4D05ADC8280C}"/>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4" name="Footer Placeholder 3">
            <a:extLst>
              <a:ext uri="{FF2B5EF4-FFF2-40B4-BE49-F238E27FC236}">
                <a16:creationId xmlns:a16="http://schemas.microsoft.com/office/drawing/2014/main" id="{EC59A55A-C16A-4985-A679-436068739C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B8E78-90B2-412F-AB0F-BAEB4D2D6B21}"/>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14690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4BB88-2444-4F91-9298-ACD323DA598E}"/>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3" name="Footer Placeholder 2">
            <a:extLst>
              <a:ext uri="{FF2B5EF4-FFF2-40B4-BE49-F238E27FC236}">
                <a16:creationId xmlns:a16="http://schemas.microsoft.com/office/drawing/2014/main" id="{F3D46FDE-2A90-4C96-8B75-36734E7D9F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3E19A-548E-49DD-B869-F0F53FD31DDE}"/>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363574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A28E-456E-4CE7-A36B-7938EFDD7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12A9D-ECBC-4EDD-A936-5C9F6EEBA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93D23D-360D-4E26-A2C0-E549A80D6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BFAB-9BD0-4DF8-A034-8019961530A4}"/>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0B4E5395-58B3-4455-92BC-13865D2E2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270BD-E4D9-495C-B767-191452C8E5BB}"/>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1350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D4D9-053E-4EA2-8A34-651058A6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F260A5-A421-44DC-AA43-CAF2E6D6E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0E1EFA-58C5-446E-A452-5A204FCAB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DA3D9-50EE-482C-9407-84A9033C2CAE}"/>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9188FD65-B4EC-4263-8A43-5BE99513B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4F962-4909-4068-B975-7F9EC773291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91945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5C7F0-05BA-459A-B85F-4B2D7C42F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DF541C-C179-4B30-883E-F58049A96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DEEC2-7C13-4C2E-9075-5A6BC0AD3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83309236-D339-4745-9B5A-534C35B20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B76872-08EF-4025-B877-48BDFE422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CBF02-2351-4167-BDE3-F56E446DBEDF}" type="slidenum">
              <a:rPr lang="en-US" smtClean="0"/>
              <a:t>‹#›</a:t>
            </a:fld>
            <a:endParaRPr lang="en-US"/>
          </a:p>
        </p:txBody>
      </p:sp>
    </p:spTree>
    <p:extLst>
      <p:ext uri="{BB962C8B-B14F-4D97-AF65-F5344CB8AC3E}">
        <p14:creationId xmlns:p14="http://schemas.microsoft.com/office/powerpoint/2010/main" val="326583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reedomhacker.net/what-is-a-seedbox/"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418D3-446C-435D-AD55-444CF26B1EF0}"/>
              </a:ext>
            </a:extLst>
          </p:cNvPr>
          <p:cNvSpPr txBox="1"/>
          <p:nvPr/>
        </p:nvSpPr>
        <p:spPr>
          <a:xfrm>
            <a:off x="569545" y="458743"/>
            <a:ext cx="10164275" cy="738664"/>
          </a:xfrm>
          <a:prstGeom prst="rect">
            <a:avLst/>
          </a:prstGeom>
          <a:noFill/>
        </p:spPr>
        <p:txBody>
          <a:bodyPr wrap="square">
            <a:spAutoFit/>
          </a:bodyPr>
          <a:lstStyle/>
          <a:p>
            <a:r>
              <a:rPr lang="en-US" sz="2400" dirty="0">
                <a:latin typeface="+mj-lt"/>
              </a:rPr>
              <a:t>Stochastic and parametric server optimization for a financial services company.</a:t>
            </a:r>
            <a:r>
              <a:rPr lang="en-US" sz="1800" b="1" dirty="0"/>
              <a:t>	</a:t>
            </a:r>
            <a:endParaRPr lang="en-US" dirty="0"/>
          </a:p>
        </p:txBody>
      </p:sp>
      <p:sp>
        <p:nvSpPr>
          <p:cNvPr id="3" name="TextBox 2">
            <a:extLst>
              <a:ext uri="{FF2B5EF4-FFF2-40B4-BE49-F238E27FC236}">
                <a16:creationId xmlns:a16="http://schemas.microsoft.com/office/drawing/2014/main" id="{A6BDE979-6C7D-43DC-8F77-F5CD64AF96CC}"/>
              </a:ext>
            </a:extLst>
          </p:cNvPr>
          <p:cNvSpPr txBox="1"/>
          <p:nvPr/>
        </p:nvSpPr>
        <p:spPr>
          <a:xfrm>
            <a:off x="569544" y="1236868"/>
            <a:ext cx="6309558" cy="1477328"/>
          </a:xfrm>
          <a:prstGeom prst="rect">
            <a:avLst/>
          </a:prstGeom>
          <a:noFill/>
        </p:spPr>
        <p:txBody>
          <a:bodyPr wrap="square" rtlCol="0">
            <a:spAutoFit/>
          </a:bodyPr>
          <a:lstStyle/>
          <a:p>
            <a:r>
              <a:rPr lang="en-US" sz="1000" dirty="0"/>
              <a:t>A small financial services company has grown tremendously in a few months. It only has one midrange server to process 50,000 trades per day and that server is experiencing major performance issues.</a:t>
            </a:r>
          </a:p>
          <a:p>
            <a:endParaRPr lang="en-US" sz="1000" dirty="0"/>
          </a:p>
          <a:p>
            <a:r>
              <a:rPr lang="en-US" sz="1000" dirty="0"/>
              <a:t>It is very important that most if not all trades be processed by 11am. If that window closes and there are unprocessed trade events, it leads to financial penalties as well as reputational damages.</a:t>
            </a:r>
          </a:p>
          <a:p>
            <a:endParaRPr lang="en-US" sz="1000" dirty="0"/>
          </a:p>
          <a:p>
            <a:r>
              <a:rPr lang="en-US" sz="1000" dirty="0">
                <a:ea typeface="Calibri" panose="020F0502020204030204" pitchFamily="34" charset="0"/>
                <a:cs typeface="Times New Roman" panose="02020603050405020304" pitchFamily="18" charset="0"/>
              </a:rPr>
              <a:t>T</a:t>
            </a:r>
            <a:r>
              <a:rPr lang="en-US" sz="1000" dirty="0">
                <a:effectLst/>
                <a:ea typeface="Calibri" panose="020F0502020204030204" pitchFamily="34" charset="0"/>
                <a:cs typeface="Times New Roman" panose="02020603050405020304" pitchFamily="18" charset="0"/>
              </a:rPr>
              <a:t>he firm’s management has set the goal that 95% of all trades or trade events that occur between 7AM and 11 AM should be processed and settled.</a:t>
            </a:r>
          </a:p>
          <a:p>
            <a:endParaRPr lang="en-US" sz="1000" dirty="0"/>
          </a:p>
        </p:txBody>
      </p:sp>
      <p:graphicFrame>
        <p:nvGraphicFramePr>
          <p:cNvPr id="4" name="Table 3">
            <a:extLst>
              <a:ext uri="{FF2B5EF4-FFF2-40B4-BE49-F238E27FC236}">
                <a16:creationId xmlns:a16="http://schemas.microsoft.com/office/drawing/2014/main" id="{026AF9F5-2E30-4EC8-9D46-510C313A90AA}"/>
              </a:ext>
            </a:extLst>
          </p:cNvPr>
          <p:cNvGraphicFramePr>
            <a:graphicFrameLocks noGrp="1"/>
          </p:cNvGraphicFramePr>
          <p:nvPr>
            <p:extLst>
              <p:ext uri="{D42A27DB-BD31-4B8C-83A1-F6EECF244321}">
                <p14:modId xmlns:p14="http://schemas.microsoft.com/office/powerpoint/2010/main" val="4051559281"/>
              </p:ext>
            </p:extLst>
          </p:nvPr>
        </p:nvGraphicFramePr>
        <p:xfrm>
          <a:off x="673977" y="3202616"/>
          <a:ext cx="5548632" cy="1903958"/>
        </p:xfrm>
        <a:graphic>
          <a:graphicData uri="http://schemas.openxmlformats.org/drawingml/2006/table">
            <a:tbl>
              <a:tblPr>
                <a:effectLst>
                  <a:outerShdw blurRad="50800" dist="50800" dir="5400000" sx="1000" sy="1000" algn="ctr" rotWithShape="0">
                    <a:srgbClr val="000000">
                      <a:alpha val="43137"/>
                    </a:srgbClr>
                  </a:outerShdw>
                </a:effectLst>
              </a:tblPr>
              <a:tblGrid>
                <a:gridCol w="1276071">
                  <a:extLst>
                    <a:ext uri="{9D8B030D-6E8A-4147-A177-3AD203B41FA5}">
                      <a16:colId xmlns:a16="http://schemas.microsoft.com/office/drawing/2014/main" val="2014023427"/>
                    </a:ext>
                  </a:extLst>
                </a:gridCol>
                <a:gridCol w="774758">
                  <a:extLst>
                    <a:ext uri="{9D8B030D-6E8A-4147-A177-3AD203B41FA5}">
                      <a16:colId xmlns:a16="http://schemas.microsoft.com/office/drawing/2014/main" val="3796165636"/>
                    </a:ext>
                  </a:extLst>
                </a:gridCol>
                <a:gridCol w="774758">
                  <a:extLst>
                    <a:ext uri="{9D8B030D-6E8A-4147-A177-3AD203B41FA5}">
                      <a16:colId xmlns:a16="http://schemas.microsoft.com/office/drawing/2014/main" val="661115943"/>
                    </a:ext>
                  </a:extLst>
                </a:gridCol>
                <a:gridCol w="1070988">
                  <a:extLst>
                    <a:ext uri="{9D8B030D-6E8A-4147-A177-3AD203B41FA5}">
                      <a16:colId xmlns:a16="http://schemas.microsoft.com/office/drawing/2014/main" val="1035535861"/>
                    </a:ext>
                  </a:extLst>
                </a:gridCol>
                <a:gridCol w="1652057">
                  <a:extLst>
                    <a:ext uri="{9D8B030D-6E8A-4147-A177-3AD203B41FA5}">
                      <a16:colId xmlns:a16="http://schemas.microsoft.com/office/drawing/2014/main" val="1601180254"/>
                    </a:ext>
                  </a:extLst>
                </a:gridCol>
              </a:tblGrid>
              <a:tr h="271994">
                <a:tc gridSpan="5">
                  <a:txBody>
                    <a:bodyPr/>
                    <a:lstStyle/>
                    <a:p>
                      <a:pPr algn="ctr" fontAlgn="b"/>
                      <a:r>
                        <a:rPr lang="en-US" sz="1100" b="1" i="0" u="none" strike="noStrike" dirty="0">
                          <a:solidFill>
                            <a:srgbClr val="000000"/>
                          </a:solidFill>
                          <a:effectLst/>
                          <a:latin typeface="Calibri" panose="020F0502020204030204" pitchFamily="34" charset="0"/>
                        </a:rPr>
                        <a:t>Events Processed Between 7am and 11am (June 2021)</a:t>
                      </a:r>
                    </a:p>
                  </a:txBody>
                  <a:tcPr marL="4763" marR="4763" marT="476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4368344"/>
                  </a:ext>
                </a:extLst>
              </a:tr>
              <a:tr h="271994">
                <a:tc>
                  <a:txBody>
                    <a:bodyPr/>
                    <a:lstStyle/>
                    <a:p>
                      <a:pPr algn="l" fontAlgn="b"/>
                      <a:r>
                        <a:rPr lang="en-US" sz="1100" b="0" i="0" u="none" strike="noStrike">
                          <a:solidFill>
                            <a:srgbClr val="000000"/>
                          </a:solidFill>
                          <a:effectLst/>
                          <a:latin typeface="Calibri" panose="020F0502020204030204" pitchFamily="34" charset="0"/>
                        </a:rPr>
                        <a:t>Date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Submitted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Processed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Pct Processed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Unprocessed Trades</a:t>
                      </a:r>
                    </a:p>
                  </a:txBody>
                  <a:tcPr marL="4763" marR="4763" marT="4763" marB="0" anchor="b">
                    <a:lnL>
                      <a:noFill/>
                    </a:lnL>
                    <a:lnR>
                      <a:noFill/>
                    </a:lnR>
                    <a:lnT>
                      <a:noFill/>
                    </a:lnT>
                    <a:lnB>
                      <a:noFill/>
                    </a:lnB>
                  </a:tcPr>
                </a:tc>
                <a:extLst>
                  <a:ext uri="{0D108BD9-81ED-4DB2-BD59-A6C34878D82A}">
                    <a16:rowId xmlns:a16="http://schemas.microsoft.com/office/drawing/2014/main" val="979557229"/>
                  </a:ext>
                </a:extLst>
              </a:tr>
              <a:tr h="271994">
                <a:tc>
                  <a:txBody>
                    <a:bodyPr/>
                    <a:lstStyle/>
                    <a:p>
                      <a:pPr algn="r" fontAlgn="b"/>
                      <a:r>
                        <a:rPr lang="en-US" sz="1100" b="0" i="0" u="none" strike="noStrike" dirty="0">
                          <a:solidFill>
                            <a:srgbClr val="000000"/>
                          </a:solidFill>
                          <a:effectLst/>
                          <a:latin typeface="Calibri" panose="020F0502020204030204" pitchFamily="34" charset="0"/>
                        </a:rPr>
                        <a:t>June 7,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19,988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76%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4,856</a:t>
                      </a:r>
                    </a:p>
                  </a:txBody>
                  <a:tcPr marL="4763" marR="4763" marT="4763" marB="0" anchor="b">
                    <a:lnL>
                      <a:noFill/>
                    </a:lnL>
                    <a:lnR>
                      <a:noFill/>
                    </a:lnR>
                    <a:lnT>
                      <a:noFill/>
                    </a:lnT>
                    <a:lnB>
                      <a:noFill/>
                    </a:lnB>
                  </a:tcPr>
                </a:tc>
                <a:extLst>
                  <a:ext uri="{0D108BD9-81ED-4DB2-BD59-A6C34878D82A}">
                    <a16:rowId xmlns:a16="http://schemas.microsoft.com/office/drawing/2014/main" val="3977251917"/>
                  </a:ext>
                </a:extLst>
              </a:tr>
              <a:tr h="271994">
                <a:tc>
                  <a:txBody>
                    <a:bodyPr/>
                    <a:lstStyle/>
                    <a:p>
                      <a:pPr algn="r" fontAlgn="b"/>
                      <a:r>
                        <a:rPr lang="en-US" sz="1100" b="0" i="0" u="none" strike="noStrike" dirty="0">
                          <a:solidFill>
                            <a:srgbClr val="000000"/>
                          </a:solidFill>
                          <a:effectLst/>
                          <a:latin typeface="Calibri" panose="020F0502020204030204" pitchFamily="34" charset="0"/>
                        </a:rPr>
                        <a:t>June 8, 2021</a:t>
                      </a:r>
                    </a:p>
                  </a:txBody>
                  <a:tcPr marL="4763" marR="4763" marT="4763"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21,194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14,085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7,109</a:t>
                      </a:r>
                    </a:p>
                  </a:txBody>
                  <a:tcPr marL="4763" marR="4763" marT="4763" marB="0" anchor="b">
                    <a:lnL>
                      <a:noFill/>
                    </a:lnL>
                    <a:lnR>
                      <a:noFill/>
                    </a:lnR>
                    <a:lnT>
                      <a:noFill/>
                    </a:lnT>
                    <a:lnB>
                      <a:noFill/>
                    </a:lnB>
                  </a:tcPr>
                </a:tc>
                <a:extLst>
                  <a:ext uri="{0D108BD9-81ED-4DB2-BD59-A6C34878D82A}">
                    <a16:rowId xmlns:a16="http://schemas.microsoft.com/office/drawing/2014/main" val="1354253644"/>
                  </a:ext>
                </a:extLst>
              </a:tr>
              <a:tr h="271994">
                <a:tc>
                  <a:txBody>
                    <a:bodyPr/>
                    <a:lstStyle/>
                    <a:p>
                      <a:pPr algn="r" fontAlgn="b"/>
                      <a:r>
                        <a:rPr lang="en-US" sz="1100" b="0" i="0" u="none" strike="noStrike" dirty="0">
                          <a:solidFill>
                            <a:srgbClr val="000000"/>
                          </a:solidFill>
                          <a:effectLst/>
                          <a:latin typeface="Calibri" panose="020F0502020204030204" pitchFamily="34" charset="0"/>
                        </a:rPr>
                        <a:t>June 9,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23,722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17,847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5,875</a:t>
                      </a:r>
                    </a:p>
                  </a:txBody>
                  <a:tcPr marL="4763" marR="4763" marT="4763" marB="0" anchor="b">
                    <a:lnL>
                      <a:noFill/>
                    </a:lnL>
                    <a:lnR>
                      <a:noFill/>
                    </a:lnR>
                    <a:lnT>
                      <a:noFill/>
                    </a:lnT>
                    <a:lnB>
                      <a:noFill/>
                    </a:lnB>
                  </a:tcPr>
                </a:tc>
                <a:extLst>
                  <a:ext uri="{0D108BD9-81ED-4DB2-BD59-A6C34878D82A}">
                    <a16:rowId xmlns:a16="http://schemas.microsoft.com/office/drawing/2014/main" val="2265227553"/>
                  </a:ext>
                </a:extLst>
              </a:tr>
              <a:tr h="271994">
                <a:tc>
                  <a:txBody>
                    <a:bodyPr/>
                    <a:lstStyle/>
                    <a:p>
                      <a:pPr algn="r" fontAlgn="b"/>
                      <a:r>
                        <a:rPr lang="en-US" sz="1100" b="0" i="0" u="none" strike="noStrike" dirty="0">
                          <a:solidFill>
                            <a:srgbClr val="000000"/>
                          </a:solidFill>
                          <a:effectLst/>
                          <a:latin typeface="Calibri" panose="020F0502020204030204" pitchFamily="34" charset="0"/>
                        </a:rPr>
                        <a:t>June 10,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23,618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15,878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7,740</a:t>
                      </a:r>
                    </a:p>
                  </a:txBody>
                  <a:tcPr marL="4763" marR="4763" marT="4763" marB="0" anchor="b">
                    <a:lnL>
                      <a:noFill/>
                    </a:lnL>
                    <a:lnR>
                      <a:noFill/>
                    </a:lnR>
                    <a:lnT>
                      <a:noFill/>
                    </a:lnT>
                    <a:lnB>
                      <a:noFill/>
                    </a:lnB>
                  </a:tcPr>
                </a:tc>
                <a:extLst>
                  <a:ext uri="{0D108BD9-81ED-4DB2-BD59-A6C34878D82A}">
                    <a16:rowId xmlns:a16="http://schemas.microsoft.com/office/drawing/2014/main" val="282196925"/>
                  </a:ext>
                </a:extLst>
              </a:tr>
              <a:tr h="271994">
                <a:tc>
                  <a:txBody>
                    <a:bodyPr/>
                    <a:lstStyle/>
                    <a:p>
                      <a:pPr algn="r" fontAlgn="b"/>
                      <a:r>
                        <a:rPr lang="en-US" sz="1100" b="0" i="0" u="none" strike="noStrike" dirty="0">
                          <a:solidFill>
                            <a:srgbClr val="000000"/>
                          </a:solidFill>
                          <a:effectLst/>
                          <a:latin typeface="Calibri" panose="020F0502020204030204" pitchFamily="34" charset="0"/>
                        </a:rPr>
                        <a:t>June 11,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22,884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14,311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8,573</a:t>
                      </a:r>
                    </a:p>
                  </a:txBody>
                  <a:tcPr marL="4763" marR="4763" marT="4763" marB="0" anchor="b">
                    <a:lnL>
                      <a:noFill/>
                    </a:lnL>
                    <a:lnR>
                      <a:noFill/>
                    </a:lnR>
                    <a:lnT>
                      <a:noFill/>
                    </a:lnT>
                    <a:lnB>
                      <a:noFill/>
                    </a:lnB>
                  </a:tcPr>
                </a:tc>
                <a:extLst>
                  <a:ext uri="{0D108BD9-81ED-4DB2-BD59-A6C34878D82A}">
                    <a16:rowId xmlns:a16="http://schemas.microsoft.com/office/drawing/2014/main" val="4022991919"/>
                  </a:ext>
                </a:extLst>
              </a:tr>
            </a:tbl>
          </a:graphicData>
        </a:graphic>
      </p:graphicFrame>
      <p:grpSp>
        <p:nvGrpSpPr>
          <p:cNvPr id="5" name="Group 4">
            <a:extLst>
              <a:ext uri="{FF2B5EF4-FFF2-40B4-BE49-F238E27FC236}">
                <a16:creationId xmlns:a16="http://schemas.microsoft.com/office/drawing/2014/main" id="{DF0A3204-B3B4-4C5D-9160-9B0257C4EA2D}"/>
              </a:ext>
            </a:extLst>
          </p:cNvPr>
          <p:cNvGrpSpPr/>
          <p:nvPr/>
        </p:nvGrpSpPr>
        <p:grpSpPr>
          <a:xfrm>
            <a:off x="7338475" y="1236868"/>
            <a:ext cx="3395345" cy="4427723"/>
            <a:chOff x="0" y="0"/>
            <a:chExt cx="5486400" cy="3987864"/>
          </a:xfrm>
        </p:grpSpPr>
        <p:pic>
          <p:nvPicPr>
            <p:cNvPr id="6" name="Picture 5">
              <a:extLst>
                <a:ext uri="{FF2B5EF4-FFF2-40B4-BE49-F238E27FC236}">
                  <a16:creationId xmlns:a16="http://schemas.microsoft.com/office/drawing/2014/main" id="{F46FD90D-94EF-47DE-81F7-7E3FE9E9FD8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486400" cy="3644900"/>
            </a:xfrm>
            <a:prstGeom prst="rect">
              <a:avLst/>
            </a:prstGeom>
          </p:spPr>
        </p:pic>
        <p:sp>
          <p:nvSpPr>
            <p:cNvPr id="7" name="Text Box 2">
              <a:extLst>
                <a:ext uri="{FF2B5EF4-FFF2-40B4-BE49-F238E27FC236}">
                  <a16:creationId xmlns:a16="http://schemas.microsoft.com/office/drawing/2014/main" id="{B2156FEB-9FFE-4E88-AF0B-928183C51301}"/>
                </a:ext>
              </a:extLst>
            </p:cNvPr>
            <p:cNvSpPr txBox="1"/>
            <p:nvPr/>
          </p:nvSpPr>
          <p:spPr>
            <a:xfrm>
              <a:off x="0" y="3644329"/>
              <a:ext cx="548640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This Photo</a:t>
              </a:r>
              <a:r>
                <a:rPr lang="en-US" sz="900">
                  <a:effectLst/>
                  <a:latin typeface="Calibri" panose="020F0502020204030204" pitchFamily="34" charset="0"/>
                  <a:ea typeface="Calibri" panose="020F0502020204030204" pitchFamily="34" charset="0"/>
                  <a:cs typeface="Times New Roman" panose="02020603050405020304" pitchFamily="18" charset="0"/>
                </a:rPr>
                <a:t> by Unknown Author is licensed under </a:t>
              </a:r>
              <a:r>
                <a:rPr lang="en-US" sz="9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CC BY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8876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1DA60-9FC5-45C5-903B-957317E25B4E}"/>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Results</a:t>
            </a:r>
            <a:r>
              <a:rPr lang="en-US" sz="1800" b="1" dirty="0"/>
              <a:t>	</a:t>
            </a:r>
            <a:endParaRPr lang="en-US" dirty="0"/>
          </a:p>
        </p:txBody>
      </p:sp>
      <p:sp>
        <p:nvSpPr>
          <p:cNvPr id="3" name="TextBox 2">
            <a:extLst>
              <a:ext uri="{FF2B5EF4-FFF2-40B4-BE49-F238E27FC236}">
                <a16:creationId xmlns:a16="http://schemas.microsoft.com/office/drawing/2014/main" id="{8A50F527-B1B9-4DA4-B2EF-F148E88F1B5D}"/>
              </a:ext>
            </a:extLst>
          </p:cNvPr>
          <p:cNvSpPr txBox="1"/>
          <p:nvPr/>
        </p:nvSpPr>
        <p:spPr>
          <a:xfrm>
            <a:off x="1060336" y="1583871"/>
            <a:ext cx="5449660" cy="2431435"/>
          </a:xfrm>
          <a:prstGeom prst="rect">
            <a:avLst/>
          </a:prstGeom>
          <a:noFill/>
        </p:spPr>
        <p:txBody>
          <a:bodyPr wrap="square" rtlCol="0">
            <a:spAutoFit/>
          </a:bodyPr>
          <a:lstStyle/>
          <a:p>
            <a:r>
              <a:rPr lang="en-US" sz="1000" dirty="0"/>
              <a:t>Simulation was performed from 1 to 12 servers and from 1 to 50 packet sizes, with intervals of 2 and 10 respectively. Thus a single simulation compares 30 possible server/packet combinations.</a:t>
            </a:r>
          </a:p>
          <a:p>
            <a:endParaRPr lang="en-US" sz="1000" dirty="0"/>
          </a:p>
          <a:p>
            <a:r>
              <a:rPr lang="en-US" sz="1000" dirty="0"/>
              <a:t>With unseeded distributions of event volume and server performance ( random ) the results varied, sometimes 3 servers resulted in the best performance, sometimes 7 servers did. The many simulations clearly indicated that less than 3 servers was very poor, and above 7, performance</a:t>
            </a:r>
          </a:p>
          <a:p>
            <a:r>
              <a:rPr lang="en-US" sz="1000" dirty="0"/>
              <a:t>would be progressively worse.</a:t>
            </a:r>
          </a:p>
          <a:p>
            <a:endParaRPr lang="en-US" sz="1000" dirty="0"/>
          </a:p>
          <a:p>
            <a:r>
              <a:rPr lang="en-US" sz="1000" dirty="0"/>
              <a:t>The most common best performance was 3 servers and 40 packets. </a:t>
            </a:r>
          </a:p>
          <a:p>
            <a:endParaRPr lang="en-US" sz="1000" dirty="0"/>
          </a:p>
          <a:p>
            <a:r>
              <a:rPr lang="en-US" sz="1000" dirty="0"/>
              <a:t>The number of packets did not make much difference although 40 seemed to be optimal, and</a:t>
            </a:r>
          </a:p>
          <a:p>
            <a:r>
              <a:rPr lang="en-US" sz="1000" dirty="0"/>
              <a:t>40 packets is recommended. The analysists noted that the advantage of trying to group packets was only helpful when there are opportunities of eligible volumes.</a:t>
            </a:r>
          </a:p>
          <a:p>
            <a:endParaRPr lang="en-US" sz="1000" dirty="0"/>
          </a:p>
          <a:p>
            <a:r>
              <a:rPr lang="en-US" sz="1000" b="1" i="1" u="sng" dirty="0"/>
              <a:t>3 servers and 40 packets is recommended.</a:t>
            </a:r>
          </a:p>
        </p:txBody>
      </p:sp>
    </p:spTree>
    <p:extLst>
      <p:ext uri="{BB962C8B-B14F-4D97-AF65-F5344CB8AC3E}">
        <p14:creationId xmlns:p14="http://schemas.microsoft.com/office/powerpoint/2010/main" val="346175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15137-82B5-496B-BD7C-4EA72850AB80}"/>
              </a:ext>
            </a:extLst>
          </p:cNvPr>
          <p:cNvSpPr txBox="1"/>
          <p:nvPr/>
        </p:nvSpPr>
        <p:spPr>
          <a:xfrm>
            <a:off x="1060336" y="799130"/>
            <a:ext cx="6096680" cy="369332"/>
          </a:xfrm>
          <a:prstGeom prst="rect">
            <a:avLst/>
          </a:prstGeom>
          <a:noFill/>
        </p:spPr>
        <p:txBody>
          <a:bodyPr wrap="square">
            <a:spAutoFit/>
          </a:bodyPr>
          <a:lstStyle/>
          <a:p>
            <a:r>
              <a:rPr lang="en-US" sz="1800" b="1" dirty="0"/>
              <a:t>Simulation Model</a:t>
            </a:r>
            <a:endParaRPr lang="en-US" dirty="0"/>
          </a:p>
        </p:txBody>
      </p:sp>
      <p:sp>
        <p:nvSpPr>
          <p:cNvPr id="5" name="TextBox 4">
            <a:extLst>
              <a:ext uri="{FF2B5EF4-FFF2-40B4-BE49-F238E27FC236}">
                <a16:creationId xmlns:a16="http://schemas.microsoft.com/office/drawing/2014/main" id="{BA5BAD75-C46B-4B40-9D03-978700DBC438}"/>
              </a:ext>
            </a:extLst>
          </p:cNvPr>
          <p:cNvSpPr txBox="1"/>
          <p:nvPr/>
        </p:nvSpPr>
        <p:spPr>
          <a:xfrm>
            <a:off x="1627162" y="1278079"/>
            <a:ext cx="8248358" cy="3970318"/>
          </a:xfrm>
          <a:prstGeom prst="rect">
            <a:avLst/>
          </a:prstGeom>
          <a:noFill/>
        </p:spPr>
        <p:txBody>
          <a:bodyPr wrap="square" rtlCol="0">
            <a:spAutoFit/>
          </a:bodyPr>
          <a:lstStyle/>
          <a:p>
            <a:r>
              <a:rPr lang="en-US" sz="1200" dirty="0"/>
              <a:t>While the company looks into investing in its architecture, the data science team is asked to work with the application and infrastructure teams to develop a simulation that could optimize the configurations within the existing architecture.</a:t>
            </a:r>
          </a:p>
          <a:p>
            <a:endParaRPr lang="en-US" sz="1200" dirty="0"/>
          </a:p>
          <a:p>
            <a:r>
              <a:rPr lang="en-US" sz="1200" dirty="0"/>
              <a:t>The simulation models the 7AM to 11AM EST “crunch” of activity. It will run 72000 Time Units, where each time unit is 200 milliseconds, thus it represents 4 hours of constant activity.</a:t>
            </a:r>
          </a:p>
          <a:p>
            <a:endParaRPr lang="en-US" sz="1200" dirty="0"/>
          </a:p>
          <a:p>
            <a:r>
              <a:rPr lang="en-US" sz="1200" dirty="0"/>
              <a:t>There are two ways to manage throughput of events. </a:t>
            </a:r>
          </a:p>
          <a:p>
            <a:endParaRPr lang="en-US" sz="1200" dirty="0"/>
          </a:p>
          <a:p>
            <a:r>
              <a:rPr lang="en-US" sz="1200" dirty="0"/>
              <a:t>One is by increasing or decreasing the number of </a:t>
            </a:r>
            <a:r>
              <a:rPr lang="en-US" sz="1200" b="1" i="1" dirty="0"/>
              <a:t>transaction servers</a:t>
            </a:r>
            <a:r>
              <a:rPr lang="en-US" sz="1200" dirty="0"/>
              <a:t>.  Usually the more transaction server instances, the better. However, database contention occurs when multiple process try to update the same database. Moreover, the company only has one physical server, and so operating system memory usage can degrade performance more than the multiple servers can improve it.</a:t>
            </a:r>
          </a:p>
          <a:p>
            <a:endParaRPr lang="en-US" sz="1200" dirty="0"/>
          </a:p>
          <a:p>
            <a:r>
              <a:rPr lang="en-US" sz="1200" dirty="0"/>
              <a:t>The other is to adjust the </a:t>
            </a:r>
            <a:r>
              <a:rPr lang="en-US" sz="1200" b="1" i="1" dirty="0"/>
              <a:t>packet processing</a:t>
            </a:r>
            <a:r>
              <a:rPr lang="en-US" sz="1200" dirty="0"/>
              <a:t>. The packet processor attempts to perform things in bulk that the otherwise the transaction server would perform in iterations. The higher the packet size, the more effective this is. However, some types of events will </a:t>
            </a:r>
            <a:r>
              <a:rPr lang="en-US" sz="1200" dirty="0" err="1"/>
              <a:t>peform</a:t>
            </a:r>
            <a:r>
              <a:rPr lang="en-US" sz="1200" dirty="0"/>
              <a:t> worse with increased packet sizes.</a:t>
            </a:r>
          </a:p>
          <a:p>
            <a:endParaRPr lang="en-US" sz="1200" dirty="0"/>
          </a:p>
          <a:p>
            <a:r>
              <a:rPr lang="en-US" sz="1200" dirty="0"/>
              <a:t>The simulation program is not an exact replication of the algorithms of the system. The logic is approximated, and then it requires the insight by the system analysts to manage a set of distributions and factors that will translate into an accurate prediction of future results.  The analysists then perform the validations during the development and testing phases to ultimately sign off on the results.</a:t>
            </a:r>
          </a:p>
        </p:txBody>
      </p:sp>
    </p:spTree>
    <p:extLst>
      <p:ext uri="{BB962C8B-B14F-4D97-AF65-F5344CB8AC3E}">
        <p14:creationId xmlns:p14="http://schemas.microsoft.com/office/powerpoint/2010/main" val="375783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A93CD3B7-0FFE-4152-B237-33337744B20A}"/>
              </a:ext>
            </a:extLst>
          </p:cNvPr>
          <p:cNvSpPr/>
          <p:nvPr/>
        </p:nvSpPr>
        <p:spPr>
          <a:xfrm>
            <a:off x="1231330" y="2465962"/>
            <a:ext cx="5890532" cy="301752"/>
          </a:xfrm>
          <a:prstGeom prst="flowChartTerminator">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Trades, Instructions, Valuations, Attributions</a:t>
            </a:r>
          </a:p>
        </p:txBody>
      </p:sp>
      <p:sp>
        <p:nvSpPr>
          <p:cNvPr id="3" name="Flowchart: Manual Input 2">
            <a:extLst>
              <a:ext uri="{FF2B5EF4-FFF2-40B4-BE49-F238E27FC236}">
                <a16:creationId xmlns:a16="http://schemas.microsoft.com/office/drawing/2014/main" id="{6F5E788E-ADE9-4CD6-876E-499BAD32FA4F}"/>
              </a:ext>
            </a:extLst>
          </p:cNvPr>
          <p:cNvSpPr/>
          <p:nvPr/>
        </p:nvSpPr>
        <p:spPr>
          <a:xfrm>
            <a:off x="1231330" y="1117164"/>
            <a:ext cx="914400"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Traders</a:t>
            </a:r>
          </a:p>
        </p:txBody>
      </p:sp>
      <p:sp>
        <p:nvSpPr>
          <p:cNvPr id="4" name="Flowchart: Manual Input 3">
            <a:extLst>
              <a:ext uri="{FF2B5EF4-FFF2-40B4-BE49-F238E27FC236}">
                <a16:creationId xmlns:a16="http://schemas.microsoft.com/office/drawing/2014/main" id="{99A9F071-0E4F-4419-BD4B-E6B9B5DF6C80}"/>
              </a:ext>
            </a:extLst>
          </p:cNvPr>
          <p:cNvSpPr/>
          <p:nvPr/>
        </p:nvSpPr>
        <p:spPr>
          <a:xfrm>
            <a:off x="2555652" y="1117164"/>
            <a:ext cx="914400"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Brokers</a:t>
            </a:r>
          </a:p>
        </p:txBody>
      </p:sp>
      <p:sp>
        <p:nvSpPr>
          <p:cNvPr id="5" name="Flowchart: Manual Input 4">
            <a:extLst>
              <a:ext uri="{FF2B5EF4-FFF2-40B4-BE49-F238E27FC236}">
                <a16:creationId xmlns:a16="http://schemas.microsoft.com/office/drawing/2014/main" id="{6593C48B-DD80-4BFB-9931-D63CDF9FE65E}"/>
              </a:ext>
            </a:extLst>
          </p:cNvPr>
          <p:cNvSpPr/>
          <p:nvPr/>
        </p:nvSpPr>
        <p:spPr>
          <a:xfrm>
            <a:off x="3879974" y="1117164"/>
            <a:ext cx="1138136"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a:t>
            </a:r>
          </a:p>
        </p:txBody>
      </p:sp>
      <p:sp>
        <p:nvSpPr>
          <p:cNvPr id="6" name="Flowchart: Manual Input 5">
            <a:extLst>
              <a:ext uri="{FF2B5EF4-FFF2-40B4-BE49-F238E27FC236}">
                <a16:creationId xmlns:a16="http://schemas.microsoft.com/office/drawing/2014/main" id="{BD54C38D-E4F5-4FFA-A63C-E254A438836A}"/>
              </a:ext>
            </a:extLst>
          </p:cNvPr>
          <p:cNvSpPr/>
          <p:nvPr/>
        </p:nvSpPr>
        <p:spPr>
          <a:xfrm>
            <a:off x="5428033" y="1044207"/>
            <a:ext cx="1693829"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Automations</a:t>
            </a:r>
          </a:p>
        </p:txBody>
      </p:sp>
      <p:cxnSp>
        <p:nvCxnSpPr>
          <p:cNvPr id="7" name="Connector: Elbow 6">
            <a:extLst>
              <a:ext uri="{FF2B5EF4-FFF2-40B4-BE49-F238E27FC236}">
                <a16:creationId xmlns:a16="http://schemas.microsoft.com/office/drawing/2014/main" id="{47428456-44F5-40CB-82C5-C2905FB2B480}"/>
              </a:ext>
            </a:extLst>
          </p:cNvPr>
          <p:cNvCxnSpPr>
            <a:stCxn id="3" idx="2"/>
            <a:endCxn id="2" idx="0"/>
          </p:cNvCxnSpPr>
          <p:nvPr/>
        </p:nvCxnSpPr>
        <p:spPr>
          <a:xfrm rot="16200000" flipH="1">
            <a:off x="2486764" y="776130"/>
            <a:ext cx="891598" cy="24880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95CE89F-8B11-4C05-B6C8-CB8F9332836F}"/>
              </a:ext>
            </a:extLst>
          </p:cNvPr>
          <p:cNvCxnSpPr>
            <a:stCxn id="4" idx="2"/>
            <a:endCxn id="2" idx="0"/>
          </p:cNvCxnSpPr>
          <p:nvPr/>
        </p:nvCxnSpPr>
        <p:spPr>
          <a:xfrm rot="16200000" flipH="1">
            <a:off x="3148925" y="1438291"/>
            <a:ext cx="891598" cy="1163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8B673B8-0471-4936-A7C8-65C750495932}"/>
              </a:ext>
            </a:extLst>
          </p:cNvPr>
          <p:cNvCxnSpPr>
            <a:stCxn id="5" idx="2"/>
            <a:endCxn id="2" idx="0"/>
          </p:cNvCxnSpPr>
          <p:nvPr/>
        </p:nvCxnSpPr>
        <p:spPr>
          <a:xfrm rot="5400000">
            <a:off x="3867020" y="1883940"/>
            <a:ext cx="891598" cy="2724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5AF0A71-A8A5-4CD4-BD88-E81662FE94E0}"/>
              </a:ext>
            </a:extLst>
          </p:cNvPr>
          <p:cNvCxnSpPr>
            <a:stCxn id="6" idx="2"/>
            <a:endCxn id="2" idx="0"/>
          </p:cNvCxnSpPr>
          <p:nvPr/>
        </p:nvCxnSpPr>
        <p:spPr>
          <a:xfrm rot="5400000">
            <a:off x="4743495" y="934508"/>
            <a:ext cx="964555" cy="2098352"/>
          </a:xfrm>
          <a:prstGeom prst="bentConnector3">
            <a:avLst>
              <a:gd name="adj1" fmla="val 54034"/>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Process 10">
            <a:extLst>
              <a:ext uri="{FF2B5EF4-FFF2-40B4-BE49-F238E27FC236}">
                <a16:creationId xmlns:a16="http://schemas.microsoft.com/office/drawing/2014/main" id="{1ABB2EEB-D2B5-48E9-8BEC-38C9ED1B5B2C}"/>
              </a:ext>
            </a:extLst>
          </p:cNvPr>
          <p:cNvSpPr/>
          <p:nvPr/>
        </p:nvSpPr>
        <p:spPr>
          <a:xfrm>
            <a:off x="2089457" y="3357677"/>
            <a:ext cx="4187483" cy="612648"/>
          </a:xfrm>
          <a:prstGeom prst="flowChartProcess">
            <a:avLst/>
          </a:prstGeom>
          <a:solidFill>
            <a:srgbClr val="00B0F0">
              <a:alpha val="34000"/>
            </a:srgbClr>
          </a:solidFill>
          <a:ln>
            <a:solidFill>
              <a:schemeClr val="tx1">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Event Hub</a:t>
            </a:r>
          </a:p>
        </p:txBody>
      </p:sp>
      <p:cxnSp>
        <p:nvCxnSpPr>
          <p:cNvPr id="15" name="Straight Arrow Connector 14">
            <a:extLst>
              <a:ext uri="{FF2B5EF4-FFF2-40B4-BE49-F238E27FC236}">
                <a16:creationId xmlns:a16="http://schemas.microsoft.com/office/drawing/2014/main" id="{F6D7C5B3-23E6-4455-9970-F7AAA9CFDCC4}"/>
              </a:ext>
            </a:extLst>
          </p:cNvPr>
          <p:cNvCxnSpPr>
            <a:stCxn id="2" idx="2"/>
            <a:endCxn id="11" idx="0"/>
          </p:cNvCxnSpPr>
          <p:nvPr/>
        </p:nvCxnSpPr>
        <p:spPr>
          <a:xfrm>
            <a:off x="4176596" y="2767714"/>
            <a:ext cx="6603" cy="58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3695345D-061E-4FF3-9F64-F7BA3DDFA45B}"/>
              </a:ext>
            </a:extLst>
          </p:cNvPr>
          <p:cNvSpPr/>
          <p:nvPr/>
        </p:nvSpPr>
        <p:spPr>
          <a:xfrm>
            <a:off x="3470052" y="4283300"/>
            <a:ext cx="1448136" cy="1294860"/>
          </a:xfrm>
          <a:prstGeom prst="diamond">
            <a:avLst/>
          </a:prstGeom>
          <a:solidFill>
            <a:srgbClr val="7030A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Packets ?</a:t>
            </a:r>
          </a:p>
        </p:txBody>
      </p:sp>
      <p:sp>
        <p:nvSpPr>
          <p:cNvPr id="17" name="Flowchart: Process 16">
            <a:extLst>
              <a:ext uri="{FF2B5EF4-FFF2-40B4-BE49-F238E27FC236}">
                <a16:creationId xmlns:a16="http://schemas.microsoft.com/office/drawing/2014/main" id="{1755E8B8-496D-4315-8E3D-5014971E958B}"/>
              </a:ext>
            </a:extLst>
          </p:cNvPr>
          <p:cNvSpPr/>
          <p:nvPr/>
        </p:nvSpPr>
        <p:spPr>
          <a:xfrm>
            <a:off x="542013" y="5879912"/>
            <a:ext cx="4187483" cy="612648"/>
          </a:xfrm>
          <a:prstGeom prst="flowChartProcess">
            <a:avLst/>
          </a:prstGeom>
          <a:solidFill>
            <a:srgbClr val="00B0F0">
              <a:alpha val="34000"/>
            </a:srgbClr>
          </a:solidFill>
          <a:ln>
            <a:solidFill>
              <a:schemeClr val="accent1">
                <a:shade val="50000"/>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Packet Processor</a:t>
            </a:r>
          </a:p>
        </p:txBody>
      </p:sp>
      <p:cxnSp>
        <p:nvCxnSpPr>
          <p:cNvPr id="19" name="Connector: Elbow 18">
            <a:extLst>
              <a:ext uri="{FF2B5EF4-FFF2-40B4-BE49-F238E27FC236}">
                <a16:creationId xmlns:a16="http://schemas.microsoft.com/office/drawing/2014/main" id="{EF9A93BA-9078-4E38-90AA-1ACA80F8A4F2}"/>
              </a:ext>
            </a:extLst>
          </p:cNvPr>
          <p:cNvCxnSpPr>
            <a:stCxn id="16" idx="1"/>
            <a:endCxn id="17" idx="0"/>
          </p:cNvCxnSpPr>
          <p:nvPr/>
        </p:nvCxnSpPr>
        <p:spPr>
          <a:xfrm rot="10800000" flipV="1">
            <a:off x="2635756" y="4930730"/>
            <a:ext cx="834297" cy="949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8B5670C-6AA3-4EB3-A83C-CF6DCECBA956}"/>
              </a:ext>
            </a:extLst>
          </p:cNvPr>
          <p:cNvCxnSpPr>
            <a:stCxn id="11" idx="2"/>
            <a:endCxn id="16" idx="0"/>
          </p:cNvCxnSpPr>
          <p:nvPr/>
        </p:nvCxnSpPr>
        <p:spPr>
          <a:xfrm>
            <a:off x="4183199" y="3970325"/>
            <a:ext cx="10921" cy="31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C1E351-0D8F-4CE0-A221-3365F1D914A9}"/>
              </a:ext>
            </a:extLst>
          </p:cNvPr>
          <p:cNvSpPr txBox="1"/>
          <p:nvPr/>
        </p:nvSpPr>
        <p:spPr>
          <a:xfrm>
            <a:off x="2928853" y="4678897"/>
            <a:ext cx="665871" cy="246221"/>
          </a:xfrm>
          <a:prstGeom prst="rect">
            <a:avLst/>
          </a:prstGeom>
          <a:noFill/>
        </p:spPr>
        <p:txBody>
          <a:bodyPr wrap="square" rtlCol="0">
            <a:spAutoFit/>
          </a:bodyPr>
          <a:lstStyle/>
          <a:p>
            <a:r>
              <a:rPr lang="en-US" sz="1000" dirty="0"/>
              <a:t>Yes</a:t>
            </a:r>
          </a:p>
        </p:txBody>
      </p:sp>
      <p:sp>
        <p:nvSpPr>
          <p:cNvPr id="23" name="Flowchart: Process 22">
            <a:extLst>
              <a:ext uri="{FF2B5EF4-FFF2-40B4-BE49-F238E27FC236}">
                <a16:creationId xmlns:a16="http://schemas.microsoft.com/office/drawing/2014/main" id="{B0536615-429B-4735-B351-4D6A08E82AD3}"/>
              </a:ext>
            </a:extLst>
          </p:cNvPr>
          <p:cNvSpPr/>
          <p:nvPr/>
        </p:nvSpPr>
        <p:spPr>
          <a:xfrm>
            <a:off x="6096000" y="4618794"/>
            <a:ext cx="4187483" cy="612648"/>
          </a:xfrm>
          <a:prstGeom prst="flowChartProcess">
            <a:avLst/>
          </a:prstGeom>
          <a:solidFill>
            <a:srgbClr val="00B0F0">
              <a:alpha val="34000"/>
            </a:srgbClr>
          </a:solidFill>
          <a:ln>
            <a:solidFill>
              <a:schemeClr val="accent1">
                <a:shade val="50000"/>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 Trade Processors</a:t>
            </a:r>
          </a:p>
        </p:txBody>
      </p:sp>
      <p:cxnSp>
        <p:nvCxnSpPr>
          <p:cNvPr id="25" name="Straight Arrow Connector 24">
            <a:extLst>
              <a:ext uri="{FF2B5EF4-FFF2-40B4-BE49-F238E27FC236}">
                <a16:creationId xmlns:a16="http://schemas.microsoft.com/office/drawing/2014/main" id="{1C50A4CD-241A-4209-B77E-FA7DFAC37802}"/>
              </a:ext>
            </a:extLst>
          </p:cNvPr>
          <p:cNvCxnSpPr>
            <a:stCxn id="16" idx="3"/>
            <a:endCxn id="23" idx="1"/>
          </p:cNvCxnSpPr>
          <p:nvPr/>
        </p:nvCxnSpPr>
        <p:spPr>
          <a:xfrm flipV="1">
            <a:off x="4918188" y="4925118"/>
            <a:ext cx="1177812" cy="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Alternate Process 25">
            <a:extLst>
              <a:ext uri="{FF2B5EF4-FFF2-40B4-BE49-F238E27FC236}">
                <a16:creationId xmlns:a16="http://schemas.microsoft.com/office/drawing/2014/main" id="{1C50CCA8-2E20-4A00-8DF5-9D5C58F40742}"/>
              </a:ext>
            </a:extLst>
          </p:cNvPr>
          <p:cNvSpPr/>
          <p:nvPr/>
        </p:nvSpPr>
        <p:spPr>
          <a:xfrm>
            <a:off x="5913120"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Flowchart: Alternate Process 26">
            <a:extLst>
              <a:ext uri="{FF2B5EF4-FFF2-40B4-BE49-F238E27FC236}">
                <a16:creationId xmlns:a16="http://schemas.microsoft.com/office/drawing/2014/main" id="{BB69705C-C438-46C8-BE0E-4B7C8B70EA5B}"/>
              </a:ext>
            </a:extLst>
          </p:cNvPr>
          <p:cNvSpPr/>
          <p:nvPr/>
        </p:nvSpPr>
        <p:spPr>
          <a:xfrm>
            <a:off x="8363243"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Flowchart: Alternate Process 27">
            <a:extLst>
              <a:ext uri="{FF2B5EF4-FFF2-40B4-BE49-F238E27FC236}">
                <a16:creationId xmlns:a16="http://schemas.microsoft.com/office/drawing/2014/main" id="{E9911FE7-A15D-4EA3-AFBE-C45EEF8BC81B}"/>
              </a:ext>
            </a:extLst>
          </p:cNvPr>
          <p:cNvSpPr/>
          <p:nvPr/>
        </p:nvSpPr>
        <p:spPr>
          <a:xfrm>
            <a:off x="7188590"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Flowchart: Alternate Process 28">
            <a:extLst>
              <a:ext uri="{FF2B5EF4-FFF2-40B4-BE49-F238E27FC236}">
                <a16:creationId xmlns:a16="http://schemas.microsoft.com/office/drawing/2014/main" id="{F48F9716-E2FA-4ACF-A740-FFB7C19DAE64}"/>
              </a:ext>
            </a:extLst>
          </p:cNvPr>
          <p:cNvSpPr/>
          <p:nvPr/>
        </p:nvSpPr>
        <p:spPr>
          <a:xfrm>
            <a:off x="9554308"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30" name="TextBox 29">
            <a:extLst>
              <a:ext uri="{FF2B5EF4-FFF2-40B4-BE49-F238E27FC236}">
                <a16:creationId xmlns:a16="http://schemas.microsoft.com/office/drawing/2014/main" id="{60331C52-208C-48B7-A4E9-96A89F0BF545}"/>
              </a:ext>
            </a:extLst>
          </p:cNvPr>
          <p:cNvSpPr txBox="1"/>
          <p:nvPr/>
        </p:nvSpPr>
        <p:spPr>
          <a:xfrm>
            <a:off x="5282667" y="4648846"/>
            <a:ext cx="581464" cy="246221"/>
          </a:xfrm>
          <a:prstGeom prst="rect">
            <a:avLst/>
          </a:prstGeom>
          <a:noFill/>
        </p:spPr>
        <p:txBody>
          <a:bodyPr wrap="square" rtlCol="0">
            <a:spAutoFit/>
          </a:bodyPr>
          <a:lstStyle/>
          <a:p>
            <a:r>
              <a:rPr lang="en-US" sz="1000" dirty="0"/>
              <a:t>No</a:t>
            </a:r>
          </a:p>
        </p:txBody>
      </p:sp>
      <p:sp>
        <p:nvSpPr>
          <p:cNvPr id="31" name="TextBox 30">
            <a:extLst>
              <a:ext uri="{FF2B5EF4-FFF2-40B4-BE49-F238E27FC236}">
                <a16:creationId xmlns:a16="http://schemas.microsoft.com/office/drawing/2014/main" id="{95D88EAD-EE04-4E13-8C91-2386C3BD72E7}"/>
              </a:ext>
            </a:extLst>
          </p:cNvPr>
          <p:cNvSpPr txBox="1"/>
          <p:nvPr/>
        </p:nvSpPr>
        <p:spPr>
          <a:xfrm>
            <a:off x="8102990" y="987491"/>
            <a:ext cx="3453619" cy="3139321"/>
          </a:xfrm>
          <a:prstGeom prst="rect">
            <a:avLst/>
          </a:prstGeom>
          <a:noFill/>
        </p:spPr>
        <p:txBody>
          <a:bodyPr wrap="square" rtlCol="0">
            <a:spAutoFit/>
          </a:bodyPr>
          <a:lstStyle/>
          <a:p>
            <a:r>
              <a:rPr lang="en-US" dirty="0"/>
              <a:t>The event hub polls in 200 millisecond intervals. If packet process is in effect, then it will let the packet processor perform some attributions.</a:t>
            </a:r>
          </a:p>
          <a:p>
            <a:endParaRPr lang="en-US" dirty="0"/>
          </a:p>
          <a:p>
            <a:r>
              <a:rPr lang="en-US" dirty="0"/>
              <a:t>The IT department may run any number of servers ( instances ) of a process. But too many and contention issues degrade performance.</a:t>
            </a:r>
          </a:p>
        </p:txBody>
      </p:sp>
      <p:cxnSp>
        <p:nvCxnSpPr>
          <p:cNvPr id="35" name="Straight Arrow Connector 34">
            <a:extLst>
              <a:ext uri="{FF2B5EF4-FFF2-40B4-BE49-F238E27FC236}">
                <a16:creationId xmlns:a16="http://schemas.microsoft.com/office/drawing/2014/main" id="{2F91AED5-5187-462F-AD91-790FCF80E48B}"/>
              </a:ext>
            </a:extLst>
          </p:cNvPr>
          <p:cNvCxnSpPr>
            <a:cxnSpLocks/>
          </p:cNvCxnSpPr>
          <p:nvPr/>
        </p:nvCxnSpPr>
        <p:spPr>
          <a:xfrm flipV="1">
            <a:off x="4785767" y="4941989"/>
            <a:ext cx="1310233" cy="126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C8D018D-49FC-4363-B855-205BBA4C4DAA}"/>
              </a:ext>
            </a:extLst>
          </p:cNvPr>
          <p:cNvCxnSpPr>
            <a:stCxn id="23" idx="2"/>
            <a:endCxn id="26" idx="0"/>
          </p:cNvCxnSpPr>
          <p:nvPr/>
        </p:nvCxnSpPr>
        <p:spPr>
          <a:xfrm rot="5400000">
            <a:off x="6953259" y="4648503"/>
            <a:ext cx="653545" cy="18194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D2E6CA77-EAD9-4F09-9D14-4D35186C51B7}"/>
              </a:ext>
            </a:extLst>
          </p:cNvPr>
          <p:cNvCxnSpPr>
            <a:stCxn id="23" idx="2"/>
            <a:endCxn id="28" idx="0"/>
          </p:cNvCxnSpPr>
          <p:nvPr/>
        </p:nvCxnSpPr>
        <p:spPr>
          <a:xfrm rot="5400000">
            <a:off x="7590994" y="5286238"/>
            <a:ext cx="653545" cy="5439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0B3632F-77FE-4714-B6CC-BF7B90DDC081}"/>
              </a:ext>
            </a:extLst>
          </p:cNvPr>
          <p:cNvCxnSpPr>
            <a:stCxn id="23" idx="2"/>
            <a:endCxn id="27" idx="0"/>
          </p:cNvCxnSpPr>
          <p:nvPr/>
        </p:nvCxnSpPr>
        <p:spPr>
          <a:xfrm rot="16200000" flipH="1">
            <a:off x="8178320" y="5242863"/>
            <a:ext cx="653545" cy="6307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F66DB6B-3DF9-44B6-B70B-84E8DD4A84ED}"/>
              </a:ext>
            </a:extLst>
          </p:cNvPr>
          <p:cNvCxnSpPr>
            <a:stCxn id="23" idx="2"/>
            <a:endCxn id="29" idx="0"/>
          </p:cNvCxnSpPr>
          <p:nvPr/>
        </p:nvCxnSpPr>
        <p:spPr>
          <a:xfrm rot="16200000" flipH="1">
            <a:off x="8773853" y="4647331"/>
            <a:ext cx="653545" cy="1821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97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07F9-E780-44D3-B8B4-9D7A99A1AD95}"/>
              </a:ext>
            </a:extLst>
          </p:cNvPr>
          <p:cNvSpPr>
            <a:spLocks noGrp="1"/>
          </p:cNvSpPr>
          <p:nvPr>
            <p:ph type="title"/>
          </p:nvPr>
        </p:nvSpPr>
        <p:spPr/>
        <p:txBody>
          <a:bodyPr>
            <a:normAutofit/>
          </a:bodyPr>
          <a:lstStyle/>
          <a:p>
            <a:r>
              <a:rPr lang="en-US" sz="2400" dirty="0"/>
              <a:t>Two Input Parameters</a:t>
            </a:r>
          </a:p>
        </p:txBody>
      </p:sp>
      <p:sp>
        <p:nvSpPr>
          <p:cNvPr id="10" name="TextBox 9">
            <a:extLst>
              <a:ext uri="{FF2B5EF4-FFF2-40B4-BE49-F238E27FC236}">
                <a16:creationId xmlns:a16="http://schemas.microsoft.com/office/drawing/2014/main" id="{20C84E6C-3BCC-4773-A45E-4D0141F9904A}"/>
              </a:ext>
            </a:extLst>
          </p:cNvPr>
          <p:cNvSpPr txBox="1"/>
          <p:nvPr/>
        </p:nvSpPr>
        <p:spPr>
          <a:xfrm>
            <a:off x="838200" y="5711483"/>
            <a:ext cx="6251994" cy="369332"/>
          </a:xfrm>
          <a:prstGeom prst="rect">
            <a:avLst/>
          </a:prstGeom>
          <a:noFill/>
        </p:spPr>
        <p:txBody>
          <a:bodyPr wrap="square" rtlCol="0">
            <a:spAutoFit/>
          </a:bodyPr>
          <a:lstStyle/>
          <a:p>
            <a:r>
              <a:rPr lang="en-US" dirty="0"/>
              <a:t>Performance = Baseline * Server Factor * Packet Factor</a:t>
            </a:r>
          </a:p>
        </p:txBody>
      </p:sp>
      <p:sp>
        <p:nvSpPr>
          <p:cNvPr id="11" name="Title 1">
            <a:extLst>
              <a:ext uri="{FF2B5EF4-FFF2-40B4-BE49-F238E27FC236}">
                <a16:creationId xmlns:a16="http://schemas.microsoft.com/office/drawing/2014/main" id="{87EBEFA6-55C3-4567-92FE-5BB7D3A9F7BC}"/>
              </a:ext>
            </a:extLst>
          </p:cNvPr>
          <p:cNvSpPr txBox="1">
            <a:spLocks/>
          </p:cNvSpPr>
          <p:nvPr/>
        </p:nvSpPr>
        <p:spPr>
          <a:xfrm>
            <a:off x="981221"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Two Stochastic Distributions</a:t>
            </a:r>
          </a:p>
        </p:txBody>
      </p:sp>
      <p:graphicFrame>
        <p:nvGraphicFramePr>
          <p:cNvPr id="12" name="Table 12">
            <a:extLst>
              <a:ext uri="{FF2B5EF4-FFF2-40B4-BE49-F238E27FC236}">
                <a16:creationId xmlns:a16="http://schemas.microsoft.com/office/drawing/2014/main" id="{DBD6ADE7-53DF-401D-BA36-EE0C6BA4DEEA}"/>
              </a:ext>
            </a:extLst>
          </p:cNvPr>
          <p:cNvGraphicFramePr>
            <a:graphicFrameLocks noGrp="1"/>
          </p:cNvGraphicFramePr>
          <p:nvPr>
            <p:extLst>
              <p:ext uri="{D42A27DB-BD31-4B8C-83A1-F6EECF244321}">
                <p14:modId xmlns:p14="http://schemas.microsoft.com/office/powerpoint/2010/main" val="1443514513"/>
              </p:ext>
            </p:extLst>
          </p:nvPr>
        </p:nvGraphicFramePr>
        <p:xfrm>
          <a:off x="981221" y="3945856"/>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2641762"/>
                    </a:ext>
                  </a:extLst>
                </a:gridCol>
                <a:gridCol w="4064000">
                  <a:extLst>
                    <a:ext uri="{9D8B030D-6E8A-4147-A177-3AD203B41FA5}">
                      <a16:colId xmlns:a16="http://schemas.microsoft.com/office/drawing/2014/main" val="3258413671"/>
                    </a:ext>
                  </a:extLst>
                </a:gridCol>
              </a:tblGrid>
              <a:tr h="370840">
                <a:tc>
                  <a:txBody>
                    <a:bodyPr/>
                    <a:lstStyle/>
                    <a:p>
                      <a:r>
                        <a:rPr lang="en-US" dirty="0"/>
                        <a:t>Volume of Events</a:t>
                      </a:r>
                    </a:p>
                  </a:txBody>
                  <a:tcPr/>
                </a:tc>
                <a:tc>
                  <a:txBody>
                    <a:bodyPr/>
                    <a:lstStyle/>
                    <a:p>
                      <a:r>
                        <a:rPr lang="en-US" dirty="0"/>
                        <a:t>Baseline performance</a:t>
                      </a:r>
                    </a:p>
                  </a:txBody>
                  <a:tcPr/>
                </a:tc>
                <a:extLst>
                  <a:ext uri="{0D108BD9-81ED-4DB2-BD59-A6C34878D82A}">
                    <a16:rowId xmlns:a16="http://schemas.microsoft.com/office/drawing/2014/main" val="4143787967"/>
                  </a:ext>
                </a:extLst>
              </a:tr>
              <a:tr h="370840">
                <a:tc>
                  <a:txBody>
                    <a:bodyPr/>
                    <a:lstStyle/>
                    <a:p>
                      <a:r>
                        <a:rPr lang="en-US" sz="1200" dirty="0"/>
                        <a:t>Each event type has a manual distribution of expected volume across 720 time units. They will be randomly drawn with replacement.</a:t>
                      </a:r>
                    </a:p>
                  </a:txBody>
                  <a:tcPr/>
                </a:tc>
                <a:tc>
                  <a:txBody>
                    <a:bodyPr/>
                    <a:lstStyle/>
                    <a:p>
                      <a:r>
                        <a:rPr lang="en-US" sz="1200" dirty="0"/>
                        <a:t>Absolute values from a logistic distribution. So about 80% take between 1 and 5 milliseconds but at times the O/S has a problem and the baseline can degrade to 15-20 milliseconds.</a:t>
                      </a:r>
                    </a:p>
                  </a:txBody>
                  <a:tcPr/>
                </a:tc>
                <a:extLst>
                  <a:ext uri="{0D108BD9-81ED-4DB2-BD59-A6C34878D82A}">
                    <a16:rowId xmlns:a16="http://schemas.microsoft.com/office/drawing/2014/main" val="2496102174"/>
                  </a:ext>
                </a:extLst>
              </a:tr>
            </a:tbl>
          </a:graphicData>
        </a:graphic>
      </p:graphicFrame>
      <p:graphicFrame>
        <p:nvGraphicFramePr>
          <p:cNvPr id="13" name="Table 12">
            <a:extLst>
              <a:ext uri="{FF2B5EF4-FFF2-40B4-BE49-F238E27FC236}">
                <a16:creationId xmlns:a16="http://schemas.microsoft.com/office/drawing/2014/main" id="{9967B736-FB18-4309-94AB-4D768DC0D47F}"/>
              </a:ext>
            </a:extLst>
          </p:cNvPr>
          <p:cNvGraphicFramePr>
            <a:graphicFrameLocks noGrp="1"/>
          </p:cNvGraphicFramePr>
          <p:nvPr>
            <p:extLst>
              <p:ext uri="{D42A27DB-BD31-4B8C-83A1-F6EECF244321}">
                <p14:modId xmlns:p14="http://schemas.microsoft.com/office/powerpoint/2010/main" val="463636555"/>
              </p:ext>
            </p:extLst>
          </p:nvPr>
        </p:nvGraphicFramePr>
        <p:xfrm>
          <a:off x="871415" y="1474594"/>
          <a:ext cx="8128000" cy="1193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2641762"/>
                    </a:ext>
                  </a:extLst>
                </a:gridCol>
                <a:gridCol w="4064000">
                  <a:extLst>
                    <a:ext uri="{9D8B030D-6E8A-4147-A177-3AD203B41FA5}">
                      <a16:colId xmlns:a16="http://schemas.microsoft.com/office/drawing/2014/main" val="3258413671"/>
                    </a:ext>
                  </a:extLst>
                </a:gridCol>
              </a:tblGrid>
              <a:tr h="370840">
                <a:tc>
                  <a:txBody>
                    <a:bodyPr/>
                    <a:lstStyle/>
                    <a:p>
                      <a:r>
                        <a:rPr lang="en-US" sz="1800" dirty="0"/>
                        <a:t>Number of Servers.</a:t>
                      </a:r>
                    </a:p>
                  </a:txBody>
                  <a:tcPr/>
                </a:tc>
                <a:tc>
                  <a:txBody>
                    <a:bodyPr/>
                    <a:lstStyle/>
                    <a:p>
                      <a:r>
                        <a:rPr lang="en-US" sz="1800" dirty="0"/>
                        <a:t>Number of Packets.</a:t>
                      </a:r>
                    </a:p>
                  </a:txBody>
                  <a:tcPr/>
                </a:tc>
                <a:extLst>
                  <a:ext uri="{0D108BD9-81ED-4DB2-BD59-A6C34878D82A}">
                    <a16:rowId xmlns:a16="http://schemas.microsoft.com/office/drawing/2014/main" val="4143787967"/>
                  </a:ext>
                </a:extLst>
              </a:tr>
              <a:tr h="370840">
                <a:tc>
                  <a:txBody>
                    <a:bodyPr/>
                    <a:lstStyle/>
                    <a:p>
                      <a:r>
                        <a:rPr lang="en-US" sz="1200" dirty="0"/>
                        <a:t>N servers represents a n fold improvement. However the physical host can only support k servers. Plus database contention degrades performance.</a:t>
                      </a:r>
                    </a:p>
                  </a:txBody>
                  <a:tcPr/>
                </a:tc>
                <a:tc>
                  <a:txBody>
                    <a:bodyPr/>
                    <a:lstStyle/>
                    <a:p>
                      <a:r>
                        <a:rPr lang="en-US" sz="1200" dirty="0"/>
                        <a:t>A packet is a package of trades that the packet processor will analyze, and decide what kinds of operations can be done in bulk. If the trades are conducive, then the higher the packet size, the better.</a:t>
                      </a:r>
                    </a:p>
                  </a:txBody>
                  <a:tcPr/>
                </a:tc>
                <a:extLst>
                  <a:ext uri="{0D108BD9-81ED-4DB2-BD59-A6C34878D82A}">
                    <a16:rowId xmlns:a16="http://schemas.microsoft.com/office/drawing/2014/main" val="2496102174"/>
                  </a:ext>
                </a:extLst>
              </a:tr>
            </a:tbl>
          </a:graphicData>
        </a:graphic>
      </p:graphicFrame>
    </p:spTree>
    <p:extLst>
      <p:ext uri="{BB962C8B-B14F-4D97-AF65-F5344CB8AC3E}">
        <p14:creationId xmlns:p14="http://schemas.microsoft.com/office/powerpoint/2010/main" val="355324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25097-8FFC-411E-B316-8665591B9014}"/>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Factors : Number of Servers</a:t>
            </a:r>
            <a:r>
              <a:rPr lang="en-US" sz="1800" b="1" dirty="0"/>
              <a:t>	</a:t>
            </a:r>
            <a:endParaRPr lang="en-US" dirty="0"/>
          </a:p>
        </p:txBody>
      </p:sp>
      <p:sp>
        <p:nvSpPr>
          <p:cNvPr id="3" name="TextBox 2">
            <a:extLst>
              <a:ext uri="{FF2B5EF4-FFF2-40B4-BE49-F238E27FC236}">
                <a16:creationId xmlns:a16="http://schemas.microsoft.com/office/drawing/2014/main" id="{9502062E-4187-4667-854E-5B4A7ABD2DB9}"/>
              </a:ext>
            </a:extLst>
          </p:cNvPr>
          <p:cNvSpPr txBox="1"/>
          <p:nvPr/>
        </p:nvSpPr>
        <p:spPr>
          <a:xfrm>
            <a:off x="1015788" y="3159550"/>
            <a:ext cx="6096680" cy="461665"/>
          </a:xfrm>
          <a:prstGeom prst="rect">
            <a:avLst/>
          </a:prstGeom>
          <a:noFill/>
        </p:spPr>
        <p:txBody>
          <a:bodyPr wrap="square">
            <a:spAutoFit/>
          </a:bodyPr>
          <a:lstStyle/>
          <a:p>
            <a:r>
              <a:rPr lang="en-US" sz="2400" dirty="0">
                <a:latin typeface="+mj-lt"/>
              </a:rPr>
              <a:t>Factors : Packet Processing</a:t>
            </a:r>
            <a:r>
              <a:rPr lang="en-US" sz="1800" b="1" dirty="0"/>
              <a:t>	</a:t>
            </a:r>
            <a:endParaRPr lang="en-US" dirty="0"/>
          </a:p>
        </p:txBody>
      </p:sp>
      <p:graphicFrame>
        <p:nvGraphicFramePr>
          <p:cNvPr id="4" name="Table 3">
            <a:extLst>
              <a:ext uri="{FF2B5EF4-FFF2-40B4-BE49-F238E27FC236}">
                <a16:creationId xmlns:a16="http://schemas.microsoft.com/office/drawing/2014/main" id="{2903DDD9-B556-435C-A83F-0DFF718B0E31}"/>
              </a:ext>
            </a:extLst>
          </p:cNvPr>
          <p:cNvGraphicFramePr>
            <a:graphicFrameLocks noGrp="1"/>
          </p:cNvGraphicFramePr>
          <p:nvPr>
            <p:extLst>
              <p:ext uri="{D42A27DB-BD31-4B8C-83A1-F6EECF244321}">
                <p14:modId xmlns:p14="http://schemas.microsoft.com/office/powerpoint/2010/main" val="491422188"/>
              </p:ext>
            </p:extLst>
          </p:nvPr>
        </p:nvGraphicFramePr>
        <p:xfrm>
          <a:off x="1149478" y="1663785"/>
          <a:ext cx="5829300" cy="904875"/>
        </p:xfrm>
        <a:graphic>
          <a:graphicData uri="http://schemas.openxmlformats.org/drawingml/2006/table">
            <a:tbl>
              <a:tblPr/>
              <a:tblGrid>
                <a:gridCol w="647700">
                  <a:extLst>
                    <a:ext uri="{9D8B030D-6E8A-4147-A177-3AD203B41FA5}">
                      <a16:colId xmlns:a16="http://schemas.microsoft.com/office/drawing/2014/main" val="3787080081"/>
                    </a:ext>
                  </a:extLst>
                </a:gridCol>
                <a:gridCol w="647700">
                  <a:extLst>
                    <a:ext uri="{9D8B030D-6E8A-4147-A177-3AD203B41FA5}">
                      <a16:colId xmlns:a16="http://schemas.microsoft.com/office/drawing/2014/main" val="840549437"/>
                    </a:ext>
                  </a:extLst>
                </a:gridCol>
                <a:gridCol w="647700">
                  <a:extLst>
                    <a:ext uri="{9D8B030D-6E8A-4147-A177-3AD203B41FA5}">
                      <a16:colId xmlns:a16="http://schemas.microsoft.com/office/drawing/2014/main" val="3732954673"/>
                    </a:ext>
                  </a:extLst>
                </a:gridCol>
                <a:gridCol w="647700">
                  <a:extLst>
                    <a:ext uri="{9D8B030D-6E8A-4147-A177-3AD203B41FA5}">
                      <a16:colId xmlns:a16="http://schemas.microsoft.com/office/drawing/2014/main" val="3946197796"/>
                    </a:ext>
                  </a:extLst>
                </a:gridCol>
                <a:gridCol w="647700">
                  <a:extLst>
                    <a:ext uri="{9D8B030D-6E8A-4147-A177-3AD203B41FA5}">
                      <a16:colId xmlns:a16="http://schemas.microsoft.com/office/drawing/2014/main" val="2372838720"/>
                    </a:ext>
                  </a:extLst>
                </a:gridCol>
                <a:gridCol w="647700">
                  <a:extLst>
                    <a:ext uri="{9D8B030D-6E8A-4147-A177-3AD203B41FA5}">
                      <a16:colId xmlns:a16="http://schemas.microsoft.com/office/drawing/2014/main" val="1129010952"/>
                    </a:ext>
                  </a:extLst>
                </a:gridCol>
                <a:gridCol w="647700">
                  <a:extLst>
                    <a:ext uri="{9D8B030D-6E8A-4147-A177-3AD203B41FA5}">
                      <a16:colId xmlns:a16="http://schemas.microsoft.com/office/drawing/2014/main" val="2122291624"/>
                    </a:ext>
                  </a:extLst>
                </a:gridCol>
                <a:gridCol w="647700">
                  <a:extLst>
                    <a:ext uri="{9D8B030D-6E8A-4147-A177-3AD203B41FA5}">
                      <a16:colId xmlns:a16="http://schemas.microsoft.com/office/drawing/2014/main" val="3239085166"/>
                    </a:ext>
                  </a:extLst>
                </a:gridCol>
                <a:gridCol w="647700">
                  <a:extLst>
                    <a:ext uri="{9D8B030D-6E8A-4147-A177-3AD203B41FA5}">
                      <a16:colId xmlns:a16="http://schemas.microsoft.com/office/drawing/2014/main" val="2908624443"/>
                    </a:ext>
                  </a:extLst>
                </a:gridCol>
              </a:tblGrid>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extLst>
                  <a:ext uri="{0D108BD9-81ED-4DB2-BD59-A6C34878D82A}">
                    <a16:rowId xmlns:a16="http://schemas.microsoft.com/office/drawing/2014/main" val="581328864"/>
                  </a:ext>
                </a:extLst>
              </a:tr>
              <a:tr h="180975">
                <a:tc>
                  <a:txBody>
                    <a:bodyPr/>
                    <a:lstStyle/>
                    <a:p>
                      <a:pPr algn="l" fontAlgn="b"/>
                      <a:r>
                        <a:rPr lang="en-US" sz="1100" b="0" i="0" u="none" strike="noStrike">
                          <a:solidFill>
                            <a:srgbClr val="000000"/>
                          </a:solidFill>
                          <a:effectLst/>
                          <a:latin typeface="Calibri" panose="020F0502020204030204" pitchFamily="34" charset="0"/>
                        </a:rPr>
                        <a:t>Event 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a:t>
                      </a:r>
                    </a:p>
                  </a:txBody>
                  <a:tcPr marL="4763" marR="4763" marT="4763" marB="0" anchor="b">
                    <a:lnL>
                      <a:noFill/>
                    </a:lnL>
                    <a:lnR>
                      <a:noFill/>
                    </a:lnR>
                    <a:lnT>
                      <a:noFill/>
                    </a:lnT>
                    <a:lnB>
                      <a:noFill/>
                    </a:lnB>
                  </a:tcPr>
                </a:tc>
                <a:extLst>
                  <a:ext uri="{0D108BD9-81ED-4DB2-BD59-A6C34878D82A}">
                    <a16:rowId xmlns:a16="http://schemas.microsoft.com/office/drawing/2014/main" val="1772235759"/>
                  </a:ext>
                </a:extLst>
              </a:tr>
              <a:tr h="180975">
                <a:tc>
                  <a:txBody>
                    <a:bodyPr/>
                    <a:lstStyle/>
                    <a:p>
                      <a:pPr algn="l" fontAlgn="b"/>
                      <a:r>
                        <a:rPr lang="en-US" sz="1100" b="0" i="0" u="none" strike="noStrike">
                          <a:solidFill>
                            <a:srgbClr val="000000"/>
                          </a:solidFill>
                          <a:effectLst/>
                          <a:latin typeface="Calibri" panose="020F0502020204030204" pitchFamily="34" charset="0"/>
                        </a:rPr>
                        <a:t>Event 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extLst>
                  <a:ext uri="{0D108BD9-81ED-4DB2-BD59-A6C34878D82A}">
                    <a16:rowId xmlns:a16="http://schemas.microsoft.com/office/drawing/2014/main" val="3983185221"/>
                  </a:ext>
                </a:extLst>
              </a:tr>
              <a:tr h="180975">
                <a:tc>
                  <a:txBody>
                    <a:bodyPr/>
                    <a:lstStyle/>
                    <a:p>
                      <a:pPr algn="l" fontAlgn="b"/>
                      <a:r>
                        <a:rPr lang="en-US" sz="1100" b="0" i="0" u="none" strike="noStrike">
                          <a:solidFill>
                            <a:srgbClr val="000000"/>
                          </a:solidFill>
                          <a:effectLst/>
                          <a:latin typeface="Calibri" panose="020F0502020204030204" pitchFamily="34" charset="0"/>
                        </a:rPr>
                        <a:t>Event 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4763" marR="4763" marT="4763" marB="0" anchor="b">
                    <a:lnL>
                      <a:noFill/>
                    </a:lnL>
                    <a:lnR>
                      <a:noFill/>
                    </a:lnR>
                    <a:lnT>
                      <a:noFill/>
                    </a:lnT>
                    <a:lnB>
                      <a:noFill/>
                    </a:lnB>
                  </a:tcPr>
                </a:tc>
                <a:extLst>
                  <a:ext uri="{0D108BD9-81ED-4DB2-BD59-A6C34878D82A}">
                    <a16:rowId xmlns:a16="http://schemas.microsoft.com/office/drawing/2014/main" val="314996571"/>
                  </a:ext>
                </a:extLst>
              </a:tr>
              <a:tr h="180975">
                <a:tc>
                  <a:txBody>
                    <a:bodyPr/>
                    <a:lstStyle/>
                    <a:p>
                      <a:pPr algn="l" fontAlgn="b"/>
                      <a:r>
                        <a:rPr lang="en-US" sz="1100" b="0" i="0" u="none" strike="noStrike">
                          <a:solidFill>
                            <a:srgbClr val="000000"/>
                          </a:solidFill>
                          <a:effectLst/>
                          <a:latin typeface="Calibri" panose="020F0502020204030204" pitchFamily="34" charset="0"/>
                        </a:rPr>
                        <a:t>Event 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3.05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5.6</a:t>
                      </a:r>
                    </a:p>
                  </a:txBody>
                  <a:tcPr marL="4763" marR="4763" marT="4763" marB="0" anchor="b">
                    <a:lnL>
                      <a:noFill/>
                    </a:lnL>
                    <a:lnR>
                      <a:noFill/>
                    </a:lnR>
                    <a:lnT>
                      <a:noFill/>
                    </a:lnT>
                    <a:lnB>
                      <a:noFill/>
                    </a:lnB>
                  </a:tcPr>
                </a:tc>
                <a:extLst>
                  <a:ext uri="{0D108BD9-81ED-4DB2-BD59-A6C34878D82A}">
                    <a16:rowId xmlns:a16="http://schemas.microsoft.com/office/drawing/2014/main" val="1365377914"/>
                  </a:ext>
                </a:extLst>
              </a:tr>
            </a:tbl>
          </a:graphicData>
        </a:graphic>
      </p:graphicFrame>
      <p:graphicFrame>
        <p:nvGraphicFramePr>
          <p:cNvPr id="5" name="Table 4">
            <a:extLst>
              <a:ext uri="{FF2B5EF4-FFF2-40B4-BE49-F238E27FC236}">
                <a16:creationId xmlns:a16="http://schemas.microsoft.com/office/drawing/2014/main" id="{4B94704E-233F-4DA0-95DE-38AB307A02C9}"/>
              </a:ext>
            </a:extLst>
          </p:cNvPr>
          <p:cNvGraphicFramePr>
            <a:graphicFrameLocks noGrp="1"/>
          </p:cNvGraphicFramePr>
          <p:nvPr>
            <p:extLst>
              <p:ext uri="{D42A27DB-BD31-4B8C-83A1-F6EECF244321}">
                <p14:modId xmlns:p14="http://schemas.microsoft.com/office/powerpoint/2010/main" val="3481044893"/>
              </p:ext>
            </p:extLst>
          </p:nvPr>
        </p:nvGraphicFramePr>
        <p:xfrm>
          <a:off x="1149478" y="4149078"/>
          <a:ext cx="4533900" cy="904875"/>
        </p:xfrm>
        <a:graphic>
          <a:graphicData uri="http://schemas.openxmlformats.org/drawingml/2006/table">
            <a:tbl>
              <a:tblPr/>
              <a:tblGrid>
                <a:gridCol w="647700">
                  <a:extLst>
                    <a:ext uri="{9D8B030D-6E8A-4147-A177-3AD203B41FA5}">
                      <a16:colId xmlns:a16="http://schemas.microsoft.com/office/drawing/2014/main" val="294578973"/>
                    </a:ext>
                  </a:extLst>
                </a:gridCol>
                <a:gridCol w="647700">
                  <a:extLst>
                    <a:ext uri="{9D8B030D-6E8A-4147-A177-3AD203B41FA5}">
                      <a16:colId xmlns:a16="http://schemas.microsoft.com/office/drawing/2014/main" val="4281966083"/>
                    </a:ext>
                  </a:extLst>
                </a:gridCol>
                <a:gridCol w="647700">
                  <a:extLst>
                    <a:ext uri="{9D8B030D-6E8A-4147-A177-3AD203B41FA5}">
                      <a16:colId xmlns:a16="http://schemas.microsoft.com/office/drawing/2014/main" val="4197703927"/>
                    </a:ext>
                  </a:extLst>
                </a:gridCol>
                <a:gridCol w="647700">
                  <a:extLst>
                    <a:ext uri="{9D8B030D-6E8A-4147-A177-3AD203B41FA5}">
                      <a16:colId xmlns:a16="http://schemas.microsoft.com/office/drawing/2014/main" val="3756748473"/>
                    </a:ext>
                  </a:extLst>
                </a:gridCol>
                <a:gridCol w="647700">
                  <a:extLst>
                    <a:ext uri="{9D8B030D-6E8A-4147-A177-3AD203B41FA5}">
                      <a16:colId xmlns:a16="http://schemas.microsoft.com/office/drawing/2014/main" val="2286176094"/>
                    </a:ext>
                  </a:extLst>
                </a:gridCol>
                <a:gridCol w="647700">
                  <a:extLst>
                    <a:ext uri="{9D8B030D-6E8A-4147-A177-3AD203B41FA5}">
                      <a16:colId xmlns:a16="http://schemas.microsoft.com/office/drawing/2014/main" val="1378044445"/>
                    </a:ext>
                  </a:extLst>
                </a:gridCol>
                <a:gridCol w="647700">
                  <a:extLst>
                    <a:ext uri="{9D8B030D-6E8A-4147-A177-3AD203B41FA5}">
                      <a16:colId xmlns:a16="http://schemas.microsoft.com/office/drawing/2014/main" val="927189001"/>
                    </a:ext>
                  </a:extLst>
                </a:gridCol>
              </a:tblGrid>
              <a:tr h="180975">
                <a:tc>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tcPr>
                </a:tc>
                <a:extLst>
                  <a:ext uri="{0D108BD9-81ED-4DB2-BD59-A6C34878D82A}">
                    <a16:rowId xmlns:a16="http://schemas.microsoft.com/office/drawing/2014/main" val="3401129405"/>
                  </a:ext>
                </a:extLst>
              </a:tr>
              <a:tr h="180975">
                <a:tc>
                  <a:txBody>
                    <a:bodyPr/>
                    <a:lstStyle/>
                    <a:p>
                      <a:pPr algn="l" fontAlgn="b"/>
                      <a:r>
                        <a:rPr lang="en-US" sz="1100" b="0" i="0" u="none" strike="noStrike">
                          <a:solidFill>
                            <a:srgbClr val="000000"/>
                          </a:solidFill>
                          <a:effectLst/>
                          <a:latin typeface="Calibri" panose="020F0502020204030204" pitchFamily="34" charset="0"/>
                        </a:rPr>
                        <a:t>Event 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extLst>
                  <a:ext uri="{0D108BD9-81ED-4DB2-BD59-A6C34878D82A}">
                    <a16:rowId xmlns:a16="http://schemas.microsoft.com/office/drawing/2014/main" val="2706374592"/>
                  </a:ext>
                </a:extLst>
              </a:tr>
              <a:tr h="180975">
                <a:tc>
                  <a:txBody>
                    <a:bodyPr/>
                    <a:lstStyle/>
                    <a:p>
                      <a:pPr algn="l" fontAlgn="b"/>
                      <a:r>
                        <a:rPr lang="en-US" sz="1100" b="0" i="0" u="none" strike="noStrike">
                          <a:solidFill>
                            <a:srgbClr val="000000"/>
                          </a:solidFill>
                          <a:effectLst/>
                          <a:latin typeface="Calibri" panose="020F0502020204030204" pitchFamily="34" charset="0"/>
                        </a:rPr>
                        <a:t>Event 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tcPr>
                </a:tc>
                <a:extLst>
                  <a:ext uri="{0D108BD9-81ED-4DB2-BD59-A6C34878D82A}">
                    <a16:rowId xmlns:a16="http://schemas.microsoft.com/office/drawing/2014/main" val="2549443902"/>
                  </a:ext>
                </a:extLst>
              </a:tr>
              <a:tr h="180975">
                <a:tc>
                  <a:txBody>
                    <a:bodyPr/>
                    <a:lstStyle/>
                    <a:p>
                      <a:pPr algn="l" fontAlgn="b"/>
                      <a:r>
                        <a:rPr lang="en-US" sz="1100" b="0" i="0" u="none" strike="noStrike">
                          <a:solidFill>
                            <a:srgbClr val="000000"/>
                          </a:solidFill>
                          <a:effectLst/>
                          <a:latin typeface="Calibri" panose="020F0502020204030204" pitchFamily="34" charset="0"/>
                        </a:rPr>
                        <a:t>Event 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tcPr>
                </a:tc>
                <a:extLst>
                  <a:ext uri="{0D108BD9-81ED-4DB2-BD59-A6C34878D82A}">
                    <a16:rowId xmlns:a16="http://schemas.microsoft.com/office/drawing/2014/main" val="3348238383"/>
                  </a:ext>
                </a:extLst>
              </a:tr>
              <a:tr h="180975">
                <a:tc>
                  <a:txBody>
                    <a:bodyPr/>
                    <a:lstStyle/>
                    <a:p>
                      <a:pPr algn="l" fontAlgn="b"/>
                      <a:r>
                        <a:rPr lang="en-US" sz="1100" b="0" i="0" u="none" strike="noStrike">
                          <a:solidFill>
                            <a:srgbClr val="000000"/>
                          </a:solidFill>
                          <a:effectLst/>
                          <a:latin typeface="Calibri" panose="020F0502020204030204" pitchFamily="34" charset="0"/>
                        </a:rPr>
                        <a:t>Event 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a:t>
                      </a:r>
                    </a:p>
                  </a:txBody>
                  <a:tcPr marL="4763" marR="4763" marT="4763" marB="0" anchor="b">
                    <a:lnL>
                      <a:noFill/>
                    </a:lnL>
                    <a:lnR>
                      <a:noFill/>
                    </a:lnR>
                    <a:lnT>
                      <a:noFill/>
                    </a:lnT>
                    <a:lnB>
                      <a:noFill/>
                    </a:lnB>
                  </a:tcPr>
                </a:tc>
                <a:extLst>
                  <a:ext uri="{0D108BD9-81ED-4DB2-BD59-A6C34878D82A}">
                    <a16:rowId xmlns:a16="http://schemas.microsoft.com/office/drawing/2014/main" val="2312023946"/>
                  </a:ext>
                </a:extLst>
              </a:tr>
            </a:tbl>
          </a:graphicData>
        </a:graphic>
      </p:graphicFrame>
      <p:sp>
        <p:nvSpPr>
          <p:cNvPr id="6" name="TextBox 5">
            <a:extLst>
              <a:ext uri="{FF2B5EF4-FFF2-40B4-BE49-F238E27FC236}">
                <a16:creationId xmlns:a16="http://schemas.microsoft.com/office/drawing/2014/main" id="{C5543C84-9DD3-4431-9EA6-79205DFACCA6}"/>
              </a:ext>
            </a:extLst>
          </p:cNvPr>
          <p:cNvSpPr txBox="1"/>
          <p:nvPr/>
        </p:nvSpPr>
        <p:spPr>
          <a:xfrm>
            <a:off x="905022" y="5655212"/>
            <a:ext cx="6251994" cy="369332"/>
          </a:xfrm>
          <a:prstGeom prst="rect">
            <a:avLst/>
          </a:prstGeom>
          <a:noFill/>
        </p:spPr>
        <p:txBody>
          <a:bodyPr wrap="square" rtlCol="0">
            <a:spAutoFit/>
          </a:bodyPr>
          <a:lstStyle/>
          <a:p>
            <a:r>
              <a:rPr lang="en-US" dirty="0"/>
              <a:t>Performance = Baseline * Server Factor * Packet Factor</a:t>
            </a:r>
          </a:p>
        </p:txBody>
      </p:sp>
    </p:spTree>
    <p:extLst>
      <p:ext uri="{BB962C8B-B14F-4D97-AF65-F5344CB8AC3E}">
        <p14:creationId xmlns:p14="http://schemas.microsoft.com/office/powerpoint/2010/main" val="141887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B08988-F03D-4E8B-BF2D-67076207AA09}"/>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Event Types and Configurations</a:t>
            </a:r>
            <a:r>
              <a:rPr lang="en-US" sz="1800" b="1" dirty="0"/>
              <a:t>	</a:t>
            </a:r>
            <a:endParaRPr lang="en-US" dirty="0"/>
          </a:p>
        </p:txBody>
      </p:sp>
      <p:pic>
        <p:nvPicPr>
          <p:cNvPr id="8" name="Picture 7">
            <a:extLst>
              <a:ext uri="{FF2B5EF4-FFF2-40B4-BE49-F238E27FC236}">
                <a16:creationId xmlns:a16="http://schemas.microsoft.com/office/drawing/2014/main" id="{95D20458-7C0F-4A6F-8061-964C413CB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57" y="2158447"/>
            <a:ext cx="5485714" cy="3657143"/>
          </a:xfrm>
          <a:prstGeom prst="rect">
            <a:avLst/>
          </a:prstGeom>
        </p:spPr>
      </p:pic>
      <p:sp>
        <p:nvSpPr>
          <p:cNvPr id="9" name="TextBox 8">
            <a:extLst>
              <a:ext uri="{FF2B5EF4-FFF2-40B4-BE49-F238E27FC236}">
                <a16:creationId xmlns:a16="http://schemas.microsoft.com/office/drawing/2014/main" id="{BEF385A9-59E9-4FE3-B894-8CE6FA704B3F}"/>
              </a:ext>
            </a:extLst>
          </p:cNvPr>
          <p:cNvSpPr txBox="1"/>
          <p:nvPr/>
        </p:nvSpPr>
        <p:spPr>
          <a:xfrm>
            <a:off x="1467728" y="1505245"/>
            <a:ext cx="7226105" cy="553998"/>
          </a:xfrm>
          <a:prstGeom prst="rect">
            <a:avLst/>
          </a:prstGeom>
          <a:noFill/>
        </p:spPr>
        <p:txBody>
          <a:bodyPr wrap="square" rtlCol="0">
            <a:spAutoFit/>
          </a:bodyPr>
          <a:lstStyle/>
          <a:p>
            <a:r>
              <a:rPr lang="en-US" sz="1000" dirty="0"/>
              <a:t>The model attributes a performance hit on each event type, according to the packet size and number of transaction servers that are running. As seen below, event 4 does very poorly with increased packet processing. Event 1 however does very well.  </a:t>
            </a:r>
          </a:p>
          <a:p>
            <a:r>
              <a:rPr lang="en-US" sz="1000" dirty="0"/>
              <a:t>Event 2 performs very well with more transaction servers but notice they all start to perform worse after 6 servers.</a:t>
            </a:r>
          </a:p>
        </p:txBody>
      </p:sp>
      <p:pic>
        <p:nvPicPr>
          <p:cNvPr id="11" name="Picture 10">
            <a:extLst>
              <a:ext uri="{FF2B5EF4-FFF2-40B4-BE49-F238E27FC236}">
                <a16:creationId xmlns:a16="http://schemas.microsoft.com/office/drawing/2014/main" id="{2E0AA96A-BD63-4A30-9B0A-00697E136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749" y="2158446"/>
            <a:ext cx="5485714" cy="3657143"/>
          </a:xfrm>
          <a:prstGeom prst="rect">
            <a:avLst/>
          </a:prstGeom>
        </p:spPr>
      </p:pic>
    </p:spTree>
    <p:extLst>
      <p:ext uri="{BB962C8B-B14F-4D97-AF65-F5344CB8AC3E}">
        <p14:creationId xmlns:p14="http://schemas.microsoft.com/office/powerpoint/2010/main" val="99145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C6AACC-A09B-4698-9C70-19F6C718B3B2}"/>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Event Types</a:t>
            </a:r>
            <a:r>
              <a:rPr lang="en-US" sz="1800" b="1" dirty="0"/>
              <a:t>	</a:t>
            </a:r>
            <a:endParaRPr lang="en-US" dirty="0"/>
          </a:p>
        </p:txBody>
      </p:sp>
      <p:sp>
        <p:nvSpPr>
          <p:cNvPr id="7" name="TextBox 6">
            <a:extLst>
              <a:ext uri="{FF2B5EF4-FFF2-40B4-BE49-F238E27FC236}">
                <a16:creationId xmlns:a16="http://schemas.microsoft.com/office/drawing/2014/main" id="{AB9D163C-186C-4E87-8734-58E60234B60D}"/>
              </a:ext>
            </a:extLst>
          </p:cNvPr>
          <p:cNvSpPr txBox="1"/>
          <p:nvPr/>
        </p:nvSpPr>
        <p:spPr>
          <a:xfrm>
            <a:off x="1060336" y="1583871"/>
            <a:ext cx="5449660" cy="861774"/>
          </a:xfrm>
          <a:prstGeom prst="rect">
            <a:avLst/>
          </a:prstGeom>
          <a:noFill/>
        </p:spPr>
        <p:txBody>
          <a:bodyPr wrap="square" rtlCol="0">
            <a:spAutoFit/>
          </a:bodyPr>
          <a:lstStyle/>
          <a:p>
            <a:r>
              <a:rPr lang="en-US" sz="1000" dirty="0"/>
              <a:t>In order to make the model viable, we have defined four types of events to describe their expected processing performance in the packet and transaction servers.  </a:t>
            </a:r>
          </a:p>
          <a:p>
            <a:endParaRPr lang="en-US" sz="1000" dirty="0"/>
          </a:p>
          <a:p>
            <a:r>
              <a:rPr lang="en-US" sz="1000" dirty="0"/>
              <a:t>The distinctions between each type has more to do with the expected database and network usage, as opposed to the business characteristics of the event.</a:t>
            </a:r>
          </a:p>
        </p:txBody>
      </p:sp>
      <p:graphicFrame>
        <p:nvGraphicFramePr>
          <p:cNvPr id="9" name="Table 9">
            <a:extLst>
              <a:ext uri="{FF2B5EF4-FFF2-40B4-BE49-F238E27FC236}">
                <a16:creationId xmlns:a16="http://schemas.microsoft.com/office/drawing/2014/main" id="{6567505F-EF22-42E9-89A7-0EA171C7CE60}"/>
              </a:ext>
            </a:extLst>
          </p:cNvPr>
          <p:cNvGraphicFramePr>
            <a:graphicFrameLocks noGrp="1"/>
          </p:cNvGraphicFramePr>
          <p:nvPr>
            <p:extLst>
              <p:ext uri="{D42A27DB-BD31-4B8C-83A1-F6EECF244321}">
                <p14:modId xmlns:p14="http://schemas.microsoft.com/office/powerpoint/2010/main" val="1388332585"/>
              </p:ext>
            </p:extLst>
          </p:nvPr>
        </p:nvGraphicFramePr>
        <p:xfrm>
          <a:off x="1060336" y="2890267"/>
          <a:ext cx="8128000" cy="2717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33225590"/>
                    </a:ext>
                  </a:extLst>
                </a:gridCol>
                <a:gridCol w="2032000">
                  <a:extLst>
                    <a:ext uri="{9D8B030D-6E8A-4147-A177-3AD203B41FA5}">
                      <a16:colId xmlns:a16="http://schemas.microsoft.com/office/drawing/2014/main" val="2389254755"/>
                    </a:ext>
                  </a:extLst>
                </a:gridCol>
                <a:gridCol w="4064000">
                  <a:extLst>
                    <a:ext uri="{9D8B030D-6E8A-4147-A177-3AD203B41FA5}">
                      <a16:colId xmlns:a16="http://schemas.microsoft.com/office/drawing/2014/main" val="2319070250"/>
                    </a:ext>
                  </a:extLst>
                </a:gridCol>
              </a:tblGrid>
              <a:tr h="370840">
                <a:tc>
                  <a:txBody>
                    <a:bodyPr/>
                    <a:lstStyle/>
                    <a:p>
                      <a:r>
                        <a:rPr lang="en-US" dirty="0"/>
                        <a:t>Types</a:t>
                      </a:r>
                    </a:p>
                  </a:txBody>
                  <a:tcPr/>
                </a:tc>
                <a:tc>
                  <a:txBody>
                    <a:bodyPr/>
                    <a:lstStyle/>
                    <a:p>
                      <a:r>
                        <a:rPr lang="en-US" dirty="0"/>
                        <a:t>Description</a:t>
                      </a:r>
                    </a:p>
                  </a:txBody>
                  <a:tcPr/>
                </a:tc>
                <a:tc>
                  <a:txBody>
                    <a:bodyPr/>
                    <a:lstStyle/>
                    <a:p>
                      <a:r>
                        <a:rPr lang="en-US" dirty="0"/>
                        <a:t>Examples</a:t>
                      </a:r>
                    </a:p>
                  </a:txBody>
                  <a:tcPr/>
                </a:tc>
                <a:extLst>
                  <a:ext uri="{0D108BD9-81ED-4DB2-BD59-A6C34878D82A}">
                    <a16:rowId xmlns:a16="http://schemas.microsoft.com/office/drawing/2014/main" val="2632095534"/>
                  </a:ext>
                </a:extLst>
              </a:tr>
              <a:tr h="370840">
                <a:tc>
                  <a:txBody>
                    <a:bodyPr/>
                    <a:lstStyle/>
                    <a:p>
                      <a:r>
                        <a:rPr lang="en-US" dirty="0">
                          <a:solidFill>
                            <a:srgbClr val="C00000"/>
                          </a:solidFill>
                        </a:rPr>
                        <a:t>Type 1</a:t>
                      </a:r>
                      <a:endParaRPr lang="en-US" dirty="0"/>
                    </a:p>
                  </a:txBody>
                  <a:tcPr/>
                </a:tc>
                <a:tc>
                  <a:txBody>
                    <a:bodyPr/>
                    <a:lstStyle/>
                    <a:p>
                      <a:r>
                        <a:rPr lang="en-US" sz="1000" dirty="0"/>
                        <a:t>High volume. Low footprint.</a:t>
                      </a:r>
                    </a:p>
                    <a:p>
                      <a:r>
                        <a:rPr lang="en-US" sz="1000" dirty="0"/>
                        <a:t>Moderate improvement with increased packet sizes and transaction server instances.</a:t>
                      </a:r>
                    </a:p>
                  </a:txBody>
                  <a:tcPr/>
                </a:tc>
                <a:tc>
                  <a:txBody>
                    <a:bodyPr/>
                    <a:lstStyle/>
                    <a:p>
                      <a:r>
                        <a:rPr lang="en-US" sz="1000" dirty="0"/>
                        <a:t>Single attribution updates to existing trades. For example</a:t>
                      </a:r>
                    </a:p>
                    <a:p>
                      <a:r>
                        <a:rPr lang="en-US" sz="1000" dirty="0"/>
                        <a:t>If 100 trades with customer X need to be flagged as “emerging market”, then the packet processor can do this easily with minimal work by the transaction server.</a:t>
                      </a:r>
                    </a:p>
                  </a:txBody>
                  <a:tcPr/>
                </a:tc>
                <a:extLst>
                  <a:ext uri="{0D108BD9-81ED-4DB2-BD59-A6C34878D82A}">
                    <a16:rowId xmlns:a16="http://schemas.microsoft.com/office/drawing/2014/main" val="17985646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Also improves like type 1, but baseline footprint is higher, and the volume is about half.</a:t>
                      </a:r>
                    </a:p>
                  </a:txBody>
                  <a:tcPr/>
                </a:tc>
                <a:tc>
                  <a:txBody>
                    <a:bodyPr/>
                    <a:lstStyle/>
                    <a:p>
                      <a:r>
                        <a:rPr lang="en-US" sz="1000" dirty="0"/>
                        <a:t>Simple trades.</a:t>
                      </a:r>
                    </a:p>
                  </a:txBody>
                  <a:tcPr/>
                </a:tc>
                <a:extLst>
                  <a:ext uri="{0D108BD9-81ED-4DB2-BD59-A6C34878D82A}">
                    <a16:rowId xmlns:a16="http://schemas.microsoft.com/office/drawing/2014/main" val="4172051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Requires web service calls. Low volume but subject to intermittent batch jobs.</a:t>
                      </a:r>
                    </a:p>
                  </a:txBody>
                  <a:tcPr/>
                </a:tc>
                <a:tc>
                  <a:txBody>
                    <a:bodyPr/>
                    <a:lstStyle/>
                    <a:p>
                      <a:r>
                        <a:rPr lang="en-US" sz="1000" dirty="0"/>
                        <a:t>Meta trades that require extra attributions and include</a:t>
                      </a:r>
                    </a:p>
                    <a:p>
                      <a:r>
                        <a:rPr lang="en-US" sz="1000" dirty="0"/>
                        <a:t>extra database updates and web service calls.</a:t>
                      </a:r>
                    </a:p>
                  </a:txBody>
                  <a:tcPr/>
                </a:tc>
                <a:extLst>
                  <a:ext uri="{0D108BD9-81ED-4DB2-BD59-A6C34878D82A}">
                    <a16:rowId xmlns:a16="http://schemas.microsoft.com/office/drawing/2014/main" val="476401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Low volume but much database activity and web service calls.</a:t>
                      </a:r>
                    </a:p>
                  </a:txBody>
                  <a:tcPr/>
                </a:tc>
                <a:tc>
                  <a:txBody>
                    <a:bodyPr/>
                    <a:lstStyle/>
                    <a:p>
                      <a:r>
                        <a:rPr lang="en-US" sz="1000" dirty="0"/>
                        <a:t>Structured long term trades that usually contain 30 to 50 cash flows that require special processing. Regulatory requirements mandate a lot of extra database processing.</a:t>
                      </a:r>
                    </a:p>
                  </a:txBody>
                  <a:tcPr/>
                </a:tc>
                <a:extLst>
                  <a:ext uri="{0D108BD9-81ED-4DB2-BD59-A6C34878D82A}">
                    <a16:rowId xmlns:a16="http://schemas.microsoft.com/office/drawing/2014/main" val="950683640"/>
                  </a:ext>
                </a:extLst>
              </a:tr>
            </a:tbl>
          </a:graphicData>
        </a:graphic>
      </p:graphicFrame>
    </p:spTree>
    <p:extLst>
      <p:ext uri="{BB962C8B-B14F-4D97-AF65-F5344CB8AC3E}">
        <p14:creationId xmlns:p14="http://schemas.microsoft.com/office/powerpoint/2010/main" val="238106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F9365B0-CF57-4986-9BA1-C52E964711AF}"/>
              </a:ext>
            </a:extLst>
          </p:cNvPr>
          <p:cNvGraphicFramePr>
            <a:graphicFrameLocks noGrp="1"/>
          </p:cNvGraphicFramePr>
          <p:nvPr>
            <p:extLst>
              <p:ext uri="{D42A27DB-BD31-4B8C-83A1-F6EECF244321}">
                <p14:modId xmlns:p14="http://schemas.microsoft.com/office/powerpoint/2010/main" val="4266455488"/>
              </p:ext>
            </p:extLst>
          </p:nvPr>
        </p:nvGraphicFramePr>
        <p:xfrm>
          <a:off x="635195" y="1332176"/>
          <a:ext cx="3175001" cy="253365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524051588"/>
                    </a:ext>
                  </a:extLst>
                </a:gridCol>
                <a:gridCol w="1210887">
                  <a:extLst>
                    <a:ext uri="{9D8B030D-6E8A-4147-A177-3AD203B41FA5}">
                      <a16:colId xmlns:a16="http://schemas.microsoft.com/office/drawing/2014/main" val="281969607"/>
                    </a:ext>
                  </a:extLst>
                </a:gridCol>
                <a:gridCol w="1010661">
                  <a:extLst>
                    <a:ext uri="{9D8B030D-6E8A-4147-A177-3AD203B41FA5}">
                      <a16:colId xmlns:a16="http://schemas.microsoft.com/office/drawing/2014/main" val="315248529"/>
                    </a:ext>
                  </a:extLst>
                </a:gridCol>
              </a:tblGrid>
              <a:tr h="180975">
                <a:tc gridSpan="3">
                  <a:txBody>
                    <a:bodyPr/>
                    <a:lstStyle/>
                    <a:p>
                      <a:pPr algn="ctr" fontAlgn="ctr"/>
                      <a:r>
                        <a:rPr lang="en-US" sz="1100" u="none" strike="noStrike">
                          <a:effectLst/>
                        </a:rPr>
                        <a:t>Events with Performance Type 1</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9765974"/>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97751933"/>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344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69962322"/>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478920885"/>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131</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262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70185967"/>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213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20717079"/>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62004864"/>
                  </a:ext>
                </a:extLst>
              </a:tr>
              <a:tr h="180975">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35986528"/>
                  </a:ext>
                </a:extLst>
              </a:tr>
              <a:tr h="180975">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2900171"/>
                  </a:ext>
                </a:extLst>
              </a:tr>
              <a:tr h="180975">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60896408"/>
                  </a:ext>
                </a:extLst>
              </a:tr>
              <a:tr h="180975">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71452740"/>
                  </a:ext>
                </a:extLst>
              </a:tr>
              <a:tr h="180975">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12710922"/>
                  </a:ext>
                </a:extLst>
              </a:tr>
              <a:tr h="180975">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3365788"/>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2540</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2072317"/>
                  </a:ext>
                </a:extLst>
              </a:tr>
            </a:tbl>
          </a:graphicData>
        </a:graphic>
      </p:graphicFrame>
      <p:graphicFrame>
        <p:nvGraphicFramePr>
          <p:cNvPr id="3" name="Table 2">
            <a:extLst>
              <a:ext uri="{FF2B5EF4-FFF2-40B4-BE49-F238E27FC236}">
                <a16:creationId xmlns:a16="http://schemas.microsoft.com/office/drawing/2014/main" id="{8985477C-3CE1-4871-9A32-A01699ED85BD}"/>
              </a:ext>
            </a:extLst>
          </p:cNvPr>
          <p:cNvGraphicFramePr>
            <a:graphicFrameLocks noGrp="1"/>
          </p:cNvGraphicFramePr>
          <p:nvPr>
            <p:extLst>
              <p:ext uri="{D42A27DB-BD31-4B8C-83A1-F6EECF244321}">
                <p14:modId xmlns:p14="http://schemas.microsoft.com/office/powerpoint/2010/main" val="1468061380"/>
              </p:ext>
            </p:extLst>
          </p:nvPr>
        </p:nvGraphicFramePr>
        <p:xfrm>
          <a:off x="4236524" y="1332176"/>
          <a:ext cx="3175001" cy="217170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3242840587"/>
                    </a:ext>
                  </a:extLst>
                </a:gridCol>
                <a:gridCol w="1210887">
                  <a:extLst>
                    <a:ext uri="{9D8B030D-6E8A-4147-A177-3AD203B41FA5}">
                      <a16:colId xmlns:a16="http://schemas.microsoft.com/office/drawing/2014/main" val="3112520889"/>
                    </a:ext>
                  </a:extLst>
                </a:gridCol>
                <a:gridCol w="1010661">
                  <a:extLst>
                    <a:ext uri="{9D8B030D-6E8A-4147-A177-3AD203B41FA5}">
                      <a16:colId xmlns:a16="http://schemas.microsoft.com/office/drawing/2014/main" val="3352394282"/>
                    </a:ext>
                  </a:extLst>
                </a:gridCol>
              </a:tblGrid>
              <a:tr h="180975">
                <a:tc gridSpan="3">
                  <a:txBody>
                    <a:bodyPr/>
                    <a:lstStyle/>
                    <a:p>
                      <a:pPr algn="ctr" fontAlgn="ctr"/>
                      <a:r>
                        <a:rPr lang="en-US" sz="1100" u="none" strike="noStrike">
                          <a:effectLst/>
                        </a:rPr>
                        <a:t>Events with Performance Type 2</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9501298"/>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26293390"/>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394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50896019"/>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83489854"/>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92067681"/>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180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58526116"/>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24004244"/>
                  </a:ext>
                </a:extLst>
              </a:tr>
              <a:tr h="180975">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33622561"/>
                  </a:ext>
                </a:extLst>
              </a:tr>
              <a:tr h="180975">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29821043"/>
                  </a:ext>
                </a:extLst>
              </a:tr>
              <a:tr h="180975">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25456897"/>
                  </a:ext>
                </a:extLst>
              </a:tr>
              <a:tr h="180975">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81859518"/>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767</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51978434"/>
                  </a:ext>
                </a:extLst>
              </a:tr>
            </a:tbl>
          </a:graphicData>
        </a:graphic>
      </p:graphicFrame>
      <p:graphicFrame>
        <p:nvGraphicFramePr>
          <p:cNvPr id="4" name="Table 3">
            <a:extLst>
              <a:ext uri="{FF2B5EF4-FFF2-40B4-BE49-F238E27FC236}">
                <a16:creationId xmlns:a16="http://schemas.microsoft.com/office/drawing/2014/main" id="{F92E5DCB-C8CF-4C82-BBCA-A436E0932986}"/>
              </a:ext>
            </a:extLst>
          </p:cNvPr>
          <p:cNvGraphicFramePr>
            <a:graphicFrameLocks noGrp="1"/>
          </p:cNvGraphicFramePr>
          <p:nvPr>
            <p:extLst>
              <p:ext uri="{D42A27DB-BD31-4B8C-83A1-F6EECF244321}">
                <p14:modId xmlns:p14="http://schemas.microsoft.com/office/powerpoint/2010/main" val="1924259752"/>
              </p:ext>
            </p:extLst>
          </p:nvPr>
        </p:nvGraphicFramePr>
        <p:xfrm>
          <a:off x="569546" y="4470151"/>
          <a:ext cx="3175001" cy="180975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15319816"/>
                    </a:ext>
                  </a:extLst>
                </a:gridCol>
                <a:gridCol w="1210887">
                  <a:extLst>
                    <a:ext uri="{9D8B030D-6E8A-4147-A177-3AD203B41FA5}">
                      <a16:colId xmlns:a16="http://schemas.microsoft.com/office/drawing/2014/main" val="1621982106"/>
                    </a:ext>
                  </a:extLst>
                </a:gridCol>
                <a:gridCol w="1010661">
                  <a:extLst>
                    <a:ext uri="{9D8B030D-6E8A-4147-A177-3AD203B41FA5}">
                      <a16:colId xmlns:a16="http://schemas.microsoft.com/office/drawing/2014/main" val="126388278"/>
                    </a:ext>
                  </a:extLst>
                </a:gridCol>
              </a:tblGrid>
              <a:tr h="180975">
                <a:tc gridSpan="3">
                  <a:txBody>
                    <a:bodyPr/>
                    <a:lstStyle/>
                    <a:p>
                      <a:pPr algn="ctr" fontAlgn="ctr"/>
                      <a:r>
                        <a:rPr lang="en-US" sz="1100" u="none" strike="noStrike">
                          <a:effectLst/>
                        </a:rPr>
                        <a:t>Events with Performance Type 3</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621356"/>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8445673"/>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633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20845046"/>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49689159"/>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89813252"/>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77003950"/>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53249131"/>
                  </a:ext>
                </a:extLst>
              </a:tr>
              <a:tr h="180975">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51755354"/>
                  </a:ext>
                </a:extLst>
              </a:tr>
              <a:tr h="180975">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69985419"/>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1192</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18600539"/>
                  </a:ext>
                </a:extLst>
              </a:tr>
            </a:tbl>
          </a:graphicData>
        </a:graphic>
      </p:graphicFrame>
      <p:graphicFrame>
        <p:nvGraphicFramePr>
          <p:cNvPr id="5" name="Table 4">
            <a:extLst>
              <a:ext uri="{FF2B5EF4-FFF2-40B4-BE49-F238E27FC236}">
                <a16:creationId xmlns:a16="http://schemas.microsoft.com/office/drawing/2014/main" id="{46AF0658-B1F3-4E33-AC35-A9F4EB361ABF}"/>
              </a:ext>
            </a:extLst>
          </p:cNvPr>
          <p:cNvGraphicFramePr>
            <a:graphicFrameLocks noGrp="1"/>
          </p:cNvGraphicFramePr>
          <p:nvPr>
            <p:extLst>
              <p:ext uri="{D42A27DB-BD31-4B8C-83A1-F6EECF244321}">
                <p14:modId xmlns:p14="http://schemas.microsoft.com/office/powerpoint/2010/main" val="1790000478"/>
              </p:ext>
            </p:extLst>
          </p:nvPr>
        </p:nvGraphicFramePr>
        <p:xfrm>
          <a:off x="4419405" y="4470151"/>
          <a:ext cx="3175001" cy="1266825"/>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410881694"/>
                    </a:ext>
                  </a:extLst>
                </a:gridCol>
                <a:gridCol w="1210887">
                  <a:extLst>
                    <a:ext uri="{9D8B030D-6E8A-4147-A177-3AD203B41FA5}">
                      <a16:colId xmlns:a16="http://schemas.microsoft.com/office/drawing/2014/main" val="3385460029"/>
                    </a:ext>
                  </a:extLst>
                </a:gridCol>
                <a:gridCol w="1010661">
                  <a:extLst>
                    <a:ext uri="{9D8B030D-6E8A-4147-A177-3AD203B41FA5}">
                      <a16:colId xmlns:a16="http://schemas.microsoft.com/office/drawing/2014/main" val="3212471072"/>
                    </a:ext>
                  </a:extLst>
                </a:gridCol>
              </a:tblGrid>
              <a:tr h="180975">
                <a:tc gridSpan="3">
                  <a:txBody>
                    <a:bodyPr/>
                    <a:lstStyle/>
                    <a:p>
                      <a:pPr algn="ctr" fontAlgn="ctr"/>
                      <a:r>
                        <a:rPr lang="en-US" sz="1100" u="none" strike="noStrike">
                          <a:effectLst/>
                        </a:rPr>
                        <a:t>Events with Performance Type 4</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9375357"/>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80880362"/>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65238315"/>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09621319"/>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43770031"/>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85356104"/>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44</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67275983"/>
                  </a:ext>
                </a:extLst>
              </a:tr>
            </a:tbl>
          </a:graphicData>
        </a:graphic>
      </p:graphicFrame>
      <p:sp>
        <p:nvSpPr>
          <p:cNvPr id="6" name="TextBox 5">
            <a:extLst>
              <a:ext uri="{FF2B5EF4-FFF2-40B4-BE49-F238E27FC236}">
                <a16:creationId xmlns:a16="http://schemas.microsoft.com/office/drawing/2014/main" id="{66C09F3F-DA03-4DE3-9156-4DD4BDC46E72}"/>
              </a:ext>
            </a:extLst>
          </p:cNvPr>
          <p:cNvSpPr txBox="1"/>
          <p:nvPr/>
        </p:nvSpPr>
        <p:spPr>
          <a:xfrm>
            <a:off x="8656320" y="1547446"/>
            <a:ext cx="3078087" cy="861774"/>
          </a:xfrm>
          <a:prstGeom prst="rect">
            <a:avLst/>
          </a:prstGeom>
          <a:noFill/>
        </p:spPr>
        <p:txBody>
          <a:bodyPr wrap="none" rtlCol="0">
            <a:spAutoFit/>
          </a:bodyPr>
          <a:lstStyle/>
          <a:p>
            <a:r>
              <a:rPr lang="en-US" sz="1000" dirty="0"/>
              <a:t>The  expected volumes for each event type are shown</a:t>
            </a:r>
          </a:p>
          <a:p>
            <a:r>
              <a:rPr lang="en-US" sz="1000" dirty="0"/>
              <a:t>on the left. Numbers are in thousands.</a:t>
            </a:r>
          </a:p>
          <a:p>
            <a:endParaRPr lang="en-US" sz="1000" dirty="0"/>
          </a:p>
          <a:p>
            <a:r>
              <a:rPr lang="en-US" sz="1000" dirty="0"/>
              <a:t>The model incorporates these distributions in randomly</a:t>
            </a:r>
          </a:p>
          <a:p>
            <a:r>
              <a:rPr lang="en-US" sz="1000" dirty="0"/>
              <a:t>submitting events to the event hub.</a:t>
            </a:r>
          </a:p>
        </p:txBody>
      </p:sp>
      <p:sp>
        <p:nvSpPr>
          <p:cNvPr id="7" name="TextBox 6">
            <a:extLst>
              <a:ext uri="{FF2B5EF4-FFF2-40B4-BE49-F238E27FC236}">
                <a16:creationId xmlns:a16="http://schemas.microsoft.com/office/drawing/2014/main" id="{E9513EA0-0CC3-471A-B977-2A97309443B6}"/>
              </a:ext>
            </a:extLst>
          </p:cNvPr>
          <p:cNvSpPr txBox="1"/>
          <p:nvPr/>
        </p:nvSpPr>
        <p:spPr>
          <a:xfrm>
            <a:off x="569545" y="458743"/>
            <a:ext cx="8119599" cy="461665"/>
          </a:xfrm>
          <a:prstGeom prst="rect">
            <a:avLst/>
          </a:prstGeom>
          <a:noFill/>
        </p:spPr>
        <p:txBody>
          <a:bodyPr wrap="square">
            <a:spAutoFit/>
          </a:bodyPr>
          <a:lstStyle/>
          <a:p>
            <a:r>
              <a:rPr lang="en-US" sz="2400" dirty="0">
                <a:latin typeface="+mj-lt"/>
              </a:rPr>
              <a:t>Event Type Volume : Distributions for 7AM-11AM EST</a:t>
            </a:r>
            <a:r>
              <a:rPr lang="en-US" sz="1800" b="1" dirty="0"/>
              <a:t>	</a:t>
            </a:r>
            <a:endParaRPr lang="en-US" dirty="0"/>
          </a:p>
        </p:txBody>
      </p:sp>
    </p:spTree>
    <p:extLst>
      <p:ext uri="{BB962C8B-B14F-4D97-AF65-F5344CB8AC3E}">
        <p14:creationId xmlns:p14="http://schemas.microsoft.com/office/powerpoint/2010/main" val="862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A4774-8388-4D5F-AE29-3C91C480E2C5}"/>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Baseline Performances</a:t>
            </a:r>
            <a:r>
              <a:rPr lang="en-US" sz="1800" b="1" dirty="0"/>
              <a:t>	</a:t>
            </a:r>
            <a:endParaRPr lang="en-US" dirty="0"/>
          </a:p>
        </p:txBody>
      </p:sp>
      <p:sp>
        <p:nvSpPr>
          <p:cNvPr id="3" name="TextBox 2">
            <a:extLst>
              <a:ext uri="{FF2B5EF4-FFF2-40B4-BE49-F238E27FC236}">
                <a16:creationId xmlns:a16="http://schemas.microsoft.com/office/drawing/2014/main" id="{86C6CDFC-957F-4FCA-BED5-8BBB2A599259}"/>
              </a:ext>
            </a:extLst>
          </p:cNvPr>
          <p:cNvSpPr txBox="1"/>
          <p:nvPr/>
        </p:nvSpPr>
        <p:spPr>
          <a:xfrm>
            <a:off x="1060336" y="1467731"/>
            <a:ext cx="7226105" cy="861774"/>
          </a:xfrm>
          <a:prstGeom prst="rect">
            <a:avLst/>
          </a:prstGeom>
          <a:noFill/>
        </p:spPr>
        <p:txBody>
          <a:bodyPr wrap="square" rtlCol="0">
            <a:spAutoFit/>
          </a:bodyPr>
          <a:lstStyle/>
          <a:p>
            <a:r>
              <a:rPr lang="en-US" sz="1000" dirty="0"/>
              <a:t>All event type metrics are based off baseline millisecond expectation for any event.  A randomized draw from a logistic distribution, where negative values are converted to positive reveals a distribution that accurately reflects the random dispersion of performance in milliseconds.</a:t>
            </a:r>
          </a:p>
          <a:p>
            <a:endParaRPr lang="en-US" sz="1000" dirty="0"/>
          </a:p>
          <a:p>
            <a:r>
              <a:rPr lang="en-US" sz="1000" dirty="0"/>
              <a:t>All performance factors then are multiplied by the draw from this distribution to calculate the performance of a given event.</a:t>
            </a:r>
          </a:p>
        </p:txBody>
      </p:sp>
      <p:pic>
        <p:nvPicPr>
          <p:cNvPr id="5" name="Picture 4">
            <a:extLst>
              <a:ext uri="{FF2B5EF4-FFF2-40B4-BE49-F238E27FC236}">
                <a16:creationId xmlns:a16="http://schemas.microsoft.com/office/drawing/2014/main" id="{82FF7E06-26EE-4682-8874-4E75C413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36" y="2449174"/>
            <a:ext cx="5485714" cy="3657143"/>
          </a:xfrm>
          <a:prstGeom prst="rect">
            <a:avLst/>
          </a:prstGeom>
        </p:spPr>
      </p:pic>
    </p:spTree>
    <p:extLst>
      <p:ext uri="{BB962C8B-B14F-4D97-AF65-F5344CB8AC3E}">
        <p14:creationId xmlns:p14="http://schemas.microsoft.com/office/powerpoint/2010/main" val="328638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2">
    <wetp:webextensionref xmlns:r="http://schemas.openxmlformats.org/officeDocument/2006/relationships" r:id="rId1"/>
  </wetp:taskpane>
  <wetp:taskpane dockstate="right" visibility="0" width="700" row="3">
    <wetp:webextensionref xmlns:r="http://schemas.openxmlformats.org/officeDocument/2006/relationships" r:id="rId2"/>
  </wetp:taskpane>
  <wetp:taskpane dockstate="right" visibility="0" width="700" row="5">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82DDA11-76AB-46E9-8CAA-577A9172CFE5}">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576ECE1-6B6D-4B13-A1A7-6DA4807DDCA8}">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FB31C21-4742-4B41-B87A-71D7E9389B85}">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8814</TotalTime>
  <Words>1501</Words>
  <Application>Microsoft Office PowerPoint</Application>
  <PresentationFormat>Widescreen</PresentationFormat>
  <Paragraphs>324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Two Input Parameters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Buonora</dc:creator>
  <cp:lastModifiedBy>Tom Buonora</cp:lastModifiedBy>
  <cp:revision>67</cp:revision>
  <dcterms:created xsi:type="dcterms:W3CDTF">2021-07-09T00:25:52Z</dcterms:created>
  <dcterms:modified xsi:type="dcterms:W3CDTF">2021-07-17T01:17:15Z</dcterms:modified>
</cp:coreProperties>
</file>