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60" r:id="rId2"/>
    <p:sldId id="256" r:id="rId3"/>
    <p:sldId id="257" r:id="rId4"/>
    <p:sldId id="258" r:id="rId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69804" cy="6874935"/>
            <a:chOff x="-8466" y="-8468"/>
            <a:chExt cx="9169804" cy="6874935"/>
          </a:xfrm>
        </p:grpSpPr>
        <p:cxnSp>
          <p:nvCxnSpPr>
            <p:cNvPr id="17" name="Straight Connector 1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Freeform 1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1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2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2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Freeform 2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Freeform 23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24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Freeform 2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6889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864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95927605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01807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o 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0011993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iro ou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87007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20340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89875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87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21526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7715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194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3631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76678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502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80521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69805" cy="6874935"/>
            <a:chOff x="-8467" y="-8468"/>
            <a:chExt cx="9169805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77231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0297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019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86FB53A-155D-4015-90F7-0CA948708C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98342" y="962807"/>
            <a:ext cx="7772400" cy="1470025"/>
          </a:xfrm>
        </p:spPr>
        <p:txBody>
          <a:bodyPr>
            <a:normAutofit/>
          </a:bodyPr>
          <a:lstStyle/>
          <a:p>
            <a:r>
              <a:rPr lang="pt-BR" dirty="0"/>
              <a:t>ATAQUES CIBERNÉTICOS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64C7A75-A306-45F3-92A2-646296B0C24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8387" y="3136509"/>
            <a:ext cx="6400800" cy="1752600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chemeClr val="tx1"/>
                </a:solidFill>
              </a:rPr>
              <a:t>Rodolfo Regis de Souza – RA 825113514</a:t>
            </a:r>
          </a:p>
          <a:p>
            <a:r>
              <a:rPr lang="pt-BR" dirty="0">
                <a:solidFill>
                  <a:schemeClr val="tx1"/>
                </a:solidFill>
              </a:rPr>
              <a:t>Sergio </a:t>
            </a:r>
            <a:r>
              <a:rPr lang="pt-BR" dirty="0" err="1">
                <a:solidFill>
                  <a:schemeClr val="tx1"/>
                </a:solidFill>
              </a:rPr>
              <a:t>Rycbzak</a:t>
            </a:r>
            <a:r>
              <a:rPr lang="pt-BR" dirty="0">
                <a:solidFill>
                  <a:schemeClr val="tx1"/>
                </a:solidFill>
              </a:rPr>
              <a:t> Junior – RA 825154823</a:t>
            </a:r>
          </a:p>
          <a:p>
            <a:r>
              <a:rPr lang="pt-BR" dirty="0">
                <a:solidFill>
                  <a:schemeClr val="tx1"/>
                </a:solidFill>
              </a:rPr>
              <a:t>Pietro Oliveira Silva – RA 825113483</a:t>
            </a:r>
          </a:p>
          <a:p>
            <a:r>
              <a:rPr lang="pt-BR" dirty="0">
                <a:solidFill>
                  <a:schemeClr val="tx1"/>
                </a:solidFill>
              </a:rPr>
              <a:t>Gabriel Souza Santos – RA 825113168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872369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Ataque à Cadeia de Suprimentos da Kaseya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8307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2000" dirty="0"/>
              <a:t>• Ocorreu em julho de 2021</a:t>
            </a:r>
            <a:endParaRPr lang="pt-BR" sz="2000">
              <a:ea typeface="Calibri"/>
              <a:cs typeface="Calibri"/>
            </a:endParaRPr>
          </a:p>
          <a:p>
            <a:r>
              <a:rPr sz="2000" dirty="0"/>
              <a:t>• Grupo </a:t>
            </a:r>
            <a:r>
              <a:rPr sz="2000" err="1"/>
              <a:t>responsável</a:t>
            </a:r>
            <a:r>
              <a:rPr sz="2000" dirty="0"/>
              <a:t>: </a:t>
            </a:r>
            <a:r>
              <a:rPr sz="2000" err="1"/>
              <a:t>REvil</a:t>
            </a:r>
            <a:r>
              <a:rPr sz="2000" dirty="0"/>
              <a:t> (ransomware)</a:t>
            </a:r>
            <a:endParaRPr sz="2000">
              <a:ea typeface="Calibri"/>
              <a:cs typeface="Calibri"/>
            </a:endParaRPr>
          </a:p>
          <a:p>
            <a:r>
              <a:rPr sz="2000" dirty="0"/>
              <a:t>• Falha zero-day (CVE-2021-30116) no Kaseya VSA</a:t>
            </a:r>
            <a:endParaRPr sz="2000">
              <a:ea typeface="Calibri"/>
              <a:cs typeface="Calibri"/>
            </a:endParaRPr>
          </a:p>
          <a:p>
            <a:r>
              <a:rPr sz="2000" dirty="0"/>
              <a:t>• </a:t>
            </a:r>
            <a:r>
              <a:rPr sz="2000" err="1"/>
              <a:t>Espalhou</a:t>
            </a:r>
            <a:r>
              <a:rPr sz="2000" dirty="0"/>
              <a:t>-se para </a:t>
            </a:r>
            <a:r>
              <a:rPr sz="2000" err="1"/>
              <a:t>centenas</a:t>
            </a:r>
            <a:r>
              <a:rPr sz="2000" dirty="0"/>
              <a:t> de </a:t>
            </a:r>
            <a:r>
              <a:rPr sz="2000" err="1"/>
              <a:t>empresas</a:t>
            </a:r>
            <a:r>
              <a:rPr sz="2000" dirty="0"/>
              <a:t> (</a:t>
            </a:r>
            <a:r>
              <a:rPr sz="2000" err="1"/>
              <a:t>supermercados</a:t>
            </a:r>
            <a:r>
              <a:rPr sz="2000" dirty="0"/>
              <a:t>, </a:t>
            </a:r>
            <a:r>
              <a:rPr sz="2000" err="1"/>
              <a:t>escolas</a:t>
            </a:r>
            <a:r>
              <a:rPr sz="2000" dirty="0"/>
              <a:t>, </a:t>
            </a:r>
            <a:r>
              <a:rPr sz="2000" err="1"/>
              <a:t>órgãos</a:t>
            </a:r>
            <a:r>
              <a:rPr sz="2000" dirty="0"/>
              <a:t> </a:t>
            </a:r>
            <a:r>
              <a:rPr sz="2000" err="1"/>
              <a:t>públicos</a:t>
            </a:r>
            <a:r>
              <a:rPr sz="2000" dirty="0"/>
              <a:t>)</a:t>
            </a:r>
            <a:endParaRPr sz="2000">
              <a:ea typeface="Calibri"/>
              <a:cs typeface="Calibri"/>
            </a:endParaRPr>
          </a:p>
          <a:p>
            <a:r>
              <a:rPr sz="2000" dirty="0"/>
              <a:t>• Impacto: </a:t>
            </a:r>
            <a:r>
              <a:rPr sz="2000" err="1"/>
              <a:t>mais</a:t>
            </a:r>
            <a:r>
              <a:rPr sz="2000" dirty="0"/>
              <a:t> de 1.000 </a:t>
            </a:r>
            <a:r>
              <a:rPr sz="2000" err="1"/>
              <a:t>empresas</a:t>
            </a:r>
            <a:r>
              <a:rPr sz="2000" dirty="0"/>
              <a:t> </a:t>
            </a:r>
            <a:r>
              <a:rPr sz="2000" err="1"/>
              <a:t>afetadas</a:t>
            </a:r>
            <a:endParaRPr sz="2000">
              <a:ea typeface="Calibri"/>
              <a:cs typeface="Calibri"/>
            </a:endParaRPr>
          </a:p>
          <a:p>
            <a:r>
              <a:rPr sz="2000" dirty="0"/>
              <a:t>• </a:t>
            </a:r>
            <a:r>
              <a:rPr sz="2000" err="1"/>
              <a:t>Pedido</a:t>
            </a:r>
            <a:r>
              <a:rPr sz="2000" dirty="0"/>
              <a:t> de </a:t>
            </a:r>
            <a:r>
              <a:rPr sz="2000" err="1"/>
              <a:t>resgate</a:t>
            </a:r>
            <a:r>
              <a:rPr sz="2000" dirty="0"/>
              <a:t>: US$ 70 </a:t>
            </a:r>
            <a:r>
              <a:rPr sz="2000" err="1"/>
              <a:t>milhões</a:t>
            </a:r>
            <a:endParaRPr sz="2000">
              <a:ea typeface="Calibri"/>
              <a:cs typeface="Calibri"/>
            </a:endParaRPr>
          </a:p>
          <a:p>
            <a:r>
              <a:rPr sz="2000" dirty="0"/>
              <a:t>• </a:t>
            </a:r>
            <a:r>
              <a:rPr sz="2000" err="1"/>
              <a:t>Proteção</a:t>
            </a:r>
            <a:r>
              <a:rPr sz="2000" dirty="0"/>
              <a:t>: Zero Trust, </a:t>
            </a:r>
            <a:r>
              <a:rPr sz="2000" err="1"/>
              <a:t>atualização</a:t>
            </a:r>
            <a:r>
              <a:rPr sz="2000" dirty="0"/>
              <a:t> </a:t>
            </a:r>
            <a:r>
              <a:rPr sz="2000" err="1"/>
              <a:t>rápida</a:t>
            </a:r>
            <a:r>
              <a:rPr sz="2000" dirty="0"/>
              <a:t>, </a:t>
            </a:r>
            <a:r>
              <a:rPr sz="2000" err="1"/>
              <a:t>limitar</a:t>
            </a:r>
            <a:r>
              <a:rPr sz="2000" dirty="0"/>
              <a:t> </a:t>
            </a:r>
            <a:r>
              <a:rPr sz="2000" err="1"/>
              <a:t>permissões</a:t>
            </a:r>
            <a:r>
              <a:rPr sz="2000" dirty="0"/>
              <a:t> de </a:t>
            </a:r>
            <a:r>
              <a:rPr sz="2000" err="1"/>
              <a:t>terceiros</a:t>
            </a:r>
            <a:endParaRPr sz="2000" err="1">
              <a:ea typeface="Calibri"/>
              <a:cs typeface="Calibri"/>
            </a:endParaRPr>
          </a:p>
        </p:txBody>
      </p:sp>
      <p:pic>
        <p:nvPicPr>
          <p:cNvPr id="4" name="Picture 3" descr="image1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9270" y="4477630"/>
            <a:ext cx="3611325" cy="2306122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Ataque ao Colonial Pipeline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88716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sz="2000" dirty="0"/>
              <a:t>• </a:t>
            </a:r>
            <a:r>
              <a:rPr sz="2000" dirty="0" err="1"/>
              <a:t>Aconteceu</a:t>
            </a:r>
            <a:r>
              <a:rPr sz="2000" dirty="0"/>
              <a:t> </a:t>
            </a:r>
            <a:r>
              <a:rPr sz="2000" dirty="0" err="1"/>
              <a:t>em</a:t>
            </a:r>
            <a:r>
              <a:rPr sz="2000" dirty="0"/>
              <a:t> 7 de </a:t>
            </a:r>
            <a:r>
              <a:rPr sz="2000" dirty="0" err="1"/>
              <a:t>maio</a:t>
            </a:r>
            <a:r>
              <a:rPr sz="2000" dirty="0"/>
              <a:t> de 2021 </a:t>
            </a:r>
            <a:r>
              <a:rPr sz="2000" dirty="0" err="1"/>
              <a:t>nos</a:t>
            </a:r>
            <a:r>
              <a:rPr sz="2000" dirty="0"/>
              <a:t> EUA</a:t>
            </a:r>
            <a:endParaRPr lang="pt-BR" sz="2000" dirty="0">
              <a:ea typeface="Calibri"/>
              <a:cs typeface="Calibri"/>
            </a:endParaRPr>
          </a:p>
          <a:p>
            <a:r>
              <a:rPr sz="2000" dirty="0"/>
              <a:t>• Grupo </a:t>
            </a:r>
            <a:r>
              <a:rPr sz="2000" dirty="0" err="1"/>
              <a:t>responsável</a:t>
            </a:r>
            <a:r>
              <a:rPr sz="2000" dirty="0"/>
              <a:t>: </a:t>
            </a:r>
            <a:r>
              <a:rPr sz="2000" dirty="0" err="1"/>
              <a:t>DarkSide</a:t>
            </a:r>
            <a:r>
              <a:rPr sz="2000" dirty="0"/>
              <a:t> (ransomware)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• </a:t>
            </a:r>
            <a:r>
              <a:rPr sz="2000" dirty="0" err="1"/>
              <a:t>Uso</a:t>
            </a:r>
            <a:r>
              <a:rPr sz="2000" dirty="0"/>
              <a:t> de </a:t>
            </a:r>
            <a:r>
              <a:rPr sz="2000" dirty="0" err="1"/>
              <a:t>credenciais</a:t>
            </a:r>
            <a:r>
              <a:rPr sz="2000" dirty="0"/>
              <a:t> </a:t>
            </a:r>
            <a:r>
              <a:rPr sz="2000" dirty="0" err="1"/>
              <a:t>comprometidas</a:t>
            </a:r>
            <a:r>
              <a:rPr sz="2000" dirty="0"/>
              <a:t> </a:t>
            </a:r>
            <a:r>
              <a:rPr sz="2000" dirty="0" err="1"/>
              <a:t>em</a:t>
            </a:r>
            <a:r>
              <a:rPr sz="2000" dirty="0"/>
              <a:t> VPN </a:t>
            </a:r>
            <a:r>
              <a:rPr sz="2000" dirty="0" err="1"/>
              <a:t>sem</a:t>
            </a:r>
            <a:r>
              <a:rPr sz="2000" dirty="0"/>
              <a:t> MFA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• </a:t>
            </a:r>
            <a:r>
              <a:rPr sz="2000" dirty="0" err="1"/>
              <a:t>Oleoduto</a:t>
            </a:r>
            <a:r>
              <a:rPr sz="2000" dirty="0"/>
              <a:t> </a:t>
            </a:r>
            <a:r>
              <a:rPr sz="2000" dirty="0" err="1"/>
              <a:t>paralisado</a:t>
            </a:r>
            <a:r>
              <a:rPr sz="2000" dirty="0"/>
              <a:t> </a:t>
            </a:r>
            <a:r>
              <a:rPr sz="2000" dirty="0" err="1"/>
              <a:t>por</a:t>
            </a:r>
            <a:r>
              <a:rPr sz="2000" dirty="0"/>
              <a:t> </a:t>
            </a:r>
            <a:r>
              <a:rPr sz="2000" dirty="0" err="1"/>
              <a:t>quase</a:t>
            </a:r>
            <a:r>
              <a:rPr sz="2000" dirty="0"/>
              <a:t> 1 </a:t>
            </a:r>
            <a:r>
              <a:rPr sz="2000" dirty="0" err="1"/>
              <a:t>semana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• Impacto: </a:t>
            </a:r>
            <a:r>
              <a:rPr sz="2000" dirty="0" err="1"/>
              <a:t>escassez</a:t>
            </a:r>
            <a:r>
              <a:rPr sz="2000" dirty="0"/>
              <a:t> de </a:t>
            </a:r>
            <a:r>
              <a:rPr sz="2000" dirty="0" err="1"/>
              <a:t>combustível</a:t>
            </a:r>
            <a:r>
              <a:rPr sz="2000" dirty="0"/>
              <a:t>, </a:t>
            </a:r>
            <a:r>
              <a:rPr sz="2000" dirty="0" err="1"/>
              <a:t>filas</a:t>
            </a:r>
            <a:r>
              <a:rPr sz="2000" dirty="0"/>
              <a:t> </a:t>
            </a:r>
            <a:r>
              <a:rPr sz="2000" dirty="0" err="1"/>
              <a:t>em</a:t>
            </a:r>
            <a:r>
              <a:rPr sz="2000" dirty="0"/>
              <a:t> </a:t>
            </a:r>
            <a:r>
              <a:rPr sz="2000" dirty="0" err="1"/>
              <a:t>postos</a:t>
            </a:r>
            <a:r>
              <a:rPr sz="2000" dirty="0"/>
              <a:t>, </a:t>
            </a:r>
            <a:r>
              <a:rPr sz="2000" dirty="0" err="1"/>
              <a:t>prejuízo</a:t>
            </a:r>
            <a:r>
              <a:rPr sz="2000" dirty="0"/>
              <a:t> </a:t>
            </a:r>
            <a:r>
              <a:rPr sz="2000" dirty="0" err="1"/>
              <a:t>bilionário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• </a:t>
            </a:r>
            <a:r>
              <a:rPr sz="2000" dirty="0" err="1"/>
              <a:t>Resgate</a:t>
            </a:r>
            <a:r>
              <a:rPr sz="2000" dirty="0"/>
              <a:t> </a:t>
            </a:r>
            <a:r>
              <a:rPr sz="2000" dirty="0" err="1"/>
              <a:t>pago</a:t>
            </a:r>
            <a:r>
              <a:rPr sz="2000" dirty="0"/>
              <a:t>: 75 bitcoins (US$ 4,4 </a:t>
            </a:r>
            <a:r>
              <a:rPr sz="2000" dirty="0" err="1"/>
              <a:t>milhões</a:t>
            </a:r>
            <a:r>
              <a:rPr sz="2000" dirty="0"/>
              <a:t>, </a:t>
            </a:r>
            <a:r>
              <a:rPr sz="2000" dirty="0" err="1"/>
              <a:t>parte</a:t>
            </a:r>
            <a:r>
              <a:rPr sz="2000" dirty="0"/>
              <a:t> </a:t>
            </a:r>
            <a:r>
              <a:rPr sz="2000" dirty="0" err="1"/>
              <a:t>recuperada</a:t>
            </a:r>
            <a:r>
              <a:rPr sz="2000" dirty="0"/>
              <a:t>)</a:t>
            </a:r>
            <a:endParaRPr sz="2000" dirty="0">
              <a:ea typeface="Calibri"/>
              <a:cs typeface="Calibri"/>
            </a:endParaRPr>
          </a:p>
          <a:p>
            <a:r>
              <a:rPr sz="2000" dirty="0"/>
              <a:t>• </a:t>
            </a:r>
            <a:r>
              <a:rPr sz="2000" dirty="0" err="1"/>
              <a:t>Proteção</a:t>
            </a:r>
            <a:r>
              <a:rPr sz="2000" dirty="0"/>
              <a:t>: MFA, </a:t>
            </a:r>
            <a:r>
              <a:rPr sz="2000" dirty="0" err="1"/>
              <a:t>segmentação</a:t>
            </a:r>
            <a:r>
              <a:rPr sz="2000" dirty="0"/>
              <a:t> de rede, </a:t>
            </a:r>
            <a:r>
              <a:rPr sz="2000" dirty="0" err="1"/>
              <a:t>gestão</a:t>
            </a:r>
            <a:r>
              <a:rPr sz="2000" dirty="0"/>
              <a:t> de </a:t>
            </a:r>
            <a:r>
              <a:rPr sz="2000" dirty="0" err="1"/>
              <a:t>credenciais</a:t>
            </a:r>
            <a:endParaRPr sz="2000" dirty="0">
              <a:ea typeface="Calibri"/>
              <a:cs typeface="Calibri"/>
            </a:endParaRPr>
          </a:p>
        </p:txBody>
      </p:sp>
      <p:pic>
        <p:nvPicPr>
          <p:cNvPr id="4" name="Picture 3" descr="image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22096" y="4348156"/>
            <a:ext cx="3657600" cy="20574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sz="2500"/>
              <a:t>Conclusão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sz="2500"/>
              <a:t>• Ambos os ataques mostram impacto global de falhas de segurança</a:t>
            </a:r>
          </a:p>
          <a:p>
            <a:r>
              <a:rPr sz="2500"/>
              <a:t>• Importância de:</a:t>
            </a:r>
          </a:p>
          <a:p>
            <a:r>
              <a:rPr sz="2500"/>
              <a:t>  - Autenticação multifator (MFA)</a:t>
            </a:r>
          </a:p>
          <a:p>
            <a:r>
              <a:rPr sz="2500"/>
              <a:t>  - Monitoramento constante da rede</a:t>
            </a:r>
          </a:p>
          <a:p>
            <a:r>
              <a:rPr sz="2500"/>
              <a:t>  - Gestão de riscos em fornecedores (cadeia de suprimentos)</a:t>
            </a:r>
          </a:p>
          <a:p>
            <a:r>
              <a:rPr sz="2500"/>
              <a:t>  - Planos de resposta rápida a incidentes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ado">
  <a:themeElements>
    <a:clrScheme name="Facetado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ado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ado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7</TotalTime>
  <Words>228</Words>
  <Application>Microsoft Office PowerPoint</Application>
  <PresentationFormat>Apresentação na tela (4:3)</PresentationFormat>
  <Paragraphs>28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Trebuchet MS</vt:lpstr>
      <vt:lpstr>Wingdings 3</vt:lpstr>
      <vt:lpstr>Facetado</vt:lpstr>
      <vt:lpstr>ATAQUES CIBERNÉTICOS</vt:lpstr>
      <vt:lpstr>Ataque à Cadeia de Suprimentos da Kaseya</vt:lpstr>
      <vt:lpstr>Ataque ao Colonial Pipeline</vt:lpstr>
      <vt:lpstr>Conclusão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Ataque à Cadeia de Suprimentos da Kaseya</dc:title>
  <dc:subject/>
  <dc:creator/>
  <cp:keywords/>
  <dc:description>generated using python-pptx</dc:description>
  <cp:lastModifiedBy>Rodolfo Regis de Souza</cp:lastModifiedBy>
  <cp:revision>17</cp:revision>
  <dcterms:created xsi:type="dcterms:W3CDTF">2013-01-27T09:14:16Z</dcterms:created>
  <dcterms:modified xsi:type="dcterms:W3CDTF">2025-09-15T22:28:53Z</dcterms:modified>
  <cp:category/>
</cp:coreProperties>
</file>