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6" Type="http://schemas.microsoft.com/office/2020/02/relationships/classificationlabels" Target="docMetadata/LabelInfo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0"/>
  </p:notesMasterIdLst>
  <p:handoutMasterIdLst>
    <p:handoutMasterId r:id="rId11"/>
  </p:handoutMasterIdLst>
  <p:sldIdLst>
    <p:sldId id="278" r:id="rId5"/>
    <p:sldId id="288" r:id="rId6"/>
    <p:sldId id="285" r:id="rId7"/>
    <p:sldId id="271" r:id="rId8"/>
    <p:sldId id="292" r:id="rId9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82" d="100"/>
          <a:sy n="82" d="100"/>
        </p:scale>
        <p:origin x="393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presProps" Target="presProps.xml" /><Relationship Id="rId2" Type="http://schemas.openxmlformats.org/officeDocument/2006/relationships/customXml" Target="../customXml/item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handoutMaster" Target="handoutMasters/handoutMaster1.xml" /><Relationship Id="rId5" Type="http://schemas.openxmlformats.org/officeDocument/2006/relationships/slide" Target="slides/slide1.xml" /><Relationship Id="rId15" Type="http://schemas.openxmlformats.org/officeDocument/2006/relationships/tableStyles" Target="tableStyles.xml" /><Relationship Id="rId10" Type="http://schemas.openxmlformats.org/officeDocument/2006/relationships/notesMaster" Target="notesMasters/notes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FCF5D6B5-35B7-4285-9A4D-92ED5F34F328}" type="datetime1">
              <a:rPr lang="pt-BR" smtClean="0"/>
              <a:t>06/09/2025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CFA70580-B89C-4157-871D-6B9318EE5F5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4CFF1DF4-D409-4130-8A44-0FEC7A586139}" type="datetime1">
              <a:rPr lang="pt-BR" smtClean="0"/>
              <a:pPr/>
              <a:t>06/09/2025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7AF00E9-A49D-4007-B3B9-A3783809E50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281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7AF00E9-A49D-4007-B3B9-A3783809E505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693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pt-BR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adicionar um 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pt-BR" sz="64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pt-BR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ítulo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22" name="Espaço Reservado para Conteúdo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>
              <a:defRPr lang="pt-BR" sz="1200">
                <a:solidFill>
                  <a:schemeClr val="tx1"/>
                </a:solidFill>
              </a:defRPr>
            </a:lvl2pPr>
            <a:lvl3pPr>
              <a:defRPr lang="pt-BR" sz="1200">
                <a:solidFill>
                  <a:schemeClr val="tx1"/>
                </a:solidFill>
              </a:defRPr>
            </a:lvl3pPr>
            <a:lvl4pPr>
              <a:defRPr lang="pt-BR" sz="1200">
                <a:solidFill>
                  <a:schemeClr val="tx1"/>
                </a:solidFill>
              </a:defRPr>
            </a:lvl4pPr>
            <a:lvl5pPr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 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orma Livre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" name="Forma Livre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orma livre: Forma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orma Livre: Forma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orma Livre: Forma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rtlCol="0" anchor="ctr">
            <a:noAutofit/>
          </a:bodyPr>
          <a:lstStyle>
            <a:lvl1pPr algn="l">
              <a:defRPr lang="pt-BR" sz="54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8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orma livre: Forma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orma Livre: Forma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pt-BR"/>
                </a:defPPr>
              </a:lstStyle>
              <a:p>
                <a:pPr algn="ctr" rtl="0"/>
                <a:endParaRPr lang="pt-BR" dirty="0"/>
              </a:p>
            </p:txBody>
          </p:sp>
        </p:grp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orma livre: Forma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pt-BR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pt-BR" sz="1800">
                <a:solidFill>
                  <a:schemeClr val="tx1"/>
                </a:solidFill>
              </a:defRPr>
            </a:lvl1pPr>
            <a:lvl2pPr>
              <a:defRPr lang="pt-BR" sz="1200">
                <a:solidFill>
                  <a:schemeClr val="tx1"/>
                </a:solidFill>
              </a:defRPr>
            </a:lvl2pPr>
            <a:lvl3pPr>
              <a:defRPr lang="pt-BR" sz="1200">
                <a:solidFill>
                  <a:schemeClr val="tx1"/>
                </a:solidFill>
              </a:defRPr>
            </a:lvl3pPr>
            <a:lvl4pPr>
              <a:defRPr lang="pt-BR" sz="1200">
                <a:solidFill>
                  <a:schemeClr val="tx1"/>
                </a:solidFill>
              </a:defRPr>
            </a:lvl4pPr>
            <a:lvl5pPr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+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pt-BR" sz="54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 rtlCol="0">
            <a:noAutofit/>
          </a:bodyPr>
          <a:lstStyle>
            <a:lvl1pPr marL="0" indent="0" algn="ctr">
              <a:buNone/>
              <a:defRPr lang="pt-BR" sz="1800">
                <a:solidFill>
                  <a:schemeClr val="tx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CBD12358-51D2-46B3-9BDE-DF29528B945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55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údo + image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rtlCol="0" anchor="b" anchorCtr="0">
            <a:noAutofit/>
          </a:bodyPr>
          <a:lstStyle>
            <a:lvl1pPr algn="r"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 rtlCol="0">
            <a:normAutofit/>
          </a:bodyPr>
          <a:lstStyle>
            <a:lvl1pPr marL="0" indent="0" algn="r">
              <a:buNone/>
              <a:defRPr lang="pt-BR" sz="1800">
                <a:solidFill>
                  <a:schemeClr val="tx1"/>
                </a:solidFill>
              </a:defRPr>
            </a:lvl1pPr>
            <a:lvl2pPr algn="r">
              <a:defRPr lang="pt-BR" sz="1200">
                <a:solidFill>
                  <a:schemeClr val="tx1"/>
                </a:solidFill>
              </a:defRPr>
            </a:lvl2pPr>
            <a:lvl3pPr algn="r">
              <a:defRPr lang="pt-BR" sz="1200">
                <a:solidFill>
                  <a:schemeClr val="tx1"/>
                </a:solidFill>
              </a:defRPr>
            </a:lvl3pPr>
            <a:lvl4pPr algn="r">
              <a:defRPr lang="pt-BR" sz="1200">
                <a:solidFill>
                  <a:schemeClr val="tx1"/>
                </a:solidFill>
              </a:defRPr>
            </a:lvl4pPr>
            <a:lvl5pPr algn="r"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orma Livre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0" name="Forma Livre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1" name="Forma Livre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61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pt-BR" sz="40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orma Livre: Forma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15" name="Forma livre: Forma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>
              <a:defRPr lang="pt-BR" sz="1800">
                <a:solidFill>
                  <a:schemeClr val="tx1"/>
                </a:solidFill>
              </a:defRPr>
            </a:lvl2pPr>
            <a:lvl3pPr>
              <a:defRPr lang="pt-BR" sz="1800">
                <a:solidFill>
                  <a:schemeClr val="tx1"/>
                </a:solidFill>
              </a:defRPr>
            </a:lvl3pPr>
            <a:lvl4pPr>
              <a:defRPr lang="pt-BR" sz="1800">
                <a:solidFill>
                  <a:schemeClr val="tx1"/>
                </a:solidFill>
              </a:defRPr>
            </a:lvl4pPr>
            <a:lvl5pPr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>
                <a:solidFill>
                  <a:schemeClr val="tx1"/>
                </a:solidFill>
              </a:defRPr>
            </a:lvl1pPr>
            <a:lvl2pPr>
              <a:defRPr lang="pt-BR" sz="1800">
                <a:solidFill>
                  <a:schemeClr val="tx1"/>
                </a:solidFill>
              </a:defRPr>
            </a:lvl2pPr>
            <a:lvl3pPr>
              <a:defRPr lang="pt-BR" sz="1800">
                <a:solidFill>
                  <a:schemeClr val="tx1"/>
                </a:solidFill>
              </a:defRPr>
            </a:lvl3pPr>
            <a:lvl4pPr>
              <a:defRPr lang="pt-BR" sz="1800">
                <a:solidFill>
                  <a:schemeClr val="tx1"/>
                </a:solidFill>
              </a:defRPr>
            </a:lvl4pPr>
            <a:lvl5pPr>
              <a:defRPr lang="pt-BR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pt-BR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pt-BR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inserir a imagem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orma Livre: Forma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BR"/>
              </a:defPPr>
            </a:lstStyle>
            <a:p>
              <a:pPr algn="ctr" rtl="0"/>
              <a:endParaRPr lang="pt-BR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DBA1B0FB-D917-4C8C-928F-313BD683BF3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pt-BR"/>
            </a:defPPr>
          </a:lstStyle>
          <a:p>
            <a:pPr lvl="0" rtl="0">
              <a:lnSpc>
                <a:spcPct val="100000"/>
              </a:lnSpc>
            </a:pPr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pt-B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pt-B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pt-BR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6" r:id="rId3"/>
    <p:sldLayoutId id="2147483703" r:id="rId4"/>
    <p:sldLayoutId id="2147483698" r:id="rId5"/>
    <p:sldLayoutId id="2147483704" r:id="rId6"/>
    <p:sldLayoutId id="2147483699" r:id="rId7"/>
    <p:sldLayoutId id="2147483688" r:id="rId8"/>
    <p:sldLayoutId id="2147483686" r:id="rId9"/>
    <p:sldLayoutId id="2147483685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pt-BR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F3w2aukgpU" TargetMode="External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9.xml" /><Relationship Id="rId4" Type="http://schemas.openxmlformats.org/officeDocument/2006/relationships/image" Target="../media/image5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20" y="662937"/>
            <a:ext cx="4624442" cy="5542025"/>
          </a:xfrm>
          <a:noFill/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dirty="0"/>
              <a:t>Anatomia de um Ataque Cibernético</a:t>
            </a:r>
          </a:p>
        </p:txBody>
      </p:sp>
      <p:pic>
        <p:nvPicPr>
          <p:cNvPr id="8" name="Espaço Reservado para Imagem 13" descr="Tela de fundo digital de pontos de dados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267450" cy="6858000"/>
          </a:xfr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orma Livre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7" name="Forma Livre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  <p:sp>
          <p:nvSpPr>
            <p:cNvPr id="8" name="Forma Livre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algn="ctr" rtl="0"/>
              <a:endParaRPr lang="pt-BR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4" y="196900"/>
            <a:ext cx="4899628" cy="2331490"/>
          </a:xfrm>
          <a:noFill/>
        </p:spPr>
        <p:txBody>
          <a:bodyPr rtlCol="0" anchor="b"/>
          <a:lstStyle>
            <a:defPPr>
              <a:defRPr lang="pt-BR"/>
            </a:defPPr>
          </a:lstStyle>
          <a:p>
            <a:pPr rtl="0"/>
            <a:r>
              <a:rPr lang="pt-BR" dirty="0"/>
              <a:t>Vulnerabilidades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7501" y="3634604"/>
            <a:ext cx="4917440" cy="1861523"/>
          </a:xfrm>
          <a:noFill/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Pessoas (de forma geral, é a vulnerabilidade mais crítica)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Sistema (se mal projetado, haverá falhas que serão exploradas)</a:t>
            </a:r>
          </a:p>
          <a:p>
            <a:pPr rtl="0"/>
            <a:endParaRPr lang="pt-BR" dirty="0"/>
          </a:p>
        </p:txBody>
      </p:sp>
      <p:pic>
        <p:nvPicPr>
          <p:cNvPr id="20" name="Espaço Reservado para Imagem 19" descr="Uma imagem ampliada de um gráfico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>
          <a:xfrm>
            <a:off x="6096000" y="0"/>
            <a:ext cx="6095998" cy="6858000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Imagem 7" descr="Plano de fundo digital de pontos de dados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7" y="365004"/>
            <a:ext cx="9964366" cy="2286000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sz="4800" dirty="0"/>
              <a:t>Tipos e Técnicas de Ataque Utilizados 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286000"/>
          </a:xfrm>
        </p:spPr>
        <p:txBody>
          <a:bodyPr rtlCol="0"/>
          <a:lstStyle>
            <a:defPPr>
              <a:defRPr lang="pt-BR"/>
            </a:defPPr>
          </a:lstStyle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BR" sz="2400" dirty="0" err="1"/>
              <a:t>Sniffing</a:t>
            </a:r>
            <a:r>
              <a:rPr lang="pt-BR" sz="2400" dirty="0"/>
              <a:t> / </a:t>
            </a:r>
            <a:r>
              <a:rPr lang="pt-BR" sz="2400" dirty="0" err="1"/>
              <a:t>Scanning</a:t>
            </a:r>
            <a:endParaRPr lang="pt-BR" sz="24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BR" sz="2400" dirty="0"/>
              <a:t>Email </a:t>
            </a:r>
            <a:r>
              <a:rPr lang="pt-BR" sz="2400" dirty="0" err="1"/>
              <a:t>Phising</a:t>
            </a:r>
            <a:endParaRPr lang="pt-BR" sz="24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pt-BR" sz="2400" dirty="0"/>
              <a:t>DNS </a:t>
            </a:r>
            <a:r>
              <a:rPr lang="pt-BR" sz="2400" dirty="0" err="1"/>
              <a:t>Poisoning</a:t>
            </a:r>
            <a:r>
              <a:rPr lang="pt-B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pt-BR"/>
            </a:defPPr>
          </a:lstStyle>
          <a:p>
            <a:pPr rtl="0"/>
            <a:r>
              <a:rPr lang="pt-BR" dirty="0"/>
              <a:t>Motivação do Cracker</a:t>
            </a:r>
          </a:p>
        </p:txBody>
      </p:sp>
      <p:pic>
        <p:nvPicPr>
          <p:cNvPr id="11" name="Espaço Reservado para Imagem 15" descr="Tela de fundo digital de pontos de dados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  <p:sp>
        <p:nvSpPr>
          <p:cNvPr id="2" name="Título 2">
            <a:extLst>
              <a:ext uri="{FF2B5EF4-FFF2-40B4-BE49-F238E27FC236}">
                <a16:creationId xmlns:a16="http://schemas.microsoft.com/office/drawing/2014/main" id="{EA558071-5AD5-A0E6-4FDC-2848543D931F}"/>
              </a:ext>
            </a:extLst>
          </p:cNvPr>
          <p:cNvSpPr txBox="1">
            <a:spLocks/>
          </p:cNvSpPr>
          <p:nvPr/>
        </p:nvSpPr>
        <p:spPr>
          <a:xfrm>
            <a:off x="7954354" y="4045464"/>
            <a:ext cx="3686783" cy="2286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Dinheiro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pt-BR" sz="1800" dirty="0"/>
              <a:t>Questões Ideológicas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pt-BR" sz="1800" dirty="0"/>
              <a:t>Vingança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37" y="729574"/>
            <a:ext cx="5179330" cy="1610941"/>
          </a:xfrm>
          <a:noFill/>
        </p:spPr>
        <p:txBody>
          <a:bodyPr rtlCol="0" anchor="b">
            <a:normAutofit/>
          </a:bodyPr>
          <a:lstStyle>
            <a:defPPr>
              <a:defRPr lang="pt-BR"/>
            </a:defPPr>
          </a:lstStyle>
          <a:p>
            <a:r>
              <a:rPr lang="pt-BR" sz="2800" dirty="0"/>
              <a:t>Vídeo de referência: </a:t>
            </a:r>
            <a:r>
              <a:rPr lang="pt-BR" sz="2800" u="sng" dirty="0">
                <a:hlinkClick r:id="rId3"/>
              </a:rPr>
              <a:t>https://www.youtube.com/watch?v=NF3w2aukgpU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7" y="3646704"/>
            <a:ext cx="5179330" cy="2706160"/>
          </a:xfrm>
          <a:noFill/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r>
              <a:rPr lang="pt-BR" dirty="0"/>
              <a:t>Rodolfo Regis de Souza RA 825113514</a:t>
            </a:r>
          </a:p>
          <a:p>
            <a:r>
              <a:rPr lang="pt-BR" dirty="0"/>
              <a:t>Sergio </a:t>
            </a:r>
            <a:r>
              <a:rPr lang="pt-BR" dirty="0" err="1"/>
              <a:t>Rycbzak</a:t>
            </a:r>
            <a:r>
              <a:rPr lang="pt-BR" dirty="0"/>
              <a:t> Junior RA 825154823</a:t>
            </a:r>
          </a:p>
          <a:p>
            <a:r>
              <a:rPr lang="pt-BR" dirty="0"/>
              <a:t>Pietro Oliveira Silva RA 825113483</a:t>
            </a:r>
          </a:p>
          <a:p>
            <a:r>
              <a:rPr lang="pt-BR" dirty="0"/>
              <a:t>Gabriel Souza Santos RA 825113168</a:t>
            </a:r>
          </a:p>
        </p:txBody>
      </p:sp>
      <p:pic>
        <p:nvPicPr>
          <p:cNvPr id="25" name="Espaço Reservado para Imagem 24" descr="Imagem ampliada de uma rede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5926138" y="549275"/>
            <a:ext cx="5654675" cy="5788025"/>
          </a:xfrm>
        </p:spPr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243_TF33713516_Win32" id="{381BE384-4E88-40D9-BE21-FE65AFA21B4D}" vid="{52A1BC7B-5E05-4786-AE3A-7C32E2BD0D9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{FF5BF599-B504-45BF-9398-CFEE701AB398}TF7eddf224-c89c-478f-8f2f-bfb0868921693e3b6079_win32-4c73aa943b8d</Template>
  <TotalTime>32</TotalTime>
  <Words>93</Words>
  <Application>Microsoft Office PowerPoint</Application>
  <PresentationFormat>Widescreen</PresentationFormat>
  <Paragraphs>24</Paragraphs>
  <Slides>5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3DFloatVTI</vt:lpstr>
      <vt:lpstr>Anatomia de um Ataque Cibernético</vt:lpstr>
      <vt:lpstr>Vulnerabilidades</vt:lpstr>
      <vt:lpstr>Tipos e Técnicas de Ataque Utilizados </vt:lpstr>
      <vt:lpstr>Motivação do Cracker</vt:lpstr>
      <vt:lpstr>Vídeo de referência: https://www.youtube.com/watch?v=NF3w2aukgpU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Anatomia de um Ataque Cibernético</dc:title>
  <dc:creator>Sergio Rycbczak Junior</dc:creator>
  <cp:lastModifiedBy>Renan Regis</cp:lastModifiedBy>
  <cp:revision>2</cp:revision>
  <dcterms:created xsi:type="dcterms:W3CDTF">2025-09-06T22:04:19Z</dcterms:created>
  <dcterms:modified xsi:type="dcterms:W3CDTF">2025-09-06T22:45:38Z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