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10.png" ContentType="image/png"/>
  <Override PartName="/ppt/media/image2.tif" ContentType="image/tiff"/>
  <Override PartName="/ppt/media/image11.png" ContentType="image/png"/>
  <Override PartName="/ppt/media/image3.tif" ContentType="image/tiff"/>
  <Override PartName="/ppt/media/image7.png" ContentType="image/png"/>
  <Override PartName="/ppt/media/image4.tif" ContentType="image/tiff"/>
  <Override PartName="/ppt/media/image6.jpeg" ContentType="image/jpeg"/>
  <Override PartName="/ppt/media/image8.png" ContentType="image/png"/>
  <Override PartName="/ppt/media/image5.tif" ContentType="image/tiff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t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ti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ti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551160" y="-171360"/>
            <a:ext cx="11089800" cy="72000"/>
            <a:chOff x="551160" y="-171360"/>
            <a:chExt cx="11089800" cy="72000"/>
          </a:xfrm>
        </p:grpSpPr>
        <p:sp>
          <p:nvSpPr>
            <p:cNvPr id="1" name="Line 2"/>
            <p:cNvSpPr/>
            <p:nvPr/>
          </p:nvSpPr>
          <p:spPr>
            <a:xfrm>
              <a:off x="55116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>
              <a:off x="3863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4439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>
              <a:off x="5807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>
              <a:off x="6383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>
              <a:off x="7751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8328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>
              <a:off x="1164060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8724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9300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2891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>
              <a:off x="3467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-168120" y="1952640"/>
            <a:ext cx="72000" cy="4248720"/>
            <a:chOff x="-168120" y="1952640"/>
            <a:chExt cx="72000" cy="4248720"/>
          </a:xfrm>
        </p:grpSpPr>
        <p:sp>
          <p:nvSpPr>
            <p:cNvPr id="14" name="Line 15"/>
            <p:cNvSpPr/>
            <p:nvPr/>
          </p:nvSpPr>
          <p:spPr>
            <a:xfrm>
              <a:off x="-168120" y="1952640"/>
              <a:ext cx="72000" cy="36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6"/>
            <p:cNvSpPr/>
            <p:nvPr/>
          </p:nvSpPr>
          <p:spPr>
            <a:xfrm>
              <a:off x="-168120" y="6201000"/>
              <a:ext cx="72000" cy="36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CustomShape 17"/>
          <p:cNvSpPr/>
          <p:nvPr/>
        </p:nvSpPr>
        <p:spPr>
          <a:xfrm>
            <a:off x="551520" y="6528240"/>
            <a:ext cx="646200" cy="69120"/>
          </a:xfrm>
          <a:custGeom>
            <a:avLst/>
            <a:gdLst/>
            <a:ahLst/>
            <a:rect l="l" t="t" r="r" b="b"/>
            <a:pathLst>
              <a:path w="7680" h="852">
                <a:moveTo>
                  <a:pt x="3243" y="852"/>
                </a:moveTo>
                <a:lnTo>
                  <a:pt x="3413" y="852"/>
                </a:lnTo>
                <a:lnTo>
                  <a:pt x="3413" y="682"/>
                </a:lnTo>
                <a:lnTo>
                  <a:pt x="3243" y="682"/>
                </a:lnTo>
                <a:lnTo>
                  <a:pt x="3243" y="852"/>
                </a:lnTo>
                <a:close/>
                <a:moveTo>
                  <a:pt x="3756" y="852"/>
                </a:moveTo>
                <a:lnTo>
                  <a:pt x="4268" y="852"/>
                </a:lnTo>
                <a:lnTo>
                  <a:pt x="4268" y="682"/>
                </a:lnTo>
                <a:lnTo>
                  <a:pt x="3756" y="682"/>
                </a:lnTo>
                <a:lnTo>
                  <a:pt x="3756" y="852"/>
                </a:lnTo>
                <a:close/>
                <a:moveTo>
                  <a:pt x="0" y="171"/>
                </a:moveTo>
                <a:lnTo>
                  <a:pt x="0" y="511"/>
                </a:lnTo>
                <a:lnTo>
                  <a:pt x="512" y="511"/>
                </a:lnTo>
                <a:lnTo>
                  <a:pt x="512" y="682"/>
                </a:lnTo>
                <a:lnTo>
                  <a:pt x="0" y="682"/>
                </a:lnTo>
                <a:lnTo>
                  <a:pt x="0" y="852"/>
                </a:lnTo>
                <a:lnTo>
                  <a:pt x="683" y="852"/>
                </a:lnTo>
                <a:lnTo>
                  <a:pt x="683" y="341"/>
                </a:lnTo>
                <a:lnTo>
                  <a:pt x="171" y="341"/>
                </a:lnTo>
                <a:lnTo>
                  <a:pt x="171" y="171"/>
                </a:lnTo>
                <a:lnTo>
                  <a:pt x="0" y="171"/>
                </a:lnTo>
                <a:close/>
                <a:moveTo>
                  <a:pt x="1536" y="171"/>
                </a:moveTo>
                <a:lnTo>
                  <a:pt x="1536" y="682"/>
                </a:lnTo>
                <a:lnTo>
                  <a:pt x="1024" y="682"/>
                </a:lnTo>
                <a:lnTo>
                  <a:pt x="1024" y="852"/>
                </a:lnTo>
                <a:lnTo>
                  <a:pt x="1707" y="852"/>
                </a:lnTo>
                <a:lnTo>
                  <a:pt x="1707" y="171"/>
                </a:lnTo>
                <a:lnTo>
                  <a:pt x="1536" y="171"/>
                </a:lnTo>
                <a:close/>
                <a:moveTo>
                  <a:pt x="5461" y="852"/>
                </a:moveTo>
                <a:lnTo>
                  <a:pt x="5632" y="852"/>
                </a:lnTo>
                <a:lnTo>
                  <a:pt x="5632" y="171"/>
                </a:lnTo>
                <a:lnTo>
                  <a:pt x="5461" y="171"/>
                </a:lnTo>
                <a:lnTo>
                  <a:pt x="5461" y="852"/>
                </a:lnTo>
                <a:close/>
                <a:moveTo>
                  <a:pt x="171" y="171"/>
                </a:moveTo>
                <a:lnTo>
                  <a:pt x="683" y="171"/>
                </a:lnTo>
                <a:lnTo>
                  <a:pt x="683" y="0"/>
                </a:lnTo>
                <a:lnTo>
                  <a:pt x="171" y="0"/>
                </a:lnTo>
                <a:lnTo>
                  <a:pt x="171" y="171"/>
                </a:lnTo>
                <a:close/>
                <a:moveTo>
                  <a:pt x="853" y="682"/>
                </a:moveTo>
                <a:lnTo>
                  <a:pt x="1024" y="682"/>
                </a:lnTo>
                <a:lnTo>
                  <a:pt x="1024" y="0"/>
                </a:lnTo>
                <a:lnTo>
                  <a:pt x="853" y="0"/>
                </a:lnTo>
                <a:lnTo>
                  <a:pt x="853" y="682"/>
                </a:lnTo>
                <a:close/>
                <a:moveTo>
                  <a:pt x="1878" y="0"/>
                </a:moveTo>
                <a:lnTo>
                  <a:pt x="1878" y="852"/>
                </a:lnTo>
                <a:lnTo>
                  <a:pt x="2048" y="852"/>
                </a:lnTo>
                <a:lnTo>
                  <a:pt x="2048" y="171"/>
                </a:lnTo>
                <a:lnTo>
                  <a:pt x="2389" y="171"/>
                </a:lnTo>
                <a:lnTo>
                  <a:pt x="2389" y="852"/>
                </a:lnTo>
                <a:lnTo>
                  <a:pt x="2560" y="852"/>
                </a:lnTo>
                <a:lnTo>
                  <a:pt x="2560" y="171"/>
                </a:lnTo>
                <a:lnTo>
                  <a:pt x="2901" y="171"/>
                </a:lnTo>
                <a:lnTo>
                  <a:pt x="2901" y="852"/>
                </a:lnTo>
                <a:lnTo>
                  <a:pt x="3072" y="852"/>
                </a:lnTo>
                <a:lnTo>
                  <a:pt x="3072" y="0"/>
                </a:lnTo>
                <a:lnTo>
                  <a:pt x="1878" y="0"/>
                </a:lnTo>
                <a:close/>
                <a:moveTo>
                  <a:pt x="3586" y="0"/>
                </a:moveTo>
                <a:lnTo>
                  <a:pt x="3586" y="682"/>
                </a:lnTo>
                <a:lnTo>
                  <a:pt x="3756" y="682"/>
                </a:lnTo>
                <a:lnTo>
                  <a:pt x="3756" y="171"/>
                </a:lnTo>
                <a:lnTo>
                  <a:pt x="4268" y="171"/>
                </a:lnTo>
                <a:lnTo>
                  <a:pt x="4268" y="0"/>
                </a:lnTo>
                <a:lnTo>
                  <a:pt x="3586" y="0"/>
                </a:lnTo>
                <a:close/>
                <a:moveTo>
                  <a:pt x="5120" y="0"/>
                </a:moveTo>
                <a:lnTo>
                  <a:pt x="5120" y="682"/>
                </a:lnTo>
                <a:lnTo>
                  <a:pt x="4608" y="682"/>
                </a:lnTo>
                <a:lnTo>
                  <a:pt x="4608" y="171"/>
                </a:lnTo>
                <a:lnTo>
                  <a:pt x="4437" y="171"/>
                </a:lnTo>
                <a:lnTo>
                  <a:pt x="4437" y="852"/>
                </a:lnTo>
                <a:lnTo>
                  <a:pt x="5291" y="852"/>
                </a:lnTo>
                <a:lnTo>
                  <a:pt x="5291" y="0"/>
                </a:lnTo>
                <a:lnTo>
                  <a:pt x="5120" y="0"/>
                </a:lnTo>
                <a:close/>
                <a:moveTo>
                  <a:pt x="5632" y="0"/>
                </a:moveTo>
                <a:lnTo>
                  <a:pt x="5632" y="171"/>
                </a:lnTo>
                <a:lnTo>
                  <a:pt x="5973" y="171"/>
                </a:lnTo>
                <a:lnTo>
                  <a:pt x="5973" y="682"/>
                </a:lnTo>
                <a:lnTo>
                  <a:pt x="6144" y="682"/>
                </a:lnTo>
                <a:lnTo>
                  <a:pt x="6144" y="171"/>
                </a:lnTo>
                <a:lnTo>
                  <a:pt x="6485" y="171"/>
                </a:lnTo>
                <a:lnTo>
                  <a:pt x="6485" y="852"/>
                </a:lnTo>
                <a:lnTo>
                  <a:pt x="6656" y="852"/>
                </a:lnTo>
                <a:lnTo>
                  <a:pt x="6656" y="0"/>
                </a:lnTo>
                <a:lnTo>
                  <a:pt x="5632" y="0"/>
                </a:lnTo>
                <a:close/>
                <a:moveTo>
                  <a:pt x="6826" y="0"/>
                </a:moveTo>
                <a:lnTo>
                  <a:pt x="6826" y="852"/>
                </a:lnTo>
                <a:lnTo>
                  <a:pt x="7680" y="852"/>
                </a:lnTo>
                <a:lnTo>
                  <a:pt x="7680" y="171"/>
                </a:lnTo>
                <a:lnTo>
                  <a:pt x="7509" y="171"/>
                </a:lnTo>
                <a:lnTo>
                  <a:pt x="7509" y="682"/>
                </a:lnTo>
                <a:lnTo>
                  <a:pt x="6997" y="682"/>
                </a:lnTo>
                <a:lnTo>
                  <a:pt x="6997" y="682"/>
                </a:lnTo>
                <a:lnTo>
                  <a:pt x="6997" y="171"/>
                </a:lnTo>
                <a:lnTo>
                  <a:pt x="7509" y="171"/>
                </a:lnTo>
                <a:lnTo>
                  <a:pt x="7509" y="0"/>
                </a:lnTo>
                <a:lnTo>
                  <a:pt x="682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" name="Grafik 29" descr=""/>
          <p:cNvPicPr/>
          <p:nvPr/>
        </p:nvPicPr>
        <p:blipFill>
          <a:blip r:embed="rId2"/>
          <a:stretch/>
        </p:blipFill>
        <p:spPr>
          <a:xfrm>
            <a:off x="9826200" y="6512040"/>
            <a:ext cx="1147320" cy="105120"/>
          </a:xfrm>
          <a:prstGeom prst="rect">
            <a:avLst/>
          </a:prstGeom>
          <a:ln w="0">
            <a:noFill/>
          </a:ln>
        </p:spPr>
      </p:pic>
      <p:sp>
        <p:nvSpPr>
          <p:cNvPr id="18" name="CustomShape 18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" name="Group 19"/>
          <p:cNvGrpSpPr/>
          <p:nvPr/>
        </p:nvGrpSpPr>
        <p:grpSpPr>
          <a:xfrm>
            <a:off x="5173920" y="0"/>
            <a:ext cx="7023240" cy="6855120"/>
            <a:chOff x="5173920" y="0"/>
            <a:chExt cx="7023240" cy="6855120"/>
          </a:xfrm>
        </p:grpSpPr>
        <p:sp>
          <p:nvSpPr>
            <p:cNvPr id="20" name="CustomShape 20"/>
            <p:cNvSpPr/>
            <p:nvPr/>
          </p:nvSpPr>
          <p:spPr>
            <a:xfrm>
              <a:off x="5173920" y="0"/>
              <a:ext cx="7023240" cy="6855120"/>
            </a:xfrm>
            <a:custGeom>
              <a:avLst/>
              <a:gdLst/>
              <a:ahLst/>
              <a:rect l="l" t="t" r="r" b="b"/>
              <a:pathLst>
                <a:path w="4426" h="4320">
                  <a:moveTo>
                    <a:pt x="0" y="0"/>
                  </a:moveTo>
                  <a:lnTo>
                    <a:pt x="1107" y="0"/>
                  </a:lnTo>
                  <a:lnTo>
                    <a:pt x="1107" y="1080"/>
                  </a:lnTo>
                  <a:lnTo>
                    <a:pt x="0" y="1080"/>
                  </a:lnTo>
                  <a:lnTo>
                    <a:pt x="0" y="0"/>
                  </a:lnTo>
                  <a:close/>
                  <a:moveTo>
                    <a:pt x="1107" y="2160"/>
                  </a:moveTo>
                  <a:lnTo>
                    <a:pt x="4426" y="2160"/>
                  </a:lnTo>
                  <a:lnTo>
                    <a:pt x="4426" y="1080"/>
                  </a:lnTo>
                  <a:lnTo>
                    <a:pt x="1107" y="1080"/>
                  </a:lnTo>
                  <a:lnTo>
                    <a:pt x="1107" y="2160"/>
                  </a:lnTo>
                  <a:close/>
                  <a:moveTo>
                    <a:pt x="0" y="4320"/>
                  </a:moveTo>
                  <a:lnTo>
                    <a:pt x="3320" y="4320"/>
                  </a:lnTo>
                  <a:lnTo>
                    <a:pt x="3320" y="3240"/>
                  </a:lnTo>
                  <a:lnTo>
                    <a:pt x="0" y="324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1"/>
            <p:cNvSpPr/>
            <p:nvPr/>
          </p:nvSpPr>
          <p:spPr>
            <a:xfrm>
              <a:off x="9660600" y="2889000"/>
              <a:ext cx="2265120" cy="248760"/>
            </a:xfrm>
            <a:custGeom>
              <a:avLst/>
              <a:gdLst/>
              <a:ahLst/>
              <a:rect l="l" t="t" r="r" b="b"/>
              <a:pathLst>
                <a:path w="7680" h="852">
                  <a:moveTo>
                    <a:pt x="3243" y="852"/>
                  </a:moveTo>
                  <a:lnTo>
                    <a:pt x="3413" y="852"/>
                  </a:lnTo>
                  <a:lnTo>
                    <a:pt x="3413" y="682"/>
                  </a:lnTo>
                  <a:lnTo>
                    <a:pt x="3243" y="682"/>
                  </a:lnTo>
                  <a:lnTo>
                    <a:pt x="3243" y="852"/>
                  </a:lnTo>
                  <a:close/>
                  <a:moveTo>
                    <a:pt x="3756" y="852"/>
                  </a:moveTo>
                  <a:lnTo>
                    <a:pt x="4268" y="852"/>
                  </a:lnTo>
                  <a:lnTo>
                    <a:pt x="4268" y="682"/>
                  </a:lnTo>
                  <a:lnTo>
                    <a:pt x="3756" y="682"/>
                  </a:lnTo>
                  <a:lnTo>
                    <a:pt x="3756" y="852"/>
                  </a:lnTo>
                  <a:close/>
                  <a:moveTo>
                    <a:pt x="0" y="171"/>
                  </a:moveTo>
                  <a:lnTo>
                    <a:pt x="0" y="511"/>
                  </a:lnTo>
                  <a:lnTo>
                    <a:pt x="512" y="511"/>
                  </a:lnTo>
                  <a:lnTo>
                    <a:pt x="512" y="682"/>
                  </a:lnTo>
                  <a:lnTo>
                    <a:pt x="0" y="682"/>
                  </a:lnTo>
                  <a:lnTo>
                    <a:pt x="0" y="852"/>
                  </a:lnTo>
                  <a:lnTo>
                    <a:pt x="683" y="852"/>
                  </a:lnTo>
                  <a:lnTo>
                    <a:pt x="683" y="341"/>
                  </a:lnTo>
                  <a:lnTo>
                    <a:pt x="171" y="341"/>
                  </a:lnTo>
                  <a:lnTo>
                    <a:pt x="171" y="171"/>
                  </a:lnTo>
                  <a:lnTo>
                    <a:pt x="0" y="171"/>
                  </a:lnTo>
                  <a:close/>
                  <a:moveTo>
                    <a:pt x="1536" y="171"/>
                  </a:moveTo>
                  <a:lnTo>
                    <a:pt x="1536" y="682"/>
                  </a:lnTo>
                  <a:lnTo>
                    <a:pt x="1024" y="682"/>
                  </a:lnTo>
                  <a:lnTo>
                    <a:pt x="1024" y="852"/>
                  </a:lnTo>
                  <a:lnTo>
                    <a:pt x="1707" y="852"/>
                  </a:lnTo>
                  <a:lnTo>
                    <a:pt x="1707" y="171"/>
                  </a:lnTo>
                  <a:lnTo>
                    <a:pt x="1536" y="171"/>
                  </a:lnTo>
                  <a:close/>
                  <a:moveTo>
                    <a:pt x="5461" y="852"/>
                  </a:moveTo>
                  <a:lnTo>
                    <a:pt x="5632" y="852"/>
                  </a:lnTo>
                  <a:lnTo>
                    <a:pt x="5632" y="171"/>
                  </a:lnTo>
                  <a:lnTo>
                    <a:pt x="5461" y="171"/>
                  </a:lnTo>
                  <a:lnTo>
                    <a:pt x="5461" y="852"/>
                  </a:lnTo>
                  <a:close/>
                  <a:moveTo>
                    <a:pt x="171" y="171"/>
                  </a:moveTo>
                  <a:lnTo>
                    <a:pt x="683" y="171"/>
                  </a:lnTo>
                  <a:lnTo>
                    <a:pt x="683" y="0"/>
                  </a:lnTo>
                  <a:lnTo>
                    <a:pt x="171" y="0"/>
                  </a:lnTo>
                  <a:lnTo>
                    <a:pt x="171" y="171"/>
                  </a:lnTo>
                  <a:close/>
                  <a:moveTo>
                    <a:pt x="853" y="682"/>
                  </a:moveTo>
                  <a:lnTo>
                    <a:pt x="1024" y="682"/>
                  </a:lnTo>
                  <a:lnTo>
                    <a:pt x="1024" y="0"/>
                  </a:lnTo>
                  <a:lnTo>
                    <a:pt x="853" y="0"/>
                  </a:lnTo>
                  <a:lnTo>
                    <a:pt x="853" y="682"/>
                  </a:lnTo>
                  <a:close/>
                  <a:moveTo>
                    <a:pt x="1878" y="0"/>
                  </a:moveTo>
                  <a:lnTo>
                    <a:pt x="1878" y="852"/>
                  </a:lnTo>
                  <a:lnTo>
                    <a:pt x="2048" y="852"/>
                  </a:lnTo>
                  <a:lnTo>
                    <a:pt x="2048" y="171"/>
                  </a:lnTo>
                  <a:lnTo>
                    <a:pt x="2389" y="171"/>
                  </a:lnTo>
                  <a:lnTo>
                    <a:pt x="2389" y="852"/>
                  </a:lnTo>
                  <a:lnTo>
                    <a:pt x="2560" y="852"/>
                  </a:lnTo>
                  <a:lnTo>
                    <a:pt x="2560" y="171"/>
                  </a:lnTo>
                  <a:lnTo>
                    <a:pt x="2901" y="171"/>
                  </a:lnTo>
                  <a:lnTo>
                    <a:pt x="2901" y="852"/>
                  </a:lnTo>
                  <a:lnTo>
                    <a:pt x="3072" y="852"/>
                  </a:lnTo>
                  <a:lnTo>
                    <a:pt x="3072" y="0"/>
                  </a:lnTo>
                  <a:lnTo>
                    <a:pt x="1878" y="0"/>
                  </a:lnTo>
                  <a:close/>
                  <a:moveTo>
                    <a:pt x="3586" y="0"/>
                  </a:moveTo>
                  <a:lnTo>
                    <a:pt x="3586" y="682"/>
                  </a:lnTo>
                  <a:lnTo>
                    <a:pt x="3756" y="682"/>
                  </a:lnTo>
                  <a:lnTo>
                    <a:pt x="3756" y="171"/>
                  </a:lnTo>
                  <a:lnTo>
                    <a:pt x="4268" y="171"/>
                  </a:lnTo>
                  <a:lnTo>
                    <a:pt x="4268" y="0"/>
                  </a:lnTo>
                  <a:lnTo>
                    <a:pt x="3586" y="0"/>
                  </a:lnTo>
                  <a:close/>
                  <a:moveTo>
                    <a:pt x="5120" y="0"/>
                  </a:moveTo>
                  <a:lnTo>
                    <a:pt x="5120" y="682"/>
                  </a:lnTo>
                  <a:lnTo>
                    <a:pt x="4608" y="682"/>
                  </a:lnTo>
                  <a:lnTo>
                    <a:pt x="4608" y="171"/>
                  </a:lnTo>
                  <a:lnTo>
                    <a:pt x="4437" y="171"/>
                  </a:lnTo>
                  <a:lnTo>
                    <a:pt x="4437" y="852"/>
                  </a:lnTo>
                  <a:lnTo>
                    <a:pt x="5291" y="852"/>
                  </a:lnTo>
                  <a:lnTo>
                    <a:pt x="5291" y="0"/>
                  </a:lnTo>
                  <a:lnTo>
                    <a:pt x="5120" y="0"/>
                  </a:lnTo>
                  <a:close/>
                  <a:moveTo>
                    <a:pt x="5632" y="0"/>
                  </a:moveTo>
                  <a:lnTo>
                    <a:pt x="5632" y="171"/>
                  </a:lnTo>
                  <a:lnTo>
                    <a:pt x="5973" y="171"/>
                  </a:lnTo>
                  <a:lnTo>
                    <a:pt x="5973" y="682"/>
                  </a:lnTo>
                  <a:lnTo>
                    <a:pt x="6144" y="682"/>
                  </a:lnTo>
                  <a:lnTo>
                    <a:pt x="6144" y="171"/>
                  </a:lnTo>
                  <a:lnTo>
                    <a:pt x="6485" y="171"/>
                  </a:lnTo>
                  <a:lnTo>
                    <a:pt x="6485" y="852"/>
                  </a:lnTo>
                  <a:lnTo>
                    <a:pt x="6656" y="852"/>
                  </a:lnTo>
                  <a:lnTo>
                    <a:pt x="6656" y="0"/>
                  </a:lnTo>
                  <a:lnTo>
                    <a:pt x="5632" y="0"/>
                  </a:lnTo>
                  <a:close/>
                  <a:moveTo>
                    <a:pt x="6826" y="0"/>
                  </a:moveTo>
                  <a:lnTo>
                    <a:pt x="6826" y="852"/>
                  </a:lnTo>
                  <a:lnTo>
                    <a:pt x="7680" y="852"/>
                  </a:lnTo>
                  <a:lnTo>
                    <a:pt x="7680" y="171"/>
                  </a:lnTo>
                  <a:lnTo>
                    <a:pt x="7509" y="171"/>
                  </a:lnTo>
                  <a:lnTo>
                    <a:pt x="7509" y="682"/>
                  </a:lnTo>
                  <a:lnTo>
                    <a:pt x="6997" y="682"/>
                  </a:lnTo>
                  <a:lnTo>
                    <a:pt x="6997" y="682"/>
                  </a:lnTo>
                  <a:lnTo>
                    <a:pt x="6997" y="171"/>
                  </a:lnTo>
                  <a:lnTo>
                    <a:pt x="7509" y="171"/>
                  </a:lnTo>
                  <a:lnTo>
                    <a:pt x="7509" y="0"/>
                  </a:lnTo>
                  <a:lnTo>
                    <a:pt x="682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" name="Grafik 7" descr=""/>
          <p:cNvPicPr/>
          <p:nvPr/>
        </p:nvPicPr>
        <p:blipFill>
          <a:blip r:embed="rId3"/>
          <a:stretch/>
        </p:blipFill>
        <p:spPr>
          <a:xfrm>
            <a:off x="549360" y="6408720"/>
            <a:ext cx="1703520" cy="15732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"/>
          <p:cNvGrpSpPr/>
          <p:nvPr/>
        </p:nvGrpSpPr>
        <p:grpSpPr>
          <a:xfrm>
            <a:off x="551160" y="-171360"/>
            <a:ext cx="11089800" cy="72000"/>
            <a:chOff x="551160" y="-171360"/>
            <a:chExt cx="11089800" cy="72000"/>
          </a:xfrm>
        </p:grpSpPr>
        <p:sp>
          <p:nvSpPr>
            <p:cNvPr id="62" name="Line 2"/>
            <p:cNvSpPr/>
            <p:nvPr/>
          </p:nvSpPr>
          <p:spPr>
            <a:xfrm>
              <a:off x="55116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Line 3"/>
            <p:cNvSpPr/>
            <p:nvPr/>
          </p:nvSpPr>
          <p:spPr>
            <a:xfrm>
              <a:off x="3863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Line 4"/>
            <p:cNvSpPr/>
            <p:nvPr/>
          </p:nvSpPr>
          <p:spPr>
            <a:xfrm>
              <a:off x="4439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Line 5"/>
            <p:cNvSpPr/>
            <p:nvPr/>
          </p:nvSpPr>
          <p:spPr>
            <a:xfrm>
              <a:off x="5807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Line 6"/>
            <p:cNvSpPr/>
            <p:nvPr/>
          </p:nvSpPr>
          <p:spPr>
            <a:xfrm>
              <a:off x="6383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Line 7"/>
            <p:cNvSpPr/>
            <p:nvPr/>
          </p:nvSpPr>
          <p:spPr>
            <a:xfrm>
              <a:off x="7751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Line 8"/>
            <p:cNvSpPr/>
            <p:nvPr/>
          </p:nvSpPr>
          <p:spPr>
            <a:xfrm>
              <a:off x="8328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Line 9"/>
            <p:cNvSpPr/>
            <p:nvPr/>
          </p:nvSpPr>
          <p:spPr>
            <a:xfrm>
              <a:off x="1164060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Line 10"/>
            <p:cNvSpPr/>
            <p:nvPr/>
          </p:nvSpPr>
          <p:spPr>
            <a:xfrm>
              <a:off x="8724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Line 11"/>
            <p:cNvSpPr/>
            <p:nvPr/>
          </p:nvSpPr>
          <p:spPr>
            <a:xfrm>
              <a:off x="9300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Line 12"/>
            <p:cNvSpPr/>
            <p:nvPr/>
          </p:nvSpPr>
          <p:spPr>
            <a:xfrm>
              <a:off x="2891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Line 13"/>
            <p:cNvSpPr/>
            <p:nvPr/>
          </p:nvSpPr>
          <p:spPr>
            <a:xfrm>
              <a:off x="3467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" name="Group 14"/>
          <p:cNvGrpSpPr/>
          <p:nvPr/>
        </p:nvGrpSpPr>
        <p:grpSpPr>
          <a:xfrm>
            <a:off x="-168120" y="1952640"/>
            <a:ext cx="72000" cy="4248720"/>
            <a:chOff x="-168120" y="1952640"/>
            <a:chExt cx="72000" cy="4248720"/>
          </a:xfrm>
        </p:grpSpPr>
        <p:sp>
          <p:nvSpPr>
            <p:cNvPr id="75" name="Line 15"/>
            <p:cNvSpPr/>
            <p:nvPr/>
          </p:nvSpPr>
          <p:spPr>
            <a:xfrm>
              <a:off x="-168120" y="1952640"/>
              <a:ext cx="72000" cy="36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Line 16"/>
            <p:cNvSpPr/>
            <p:nvPr/>
          </p:nvSpPr>
          <p:spPr>
            <a:xfrm>
              <a:off x="-168120" y="6201000"/>
              <a:ext cx="72000" cy="36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" name="CustomShape 17"/>
          <p:cNvSpPr/>
          <p:nvPr/>
        </p:nvSpPr>
        <p:spPr>
          <a:xfrm>
            <a:off x="551520" y="6528240"/>
            <a:ext cx="646200" cy="69120"/>
          </a:xfrm>
          <a:custGeom>
            <a:avLst/>
            <a:gdLst/>
            <a:ahLst/>
            <a:rect l="l" t="t" r="r" b="b"/>
            <a:pathLst>
              <a:path w="7680" h="852">
                <a:moveTo>
                  <a:pt x="3243" y="852"/>
                </a:moveTo>
                <a:lnTo>
                  <a:pt x="3413" y="852"/>
                </a:lnTo>
                <a:lnTo>
                  <a:pt x="3413" y="682"/>
                </a:lnTo>
                <a:lnTo>
                  <a:pt x="3243" y="682"/>
                </a:lnTo>
                <a:lnTo>
                  <a:pt x="3243" y="852"/>
                </a:lnTo>
                <a:close/>
                <a:moveTo>
                  <a:pt x="3756" y="852"/>
                </a:moveTo>
                <a:lnTo>
                  <a:pt x="4268" y="852"/>
                </a:lnTo>
                <a:lnTo>
                  <a:pt x="4268" y="682"/>
                </a:lnTo>
                <a:lnTo>
                  <a:pt x="3756" y="682"/>
                </a:lnTo>
                <a:lnTo>
                  <a:pt x="3756" y="852"/>
                </a:lnTo>
                <a:close/>
                <a:moveTo>
                  <a:pt x="0" y="171"/>
                </a:moveTo>
                <a:lnTo>
                  <a:pt x="0" y="511"/>
                </a:lnTo>
                <a:lnTo>
                  <a:pt x="512" y="511"/>
                </a:lnTo>
                <a:lnTo>
                  <a:pt x="512" y="682"/>
                </a:lnTo>
                <a:lnTo>
                  <a:pt x="0" y="682"/>
                </a:lnTo>
                <a:lnTo>
                  <a:pt x="0" y="852"/>
                </a:lnTo>
                <a:lnTo>
                  <a:pt x="683" y="852"/>
                </a:lnTo>
                <a:lnTo>
                  <a:pt x="683" y="341"/>
                </a:lnTo>
                <a:lnTo>
                  <a:pt x="171" y="341"/>
                </a:lnTo>
                <a:lnTo>
                  <a:pt x="171" y="171"/>
                </a:lnTo>
                <a:lnTo>
                  <a:pt x="0" y="171"/>
                </a:lnTo>
                <a:close/>
                <a:moveTo>
                  <a:pt x="1536" y="171"/>
                </a:moveTo>
                <a:lnTo>
                  <a:pt x="1536" y="682"/>
                </a:lnTo>
                <a:lnTo>
                  <a:pt x="1024" y="682"/>
                </a:lnTo>
                <a:lnTo>
                  <a:pt x="1024" y="852"/>
                </a:lnTo>
                <a:lnTo>
                  <a:pt x="1707" y="852"/>
                </a:lnTo>
                <a:lnTo>
                  <a:pt x="1707" y="171"/>
                </a:lnTo>
                <a:lnTo>
                  <a:pt x="1536" y="171"/>
                </a:lnTo>
                <a:close/>
                <a:moveTo>
                  <a:pt x="5461" y="852"/>
                </a:moveTo>
                <a:lnTo>
                  <a:pt x="5632" y="852"/>
                </a:lnTo>
                <a:lnTo>
                  <a:pt x="5632" y="171"/>
                </a:lnTo>
                <a:lnTo>
                  <a:pt x="5461" y="171"/>
                </a:lnTo>
                <a:lnTo>
                  <a:pt x="5461" y="852"/>
                </a:lnTo>
                <a:close/>
                <a:moveTo>
                  <a:pt x="171" y="171"/>
                </a:moveTo>
                <a:lnTo>
                  <a:pt x="683" y="171"/>
                </a:lnTo>
                <a:lnTo>
                  <a:pt x="683" y="0"/>
                </a:lnTo>
                <a:lnTo>
                  <a:pt x="171" y="0"/>
                </a:lnTo>
                <a:lnTo>
                  <a:pt x="171" y="171"/>
                </a:lnTo>
                <a:close/>
                <a:moveTo>
                  <a:pt x="853" y="682"/>
                </a:moveTo>
                <a:lnTo>
                  <a:pt x="1024" y="682"/>
                </a:lnTo>
                <a:lnTo>
                  <a:pt x="1024" y="0"/>
                </a:lnTo>
                <a:lnTo>
                  <a:pt x="853" y="0"/>
                </a:lnTo>
                <a:lnTo>
                  <a:pt x="853" y="682"/>
                </a:lnTo>
                <a:close/>
                <a:moveTo>
                  <a:pt x="1878" y="0"/>
                </a:moveTo>
                <a:lnTo>
                  <a:pt x="1878" y="852"/>
                </a:lnTo>
                <a:lnTo>
                  <a:pt x="2048" y="852"/>
                </a:lnTo>
                <a:lnTo>
                  <a:pt x="2048" y="171"/>
                </a:lnTo>
                <a:lnTo>
                  <a:pt x="2389" y="171"/>
                </a:lnTo>
                <a:lnTo>
                  <a:pt x="2389" y="852"/>
                </a:lnTo>
                <a:lnTo>
                  <a:pt x="2560" y="852"/>
                </a:lnTo>
                <a:lnTo>
                  <a:pt x="2560" y="171"/>
                </a:lnTo>
                <a:lnTo>
                  <a:pt x="2901" y="171"/>
                </a:lnTo>
                <a:lnTo>
                  <a:pt x="2901" y="852"/>
                </a:lnTo>
                <a:lnTo>
                  <a:pt x="3072" y="852"/>
                </a:lnTo>
                <a:lnTo>
                  <a:pt x="3072" y="0"/>
                </a:lnTo>
                <a:lnTo>
                  <a:pt x="1878" y="0"/>
                </a:lnTo>
                <a:close/>
                <a:moveTo>
                  <a:pt x="3586" y="0"/>
                </a:moveTo>
                <a:lnTo>
                  <a:pt x="3586" y="682"/>
                </a:lnTo>
                <a:lnTo>
                  <a:pt x="3756" y="682"/>
                </a:lnTo>
                <a:lnTo>
                  <a:pt x="3756" y="171"/>
                </a:lnTo>
                <a:lnTo>
                  <a:pt x="4268" y="171"/>
                </a:lnTo>
                <a:lnTo>
                  <a:pt x="4268" y="0"/>
                </a:lnTo>
                <a:lnTo>
                  <a:pt x="3586" y="0"/>
                </a:lnTo>
                <a:close/>
                <a:moveTo>
                  <a:pt x="5120" y="0"/>
                </a:moveTo>
                <a:lnTo>
                  <a:pt x="5120" y="682"/>
                </a:lnTo>
                <a:lnTo>
                  <a:pt x="4608" y="682"/>
                </a:lnTo>
                <a:lnTo>
                  <a:pt x="4608" y="171"/>
                </a:lnTo>
                <a:lnTo>
                  <a:pt x="4437" y="171"/>
                </a:lnTo>
                <a:lnTo>
                  <a:pt x="4437" y="852"/>
                </a:lnTo>
                <a:lnTo>
                  <a:pt x="5291" y="852"/>
                </a:lnTo>
                <a:lnTo>
                  <a:pt x="5291" y="0"/>
                </a:lnTo>
                <a:lnTo>
                  <a:pt x="5120" y="0"/>
                </a:lnTo>
                <a:close/>
                <a:moveTo>
                  <a:pt x="5632" y="0"/>
                </a:moveTo>
                <a:lnTo>
                  <a:pt x="5632" y="171"/>
                </a:lnTo>
                <a:lnTo>
                  <a:pt x="5973" y="171"/>
                </a:lnTo>
                <a:lnTo>
                  <a:pt x="5973" y="682"/>
                </a:lnTo>
                <a:lnTo>
                  <a:pt x="6144" y="682"/>
                </a:lnTo>
                <a:lnTo>
                  <a:pt x="6144" y="171"/>
                </a:lnTo>
                <a:lnTo>
                  <a:pt x="6485" y="171"/>
                </a:lnTo>
                <a:lnTo>
                  <a:pt x="6485" y="852"/>
                </a:lnTo>
                <a:lnTo>
                  <a:pt x="6656" y="852"/>
                </a:lnTo>
                <a:lnTo>
                  <a:pt x="6656" y="0"/>
                </a:lnTo>
                <a:lnTo>
                  <a:pt x="5632" y="0"/>
                </a:lnTo>
                <a:close/>
                <a:moveTo>
                  <a:pt x="6826" y="0"/>
                </a:moveTo>
                <a:lnTo>
                  <a:pt x="6826" y="852"/>
                </a:lnTo>
                <a:lnTo>
                  <a:pt x="7680" y="852"/>
                </a:lnTo>
                <a:lnTo>
                  <a:pt x="7680" y="171"/>
                </a:lnTo>
                <a:lnTo>
                  <a:pt x="7509" y="171"/>
                </a:lnTo>
                <a:lnTo>
                  <a:pt x="7509" y="682"/>
                </a:lnTo>
                <a:lnTo>
                  <a:pt x="6997" y="682"/>
                </a:lnTo>
                <a:lnTo>
                  <a:pt x="6997" y="682"/>
                </a:lnTo>
                <a:lnTo>
                  <a:pt x="6997" y="171"/>
                </a:lnTo>
                <a:lnTo>
                  <a:pt x="7509" y="171"/>
                </a:lnTo>
                <a:lnTo>
                  <a:pt x="7509" y="0"/>
                </a:lnTo>
                <a:lnTo>
                  <a:pt x="682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Grafik 29" descr=""/>
          <p:cNvPicPr/>
          <p:nvPr/>
        </p:nvPicPr>
        <p:blipFill>
          <a:blip r:embed="rId2"/>
          <a:stretch/>
        </p:blipFill>
        <p:spPr>
          <a:xfrm>
            <a:off x="9826200" y="6512040"/>
            <a:ext cx="1147320" cy="10512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"/>
          <p:cNvGrpSpPr/>
          <p:nvPr/>
        </p:nvGrpSpPr>
        <p:grpSpPr>
          <a:xfrm>
            <a:off x="551160" y="-171360"/>
            <a:ext cx="11089800" cy="72000"/>
            <a:chOff x="551160" y="-171360"/>
            <a:chExt cx="11089800" cy="72000"/>
          </a:xfrm>
        </p:grpSpPr>
        <p:sp>
          <p:nvSpPr>
            <p:cNvPr id="118" name="Line 2"/>
            <p:cNvSpPr/>
            <p:nvPr/>
          </p:nvSpPr>
          <p:spPr>
            <a:xfrm>
              <a:off x="55116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Line 3"/>
            <p:cNvSpPr/>
            <p:nvPr/>
          </p:nvSpPr>
          <p:spPr>
            <a:xfrm>
              <a:off x="3863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Line 4"/>
            <p:cNvSpPr/>
            <p:nvPr/>
          </p:nvSpPr>
          <p:spPr>
            <a:xfrm>
              <a:off x="4439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Line 5"/>
            <p:cNvSpPr/>
            <p:nvPr/>
          </p:nvSpPr>
          <p:spPr>
            <a:xfrm>
              <a:off x="5807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Line 6"/>
            <p:cNvSpPr/>
            <p:nvPr/>
          </p:nvSpPr>
          <p:spPr>
            <a:xfrm>
              <a:off x="6383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7"/>
            <p:cNvSpPr/>
            <p:nvPr/>
          </p:nvSpPr>
          <p:spPr>
            <a:xfrm>
              <a:off x="7751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Line 8"/>
            <p:cNvSpPr/>
            <p:nvPr/>
          </p:nvSpPr>
          <p:spPr>
            <a:xfrm>
              <a:off x="8328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Line 9"/>
            <p:cNvSpPr/>
            <p:nvPr/>
          </p:nvSpPr>
          <p:spPr>
            <a:xfrm>
              <a:off x="1164060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Line 10"/>
            <p:cNvSpPr/>
            <p:nvPr/>
          </p:nvSpPr>
          <p:spPr>
            <a:xfrm>
              <a:off x="8724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Line 11"/>
            <p:cNvSpPr/>
            <p:nvPr/>
          </p:nvSpPr>
          <p:spPr>
            <a:xfrm>
              <a:off x="9300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Line 12"/>
            <p:cNvSpPr/>
            <p:nvPr/>
          </p:nvSpPr>
          <p:spPr>
            <a:xfrm>
              <a:off x="2891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Line 13"/>
            <p:cNvSpPr/>
            <p:nvPr/>
          </p:nvSpPr>
          <p:spPr>
            <a:xfrm>
              <a:off x="3467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0" name="Group 14"/>
          <p:cNvGrpSpPr/>
          <p:nvPr/>
        </p:nvGrpSpPr>
        <p:grpSpPr>
          <a:xfrm>
            <a:off x="-168120" y="1952640"/>
            <a:ext cx="72000" cy="4248720"/>
            <a:chOff x="-168120" y="1952640"/>
            <a:chExt cx="72000" cy="4248720"/>
          </a:xfrm>
        </p:grpSpPr>
        <p:sp>
          <p:nvSpPr>
            <p:cNvPr id="131" name="Line 15"/>
            <p:cNvSpPr/>
            <p:nvPr/>
          </p:nvSpPr>
          <p:spPr>
            <a:xfrm>
              <a:off x="-168120" y="1952640"/>
              <a:ext cx="72000" cy="36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Line 16"/>
            <p:cNvSpPr/>
            <p:nvPr/>
          </p:nvSpPr>
          <p:spPr>
            <a:xfrm>
              <a:off x="-168120" y="6201000"/>
              <a:ext cx="72000" cy="36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CustomShape 17"/>
          <p:cNvSpPr/>
          <p:nvPr/>
        </p:nvSpPr>
        <p:spPr>
          <a:xfrm>
            <a:off x="551520" y="6528240"/>
            <a:ext cx="646560" cy="69480"/>
          </a:xfrm>
          <a:custGeom>
            <a:avLst/>
            <a:gdLst/>
            <a:ahLst/>
            <a:rect l="l" t="t" r="r" b="b"/>
            <a:pathLst>
              <a:path w="7680" h="852">
                <a:moveTo>
                  <a:pt x="3243" y="852"/>
                </a:moveTo>
                <a:lnTo>
                  <a:pt x="3413" y="852"/>
                </a:lnTo>
                <a:lnTo>
                  <a:pt x="3413" y="682"/>
                </a:lnTo>
                <a:lnTo>
                  <a:pt x="3243" y="682"/>
                </a:lnTo>
                <a:lnTo>
                  <a:pt x="3243" y="852"/>
                </a:lnTo>
                <a:close/>
                <a:moveTo>
                  <a:pt x="3756" y="852"/>
                </a:moveTo>
                <a:lnTo>
                  <a:pt x="4268" y="852"/>
                </a:lnTo>
                <a:lnTo>
                  <a:pt x="4268" y="682"/>
                </a:lnTo>
                <a:lnTo>
                  <a:pt x="3756" y="682"/>
                </a:lnTo>
                <a:lnTo>
                  <a:pt x="3756" y="852"/>
                </a:lnTo>
                <a:close/>
                <a:moveTo>
                  <a:pt x="0" y="171"/>
                </a:moveTo>
                <a:lnTo>
                  <a:pt x="0" y="511"/>
                </a:lnTo>
                <a:lnTo>
                  <a:pt x="512" y="511"/>
                </a:lnTo>
                <a:lnTo>
                  <a:pt x="512" y="682"/>
                </a:lnTo>
                <a:lnTo>
                  <a:pt x="0" y="682"/>
                </a:lnTo>
                <a:lnTo>
                  <a:pt x="0" y="852"/>
                </a:lnTo>
                <a:lnTo>
                  <a:pt x="683" y="852"/>
                </a:lnTo>
                <a:lnTo>
                  <a:pt x="683" y="341"/>
                </a:lnTo>
                <a:lnTo>
                  <a:pt x="171" y="341"/>
                </a:lnTo>
                <a:lnTo>
                  <a:pt x="171" y="171"/>
                </a:lnTo>
                <a:lnTo>
                  <a:pt x="0" y="171"/>
                </a:lnTo>
                <a:close/>
                <a:moveTo>
                  <a:pt x="1536" y="171"/>
                </a:moveTo>
                <a:lnTo>
                  <a:pt x="1536" y="682"/>
                </a:lnTo>
                <a:lnTo>
                  <a:pt x="1024" y="682"/>
                </a:lnTo>
                <a:lnTo>
                  <a:pt x="1024" y="852"/>
                </a:lnTo>
                <a:lnTo>
                  <a:pt x="1707" y="852"/>
                </a:lnTo>
                <a:lnTo>
                  <a:pt x="1707" y="171"/>
                </a:lnTo>
                <a:lnTo>
                  <a:pt x="1536" y="171"/>
                </a:lnTo>
                <a:close/>
                <a:moveTo>
                  <a:pt x="5461" y="852"/>
                </a:moveTo>
                <a:lnTo>
                  <a:pt x="5632" y="852"/>
                </a:lnTo>
                <a:lnTo>
                  <a:pt x="5632" y="171"/>
                </a:lnTo>
                <a:lnTo>
                  <a:pt x="5461" y="171"/>
                </a:lnTo>
                <a:lnTo>
                  <a:pt x="5461" y="852"/>
                </a:lnTo>
                <a:close/>
                <a:moveTo>
                  <a:pt x="171" y="171"/>
                </a:moveTo>
                <a:lnTo>
                  <a:pt x="683" y="171"/>
                </a:lnTo>
                <a:lnTo>
                  <a:pt x="683" y="0"/>
                </a:lnTo>
                <a:lnTo>
                  <a:pt x="171" y="0"/>
                </a:lnTo>
                <a:lnTo>
                  <a:pt x="171" y="171"/>
                </a:lnTo>
                <a:close/>
                <a:moveTo>
                  <a:pt x="853" y="682"/>
                </a:moveTo>
                <a:lnTo>
                  <a:pt x="1024" y="682"/>
                </a:lnTo>
                <a:lnTo>
                  <a:pt x="1024" y="0"/>
                </a:lnTo>
                <a:lnTo>
                  <a:pt x="853" y="0"/>
                </a:lnTo>
                <a:lnTo>
                  <a:pt x="853" y="682"/>
                </a:lnTo>
                <a:close/>
                <a:moveTo>
                  <a:pt x="1878" y="0"/>
                </a:moveTo>
                <a:lnTo>
                  <a:pt x="1878" y="852"/>
                </a:lnTo>
                <a:lnTo>
                  <a:pt x="2048" y="852"/>
                </a:lnTo>
                <a:lnTo>
                  <a:pt x="2048" y="171"/>
                </a:lnTo>
                <a:lnTo>
                  <a:pt x="2389" y="171"/>
                </a:lnTo>
                <a:lnTo>
                  <a:pt x="2389" y="852"/>
                </a:lnTo>
                <a:lnTo>
                  <a:pt x="2560" y="852"/>
                </a:lnTo>
                <a:lnTo>
                  <a:pt x="2560" y="171"/>
                </a:lnTo>
                <a:lnTo>
                  <a:pt x="2901" y="171"/>
                </a:lnTo>
                <a:lnTo>
                  <a:pt x="2901" y="852"/>
                </a:lnTo>
                <a:lnTo>
                  <a:pt x="3072" y="852"/>
                </a:lnTo>
                <a:lnTo>
                  <a:pt x="3072" y="0"/>
                </a:lnTo>
                <a:lnTo>
                  <a:pt x="1878" y="0"/>
                </a:lnTo>
                <a:close/>
                <a:moveTo>
                  <a:pt x="3586" y="0"/>
                </a:moveTo>
                <a:lnTo>
                  <a:pt x="3586" y="682"/>
                </a:lnTo>
                <a:lnTo>
                  <a:pt x="3756" y="682"/>
                </a:lnTo>
                <a:lnTo>
                  <a:pt x="3756" y="171"/>
                </a:lnTo>
                <a:lnTo>
                  <a:pt x="4268" y="171"/>
                </a:lnTo>
                <a:lnTo>
                  <a:pt x="4268" y="0"/>
                </a:lnTo>
                <a:lnTo>
                  <a:pt x="3586" y="0"/>
                </a:lnTo>
                <a:close/>
                <a:moveTo>
                  <a:pt x="5120" y="0"/>
                </a:moveTo>
                <a:lnTo>
                  <a:pt x="5120" y="682"/>
                </a:lnTo>
                <a:lnTo>
                  <a:pt x="4608" y="682"/>
                </a:lnTo>
                <a:lnTo>
                  <a:pt x="4608" y="171"/>
                </a:lnTo>
                <a:lnTo>
                  <a:pt x="4437" y="171"/>
                </a:lnTo>
                <a:lnTo>
                  <a:pt x="4437" y="852"/>
                </a:lnTo>
                <a:lnTo>
                  <a:pt x="5291" y="852"/>
                </a:lnTo>
                <a:lnTo>
                  <a:pt x="5291" y="0"/>
                </a:lnTo>
                <a:lnTo>
                  <a:pt x="5120" y="0"/>
                </a:lnTo>
                <a:close/>
                <a:moveTo>
                  <a:pt x="5632" y="0"/>
                </a:moveTo>
                <a:lnTo>
                  <a:pt x="5632" y="171"/>
                </a:lnTo>
                <a:lnTo>
                  <a:pt x="5973" y="171"/>
                </a:lnTo>
                <a:lnTo>
                  <a:pt x="5973" y="682"/>
                </a:lnTo>
                <a:lnTo>
                  <a:pt x="6144" y="682"/>
                </a:lnTo>
                <a:lnTo>
                  <a:pt x="6144" y="171"/>
                </a:lnTo>
                <a:lnTo>
                  <a:pt x="6485" y="171"/>
                </a:lnTo>
                <a:lnTo>
                  <a:pt x="6485" y="852"/>
                </a:lnTo>
                <a:lnTo>
                  <a:pt x="6656" y="852"/>
                </a:lnTo>
                <a:lnTo>
                  <a:pt x="6656" y="0"/>
                </a:lnTo>
                <a:lnTo>
                  <a:pt x="5632" y="0"/>
                </a:lnTo>
                <a:close/>
                <a:moveTo>
                  <a:pt x="6826" y="0"/>
                </a:moveTo>
                <a:lnTo>
                  <a:pt x="6826" y="852"/>
                </a:lnTo>
                <a:lnTo>
                  <a:pt x="7680" y="852"/>
                </a:lnTo>
                <a:lnTo>
                  <a:pt x="7680" y="171"/>
                </a:lnTo>
                <a:lnTo>
                  <a:pt x="7509" y="171"/>
                </a:lnTo>
                <a:lnTo>
                  <a:pt x="7509" y="682"/>
                </a:lnTo>
                <a:lnTo>
                  <a:pt x="6997" y="682"/>
                </a:lnTo>
                <a:lnTo>
                  <a:pt x="6997" y="682"/>
                </a:lnTo>
                <a:lnTo>
                  <a:pt x="6997" y="171"/>
                </a:lnTo>
                <a:lnTo>
                  <a:pt x="7509" y="171"/>
                </a:lnTo>
                <a:lnTo>
                  <a:pt x="7509" y="0"/>
                </a:lnTo>
                <a:lnTo>
                  <a:pt x="682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rafik 29" descr=""/>
          <p:cNvPicPr/>
          <p:nvPr/>
        </p:nvPicPr>
        <p:blipFill>
          <a:blip r:embed="rId2"/>
          <a:stretch/>
        </p:blipFill>
        <p:spPr>
          <a:xfrm>
            <a:off x="9826200" y="6512040"/>
            <a:ext cx="1147680" cy="10548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6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144000" indent="-144000">
              <a:spcBef>
                <a:spcPts val="1417"/>
              </a:spcBef>
              <a:buClr>
                <a:srgbClr val="353535"/>
              </a:buClr>
              <a:buSzPct val="40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360000" indent="-144000"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576000" indent="-144000">
              <a:spcBef>
                <a:spcPts val="850"/>
              </a:spcBef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792000" indent="-144000">
              <a:spcBef>
                <a:spcPts val="567"/>
              </a:spcBef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1008000" indent="-144000">
              <a:spcBef>
                <a:spcPts val="283"/>
              </a:spcBef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1224000" indent="-144000">
              <a:spcBef>
                <a:spcPts val="283"/>
              </a:spcBef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1440000" indent="-144000">
              <a:spcBef>
                <a:spcPts val="283"/>
              </a:spcBef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"/>
          <p:cNvGrpSpPr/>
          <p:nvPr/>
        </p:nvGrpSpPr>
        <p:grpSpPr>
          <a:xfrm>
            <a:off x="551160" y="-171360"/>
            <a:ext cx="11089800" cy="72000"/>
            <a:chOff x="551160" y="-171360"/>
            <a:chExt cx="11089800" cy="72000"/>
          </a:xfrm>
        </p:grpSpPr>
        <p:sp>
          <p:nvSpPr>
            <p:cNvPr id="174" name="Line 2"/>
            <p:cNvSpPr/>
            <p:nvPr/>
          </p:nvSpPr>
          <p:spPr>
            <a:xfrm>
              <a:off x="55116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Line 3"/>
            <p:cNvSpPr/>
            <p:nvPr/>
          </p:nvSpPr>
          <p:spPr>
            <a:xfrm>
              <a:off x="3863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4"/>
            <p:cNvSpPr/>
            <p:nvPr/>
          </p:nvSpPr>
          <p:spPr>
            <a:xfrm>
              <a:off x="4439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Line 5"/>
            <p:cNvSpPr/>
            <p:nvPr/>
          </p:nvSpPr>
          <p:spPr>
            <a:xfrm>
              <a:off x="5807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Line 6"/>
            <p:cNvSpPr/>
            <p:nvPr/>
          </p:nvSpPr>
          <p:spPr>
            <a:xfrm>
              <a:off x="6383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Line 7"/>
            <p:cNvSpPr/>
            <p:nvPr/>
          </p:nvSpPr>
          <p:spPr>
            <a:xfrm>
              <a:off x="775188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Line 8"/>
            <p:cNvSpPr/>
            <p:nvPr/>
          </p:nvSpPr>
          <p:spPr>
            <a:xfrm>
              <a:off x="8328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Line 9"/>
            <p:cNvSpPr/>
            <p:nvPr/>
          </p:nvSpPr>
          <p:spPr>
            <a:xfrm>
              <a:off x="1164060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Line 10"/>
            <p:cNvSpPr/>
            <p:nvPr/>
          </p:nvSpPr>
          <p:spPr>
            <a:xfrm>
              <a:off x="8724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Line 11"/>
            <p:cNvSpPr/>
            <p:nvPr/>
          </p:nvSpPr>
          <p:spPr>
            <a:xfrm>
              <a:off x="930024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Line 12"/>
            <p:cNvSpPr/>
            <p:nvPr/>
          </p:nvSpPr>
          <p:spPr>
            <a:xfrm>
              <a:off x="2891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Line 13"/>
            <p:cNvSpPr/>
            <p:nvPr/>
          </p:nvSpPr>
          <p:spPr>
            <a:xfrm>
              <a:off x="3467520" y="-171360"/>
              <a:ext cx="360" cy="7200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6" name="Group 14"/>
          <p:cNvGrpSpPr/>
          <p:nvPr/>
        </p:nvGrpSpPr>
        <p:grpSpPr>
          <a:xfrm>
            <a:off x="-168120" y="1952640"/>
            <a:ext cx="72000" cy="4248720"/>
            <a:chOff x="-168120" y="1952640"/>
            <a:chExt cx="72000" cy="4248720"/>
          </a:xfrm>
        </p:grpSpPr>
        <p:sp>
          <p:nvSpPr>
            <p:cNvPr id="187" name="Line 15"/>
            <p:cNvSpPr/>
            <p:nvPr/>
          </p:nvSpPr>
          <p:spPr>
            <a:xfrm>
              <a:off x="-168120" y="1952640"/>
              <a:ext cx="72000" cy="36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Line 16"/>
            <p:cNvSpPr/>
            <p:nvPr/>
          </p:nvSpPr>
          <p:spPr>
            <a:xfrm>
              <a:off x="-168120" y="6201000"/>
              <a:ext cx="72000" cy="36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9" name="CustomShape 17"/>
          <p:cNvSpPr/>
          <p:nvPr/>
        </p:nvSpPr>
        <p:spPr>
          <a:xfrm>
            <a:off x="551520" y="6528240"/>
            <a:ext cx="646200" cy="69120"/>
          </a:xfrm>
          <a:custGeom>
            <a:avLst/>
            <a:gdLst/>
            <a:ahLst/>
            <a:rect l="l" t="t" r="r" b="b"/>
            <a:pathLst>
              <a:path w="7680" h="852">
                <a:moveTo>
                  <a:pt x="3243" y="852"/>
                </a:moveTo>
                <a:lnTo>
                  <a:pt x="3413" y="852"/>
                </a:lnTo>
                <a:lnTo>
                  <a:pt x="3413" y="682"/>
                </a:lnTo>
                <a:lnTo>
                  <a:pt x="3243" y="682"/>
                </a:lnTo>
                <a:lnTo>
                  <a:pt x="3243" y="852"/>
                </a:lnTo>
                <a:close/>
                <a:moveTo>
                  <a:pt x="3756" y="852"/>
                </a:moveTo>
                <a:lnTo>
                  <a:pt x="4268" y="852"/>
                </a:lnTo>
                <a:lnTo>
                  <a:pt x="4268" y="682"/>
                </a:lnTo>
                <a:lnTo>
                  <a:pt x="3756" y="682"/>
                </a:lnTo>
                <a:lnTo>
                  <a:pt x="3756" y="852"/>
                </a:lnTo>
                <a:close/>
                <a:moveTo>
                  <a:pt x="0" y="171"/>
                </a:moveTo>
                <a:lnTo>
                  <a:pt x="0" y="511"/>
                </a:lnTo>
                <a:lnTo>
                  <a:pt x="512" y="511"/>
                </a:lnTo>
                <a:lnTo>
                  <a:pt x="512" y="682"/>
                </a:lnTo>
                <a:lnTo>
                  <a:pt x="0" y="682"/>
                </a:lnTo>
                <a:lnTo>
                  <a:pt x="0" y="852"/>
                </a:lnTo>
                <a:lnTo>
                  <a:pt x="683" y="852"/>
                </a:lnTo>
                <a:lnTo>
                  <a:pt x="683" y="341"/>
                </a:lnTo>
                <a:lnTo>
                  <a:pt x="171" y="341"/>
                </a:lnTo>
                <a:lnTo>
                  <a:pt x="171" y="171"/>
                </a:lnTo>
                <a:lnTo>
                  <a:pt x="0" y="171"/>
                </a:lnTo>
                <a:close/>
                <a:moveTo>
                  <a:pt x="1536" y="171"/>
                </a:moveTo>
                <a:lnTo>
                  <a:pt x="1536" y="682"/>
                </a:lnTo>
                <a:lnTo>
                  <a:pt x="1024" y="682"/>
                </a:lnTo>
                <a:lnTo>
                  <a:pt x="1024" y="852"/>
                </a:lnTo>
                <a:lnTo>
                  <a:pt x="1707" y="852"/>
                </a:lnTo>
                <a:lnTo>
                  <a:pt x="1707" y="171"/>
                </a:lnTo>
                <a:lnTo>
                  <a:pt x="1536" y="171"/>
                </a:lnTo>
                <a:close/>
                <a:moveTo>
                  <a:pt x="5461" y="852"/>
                </a:moveTo>
                <a:lnTo>
                  <a:pt x="5632" y="852"/>
                </a:lnTo>
                <a:lnTo>
                  <a:pt x="5632" y="171"/>
                </a:lnTo>
                <a:lnTo>
                  <a:pt x="5461" y="171"/>
                </a:lnTo>
                <a:lnTo>
                  <a:pt x="5461" y="852"/>
                </a:lnTo>
                <a:close/>
                <a:moveTo>
                  <a:pt x="171" y="171"/>
                </a:moveTo>
                <a:lnTo>
                  <a:pt x="683" y="171"/>
                </a:lnTo>
                <a:lnTo>
                  <a:pt x="683" y="0"/>
                </a:lnTo>
                <a:lnTo>
                  <a:pt x="171" y="0"/>
                </a:lnTo>
                <a:lnTo>
                  <a:pt x="171" y="171"/>
                </a:lnTo>
                <a:close/>
                <a:moveTo>
                  <a:pt x="853" y="682"/>
                </a:moveTo>
                <a:lnTo>
                  <a:pt x="1024" y="682"/>
                </a:lnTo>
                <a:lnTo>
                  <a:pt x="1024" y="0"/>
                </a:lnTo>
                <a:lnTo>
                  <a:pt x="853" y="0"/>
                </a:lnTo>
                <a:lnTo>
                  <a:pt x="853" y="682"/>
                </a:lnTo>
                <a:close/>
                <a:moveTo>
                  <a:pt x="1878" y="0"/>
                </a:moveTo>
                <a:lnTo>
                  <a:pt x="1878" y="852"/>
                </a:lnTo>
                <a:lnTo>
                  <a:pt x="2048" y="852"/>
                </a:lnTo>
                <a:lnTo>
                  <a:pt x="2048" y="171"/>
                </a:lnTo>
                <a:lnTo>
                  <a:pt x="2389" y="171"/>
                </a:lnTo>
                <a:lnTo>
                  <a:pt x="2389" y="852"/>
                </a:lnTo>
                <a:lnTo>
                  <a:pt x="2560" y="852"/>
                </a:lnTo>
                <a:lnTo>
                  <a:pt x="2560" y="171"/>
                </a:lnTo>
                <a:lnTo>
                  <a:pt x="2901" y="171"/>
                </a:lnTo>
                <a:lnTo>
                  <a:pt x="2901" y="852"/>
                </a:lnTo>
                <a:lnTo>
                  <a:pt x="3072" y="852"/>
                </a:lnTo>
                <a:lnTo>
                  <a:pt x="3072" y="0"/>
                </a:lnTo>
                <a:lnTo>
                  <a:pt x="1878" y="0"/>
                </a:lnTo>
                <a:close/>
                <a:moveTo>
                  <a:pt x="3586" y="0"/>
                </a:moveTo>
                <a:lnTo>
                  <a:pt x="3586" y="682"/>
                </a:lnTo>
                <a:lnTo>
                  <a:pt x="3756" y="682"/>
                </a:lnTo>
                <a:lnTo>
                  <a:pt x="3756" y="171"/>
                </a:lnTo>
                <a:lnTo>
                  <a:pt x="4268" y="171"/>
                </a:lnTo>
                <a:lnTo>
                  <a:pt x="4268" y="0"/>
                </a:lnTo>
                <a:lnTo>
                  <a:pt x="3586" y="0"/>
                </a:lnTo>
                <a:close/>
                <a:moveTo>
                  <a:pt x="5120" y="0"/>
                </a:moveTo>
                <a:lnTo>
                  <a:pt x="5120" y="682"/>
                </a:lnTo>
                <a:lnTo>
                  <a:pt x="4608" y="682"/>
                </a:lnTo>
                <a:lnTo>
                  <a:pt x="4608" y="171"/>
                </a:lnTo>
                <a:lnTo>
                  <a:pt x="4437" y="171"/>
                </a:lnTo>
                <a:lnTo>
                  <a:pt x="4437" y="852"/>
                </a:lnTo>
                <a:lnTo>
                  <a:pt x="5291" y="852"/>
                </a:lnTo>
                <a:lnTo>
                  <a:pt x="5291" y="0"/>
                </a:lnTo>
                <a:lnTo>
                  <a:pt x="5120" y="0"/>
                </a:lnTo>
                <a:close/>
                <a:moveTo>
                  <a:pt x="5632" y="0"/>
                </a:moveTo>
                <a:lnTo>
                  <a:pt x="5632" y="171"/>
                </a:lnTo>
                <a:lnTo>
                  <a:pt x="5973" y="171"/>
                </a:lnTo>
                <a:lnTo>
                  <a:pt x="5973" y="682"/>
                </a:lnTo>
                <a:lnTo>
                  <a:pt x="6144" y="682"/>
                </a:lnTo>
                <a:lnTo>
                  <a:pt x="6144" y="171"/>
                </a:lnTo>
                <a:lnTo>
                  <a:pt x="6485" y="171"/>
                </a:lnTo>
                <a:lnTo>
                  <a:pt x="6485" y="852"/>
                </a:lnTo>
                <a:lnTo>
                  <a:pt x="6656" y="852"/>
                </a:lnTo>
                <a:lnTo>
                  <a:pt x="6656" y="0"/>
                </a:lnTo>
                <a:lnTo>
                  <a:pt x="5632" y="0"/>
                </a:lnTo>
                <a:close/>
                <a:moveTo>
                  <a:pt x="6826" y="0"/>
                </a:moveTo>
                <a:lnTo>
                  <a:pt x="6826" y="852"/>
                </a:lnTo>
                <a:lnTo>
                  <a:pt x="7680" y="852"/>
                </a:lnTo>
                <a:lnTo>
                  <a:pt x="7680" y="171"/>
                </a:lnTo>
                <a:lnTo>
                  <a:pt x="7509" y="171"/>
                </a:lnTo>
                <a:lnTo>
                  <a:pt x="7509" y="682"/>
                </a:lnTo>
                <a:lnTo>
                  <a:pt x="6997" y="682"/>
                </a:lnTo>
                <a:lnTo>
                  <a:pt x="6997" y="682"/>
                </a:lnTo>
                <a:lnTo>
                  <a:pt x="6997" y="171"/>
                </a:lnTo>
                <a:lnTo>
                  <a:pt x="7509" y="171"/>
                </a:lnTo>
                <a:lnTo>
                  <a:pt x="7509" y="0"/>
                </a:lnTo>
                <a:lnTo>
                  <a:pt x="682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Grafik 29" descr=""/>
          <p:cNvPicPr/>
          <p:nvPr/>
        </p:nvPicPr>
        <p:blipFill>
          <a:blip r:embed="rId2"/>
          <a:stretch/>
        </p:blipFill>
        <p:spPr>
          <a:xfrm>
            <a:off x="9826200" y="6512040"/>
            <a:ext cx="1147320" cy="10512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18"/>
          <p:cNvSpPr/>
          <p:nvPr/>
        </p:nvSpPr>
        <p:spPr>
          <a:xfrm>
            <a:off x="0" y="0"/>
            <a:ext cx="12191040" cy="619776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vueground.thomasjacob.de/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51520" y="3933000"/>
            <a:ext cx="4893840" cy="15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24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Living Designs mit Vue</a:t>
            </a:r>
            <a:br/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Vuetify-Playground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e2e2ec"/>
                </a:solidFill>
                <a:latin typeface="GothamHTF-Book"/>
                <a:ea typeface="DejaVu Sans"/>
              </a:rPr>
              <a:t>Thomas Jacob, 29.6.2021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51520" y="2037240"/>
            <a:ext cx="7557840" cy="15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de-DE" sz="7200" spc="-1" strike="noStrike">
                <a:solidFill>
                  <a:srgbClr val="fb4f75"/>
                </a:solidFill>
                <a:latin typeface="GothamHTF-Black"/>
                <a:ea typeface="DejaVu Sans"/>
              </a:rPr>
              <a:t>VueGround</a:t>
            </a:r>
            <a:endParaRPr b="0" lang="de-DE" sz="7200" spc="-1" strike="noStrike">
              <a:latin typeface="Arial"/>
            </a:endParaRPr>
          </a:p>
        </p:txBody>
      </p:sp>
    </p:spTree>
  </p:cSld>
  <mc:AlternateContent>
    <mc:Choice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51520" y="260640"/>
            <a:ext cx="3309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000" spc="-1" strike="noStrike">
                <a:solidFill>
                  <a:srgbClr val="fb4f75"/>
                </a:solidFill>
                <a:latin typeface="GothamHTF-Bold"/>
                <a:ea typeface="DejaVu Sans"/>
              </a:rPr>
              <a:t>#VueGround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51520" y="512640"/>
            <a:ext cx="11085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Arbeitsablauf mit Alva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451520" y="6489360"/>
            <a:ext cx="7341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Living Designs mit Alva und Vue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11280600" y="6489360"/>
            <a:ext cx="357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5EDD27F-5BB4-4C96-B0F2-DBA1C56E80D8}" type="slidenum"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8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3138480" y="1364400"/>
            <a:ext cx="2301840" cy="877320"/>
          </a:xfrm>
          <a:prstGeom prst="rect">
            <a:avLst/>
          </a:prstGeom>
          <a:solidFill>
            <a:srgbClr val="fb4f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1c1c75"/>
                </a:solidFill>
                <a:latin typeface="Arial"/>
                <a:ea typeface="DejaVu Sans"/>
              </a:rPr>
              <a:t>UI-Design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1c1c75"/>
                </a:solidFill>
                <a:latin typeface="Arial"/>
                <a:ea typeface="DejaVu Sans"/>
              </a:rPr>
              <a:t>(Elemente, Key-Screens)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5124960" y="2970720"/>
            <a:ext cx="2301840" cy="877320"/>
          </a:xfrm>
          <a:prstGeom prst="rect">
            <a:avLst/>
          </a:prstGeom>
          <a:solidFill>
            <a:srgbClr val="fee5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1c1c75"/>
                </a:solidFill>
                <a:latin typeface="Arial"/>
                <a:ea typeface="DejaVu Sans"/>
              </a:rPr>
              <a:t>UX-Konzept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1c1c75"/>
                </a:solidFill>
                <a:latin typeface="Arial"/>
                <a:ea typeface="DejaVu Sans"/>
              </a:rPr>
              <a:t>(Seiten, Flows)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7111440" y="1364400"/>
            <a:ext cx="2301840" cy="877320"/>
          </a:xfrm>
          <a:prstGeom prst="rect">
            <a:avLst/>
          </a:prstGeom>
          <a:solidFill>
            <a:srgbClr val="1c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UI-Library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(Elemente, Layout)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8922240" y="4006440"/>
            <a:ext cx="2301840" cy="877320"/>
          </a:xfrm>
          <a:prstGeom prst="rect">
            <a:avLst/>
          </a:prstGeom>
          <a:solidFill>
            <a:srgbClr val="1c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96" name="Line 9"/>
          <p:cNvSpPr/>
          <p:nvPr/>
        </p:nvSpPr>
        <p:spPr>
          <a:xfrm>
            <a:off x="5543640" y="1805760"/>
            <a:ext cx="1451160" cy="36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0"/>
          <p:cNvSpPr/>
          <p:nvPr/>
        </p:nvSpPr>
        <p:spPr>
          <a:xfrm flipH="1">
            <a:off x="6963840" y="2316960"/>
            <a:ext cx="501480" cy="55836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1"/>
          <p:cNvSpPr/>
          <p:nvPr/>
        </p:nvSpPr>
        <p:spPr>
          <a:xfrm>
            <a:off x="7507440" y="3589920"/>
            <a:ext cx="1315440" cy="75276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2"/>
          <p:cNvSpPr/>
          <p:nvPr/>
        </p:nvSpPr>
        <p:spPr>
          <a:xfrm flipH="1" flipV="1">
            <a:off x="4997520" y="2303280"/>
            <a:ext cx="501480" cy="55836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 rot="1185000">
            <a:off x="8073360" y="1234800"/>
            <a:ext cx="2374200" cy="454680"/>
          </a:xfrm>
          <a:prstGeom prst="rect">
            <a:avLst/>
          </a:prstGeom>
          <a:solidFill>
            <a:srgbClr val="ffffff"/>
          </a:solidFill>
          <a:ln w="0">
            <a:solidFill>
              <a:srgbClr val="ebebeb"/>
            </a:solidFill>
          </a:ln>
          <a:effectLst>
            <a:outerShdw dir="2700000" dist="49893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Source of Truth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01" name="CustomShape 14"/>
          <p:cNvSpPr/>
          <p:nvPr/>
        </p:nvSpPr>
        <p:spPr>
          <a:xfrm rot="17170200">
            <a:off x="3461400" y="567000"/>
            <a:ext cx="3913920" cy="3913920"/>
          </a:xfrm>
          <a:prstGeom prst="arc">
            <a:avLst>
              <a:gd name="adj1" fmla="val 11337000"/>
              <a:gd name="adj2" fmla="val 14823000"/>
            </a:avLst>
          </a:prstGeom>
          <a:noFill/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 rot="17170200">
            <a:off x="2317320" y="-313920"/>
            <a:ext cx="5879160" cy="5879160"/>
          </a:xfrm>
          <a:prstGeom prst="arc">
            <a:avLst>
              <a:gd name="adj1" fmla="val 11337000"/>
              <a:gd name="adj2" fmla="val 14823000"/>
            </a:avLst>
          </a:prstGeom>
          <a:noFill/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 rot="17170200">
            <a:off x="1165680" y="-1163880"/>
            <a:ext cx="7749000" cy="7749000"/>
          </a:xfrm>
          <a:prstGeom prst="arc">
            <a:avLst>
              <a:gd name="adj1" fmla="val 11337000"/>
              <a:gd name="adj2" fmla="val 14823000"/>
            </a:avLst>
          </a:prstGeom>
          <a:noFill/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3861360" y="3388320"/>
            <a:ext cx="7120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1c1c75"/>
                </a:solidFill>
                <a:latin typeface="Arial"/>
                <a:ea typeface="DejaVu Sans"/>
              </a:rPr>
              <a:t>Atom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05" name="CustomShape 18"/>
          <p:cNvSpPr/>
          <p:nvPr/>
        </p:nvSpPr>
        <p:spPr>
          <a:xfrm>
            <a:off x="2844360" y="4052160"/>
            <a:ext cx="9633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1c1c75"/>
                </a:solidFill>
                <a:latin typeface="Arial"/>
                <a:ea typeface="DejaVu Sans"/>
              </a:rPr>
              <a:t>Molekül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06" name="CustomShape 19"/>
          <p:cNvSpPr/>
          <p:nvPr/>
        </p:nvSpPr>
        <p:spPr>
          <a:xfrm>
            <a:off x="1930320" y="4707360"/>
            <a:ext cx="798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1c1c75"/>
                </a:solidFill>
                <a:latin typeface="Arial"/>
                <a:ea typeface="DejaVu Sans"/>
              </a:rPr>
              <a:t>Modul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07" name="Line 20"/>
          <p:cNvSpPr/>
          <p:nvPr/>
        </p:nvSpPr>
        <p:spPr>
          <a:xfrm flipV="1">
            <a:off x="6495120" y="2316960"/>
            <a:ext cx="534600" cy="55836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250"/>
    </mc:Choice>
    <mc:Fallback>
      <p:transition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51520" y="1773000"/>
            <a:ext cx="8844120" cy="27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Sofortige fluide Vorschau im Ziel-Medium und auf allen Devices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Screens können in ihren Details nicht von den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abgestimmten Komponenten abweichen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Kein Gap zwischen Design/Konzept und Umsetzung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(starke Nähe zwischen allen Beteiligten)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Änderungen an Komponenten wirken sich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auf alle die Designs und Konzepte aus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(keine veralteten Designs / Wireframes)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Integration von Backends und Mocks bereits im Design/in der Konzeption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51520" y="260640"/>
            <a:ext cx="3309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000" spc="-1" strike="noStrike">
                <a:solidFill>
                  <a:srgbClr val="fb4f75"/>
                </a:solidFill>
                <a:latin typeface="GothamHTF-Bold"/>
                <a:ea typeface="DejaVu Sans"/>
              </a:rPr>
              <a:t>#VueGround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551520" y="512640"/>
            <a:ext cx="11085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Vorteile des Living-Designs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1451520" y="6489360"/>
            <a:ext cx="7341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Living Designs mit Alva und Vue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11280600" y="6489360"/>
            <a:ext cx="357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F004E1E-6B5B-4DD1-9C50-4535E20BFF28}" type="slidenum"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8</a:t>
            </a:fld>
            <a:endParaRPr b="0" lang="de-DE" sz="800" spc="-1" strike="noStrike">
              <a:latin typeface="Arial"/>
            </a:endParaRPr>
          </a:p>
        </p:txBody>
      </p:sp>
      <p:grpSp>
        <p:nvGrpSpPr>
          <p:cNvPr id="313" name="Group 6"/>
          <p:cNvGrpSpPr/>
          <p:nvPr/>
        </p:nvGrpSpPr>
        <p:grpSpPr>
          <a:xfrm>
            <a:off x="7579800" y="1001520"/>
            <a:ext cx="4205880" cy="2099880"/>
            <a:chOff x="7579800" y="1001520"/>
            <a:chExt cx="4205880" cy="2099880"/>
          </a:xfrm>
        </p:grpSpPr>
        <p:sp>
          <p:nvSpPr>
            <p:cNvPr id="314" name="CustomShape 7"/>
            <p:cNvSpPr/>
            <p:nvPr/>
          </p:nvSpPr>
          <p:spPr>
            <a:xfrm>
              <a:off x="7579800" y="1271160"/>
              <a:ext cx="1197000" cy="455400"/>
            </a:xfrm>
            <a:prstGeom prst="rect">
              <a:avLst/>
            </a:prstGeom>
            <a:solidFill>
              <a:srgbClr val="fb4f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UI-Design</a:t>
              </a:r>
              <a:endParaRPr b="0" lang="de-DE" sz="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(Elemente, Key-Screens)</a:t>
              </a:r>
              <a:endParaRPr b="0" lang="de-DE" sz="600" spc="-1" strike="noStrike">
                <a:latin typeface="Arial"/>
              </a:endParaRPr>
            </a:p>
          </p:txBody>
        </p:sp>
        <p:sp>
          <p:nvSpPr>
            <p:cNvPr id="315" name="CustomShape 8"/>
            <p:cNvSpPr/>
            <p:nvPr/>
          </p:nvSpPr>
          <p:spPr>
            <a:xfrm>
              <a:off x="8613000" y="2106720"/>
              <a:ext cx="1197000" cy="455400"/>
            </a:xfrm>
            <a:prstGeom prst="rect">
              <a:avLst/>
            </a:prstGeom>
            <a:solidFill>
              <a:srgbClr val="fee5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UX-Konzept</a:t>
              </a:r>
              <a:endParaRPr b="0" lang="de-DE" sz="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(Seiten, Flows)</a:t>
              </a:r>
              <a:endParaRPr b="0" lang="de-DE" sz="600" spc="-1" strike="noStrike">
                <a:latin typeface="Arial"/>
              </a:endParaRPr>
            </a:p>
          </p:txBody>
        </p:sp>
        <p:sp>
          <p:nvSpPr>
            <p:cNvPr id="316" name="CustomShape 9"/>
            <p:cNvSpPr/>
            <p:nvPr/>
          </p:nvSpPr>
          <p:spPr>
            <a:xfrm>
              <a:off x="9646920" y="1271160"/>
              <a:ext cx="1197000" cy="455400"/>
            </a:xfrm>
            <a:prstGeom prst="rect">
              <a:avLst/>
            </a:prstGeom>
            <a:solidFill>
              <a:srgbClr val="1c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UI-Library</a:t>
              </a:r>
              <a:endParaRPr b="0" lang="de-DE" sz="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(Elemente, Layout)</a:t>
              </a:r>
              <a:endParaRPr b="0" lang="de-DE" sz="600" spc="-1" strike="noStrike">
                <a:latin typeface="Arial"/>
              </a:endParaRPr>
            </a:p>
          </p:txBody>
        </p:sp>
        <p:sp>
          <p:nvSpPr>
            <p:cNvPr id="317" name="CustomShape 10"/>
            <p:cNvSpPr/>
            <p:nvPr/>
          </p:nvSpPr>
          <p:spPr>
            <a:xfrm>
              <a:off x="10588680" y="2645640"/>
              <a:ext cx="1197000" cy="455760"/>
            </a:xfrm>
            <a:prstGeom prst="rect">
              <a:avLst/>
            </a:prstGeom>
            <a:solidFill>
              <a:srgbClr val="1c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Seiten</a:t>
              </a:r>
              <a:endParaRPr b="0" lang="de-DE" sz="600" spc="-1" strike="noStrike">
                <a:latin typeface="Arial"/>
              </a:endParaRPr>
            </a:p>
          </p:txBody>
        </p:sp>
        <p:sp>
          <p:nvSpPr>
            <p:cNvPr id="318" name="Line 11"/>
            <p:cNvSpPr/>
            <p:nvPr/>
          </p:nvSpPr>
          <p:spPr>
            <a:xfrm>
              <a:off x="8831160" y="1500480"/>
              <a:ext cx="754920" cy="36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Line 12"/>
            <p:cNvSpPr/>
            <p:nvPr/>
          </p:nvSpPr>
          <p:spPr>
            <a:xfrm flipH="1">
              <a:off x="9569880" y="1766520"/>
              <a:ext cx="261000" cy="29052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Line 13"/>
            <p:cNvSpPr/>
            <p:nvPr/>
          </p:nvSpPr>
          <p:spPr>
            <a:xfrm>
              <a:off x="9852840" y="2428920"/>
              <a:ext cx="684360" cy="39168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Line 14"/>
            <p:cNvSpPr/>
            <p:nvPr/>
          </p:nvSpPr>
          <p:spPr>
            <a:xfrm flipH="1" flipV="1">
              <a:off x="8547120" y="1759320"/>
              <a:ext cx="260640" cy="29052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5"/>
            <p:cNvSpPr/>
            <p:nvPr/>
          </p:nvSpPr>
          <p:spPr>
            <a:xfrm rot="1185000">
              <a:off x="10146960" y="1203120"/>
              <a:ext cx="1234440" cy="235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ebebeb"/>
              </a:solidFill>
            </a:ln>
            <a:effectLst>
              <a:outerShdw dir="2700000" dist="49893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Single Source of Truth</a:t>
              </a:r>
              <a:endParaRPr b="0" lang="de-DE" sz="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p14:dur="25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551520" y="260640"/>
            <a:ext cx="3309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000" spc="-1" strike="noStrike">
                <a:solidFill>
                  <a:srgbClr val="fb4f75"/>
                </a:solidFill>
                <a:latin typeface="GothamHTF-Bold"/>
                <a:ea typeface="DejaVu Sans"/>
              </a:rPr>
              <a:t>#VueGround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551520" y="512640"/>
            <a:ext cx="11085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Nachteile des Living-Designs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451520" y="6489360"/>
            <a:ext cx="7341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Living Designs mit Alva und Vue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11280600" y="6489360"/>
            <a:ext cx="357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6F4829F-26DB-420D-9D8D-8AF8BE998BE0}" type="slidenum"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&lt;number&gt;</a:t>
            </a:fld>
            <a:endParaRPr b="0" lang="de-DE" sz="800" spc="-1" strike="noStrike">
              <a:latin typeface="Arial"/>
            </a:endParaRPr>
          </a:p>
        </p:txBody>
      </p:sp>
      <p:grpSp>
        <p:nvGrpSpPr>
          <p:cNvPr id="327" name="Group 5"/>
          <p:cNvGrpSpPr/>
          <p:nvPr/>
        </p:nvGrpSpPr>
        <p:grpSpPr>
          <a:xfrm>
            <a:off x="7579800" y="1001520"/>
            <a:ext cx="4205880" cy="2099880"/>
            <a:chOff x="7579800" y="1001520"/>
            <a:chExt cx="4205880" cy="2099880"/>
          </a:xfrm>
        </p:grpSpPr>
        <p:sp>
          <p:nvSpPr>
            <p:cNvPr id="328" name="CustomShape 6"/>
            <p:cNvSpPr/>
            <p:nvPr/>
          </p:nvSpPr>
          <p:spPr>
            <a:xfrm>
              <a:off x="7579800" y="1271160"/>
              <a:ext cx="1197000" cy="455400"/>
            </a:xfrm>
            <a:prstGeom prst="rect">
              <a:avLst/>
            </a:prstGeom>
            <a:solidFill>
              <a:srgbClr val="fb4f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UI-Design</a:t>
              </a:r>
              <a:endParaRPr b="0" lang="de-DE" sz="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(Elemente, Key-Screens)</a:t>
              </a:r>
              <a:endParaRPr b="0" lang="de-DE" sz="600" spc="-1" strike="noStrike">
                <a:latin typeface="Arial"/>
              </a:endParaRPr>
            </a:p>
          </p:txBody>
        </p:sp>
        <p:sp>
          <p:nvSpPr>
            <p:cNvPr id="329" name="CustomShape 7"/>
            <p:cNvSpPr/>
            <p:nvPr/>
          </p:nvSpPr>
          <p:spPr>
            <a:xfrm>
              <a:off x="8613000" y="2106720"/>
              <a:ext cx="1197000" cy="455400"/>
            </a:xfrm>
            <a:prstGeom prst="rect">
              <a:avLst/>
            </a:prstGeom>
            <a:solidFill>
              <a:srgbClr val="fee5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UX-Konzept</a:t>
              </a:r>
              <a:endParaRPr b="0" lang="de-DE" sz="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(Seiten, Flows)</a:t>
              </a:r>
              <a:endParaRPr b="0" lang="de-DE" sz="600" spc="-1" strike="noStrike">
                <a:latin typeface="Arial"/>
              </a:endParaRPr>
            </a:p>
          </p:txBody>
        </p:sp>
        <p:sp>
          <p:nvSpPr>
            <p:cNvPr id="330" name="CustomShape 8"/>
            <p:cNvSpPr/>
            <p:nvPr/>
          </p:nvSpPr>
          <p:spPr>
            <a:xfrm>
              <a:off x="9646920" y="1271160"/>
              <a:ext cx="1197000" cy="455400"/>
            </a:xfrm>
            <a:prstGeom prst="rect">
              <a:avLst/>
            </a:prstGeom>
            <a:solidFill>
              <a:srgbClr val="1c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UI-Library</a:t>
              </a:r>
              <a:endParaRPr b="0" lang="de-DE" sz="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(Elemente, Layout)</a:t>
              </a:r>
              <a:endParaRPr b="0" lang="de-DE" sz="600" spc="-1" strike="noStrike">
                <a:latin typeface="Arial"/>
              </a:endParaRPr>
            </a:p>
          </p:txBody>
        </p:sp>
        <p:sp>
          <p:nvSpPr>
            <p:cNvPr id="331" name="CustomShape 9"/>
            <p:cNvSpPr/>
            <p:nvPr/>
          </p:nvSpPr>
          <p:spPr>
            <a:xfrm>
              <a:off x="10588680" y="2645640"/>
              <a:ext cx="1197000" cy="455760"/>
            </a:xfrm>
            <a:prstGeom prst="rect">
              <a:avLst/>
            </a:prstGeom>
            <a:solidFill>
              <a:srgbClr val="1c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Seiten</a:t>
              </a:r>
              <a:endParaRPr b="0" lang="de-DE" sz="600" spc="-1" strike="noStrike">
                <a:latin typeface="Arial"/>
              </a:endParaRPr>
            </a:p>
          </p:txBody>
        </p:sp>
        <p:sp>
          <p:nvSpPr>
            <p:cNvPr id="332" name="Line 10"/>
            <p:cNvSpPr/>
            <p:nvPr/>
          </p:nvSpPr>
          <p:spPr>
            <a:xfrm>
              <a:off x="8831160" y="1500480"/>
              <a:ext cx="754920" cy="36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Line 11"/>
            <p:cNvSpPr/>
            <p:nvPr/>
          </p:nvSpPr>
          <p:spPr>
            <a:xfrm flipH="1">
              <a:off x="9569880" y="1766520"/>
              <a:ext cx="261000" cy="29052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Line 12"/>
            <p:cNvSpPr/>
            <p:nvPr/>
          </p:nvSpPr>
          <p:spPr>
            <a:xfrm>
              <a:off x="9852840" y="2428920"/>
              <a:ext cx="684360" cy="39168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Line 13"/>
            <p:cNvSpPr/>
            <p:nvPr/>
          </p:nvSpPr>
          <p:spPr>
            <a:xfrm flipH="1" flipV="1">
              <a:off x="8547120" y="1759320"/>
              <a:ext cx="260640" cy="29052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4"/>
            <p:cNvSpPr/>
            <p:nvPr/>
          </p:nvSpPr>
          <p:spPr>
            <a:xfrm rot="1185000">
              <a:off x="10146960" y="1203120"/>
              <a:ext cx="1234440" cy="235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ebebeb"/>
              </a:solidFill>
            </a:ln>
            <a:effectLst>
              <a:outerShdw dir="2700000" dist="49893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Single Source of Truth</a:t>
              </a:r>
              <a:endParaRPr b="0" lang="de-DE" sz="600" spc="-1" strike="noStrike">
                <a:latin typeface="Arial"/>
              </a:endParaRPr>
            </a:p>
          </p:txBody>
        </p:sp>
      </p:grpSp>
      <p:sp>
        <p:nvSpPr>
          <p:cNvPr id="337" name="CustomShape 15"/>
          <p:cNvSpPr/>
          <p:nvPr/>
        </p:nvSpPr>
        <p:spPr>
          <a:xfrm>
            <a:off x="551520" y="1815120"/>
            <a:ext cx="8844120" cy="27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Änderung der Arbeitsweise aller notwendig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(aufeinander zugehen, verlassen der Komfortzone)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Hierarchische Komponenten-Denke von Anfang an notwendig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(kein freies Zeichnen, sondern modulares Arbeiten)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Screens können in ihren Details nicht von den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abgestimmten Komponenten abweichen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(„Freihand“-Komponenten notwendig)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p14:dur="25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1280600" y="6489360"/>
            <a:ext cx="357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0CD3D3C-70BF-49F6-B4CD-00292EDCE70F}" type="slidenum"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&lt;number&gt;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151880" y="1737000"/>
            <a:ext cx="7197120" cy="21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8000" anchor="b">
            <a:noAutofit/>
          </a:bodyPr>
          <a:p>
            <a:pPr>
              <a:lnSpc>
                <a:spcPct val="90000"/>
              </a:lnSpc>
            </a:pPr>
            <a:r>
              <a:rPr b="0" lang="de-DE" sz="54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Das geht doch</a:t>
            </a:r>
            <a:endParaRPr b="0" lang="de-DE" sz="5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54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auch mit Vue,</a:t>
            </a:r>
            <a:endParaRPr b="0" lang="de-DE" sz="5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54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oder?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451520" y="6489360"/>
            <a:ext cx="7341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Living Designs mit Alva und Vue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2311920" y="1774440"/>
            <a:ext cx="1359360" cy="1177920"/>
          </a:xfrm>
          <a:prstGeom prst="rect">
            <a:avLst/>
          </a:prstGeom>
          <a:ln w="0">
            <a:noFill/>
          </a:ln>
        </p:spPr>
      </p:pic>
      <p:sp>
        <p:nvSpPr>
          <p:cNvPr id="342" name="CustomShape 4"/>
          <p:cNvSpPr/>
          <p:nvPr/>
        </p:nvSpPr>
        <p:spPr>
          <a:xfrm>
            <a:off x="4107600" y="3924000"/>
            <a:ext cx="172152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GothamHTF-Bold"/>
                <a:ea typeface="DejaVu Sans"/>
              </a:rPr>
              <a:t>#demo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p14:dur="25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51520" y="3655080"/>
            <a:ext cx="1073196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24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h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tt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p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s: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//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gi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t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h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u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b.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c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o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m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/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T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h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e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R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ei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n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c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ar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n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at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or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/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v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u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e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g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r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o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u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n</a:t>
            </a:r>
            <a:r>
              <a:rPr b="0" lang="de-DE" sz="2800" spc="-1" strike="noStrike">
                <a:solidFill>
                  <a:srgbClr val="ffffff"/>
                </a:solidFill>
                <a:latin typeface="GothamHTF-Book"/>
                <a:ea typeface="DejaVu Sans"/>
              </a:rPr>
              <a:t>d</a:t>
            </a:r>
            <a:br/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  <a:hlinkClick r:id="rId1"/>
              </a:rPr>
              <a:t>https://vueground.thomasjacob.de</a:t>
            </a:r>
            <a:br/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t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h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o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m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a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s.j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a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c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o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b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@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s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u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m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c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u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m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o.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c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o</a:t>
            </a:r>
            <a:r>
              <a:rPr b="0" lang="de-DE" sz="2800" spc="-1" strike="noStrike">
                <a:solidFill>
                  <a:srgbClr val="e2e2ec"/>
                </a:solidFill>
                <a:latin typeface="GothamHTF-Book"/>
                <a:ea typeface="DejaVu Sans"/>
              </a:rPr>
              <a:t>m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551520" y="1917720"/>
            <a:ext cx="7557840" cy="15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84000"/>
          </a:bodyPr>
          <a:p>
            <a:pPr>
              <a:lnSpc>
                <a:spcPct val="90000"/>
              </a:lnSpc>
            </a:pPr>
            <a:r>
              <a:rPr b="1" lang="de-DE" sz="6600" spc="-1" strike="noStrike">
                <a:solidFill>
                  <a:srgbClr val="fb4f75"/>
                </a:solidFill>
                <a:latin typeface="GothamHTF-Black"/>
                <a:ea typeface="DejaVu Sans"/>
              </a:rPr>
              <a:t>Vielen Dank.</a:t>
            </a:r>
            <a:endParaRPr b="0" lang="de-DE" sz="6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de-DE" sz="6600" spc="-1" strike="noStrike">
                <a:solidFill>
                  <a:srgbClr val="fb4f75"/>
                </a:solidFill>
                <a:latin typeface="GothamHTF-Black"/>
                <a:ea typeface="DejaVu Sans"/>
              </a:rPr>
              <a:t>Mehr?</a:t>
            </a:r>
            <a:endParaRPr b="0" lang="de-DE" sz="6600" spc="-1" strike="noStrike">
              <a:latin typeface="Arial"/>
            </a:endParaRPr>
          </a:p>
        </p:txBody>
      </p:sp>
    </p:spTree>
  </p:cSld>
  <mc:AlternateContent>
    <mc:Choice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51520" y="1413000"/>
            <a:ext cx="11085120" cy="42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  <a:spcAft>
                <a:spcPts val="601"/>
              </a:spcAft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lvl="6" marL="288000" indent="-2851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Font typeface="GothamHTF-Bold"/>
              <a:buAutoNum type="arabicPeriod"/>
              <a:tabLst>
                <a:tab algn="l" pos="0"/>
              </a:tabLst>
            </a:pPr>
            <a:r>
              <a:rPr b="0" lang="de-DE" sz="2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 </a:t>
            </a:r>
            <a:r>
              <a:rPr b="0" lang="de-DE" sz="2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Statische Designs</a:t>
            </a:r>
            <a:endParaRPr b="0" lang="de-DE" sz="2600" spc="-1" strike="noStrike">
              <a:latin typeface="Arial"/>
            </a:endParaRPr>
          </a:p>
          <a:p>
            <a:pPr lvl="6" marL="288000" indent="-2851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Font typeface="GothamHTF-Bold"/>
              <a:buAutoNum type="arabicPeriod"/>
              <a:tabLst>
                <a:tab algn="l" pos="0"/>
              </a:tabLst>
            </a:pPr>
            <a:r>
              <a:rPr b="0" lang="de-DE" sz="2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 </a:t>
            </a:r>
            <a:r>
              <a:rPr b="0" lang="de-DE" sz="2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Living Designs mit Alva und VueGround</a:t>
            </a:r>
            <a:endParaRPr b="0" lang="de-DE" sz="2600" spc="-1" strike="noStrike">
              <a:latin typeface="Arial"/>
            </a:endParaRPr>
          </a:p>
          <a:p>
            <a:pPr lvl="6" marL="288000" indent="-2851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Font typeface="GothamHTF-Bold"/>
              <a:buAutoNum type="arabicPeriod"/>
              <a:tabLst>
                <a:tab algn="l" pos="0"/>
              </a:tabLst>
            </a:pPr>
            <a:r>
              <a:rPr b="0" lang="de-DE" sz="2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 </a:t>
            </a:r>
            <a:r>
              <a:rPr b="0" lang="de-DE" sz="2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VueGround-Demo</a:t>
            </a:r>
            <a:endParaRPr b="0" lang="de-DE" sz="2600" spc="-1" strike="noStrike">
              <a:latin typeface="Arial"/>
            </a:endParaRPr>
          </a:p>
          <a:p>
            <a:pPr lvl="6" marL="288000" indent="-28512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Font typeface="GothamHTF-Bold"/>
              <a:buAutoNum type="arabicPeriod"/>
              <a:tabLst>
                <a:tab algn="l" pos="0"/>
              </a:tabLst>
            </a:pPr>
            <a:r>
              <a:rPr b="0" lang="de-DE" sz="2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 </a:t>
            </a:r>
            <a:r>
              <a:rPr b="0" lang="de-DE" sz="2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Code 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51520" y="260640"/>
            <a:ext cx="3309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000" spc="-1" strike="noStrike">
                <a:solidFill>
                  <a:srgbClr val="fb4f75"/>
                </a:solidFill>
                <a:latin typeface="GothamHTF-Bold"/>
                <a:ea typeface="DejaVu Sans"/>
              </a:rPr>
              <a:t>#VueGround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51520" y="512640"/>
            <a:ext cx="11085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Agenda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1451520" y="6489360"/>
            <a:ext cx="7341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Living Designs mit Alva und Vue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11280600" y="6489360"/>
            <a:ext cx="357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E2592BF-AB51-4A4E-89BA-8BB8E4D8B76A}" type="slidenum"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1</a:t>
            </a:fld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900000" y="1692000"/>
            <a:ext cx="3202560" cy="3238200"/>
          </a:xfrm>
          <a:prstGeom prst="ellipse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551520" y="764640"/>
            <a:ext cx="11085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Hey.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Mein Name ist </a:t>
            </a:r>
            <a:r>
              <a:rPr b="0" lang="en-US" sz="2800" spc="-1" strike="noStrike">
                <a:solidFill>
                  <a:srgbClr val="fb4f75"/>
                </a:solidFill>
                <a:latin typeface="GothamHTF-Black"/>
                <a:ea typeface="DejaVu Sans"/>
              </a:rPr>
              <a:t>Thomas Jacob.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551520" y="260640"/>
            <a:ext cx="3309480" cy="14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000" spc="-1" strike="noStrike">
                <a:solidFill>
                  <a:srgbClr val="fb4f75"/>
                </a:solidFill>
                <a:latin typeface="GothamHTF-Bold"/>
                <a:ea typeface="DejaVu Sans"/>
              </a:rPr>
              <a:t>#VueGround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11280600" y="6489360"/>
            <a:ext cx="357480" cy="14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2030A94-09CB-4703-9166-63BC17C9ABA6}" type="slidenum"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1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802800" y="5733360"/>
            <a:ext cx="331056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fb4f75"/>
                </a:solidFill>
                <a:latin typeface="GothamHTF-Bold"/>
                <a:ea typeface="DejaVu Sans"/>
              </a:rPr>
              <a:t>#</a:t>
            </a:r>
            <a:r>
              <a:rPr b="0" lang="en-AU" sz="1400" spc="-1" strike="noStrike">
                <a:solidFill>
                  <a:srgbClr val="fb4f75"/>
                </a:solidFill>
                <a:latin typeface="GothamHTF-Bold"/>
                <a:ea typeface="DejaVu Sans"/>
              </a:rPr>
              <a:t> Fullstack Developer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896040" y="4653720"/>
            <a:ext cx="1587960" cy="49824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36000">
            <a:sp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GothamHTF-Bold"/>
                <a:ea typeface="DejaVu Sans"/>
              </a:rPr>
              <a:t>Thomas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896040" y="5185440"/>
            <a:ext cx="1141200" cy="48096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6000" bIns="36000">
            <a:spAutoFit/>
          </a:bodyPr>
          <a:p>
            <a:pPr>
              <a:lnSpc>
                <a:spcPct val="96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GothamHTF-Bold"/>
                <a:ea typeface="DejaVu Sans"/>
              </a:rPr>
              <a:t>Jacob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4943520" y="1659240"/>
            <a:ext cx="6678720" cy="41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45 Jahre, verheiratet, 2 Kinder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Keine Ahnung von Meetups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War über 20 Jahre Entwickler bei SinnerSchrader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Java und DevOps, später TypeScript/React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E-Commerce-Projekte, Intranets und Produktivitäts-Tools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Seit letztem Jahr Fullstack-Entwickler bei sum.cumo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mit Fokus auf TypeScript und Vue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353535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github.com/TheReincarnator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twitter.com/TheReincarnator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www.thomasjacob.de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280600" y="6489360"/>
            <a:ext cx="357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8FF3A80-C325-40D7-9E79-5DE85536A1DF}" type="slidenum"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1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647880" y="1665000"/>
            <a:ext cx="7851240" cy="21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8000" anchor="b">
            <a:no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Warum kümmert sich Thomas um Design-Themen?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451520" y="6489360"/>
            <a:ext cx="7341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Living Designs mit Alva und Vue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-395280" y="-378360"/>
            <a:ext cx="3730680" cy="373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737360" y="721800"/>
            <a:ext cx="905652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770480" y="287640"/>
            <a:ext cx="7970760" cy="5972040"/>
          </a:xfrm>
          <a:prstGeom prst="rect">
            <a:avLst/>
          </a:prstGeom>
          <a:ln w="0">
            <a:noFill/>
          </a:ln>
        </p:spPr>
      </p:pic>
      <p:sp>
        <p:nvSpPr>
          <p:cNvPr id="251" name="CustomShape 2"/>
          <p:cNvSpPr/>
          <p:nvPr/>
        </p:nvSpPr>
        <p:spPr>
          <a:xfrm>
            <a:off x="2022480" y="504000"/>
            <a:ext cx="7508160" cy="10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GothamHTF-Black"/>
                <a:ea typeface="DejaVu Sans"/>
              </a:rPr>
              <a:t>Weil er seit vielen Jahren ein bisschen traurig ist.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51520" y="260640"/>
            <a:ext cx="3309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000" spc="-1" strike="noStrike">
                <a:solidFill>
                  <a:srgbClr val="fb4f75"/>
                </a:solidFill>
                <a:latin typeface="GothamHTF-Bold"/>
                <a:ea typeface="DejaVu Sans"/>
              </a:rPr>
              <a:t>#VueGround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51520" y="512640"/>
            <a:ext cx="11085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Typischer Arbeitsablauf bei „statischen“ Designs</a:t>
            </a:r>
            <a:br/>
            <a:r>
              <a:rPr b="0" lang="de-DE" sz="28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mit Tools wie Sketch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451520" y="6489360"/>
            <a:ext cx="7341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Living Designs mit Alva und Vue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11280600" y="6489360"/>
            <a:ext cx="357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DC9CCFC-1E02-4611-9CD1-7C169DB2C1B2}" type="slidenum"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1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870480" y="1940400"/>
            <a:ext cx="2301840" cy="877320"/>
          </a:xfrm>
          <a:prstGeom prst="rect">
            <a:avLst/>
          </a:prstGeom>
          <a:solidFill>
            <a:srgbClr val="fb4f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1c1c75"/>
                </a:solidFill>
                <a:latin typeface="Arial"/>
                <a:ea typeface="DejaVu Sans"/>
              </a:rPr>
              <a:t>Basis-UI-Design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1c1c75"/>
                </a:solidFill>
                <a:latin typeface="Arial"/>
                <a:ea typeface="DejaVu Sans"/>
              </a:rPr>
              <a:t>(Elemente, Key-Screens)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870480" y="4444200"/>
            <a:ext cx="2301840" cy="877320"/>
          </a:xfrm>
          <a:prstGeom prst="rect">
            <a:avLst/>
          </a:prstGeom>
          <a:solidFill>
            <a:srgbClr val="fee5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1c1c75"/>
                </a:solidFill>
                <a:latin typeface="Arial"/>
                <a:ea typeface="DejaVu Sans"/>
              </a:rPr>
              <a:t>UX-Konzept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1c1c75"/>
                </a:solidFill>
                <a:latin typeface="Arial"/>
                <a:ea typeface="DejaVu Sans"/>
              </a:rPr>
              <a:t>(Seiten, Flows)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8191440" y="1940400"/>
            <a:ext cx="2301840" cy="877320"/>
          </a:xfrm>
          <a:prstGeom prst="rect">
            <a:avLst/>
          </a:prstGeom>
          <a:solidFill>
            <a:srgbClr val="1c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UI-Library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(Elemente, Layout)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8191440" y="4444200"/>
            <a:ext cx="2301840" cy="877320"/>
          </a:xfrm>
          <a:prstGeom prst="rect">
            <a:avLst/>
          </a:prstGeom>
          <a:solidFill>
            <a:srgbClr val="1c1c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0" name="Line 9"/>
          <p:cNvSpPr/>
          <p:nvPr/>
        </p:nvSpPr>
        <p:spPr>
          <a:xfrm flipV="1">
            <a:off x="3229560" y="2381760"/>
            <a:ext cx="4844160" cy="1224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3954960" y="3192480"/>
            <a:ext cx="2301840" cy="877320"/>
          </a:xfrm>
          <a:prstGeom prst="rect">
            <a:avLst/>
          </a:prstGeom>
          <a:solidFill>
            <a:srgbClr val="fb4f7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1c1c75"/>
                </a:solidFill>
                <a:latin typeface="Arial"/>
                <a:ea typeface="DejaVu Sans"/>
              </a:rPr>
              <a:t>Screen-Deck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2" name="Line 11"/>
          <p:cNvSpPr/>
          <p:nvPr/>
        </p:nvSpPr>
        <p:spPr>
          <a:xfrm flipV="1">
            <a:off x="3275640" y="3990240"/>
            <a:ext cx="584640" cy="53352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2"/>
          <p:cNvSpPr/>
          <p:nvPr/>
        </p:nvSpPr>
        <p:spPr>
          <a:xfrm flipV="1">
            <a:off x="3297960" y="4880520"/>
            <a:ext cx="4775760" cy="1512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3"/>
          <p:cNvSpPr/>
          <p:nvPr/>
        </p:nvSpPr>
        <p:spPr>
          <a:xfrm>
            <a:off x="3255120" y="2743920"/>
            <a:ext cx="584640" cy="53352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4"/>
          <p:cNvSpPr/>
          <p:nvPr/>
        </p:nvSpPr>
        <p:spPr>
          <a:xfrm>
            <a:off x="6311160" y="3665160"/>
            <a:ext cx="1765800" cy="86256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5"/>
          <p:cNvSpPr/>
          <p:nvPr/>
        </p:nvSpPr>
        <p:spPr>
          <a:xfrm>
            <a:off x="9377640" y="2913120"/>
            <a:ext cx="360" cy="1431360"/>
          </a:xfrm>
          <a:prstGeom prst="line">
            <a:avLst/>
          </a:prstGeom>
          <a:ln w="54000">
            <a:solidFill>
              <a:srgbClr val="1c1c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51520" y="1629000"/>
            <a:ext cx="11063520" cy="27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Responsives Design muss mehrfach entwickelt werden,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fluides Design meist nicht möglich.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Keine Transitionen oder andere Haptik des Web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Kein Gefühl für die Möglichkeiten und Limitierungen</a:t>
            </a:r>
            <a:br/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des Web 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Dasselbe Design-Element kann an unterschiedlichen Stellen unterschiedich ausfallen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Feedback-Schleife aus der Umsetzung fehlt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(Single-Source-of-Truth, veraltete Designs/Wireframes)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Diesselben Elemente werden mehrfach designt bzw.</a:t>
            </a:r>
            <a:endParaRPr b="0" lang="de-DE" sz="1600" spc="-1" strike="noStrike">
              <a:latin typeface="Arial"/>
            </a:endParaRPr>
          </a:p>
          <a:p>
            <a:pPr marL="144000" indent="-1440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600" spc="-1" strike="noStrike">
                <a:solidFill>
                  <a:srgbClr val="353535"/>
                </a:solidFill>
                <a:latin typeface="GothamHTF-Book"/>
                <a:ea typeface="DejaVu Sans"/>
              </a:rPr>
              <a:t>Markup muss in der Entwicklung nochmals codiert werden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551520" y="260640"/>
            <a:ext cx="3309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000" spc="-1" strike="noStrike">
                <a:solidFill>
                  <a:srgbClr val="fb4f75"/>
                </a:solidFill>
                <a:latin typeface="GothamHTF-Bold"/>
                <a:ea typeface="DejaVu Sans"/>
              </a:rPr>
              <a:t>#VueGround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551520" y="512640"/>
            <a:ext cx="11085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1c1c75"/>
                </a:solidFill>
                <a:latin typeface="GothamHTF-Black"/>
                <a:ea typeface="DejaVu Sans"/>
              </a:rPr>
              <a:t>Nachteile statischer Designs und Workflows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1451520" y="6489360"/>
            <a:ext cx="7341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Living Designs mit Alva und Vue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11280600" y="6489360"/>
            <a:ext cx="357120" cy="1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BE5A3BD-5B33-43F7-AE55-30C5C94F76CA}" type="slidenum">
              <a:rPr b="0" lang="de-DE" sz="800" spc="-1" strike="noStrike">
                <a:solidFill>
                  <a:srgbClr val="353535"/>
                </a:solidFill>
                <a:latin typeface="GothamHTF-Book"/>
                <a:ea typeface="DejaVu Sans"/>
              </a:rPr>
              <a:t>1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551520" y="1485000"/>
            <a:ext cx="1108512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3" name="Group 7"/>
          <p:cNvGrpSpPr/>
          <p:nvPr/>
        </p:nvGrpSpPr>
        <p:grpSpPr>
          <a:xfrm>
            <a:off x="7296480" y="1055520"/>
            <a:ext cx="5015880" cy="1718640"/>
            <a:chOff x="7296480" y="1055520"/>
            <a:chExt cx="5015880" cy="1718640"/>
          </a:xfrm>
        </p:grpSpPr>
        <p:sp>
          <p:nvSpPr>
            <p:cNvPr id="274" name="CustomShape 8"/>
            <p:cNvSpPr/>
            <p:nvPr/>
          </p:nvSpPr>
          <p:spPr>
            <a:xfrm>
              <a:off x="7296480" y="1055520"/>
              <a:ext cx="5015880" cy="11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9"/>
            <p:cNvSpPr/>
            <p:nvPr/>
          </p:nvSpPr>
          <p:spPr>
            <a:xfrm>
              <a:off x="7440840" y="1245240"/>
              <a:ext cx="1040400" cy="395640"/>
            </a:xfrm>
            <a:prstGeom prst="rect">
              <a:avLst/>
            </a:prstGeom>
            <a:solidFill>
              <a:srgbClr val="fb4f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7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Basis-UI-Design</a:t>
              </a:r>
              <a:endParaRPr b="0" lang="de-DE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7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(Elemente, Key-Screens)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76" name="CustomShape 10"/>
            <p:cNvSpPr/>
            <p:nvPr/>
          </p:nvSpPr>
          <p:spPr>
            <a:xfrm>
              <a:off x="7440840" y="2378520"/>
              <a:ext cx="1040400" cy="395640"/>
            </a:xfrm>
            <a:prstGeom prst="rect">
              <a:avLst/>
            </a:prstGeom>
            <a:solidFill>
              <a:srgbClr val="fee5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7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UX-Konzept</a:t>
              </a:r>
              <a:endParaRPr b="0" lang="de-DE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7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(Seiten, Flows)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77" name="CustomShape 11"/>
            <p:cNvSpPr/>
            <p:nvPr/>
          </p:nvSpPr>
          <p:spPr>
            <a:xfrm>
              <a:off x="10754280" y="1245240"/>
              <a:ext cx="1040760" cy="395640"/>
            </a:xfrm>
            <a:prstGeom prst="rect">
              <a:avLst/>
            </a:prstGeom>
            <a:solidFill>
              <a:srgbClr val="1c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7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UI-Library</a:t>
              </a:r>
              <a:endParaRPr b="0" lang="de-DE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7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(Elemente, Layout)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78" name="CustomShape 12"/>
            <p:cNvSpPr/>
            <p:nvPr/>
          </p:nvSpPr>
          <p:spPr>
            <a:xfrm>
              <a:off x="10754280" y="2378520"/>
              <a:ext cx="1040760" cy="395640"/>
            </a:xfrm>
            <a:prstGeom prst="rect">
              <a:avLst/>
            </a:prstGeom>
            <a:solidFill>
              <a:srgbClr val="1c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7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Seiten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79" name="Line 13"/>
            <p:cNvSpPr/>
            <p:nvPr/>
          </p:nvSpPr>
          <p:spPr>
            <a:xfrm flipV="1">
              <a:off x="8508600" y="1444680"/>
              <a:ext cx="2192400" cy="540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4"/>
            <p:cNvSpPr/>
            <p:nvPr/>
          </p:nvSpPr>
          <p:spPr>
            <a:xfrm>
              <a:off x="9097560" y="1811880"/>
              <a:ext cx="1040400" cy="395640"/>
            </a:xfrm>
            <a:prstGeom prst="rect">
              <a:avLst/>
            </a:prstGeom>
            <a:solidFill>
              <a:srgbClr val="fb4f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700" spc="-1" strike="noStrike">
                  <a:solidFill>
                    <a:srgbClr val="1c1c75"/>
                  </a:solidFill>
                  <a:latin typeface="Arial"/>
                  <a:ea typeface="DejaVu Sans"/>
                </a:rPr>
                <a:t>Screen-Deck</a:t>
              </a:r>
              <a:endParaRPr b="0" lang="de-DE" sz="700" spc="-1" strike="noStrike">
                <a:latin typeface="Arial"/>
              </a:endParaRPr>
            </a:p>
          </p:txBody>
        </p:sp>
        <p:sp>
          <p:nvSpPr>
            <p:cNvPr id="281" name="Line 15"/>
            <p:cNvSpPr/>
            <p:nvPr/>
          </p:nvSpPr>
          <p:spPr>
            <a:xfrm flipV="1">
              <a:off x="8538480" y="2172600"/>
              <a:ext cx="526680" cy="24156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Line 16"/>
            <p:cNvSpPr/>
            <p:nvPr/>
          </p:nvSpPr>
          <p:spPr>
            <a:xfrm flipV="1">
              <a:off x="8539560" y="2575440"/>
              <a:ext cx="2161440" cy="684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17"/>
            <p:cNvSpPr/>
            <p:nvPr/>
          </p:nvSpPr>
          <p:spPr>
            <a:xfrm>
              <a:off x="8520120" y="1608840"/>
              <a:ext cx="526680" cy="24156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Line 18"/>
            <p:cNvSpPr/>
            <p:nvPr/>
          </p:nvSpPr>
          <p:spPr>
            <a:xfrm>
              <a:off x="10176120" y="2174400"/>
              <a:ext cx="526320" cy="241560"/>
            </a:xfrm>
            <a:prstGeom prst="line">
              <a:avLst/>
            </a:prstGeom>
            <a:ln w="54000">
              <a:solidFill>
                <a:srgbClr val="1c1c7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4249440" y="874440"/>
            <a:ext cx="3427200" cy="3254760"/>
          </a:xfrm>
          <a:prstGeom prst="rect">
            <a:avLst/>
          </a:prstGeom>
          <a:ln w="0"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4511880" y="4024080"/>
            <a:ext cx="3046320" cy="15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de-DE" sz="8000" spc="-1" strike="noStrike">
                <a:solidFill>
                  <a:srgbClr val="ffffff"/>
                </a:solidFill>
                <a:latin typeface="GothamHTF-Black"/>
                <a:ea typeface="DejaVu Sans"/>
              </a:rPr>
              <a:t>Alva.</a:t>
            </a:r>
            <a:endParaRPr b="0" lang="de-DE" sz="8000" spc="-1" strike="noStrike">
              <a:latin typeface="Arial"/>
            </a:endParaRPr>
          </a:p>
        </p:txBody>
      </p:sp>
    </p:spTree>
  </p:cSld>
  <mc:AlternateContent>
    <mc:Choice Requires="p14">
      <p:transition p14:dur="25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27040" y="68040"/>
            <a:ext cx="11189520" cy="671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5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4f4f7"/>
      </a:dk2>
      <a:lt2>
        <a:srgbClr val="f2c714"/>
      </a:lt2>
      <a:accent1>
        <a:srgbClr val="1c1c75"/>
      </a:accent1>
      <a:accent2>
        <a:srgbClr val="e2e2ec"/>
      </a:accent2>
      <a:accent3>
        <a:srgbClr val="fb4f75"/>
      </a:accent3>
      <a:accent4>
        <a:srgbClr val="4141be"/>
      </a:accent4>
      <a:accent5>
        <a:srgbClr val="fee560"/>
      </a:accent5>
      <a:accent6>
        <a:srgbClr val="bc3b58"/>
      </a:accent6>
      <a:hlink>
        <a:srgbClr val="fb4f75"/>
      </a:hlink>
      <a:folHlink>
        <a:srgbClr val="fb4f7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4f4f7"/>
      </a:dk2>
      <a:lt2>
        <a:srgbClr val="f2c714"/>
      </a:lt2>
      <a:accent1>
        <a:srgbClr val="1c1c75"/>
      </a:accent1>
      <a:accent2>
        <a:srgbClr val="e2e2ec"/>
      </a:accent2>
      <a:accent3>
        <a:srgbClr val="fb4f75"/>
      </a:accent3>
      <a:accent4>
        <a:srgbClr val="4141be"/>
      </a:accent4>
      <a:accent5>
        <a:srgbClr val="fee560"/>
      </a:accent5>
      <a:accent6>
        <a:srgbClr val="bc3b58"/>
      </a:accent6>
      <a:hlink>
        <a:srgbClr val="fb4f75"/>
      </a:hlink>
      <a:folHlink>
        <a:srgbClr val="fb4f7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4f4f7"/>
      </a:dk2>
      <a:lt2>
        <a:srgbClr val="f2c714"/>
      </a:lt2>
      <a:accent1>
        <a:srgbClr val="1c1c75"/>
      </a:accent1>
      <a:accent2>
        <a:srgbClr val="e2e2ec"/>
      </a:accent2>
      <a:accent3>
        <a:srgbClr val="fb4f75"/>
      </a:accent3>
      <a:accent4>
        <a:srgbClr val="4141be"/>
      </a:accent4>
      <a:accent5>
        <a:srgbClr val="fee560"/>
      </a:accent5>
      <a:accent6>
        <a:srgbClr val="bc3b58"/>
      </a:accent6>
      <a:hlink>
        <a:srgbClr val="fb4f75"/>
      </a:hlink>
      <a:folHlink>
        <a:srgbClr val="fb4f7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4f4f7"/>
      </a:dk2>
      <a:lt2>
        <a:srgbClr val="f2c714"/>
      </a:lt2>
      <a:accent1>
        <a:srgbClr val="1c1c75"/>
      </a:accent1>
      <a:accent2>
        <a:srgbClr val="e2e2ec"/>
      </a:accent2>
      <a:accent3>
        <a:srgbClr val="fb4f75"/>
      </a:accent3>
      <a:accent4>
        <a:srgbClr val="4141be"/>
      </a:accent4>
      <a:accent5>
        <a:srgbClr val="fee560"/>
      </a:accent5>
      <a:accent6>
        <a:srgbClr val="bc3b58"/>
      </a:accent6>
      <a:hlink>
        <a:srgbClr val="fb4f75"/>
      </a:hlink>
      <a:folHlink>
        <a:srgbClr val="fb4f7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sum.cumo_Master_Step_2_V06</Template>
  <TotalTime>174</TotalTime>
  <Application>LibreOffice/7.0.6.2$Linux_X86_64 LibreOffice_project/00$Build-2</Application>
  <AppVersion>15.0000</AppVersion>
  <Words>2864</Words>
  <Paragraphs>342</Paragraphs>
  <Company>sum.cumo GmbH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2020-01-20T12:45:47Z</dcterms:created>
  <dc:creator>Eileena Bandelow</dc:creator>
  <dc:description>Optimiert für Office 2016</dc:description>
  <dc:language>de-DE</dc:language>
  <cp:lastModifiedBy>Thomas Jacob</cp:lastModifiedBy>
  <cp:lastPrinted>2020-03-20T13:46:53Z</cp:lastPrinted>
  <dcterms:modified xsi:type="dcterms:W3CDTF">2021-06-27T21:07:06Z</dcterms:modified>
  <cp:revision>283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33</vt:i4>
  </property>
</Properties>
</file>