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1309350" cx="20104100"/>
  <p:notesSz cx="20104100" cy="1130935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vBCPGWzUHOR7wEwQPYbCglzZW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TheCristoPher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1T20:22:26.687">
    <p:pos x="6000" y="0"/>
    <p:text>listo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i88rK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2-01T20:22:37.457">
    <p:pos x="6000" y="0"/>
    <p:text>listo?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i88rK8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2-01T20:07:30.051">
    <p:pos x="6000" y="0"/>
    <p:text>listo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i88rKw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12-01T20:22:16.952">
    <p:pos x="6000" y="0"/>
    <p:text>listo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i88rK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49fc3b5f1_0_2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49fc3b5f1_0_2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49fc3b5f1_0_1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49fc3b5f1_0_1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5ff7fe2d9_0_1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5ff7fe2d9_0_1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5ff7fe2d9_0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15ff7fe2d9_0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49fc3b5f1_0_3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49fc3b5f1_0_3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49fc3b5f1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149fc3b5f1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49fc3b5f1_0_2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49fc3b5f1_0_2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49fc3b5f1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49fc3b5f1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49fc3b5f1_0_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49fc3b5f1_0_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6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7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0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0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0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0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2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2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2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2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3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4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4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3192649" y="4572000"/>
            <a:ext cx="8749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700"/>
              <a:t>VENTWEB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/>
              <a:t>Plataforma de publicación de productos</a:t>
            </a:r>
            <a:endParaRPr sz="60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726750" y="9502900"/>
            <a:ext cx="891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>
                <a:latin typeface="Arial"/>
                <a:ea typeface="Arial"/>
                <a:cs typeface="Arial"/>
                <a:sym typeface="Arial"/>
              </a:rPr>
              <a:t>Cristopher Parada </a:t>
            </a:r>
            <a:endParaRPr sz="30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>
                <a:latin typeface="Arial"/>
                <a:ea typeface="Arial"/>
                <a:cs typeface="Arial"/>
                <a:sym typeface="Arial"/>
              </a:rPr>
              <a:t>Ricardo Moreno</a:t>
            </a:r>
            <a:r>
              <a:rPr lang="es-CL" sz="3000"/>
              <a:t> </a:t>
            </a:r>
            <a:endParaRPr sz="30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/>
              <a:t>Docente : </a:t>
            </a:r>
            <a:r>
              <a:rPr lang="es-CL" sz="3000"/>
              <a:t>Fabián</a:t>
            </a:r>
            <a:r>
              <a:rPr lang="es-CL" sz="3000"/>
              <a:t> Alvarez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                                    Maipú, </a:t>
            </a:r>
            <a:r>
              <a:rPr b="1" lang="es-CL"/>
              <a:t>10-12-2024</a:t>
            </a: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/>
          </a:p>
        </p:txBody>
      </p:sp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6567475"/>
            <a:ext cx="5839576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49fc3b5f1_0_28"/>
          <p:cNvSpPr txBox="1"/>
          <p:nvPr>
            <p:ph type="title"/>
          </p:nvPr>
        </p:nvSpPr>
        <p:spPr>
          <a:xfrm>
            <a:off x="7640050" y="563750"/>
            <a:ext cx="482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800"/>
              <a:t>Asignación de Roles</a:t>
            </a:r>
            <a:endParaRPr sz="6100"/>
          </a:p>
        </p:txBody>
      </p:sp>
      <p:sp>
        <p:nvSpPr>
          <p:cNvPr id="157" name="Google Shape;157;g3149fc3b5f1_0_28"/>
          <p:cNvSpPr txBox="1"/>
          <p:nvPr/>
        </p:nvSpPr>
        <p:spPr>
          <a:xfrm>
            <a:off x="1567300" y="1806750"/>
            <a:ext cx="169695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chemeClr val="dk1"/>
                </a:solidFill>
              </a:rPr>
              <a:t>Roles y Responsabilidades en VENTWEB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solidFill>
                  <a:schemeClr val="dk1"/>
                </a:solidFill>
              </a:rPr>
              <a:t>Nuestro equipo, conformado por Cristopher Parada y Ricardo Moreno, asumió roles múltiples, trabajando de forma colaborativa bajo una metodología ágil.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Scrum Master</a:t>
            </a:r>
            <a:r>
              <a:rPr lang="es-CL" sz="3000">
                <a:solidFill>
                  <a:schemeClr val="dk1"/>
                </a:solidFill>
              </a:rPr>
              <a:t>: Cristopher Parada. Coordinó actividades, facilitó reuniones diarias y supervisó el cumplimiento de los plazos.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Product Owner</a:t>
            </a:r>
            <a:r>
              <a:rPr lang="es-CL" sz="3000">
                <a:solidFill>
                  <a:schemeClr val="dk1"/>
                </a:solidFill>
              </a:rPr>
              <a:t>: Ricardo Moreno. Priorizó funcionalidades clave y verificó que el producto cumpliera con los requerimientos del usuario.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Equipo de Desarrollo</a:t>
            </a:r>
            <a:r>
              <a:rPr lang="es-CL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s-CL" sz="3000">
                <a:solidFill>
                  <a:schemeClr val="dk1"/>
                </a:solidFill>
              </a:rPr>
              <a:t>Ambos trabajaron en backend (Django, MySQL) y frontend (Bootstrap, CSS), integrando todas las funcionalidades principales.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Tester/QA</a:t>
            </a:r>
            <a:r>
              <a:rPr lang="es-CL" sz="3000">
                <a:solidFill>
                  <a:schemeClr val="dk1"/>
                </a:solidFill>
              </a:rPr>
              <a:t>: Realizaron pruebas y ajustes durante los sprints para garantizar la calidad del producto.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Responsabilidades específicas: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s-CL" sz="3000">
                <a:solidFill>
                  <a:schemeClr val="dk1"/>
                </a:solidFill>
              </a:rPr>
              <a:t>Cristopher:</a:t>
            </a:r>
            <a:r>
              <a:rPr lang="es-CL" sz="3000">
                <a:solidFill>
                  <a:schemeClr val="dk1"/>
                </a:solidFill>
              </a:rPr>
              <a:t>Integración frontend-backend y diseño de la interfaz.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s-CL" sz="3000">
                <a:solidFill>
                  <a:schemeClr val="dk1"/>
                </a:solidFill>
              </a:rPr>
              <a:t>Ricardo:</a:t>
            </a:r>
            <a:r>
              <a:rPr lang="es-CL" sz="3000">
                <a:solidFill>
                  <a:schemeClr val="dk1"/>
                </a:solidFill>
              </a:rPr>
              <a:t> Diseño de la base de datos y autenticación segura.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solidFill>
                  <a:schemeClr val="dk1"/>
                </a:solidFill>
              </a:rPr>
              <a:t>Este enfoque permitió cumplir con los objetivos del proyecto de manera eficiente.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8" name="Google Shape;158;g3149fc3b5f1_0_28"/>
          <p:cNvSpPr txBox="1"/>
          <p:nvPr/>
        </p:nvSpPr>
        <p:spPr>
          <a:xfrm>
            <a:off x="7640050" y="7131500"/>
            <a:ext cx="48240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9fc3b5f1_0_15"/>
          <p:cNvSpPr txBox="1"/>
          <p:nvPr>
            <p:ph type="title"/>
          </p:nvPr>
        </p:nvSpPr>
        <p:spPr>
          <a:xfrm>
            <a:off x="1557150" y="5075623"/>
            <a:ext cx="1013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Topología</a:t>
            </a:r>
            <a:r>
              <a:rPr lang="es-CL" sz="7200"/>
              <a:t> del proyecto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64" name="Google Shape;164;g3149fc3b5f1_0_15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727227" y="755454"/>
            <a:ext cx="167925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6858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6475" y="3103875"/>
            <a:ext cx="9606851" cy="690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475" y="289175"/>
            <a:ext cx="9721850" cy="62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0" y="5233775"/>
            <a:ext cx="10393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4000"/>
              <a:t>•Etapas principales de implementación a través de capturas de pantalla.</a:t>
            </a:r>
            <a:endParaRPr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</p:txBody>
      </p:sp>
      <p:sp>
        <p:nvSpPr>
          <p:cNvPr id="177" name="Google Shape;177;p7"/>
          <p:cNvSpPr txBox="1"/>
          <p:nvPr/>
        </p:nvSpPr>
        <p:spPr>
          <a:xfrm>
            <a:off x="9089872" y="6188075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5ff7fe2d9_0_13"/>
          <p:cNvSpPr txBox="1"/>
          <p:nvPr>
            <p:ph type="title"/>
          </p:nvPr>
        </p:nvSpPr>
        <p:spPr>
          <a:xfrm>
            <a:off x="2432050" y="714594"/>
            <a:ext cx="169884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315ff7fe2d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800" y="2290401"/>
            <a:ext cx="11456400" cy="672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15ff7fe2d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38" y="1764219"/>
            <a:ext cx="6265525" cy="25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15ff7fe2d9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50" y="4507962"/>
            <a:ext cx="6265500" cy="25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15ff7fe2d9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250" y="7277306"/>
            <a:ext cx="6265500" cy="204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5ff7fe2d9_0_7"/>
          <p:cNvSpPr txBox="1"/>
          <p:nvPr>
            <p:ph type="title"/>
          </p:nvPr>
        </p:nvSpPr>
        <p:spPr>
          <a:xfrm>
            <a:off x="366875" y="5942075"/>
            <a:ext cx="10393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4000"/>
              <a:t>Plataforma/ </a:t>
            </a:r>
            <a:r>
              <a:rPr lang="es-CL" sz="4000"/>
              <a:t>Tecnológica</a:t>
            </a:r>
            <a:r>
              <a:rPr lang="es-CL" sz="4000"/>
              <a:t> utilizada</a:t>
            </a:r>
            <a:endParaRPr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</p:txBody>
      </p:sp>
      <p:sp>
        <p:nvSpPr>
          <p:cNvPr id="192" name="Google Shape;192;g315ff7fe2d9_0_7"/>
          <p:cNvSpPr txBox="1"/>
          <p:nvPr/>
        </p:nvSpPr>
        <p:spPr>
          <a:xfrm>
            <a:off x="9089872" y="6188075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2432050" y="714594"/>
            <a:ext cx="16988400" cy="7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500"/>
              <a:t>Plataforma / Tecnología Utilizada – Factibilidad Técnica</a:t>
            </a:r>
            <a:endParaRPr sz="2500"/>
          </a:p>
          <a:p>
            <a:pPr indent="-488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s-CL" sz="2900"/>
              <a:t>Backend:</a:t>
            </a:r>
            <a:r>
              <a:rPr b="0" lang="es-CL" sz="2900"/>
              <a:t> Python con Django, seleccionado por su facilidad de uso y estructura robusta. Django ofrece validadores integrados que mejoran la seguridad y simplifican la conexión con la base de datos.</a:t>
            </a:r>
            <a:endParaRPr b="0" sz="2900"/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s-CL" sz="2900"/>
              <a:t>Frontend:</a:t>
            </a:r>
            <a:r>
              <a:rPr b="0" lang="es-CL" sz="2900"/>
              <a:t> JavaScript y CSS, combinados con Bootstrap, permitieron diseñar una interfaz responsiva, atractiva y funcional en diferentes dispositivos.</a:t>
            </a:r>
            <a:endParaRPr b="0" sz="2900"/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s-CL" sz="2900"/>
              <a:t>Base de Datos:</a:t>
            </a:r>
            <a:r>
              <a:rPr b="0" lang="es-CL" sz="2900"/>
              <a:t> MySQL, elegido por nuestra familiaridad y su confiabilidad, asegura una gestión eficiente de datos integrada con Django.</a:t>
            </a:r>
            <a:endParaRPr b="0" sz="2900"/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s-CL" sz="2900"/>
              <a:t>Validación con RUT:</a:t>
            </a:r>
            <a:r>
              <a:rPr b="0" lang="es-CL" sz="2900"/>
              <a:t> Incorporada para verificar perfiles, añadiendo una capa extra de seguridad y reduciendo el riesgo de estafas.</a:t>
            </a:r>
            <a:endParaRPr b="0" sz="2900"/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Char char="●"/>
            </a:pPr>
            <a:r>
              <a:rPr lang="es-CL" sz="2900"/>
              <a:t>Factibilidad Técnica:</a:t>
            </a:r>
            <a:r>
              <a:rPr b="0" lang="es-CL" sz="2900"/>
              <a:t> Las herramientas utilizadas son ampliamente conocidas y documentadas, lo que facilita el desarrollo, mantenimiento y escalabilidad de la plataforma.</a:t>
            </a:r>
            <a:endParaRPr b="0"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6242050" y="9007475"/>
            <a:ext cx="9020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L" sz="4000">
                <a:solidFill>
                  <a:schemeClr val="lt1"/>
                </a:solidFill>
              </a:rPr>
              <a:t>•</a:t>
            </a:r>
            <a:r>
              <a:rPr lang="es-CL" sz="4000">
                <a:solidFill>
                  <a:schemeClr val="lt1"/>
                </a:solidFill>
              </a:rPr>
              <a:t>Resultado de la solución – Demostración.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0000FF"/>
              </a:solidFill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6276975" y="7752358"/>
            <a:ext cx="1671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4718050" y="4177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r>
            <a:endParaRPr/>
          </a:p>
        </p:txBody>
      </p:sp>
      <p:sp>
        <p:nvSpPr>
          <p:cNvPr id="209" name="Google Shape;209;p11"/>
          <p:cNvSpPr txBox="1"/>
          <p:nvPr>
            <p:ph type="title"/>
          </p:nvPr>
        </p:nvSpPr>
        <p:spPr>
          <a:xfrm>
            <a:off x="4794250" y="5349875"/>
            <a:ext cx="9020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L" sz="4000">
                <a:solidFill>
                  <a:srgbClr val="FFFFFF"/>
                </a:solidFill>
              </a:rPr>
              <a:t>•</a:t>
            </a:r>
            <a:r>
              <a:rPr lang="es-CL" sz="4000">
                <a:solidFill>
                  <a:srgbClr val="FFFFFF"/>
                </a:solidFill>
              </a:rPr>
              <a:t>Conclusión del proyecto – Proyecciones laborales a partir de la ejecución del proyecto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725525" y="1784794"/>
            <a:ext cx="16988400" cy="10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Logros</a:t>
            </a:r>
            <a:r>
              <a:rPr lang="es-CL" sz="3400"/>
              <a:t>:</a:t>
            </a:r>
            <a:r>
              <a:rPr b="0" lang="es-CL" sz="3400"/>
              <a:t> Plataforma funcional con publicación de productos, y autenticación segura.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Impacto:</a:t>
            </a:r>
            <a:r>
              <a:rPr b="0" lang="es-CL" sz="3400"/>
              <a:t> Facilita la conexión entre vendedores y compradores, mejorando la experiencia del usuario y aumenta la seguridad de los usuarios.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Lecciones Aprendidas:</a:t>
            </a:r>
            <a:r>
              <a:rPr b="0" lang="es-CL" sz="3400"/>
              <a:t> Superamos desafíos de tiempo y recursos gracias a la metodología ágil.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Experiencia Adquirida:</a:t>
            </a:r>
            <a:r>
              <a:rPr b="0" lang="es-CL" sz="3400"/>
              <a:t> Desarrollo web, manejo de bases de datos y metodologías ágiles.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Oportunidades:</a:t>
            </a:r>
            <a:r>
              <a:rPr b="0" lang="es-CL" sz="3400"/>
              <a:t> Preparación para roles como desarrollador o gestor de proyectos.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685800" lvl="0" marL="685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6903350" y="694175"/>
            <a:ext cx="779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000">
                <a:solidFill>
                  <a:schemeClr val="dk1"/>
                </a:solidFill>
              </a:rPr>
              <a:t>Conclusión del proyecto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8361675" y="3494001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428469" y="5177489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Objetivos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5722968" y="3778127"/>
            <a:ext cx="472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Topología</a:t>
            </a:r>
            <a:r>
              <a:rPr b="1" lang="es-CL" sz="3000">
                <a:solidFill>
                  <a:schemeClr val="dk1"/>
                </a:solidFill>
              </a:rPr>
              <a:t> del proyecto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361682" y="4919914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673374" y="3574139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9428469" y="6595052"/>
            <a:ext cx="41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Asignación</a:t>
            </a:r>
            <a:r>
              <a:rPr b="1" lang="es-CL" sz="3000">
                <a:solidFill>
                  <a:schemeClr val="dk1"/>
                </a:solidFill>
              </a:rPr>
              <a:t> de roles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4673370" y="9182410"/>
            <a:ext cx="418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8361669" y="634585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4673381" y="477265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9428487" y="3547125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Problemática</a:t>
            </a:r>
            <a:r>
              <a:rPr b="1" lang="es-CL" sz="3000">
                <a:solidFill>
                  <a:schemeClr val="dk1"/>
                </a:solidFill>
              </a:rPr>
              <a:t> y </a:t>
            </a:r>
            <a:r>
              <a:rPr b="1" lang="es-CL" sz="3000">
                <a:solidFill>
                  <a:schemeClr val="dk1"/>
                </a:solidFill>
              </a:rPr>
              <a:t>Solución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5843324" y="4921063"/>
            <a:ext cx="41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capturas de pantalla.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8361675" y="7771763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5837694" y="8135626"/>
            <a:ext cx="4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Demostración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4713257" y="7921476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5892062" y="9634059"/>
            <a:ext cx="416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Conclusión</a:t>
            </a:r>
            <a:endParaRPr b="1" i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4816391" y="9462255"/>
            <a:ext cx="1066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09</a:t>
            </a:r>
            <a:endParaRPr b="1" sz="6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4776531" y="8905763"/>
            <a:ext cx="10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9428487" y="7735075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Metodología</a:t>
            </a:r>
            <a:r>
              <a:rPr b="1" lang="es-CL" sz="3000">
                <a:solidFill>
                  <a:schemeClr val="dk1"/>
                </a:solidFill>
              </a:rPr>
              <a:t> del proyecto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4713250" y="62546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07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5892050" y="6387863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Plataforma/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Tecnología</a:t>
            </a:r>
            <a:r>
              <a:rPr b="1" lang="es-CL" sz="3000">
                <a:solidFill>
                  <a:schemeClr val="dk1"/>
                </a:solidFill>
              </a:rPr>
              <a:t> usada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441450" y="3774023"/>
            <a:ext cx="1013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Problemática</a:t>
            </a:r>
            <a:r>
              <a:rPr lang="es-CL" sz="7200"/>
              <a:t> y </a:t>
            </a:r>
            <a:r>
              <a:rPr lang="es-CL" sz="7200"/>
              <a:t>solución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49fc3b5f1_0_32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4" name="Google Shape;114;g3149fc3b5f1_0_32"/>
          <p:cNvSpPr txBox="1"/>
          <p:nvPr/>
        </p:nvSpPr>
        <p:spPr>
          <a:xfrm>
            <a:off x="473550" y="2685463"/>
            <a:ext cx="7383300" cy="5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Problemática: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1-Inseguridad en los clientes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1 de cada 6 productos son estafas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2-Baja captación de clientes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Buenos productos, pero poca visibilidad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149fc3b5f1_0_32"/>
          <p:cNvSpPr txBox="1"/>
          <p:nvPr/>
        </p:nvSpPr>
        <p:spPr>
          <a:xfrm>
            <a:off x="11771450" y="3208100"/>
            <a:ext cx="68265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700">
                <a:solidFill>
                  <a:schemeClr val="dk1"/>
                </a:solidFill>
              </a:rPr>
              <a:t>Solución de VENTWEB: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Validación con RUT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Mayor visibilidad.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Plataforma simple e intuitiva.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149fc3b5f1_0_32"/>
          <p:cNvSpPr txBox="1"/>
          <p:nvPr/>
        </p:nvSpPr>
        <p:spPr>
          <a:xfrm>
            <a:off x="4147000" y="600750"/>
            <a:ext cx="118101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4300">
                <a:solidFill>
                  <a:schemeClr val="dk1"/>
                </a:solidFill>
              </a:rPr>
              <a:t>Descripción y Solución de la Problemática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49fc3b5f1_0_32"/>
          <p:cNvSpPr txBox="1"/>
          <p:nvPr/>
        </p:nvSpPr>
        <p:spPr>
          <a:xfrm>
            <a:off x="1128050" y="10701925"/>
            <a:ext cx="12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https://notipress.mx/tecnologia/facebook-marketplace-estafas-usuarios-11453#google_vignette</a:t>
            </a:r>
            <a:endParaRPr/>
          </a:p>
        </p:txBody>
      </p:sp>
      <p:sp>
        <p:nvSpPr>
          <p:cNvPr id="118" name="Google Shape;118;g3149fc3b5f1_0_32"/>
          <p:cNvSpPr txBox="1"/>
          <p:nvPr/>
        </p:nvSpPr>
        <p:spPr>
          <a:xfrm>
            <a:off x="285150" y="10341175"/>
            <a:ext cx="2429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Fuentes: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49fc3b5f1_0_32"/>
          <p:cNvSpPr txBox="1"/>
          <p:nvPr/>
        </p:nvSpPr>
        <p:spPr>
          <a:xfrm>
            <a:off x="1128050" y="10301725"/>
            <a:ext cx="13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https://cincodias.elpais.com/cincodias/2021/08/25/emprendedores/1629927824_128572.html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9fc3b5f1_0_0"/>
          <p:cNvSpPr txBox="1"/>
          <p:nvPr>
            <p:ph type="title"/>
          </p:nvPr>
        </p:nvSpPr>
        <p:spPr>
          <a:xfrm>
            <a:off x="2542925" y="4571998"/>
            <a:ext cx="101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Objetivos</a:t>
            </a:r>
            <a:endParaRPr sz="7200"/>
          </a:p>
        </p:txBody>
      </p:sp>
      <p:sp>
        <p:nvSpPr>
          <p:cNvPr id="125" name="Google Shape;125;g3149fc3b5f1_0_0"/>
          <p:cNvSpPr txBox="1"/>
          <p:nvPr/>
        </p:nvSpPr>
        <p:spPr>
          <a:xfrm>
            <a:off x="12677531" y="6082347"/>
            <a:ext cx="190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1" sz="9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9fc3b5f1_0_24"/>
          <p:cNvSpPr txBox="1"/>
          <p:nvPr>
            <p:ph type="title"/>
          </p:nvPr>
        </p:nvSpPr>
        <p:spPr>
          <a:xfrm>
            <a:off x="2432050" y="1442775"/>
            <a:ext cx="139563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100"/>
              <a:t>Objetivo General</a:t>
            </a:r>
            <a:endParaRPr sz="3100"/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s-CL" sz="2900"/>
              <a:t>Crear una plataforma de publicación de productos centrada en la seguridad y la captación de clientes</a:t>
            </a:r>
            <a:r>
              <a:rPr b="0" lang="es-CL" sz="2900"/>
              <a:t>.</a:t>
            </a:r>
            <a:endParaRPr b="0"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49fc3b5f1_0_24"/>
          <p:cNvSpPr txBox="1"/>
          <p:nvPr/>
        </p:nvSpPr>
        <p:spPr>
          <a:xfrm>
            <a:off x="2432050" y="4764975"/>
            <a:ext cx="132891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100">
                <a:solidFill>
                  <a:schemeClr val="dk1"/>
                </a:solidFill>
              </a:rPr>
              <a:t>Objetivos Específicos</a:t>
            </a:r>
            <a:endParaRPr b="1" sz="31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Implementar verificación de identidad mediante RUT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Diseñar una interfaz intuitiva y amigable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Proporcionar múltiples canales de contacto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Reducir el índice de estafas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Facilitar la captación de clientes para los vendedores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9fc3b5f1_0_10"/>
          <p:cNvSpPr txBox="1"/>
          <p:nvPr>
            <p:ph type="title"/>
          </p:nvPr>
        </p:nvSpPr>
        <p:spPr>
          <a:xfrm>
            <a:off x="1875300" y="4571998"/>
            <a:ext cx="101346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Metodología</a:t>
            </a:r>
            <a:r>
              <a:rPr lang="es-CL" sz="7200"/>
              <a:t> del </a:t>
            </a:r>
            <a:r>
              <a:rPr lang="es-CL" sz="7200"/>
              <a:t>proyecto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37" name="Google Shape;137;g3149fc3b5f1_0_10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866875" y="964900"/>
            <a:ext cx="93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CL" sz="3800"/>
              <a:t>Metodología del Proyecto – Ágil (Scrum)</a:t>
            </a:r>
            <a:endParaRPr sz="6100"/>
          </a:p>
        </p:txBody>
      </p:sp>
      <p:sp>
        <p:nvSpPr>
          <p:cNvPr id="143" name="Google Shape;143;p4"/>
          <p:cNvSpPr txBox="1"/>
          <p:nvPr/>
        </p:nvSpPr>
        <p:spPr>
          <a:xfrm>
            <a:off x="595025" y="1990950"/>
            <a:ext cx="17857800" cy="8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Metodología de Trabajo Utilizada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800">
                <a:solidFill>
                  <a:schemeClr val="dk1"/>
                </a:solidFill>
              </a:rPr>
              <a:t>Para el desarrollo de VENTWEB, aplicamos la metodología ágil </a:t>
            </a:r>
            <a:r>
              <a:rPr b="1" lang="es-CL" sz="2800">
                <a:solidFill>
                  <a:schemeClr val="dk1"/>
                </a:solidFill>
              </a:rPr>
              <a:t>Scrum</a:t>
            </a:r>
            <a:r>
              <a:rPr lang="es-CL" sz="2800">
                <a:solidFill>
                  <a:schemeClr val="dk1"/>
                </a:solidFill>
              </a:rPr>
              <a:t>, adecuada para un proyecto complejo que requería flexibilidad, iteraciones rápidas y retroalimentación continua, para cumplir con los objetivos.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Justificación del Uso de Scrum</a:t>
            </a:r>
            <a:endParaRPr b="1" sz="30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s-CL" sz="2800">
                <a:solidFill>
                  <a:schemeClr val="dk1"/>
                </a:solidFill>
              </a:rPr>
              <a:t>Beneficios de Scrum: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Eficiencia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Gestión de Riesgos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Organización del Equipo</a:t>
            </a:r>
            <a:endParaRPr b="1"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s-CL" sz="2800">
                <a:solidFill>
                  <a:schemeClr val="dk1"/>
                </a:solidFill>
              </a:rPr>
              <a:t>Flexibilidad y Adaptación: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Cambios y Prioridades</a:t>
            </a:r>
            <a:r>
              <a:rPr lang="es-CL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Iteraciones y Retroalimentación.</a:t>
            </a:r>
            <a:r>
              <a:rPr lang="es-CL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1769000" y="2685125"/>
            <a:ext cx="6758400" cy="5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0040" y="4022425"/>
            <a:ext cx="8025034" cy="58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49fc3b5f1_0_5"/>
          <p:cNvSpPr txBox="1"/>
          <p:nvPr>
            <p:ph type="title"/>
          </p:nvPr>
        </p:nvSpPr>
        <p:spPr>
          <a:xfrm>
            <a:off x="1441450" y="3774023"/>
            <a:ext cx="101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Asignación</a:t>
            </a:r>
            <a:r>
              <a:rPr lang="es-CL" sz="7200"/>
              <a:t> de roles</a:t>
            </a:r>
            <a:endParaRPr sz="7200"/>
          </a:p>
        </p:txBody>
      </p:sp>
      <p:sp>
        <p:nvSpPr>
          <p:cNvPr id="151" name="Google Shape;151;g3149fc3b5f1_0_5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