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6" r:id="rId3"/>
    <p:sldId id="261" r:id="rId4"/>
    <p:sldId id="272" r:id="rId5"/>
    <p:sldId id="277" r:id="rId6"/>
    <p:sldId id="262" r:id="rId7"/>
    <p:sldId id="273" r:id="rId8"/>
    <p:sldId id="278" r:id="rId9"/>
    <p:sldId id="26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550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33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 youjin" initials="Ay" lastIdx="1" clrIdx="0">
    <p:extLst>
      <p:ext uri="{19B8F6BF-5375-455C-9EA6-DF929625EA0E}">
        <p15:presenceInfo xmlns:p15="http://schemas.microsoft.com/office/powerpoint/2012/main" userId="739b1b8d1d5075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143"/>
    <a:srgbClr val="64A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78" autoAdjust="0"/>
  </p:normalViewPr>
  <p:slideViewPr>
    <p:cSldViewPr snapToGrid="0">
      <p:cViewPr varScale="1">
        <p:scale>
          <a:sx n="79" d="100"/>
          <a:sy n="79" d="100"/>
        </p:scale>
        <p:origin x="691" y="77"/>
      </p:cViewPr>
      <p:guideLst>
        <p:guide orient="horz" pos="2160"/>
        <p:guide pos="3840"/>
        <p:guide pos="166"/>
        <p:guide pos="7514"/>
        <p:guide orient="horz" pos="368"/>
        <p:guide orient="horz" pos="4133"/>
        <p:guide orient="horz" pos="550"/>
        <p:guide orient="horz" pos="618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A432-D1AA-4D82-98A1-7AE4A30B4A6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216B-A9CC-4854-80A6-87B13D84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 male and female 24–50 </a:t>
            </a:r>
            <a:r>
              <a:rPr lang="en-US" dirty="0" err="1" smtClean="0"/>
              <a:t>yr</a:t>
            </a:r>
            <a:r>
              <a:rPr lang="en-US" dirty="0" smtClean="0"/>
              <a:t> old recovering alcoholic counseling clients were assigned randomly to 1 of 3 male counselors and to 1 of 2 treatment conditions. In the nonstandard English condition, the counselor casually and passively introduced 4 profane words. The standard English condition was identical except in respect to the use of these specific words. On client self-report and behavioral measures, which cut across all schools of counseling, counselors who used nonstandard English were judged to be less effective and satisfying. (15 ref) (</a:t>
            </a:r>
            <a:r>
              <a:rPr lang="en-US" dirty="0" err="1" smtClean="0"/>
              <a:t>PsycINFO</a:t>
            </a:r>
            <a:r>
              <a:rPr lang="en-US" dirty="0" smtClean="0"/>
              <a:t> Database Record (c) 2012 APA, all rights reserved)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216B-A9CC-4854-80A6-87B13D847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49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0142" y="1287221"/>
            <a:ext cx="5671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FILTER TO QUESTIONS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4396" y="2008115"/>
            <a:ext cx="240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Genesys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Hackathon_JYN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qn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44" y="2777556"/>
            <a:ext cx="1388512" cy="138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0184" y="4289596"/>
            <a:ext cx="6051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attention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9755" y="5010490"/>
            <a:ext cx="1372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MADE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JYN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17143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8872" y="1884616"/>
            <a:ext cx="1582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" panose="020D0604000000000000"/>
                <a:cs typeface="Arial" panose="020B0604020202020204" pitchFamily="34" charset="0"/>
              </a:rPr>
              <a:t>Contents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2"/>
          <p:cNvCxnSpPr/>
          <p:nvPr/>
        </p:nvCxnSpPr>
        <p:spPr>
          <a:xfrm>
            <a:off x="7258659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9"/>
          <p:cNvCxnSpPr/>
          <p:nvPr/>
        </p:nvCxnSpPr>
        <p:spPr>
          <a:xfrm>
            <a:off x="7258659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5"/>
          <p:cNvSpPr/>
          <p:nvPr/>
        </p:nvSpPr>
        <p:spPr>
          <a:xfrm>
            <a:off x="5908682" y="603942"/>
            <a:ext cx="5650116" cy="5650116"/>
          </a:xfrm>
          <a:prstGeom prst="ellipse">
            <a:avLst/>
          </a:prstGeom>
          <a:solidFill>
            <a:srgbClr val="105A46">
              <a:alpha val="29804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Image result for 상담원 욕설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" y="3550103"/>
            <a:ext cx="5965372" cy="33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" y="725045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2"/>
          <p:cNvCxnSpPr/>
          <p:nvPr/>
        </p:nvCxnSpPr>
        <p:spPr>
          <a:xfrm>
            <a:off x="7242284" y="1814652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9"/>
          <p:cNvCxnSpPr/>
          <p:nvPr/>
        </p:nvCxnSpPr>
        <p:spPr>
          <a:xfrm>
            <a:off x="7242284" y="2462724"/>
            <a:ext cx="3075632" cy="0"/>
          </a:xfrm>
          <a:prstGeom prst="line">
            <a:avLst/>
          </a:prstGeom>
          <a:ln>
            <a:solidFill>
              <a:srgbClr val="272D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63763" y="2678748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01. Profanity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3763" y="331927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02. Technique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3763" y="460031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04. </a:t>
            </a:r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3763" y="395979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03. </a:t>
            </a:r>
            <a:r>
              <a:rPr lang="en-US" altLang="ko-KR" sz="2400" b="1" dirty="0" smtClean="0">
                <a:ln>
                  <a:solidFill>
                    <a:srgbClr val="272D2C">
                      <a:alpha val="0"/>
                    </a:srgbClr>
                  </a:solidFill>
                </a:ln>
                <a:solidFill>
                  <a:srgbClr val="272D2C"/>
                </a:solidFill>
                <a:latin typeface="-윤고딕340" pitchFamily="18" charset="-127"/>
                <a:ea typeface="-윤고딕340" pitchFamily="18" charset="-127"/>
              </a:rPr>
              <a:t>Demo</a:t>
            </a:r>
            <a:endParaRPr lang="ko-KR" altLang="en-US" sz="2400" b="1" dirty="0">
              <a:ln>
                <a:solidFill>
                  <a:srgbClr val="272D2C">
                    <a:alpha val="0"/>
                  </a:srgbClr>
                </a:solidFill>
              </a:ln>
              <a:solidFill>
                <a:srgbClr val="272D2C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1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rofanity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3420"/>
          <a:stretch/>
        </p:blipFill>
        <p:spPr bwMode="auto">
          <a:xfrm>
            <a:off x="0" y="37578"/>
            <a:ext cx="12192000" cy="68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6957" y="1869934"/>
            <a:ext cx="38651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 </a:t>
            </a:r>
            <a:r>
              <a:rPr lang="en-US" altLang="ko-KR" sz="4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PROFANITY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9"/>
          <p:cNvGrpSpPr>
            <a:grpSpLocks/>
          </p:cNvGrpSpPr>
          <p:nvPr/>
        </p:nvGrpSpPr>
        <p:grpSpPr bwMode="auto">
          <a:xfrm>
            <a:off x="3063509" y="1422922"/>
            <a:ext cx="6064983" cy="3666826"/>
            <a:chOff x="617" y="1370"/>
            <a:chExt cx="4531" cy="2740"/>
          </a:xfrm>
          <a:solidFill>
            <a:srgbClr val="017143"/>
          </a:solidFill>
        </p:grpSpPr>
        <p:sp>
          <p:nvSpPr>
            <p:cNvPr id="4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rgbClr val="01714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163725" y="462656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PROFANITY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499814" y="5598436"/>
            <a:ext cx="949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the proliferation of smart devices and mobile and social network environments, the social side effects of these technologies, including cyberbullying through malicious comments and rumors, have become more serious.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Malicious </a:t>
            </a:r>
            <a:r>
              <a:rPr lang="en-US" sz="1400" dirty="0"/>
              <a:t>online comments have emerged as an unwelcome social issue worldwide. 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847910" y="5146979"/>
            <a:ext cx="249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Malicious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comments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5" y="843483"/>
            <a:ext cx="1176160" cy="7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32" y="1614021"/>
            <a:ext cx="696968" cy="69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19" y="1679187"/>
            <a:ext cx="1052208" cy="10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51" y="2358435"/>
            <a:ext cx="1014108" cy="10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204955" y="2287436"/>
            <a:ext cx="1353488" cy="145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15" y="3405808"/>
            <a:ext cx="711614" cy="7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48" y="3846601"/>
            <a:ext cx="523288" cy="3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/>
          <p:cNvSpPr/>
          <p:nvPr/>
        </p:nvSpPr>
        <p:spPr>
          <a:xfrm>
            <a:off x="163725" y="462656"/>
            <a:ext cx="512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PROFANITY – To Counseling 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499814" y="5598436"/>
            <a:ext cx="949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 client self-report and behavioral measures, which cut across all schools of counseling,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counselors </a:t>
            </a:r>
            <a:r>
              <a:rPr lang="en-US" sz="1400" dirty="0"/>
              <a:t>who used nonstandard English were judged to be less effective and satisfying.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/>
              <a:t>15 ref) (</a:t>
            </a:r>
            <a:r>
              <a:rPr lang="en-US" sz="1400" dirty="0" err="1"/>
              <a:t>PsycINFO</a:t>
            </a:r>
            <a:r>
              <a:rPr lang="en-US" sz="1400" dirty="0"/>
              <a:t> Database Record (c) 2012 APA, all rights reserved)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142316" y="5146979"/>
            <a:ext cx="5907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Some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4A88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Effects of Counselor Profanity in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Counseling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4A88C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" name="Picture 2" descr="Image result for profanit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604">
            <a:off x="4607298" y="1304331"/>
            <a:ext cx="4623363" cy="2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4" y="3357888"/>
            <a:ext cx="7032368" cy="324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39517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 </a:t>
            </a:r>
            <a:r>
              <a:rPr lang="en-US" altLang="ko-KR" sz="4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TECHNIQUE</a:t>
            </a:r>
            <a:endParaRPr lang="en-US" altLang="ko-KR" sz="4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807933" y="1565084"/>
            <a:ext cx="0" cy="410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0303" y="5917947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CONTACT DATA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29702" y="5897509"/>
            <a:ext cx="373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CHART &amp; TABLES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 TECHNIQUE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04"/>
          <a:stretch/>
        </p:blipFill>
        <p:spPr>
          <a:xfrm>
            <a:off x="980303" y="1448532"/>
            <a:ext cx="3917209" cy="4149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32" y="1484219"/>
            <a:ext cx="3875989" cy="4077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738606"/>
            <a:ext cx="4064000" cy="134177"/>
          </a:xfrm>
          <a:prstGeom prst="rect">
            <a:avLst/>
          </a:prstGeom>
          <a:solidFill>
            <a:srgbClr val="0171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064000" y="6738605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28000" y="6738606"/>
            <a:ext cx="4064000" cy="1341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266700" y="985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6700" y="960476"/>
            <a:ext cx="1943100" cy="0"/>
          </a:xfrm>
          <a:prstGeom prst="line">
            <a:avLst/>
          </a:prstGeom>
          <a:ln w="38100">
            <a:solidFill>
              <a:srgbClr val="017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18"/>
          <p:cNvSpPr/>
          <p:nvPr/>
        </p:nvSpPr>
        <p:spPr>
          <a:xfrm>
            <a:off x="163725" y="46265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71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 TECHNIQUE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714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1266" name="Picture 2" descr="Image result for 알고리즘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49476"/>
            <a:ext cx="7315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7143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6957" y="1869934"/>
            <a:ext cx="43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03 D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EMONSTRATION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221</Words>
  <Application>Microsoft Office PowerPoint</Application>
  <PresentationFormat>Widescreen</PresentationFormat>
  <Paragraphs>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맑은 고딕</vt:lpstr>
      <vt:lpstr>-윤고딕340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An youjin</cp:lastModifiedBy>
  <cp:revision>48</cp:revision>
  <dcterms:created xsi:type="dcterms:W3CDTF">2016-04-23T13:16:46Z</dcterms:created>
  <dcterms:modified xsi:type="dcterms:W3CDTF">2019-10-20T16:56:05Z</dcterms:modified>
</cp:coreProperties>
</file>