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363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70CE-59A8-4ABF-A80B-8D89CFAB00B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44A050F-4774-4151-B317-C0A61731FB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70CE-59A8-4ABF-A80B-8D89CFAB00B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050F-4774-4151-B317-C0A61731FB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70CE-59A8-4ABF-A80B-8D89CFAB00B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050F-4774-4151-B317-C0A61731FB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70CE-59A8-4ABF-A80B-8D89CFAB00B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050F-4774-4151-B317-C0A61731FB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70CE-59A8-4ABF-A80B-8D89CFAB00B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44A050F-4774-4151-B317-C0A61731FB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70CE-59A8-4ABF-A80B-8D89CFAB00B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050F-4774-4151-B317-C0A61731FB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70CE-59A8-4ABF-A80B-8D89CFAB00B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050F-4774-4151-B317-C0A61731FB4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70CE-59A8-4ABF-A80B-8D89CFAB00B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050F-4774-4151-B317-C0A61731FB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70CE-59A8-4ABF-A80B-8D89CFAB00B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050F-4774-4151-B317-C0A61731FB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70CE-59A8-4ABF-A80B-8D89CFAB00B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050F-4774-4151-B317-C0A61731FB4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70CE-59A8-4ABF-A80B-8D89CFAB00B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44A050F-4774-4151-B317-C0A61731FB4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4B70CE-59A8-4ABF-A80B-8D89CFAB00B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44A050F-4774-4151-B317-C0A61731FB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Pritchard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Perception of Usability in Video Games</a:t>
            </a:r>
          </a:p>
        </p:txBody>
      </p:sp>
    </p:spTree>
    <p:extLst>
      <p:ext uri="{BB962C8B-B14F-4D97-AF65-F5344CB8AC3E}">
        <p14:creationId xmlns:p14="http://schemas.microsoft.com/office/powerpoint/2010/main" val="7455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1D8A-B600-4726-8799-CEE93B70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1971C-9A42-488C-8EF7-29CA8675CF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Mann-Whitney U test: Win=1, Tie = 0.5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1158B4-4614-4518-9EAC-47DA4B771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95" y="2072373"/>
            <a:ext cx="6252209" cy="332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9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DAF4-6F53-4DB1-BB50-E9A04891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FF6B-0EE5-457B-B20B-5DF1542DD6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Significant correlation between satisfaction and lack of guidance.</a:t>
            </a:r>
          </a:p>
          <a:p>
            <a:r>
              <a:rPr lang="en-US" dirty="0"/>
              <a:t>Slight edge to Super Mario Run over </a:t>
            </a:r>
            <a:r>
              <a:rPr lang="en-US" dirty="0" err="1"/>
              <a:t>Linia</a:t>
            </a:r>
            <a:r>
              <a:rPr lang="en-US" dirty="0"/>
              <a:t> when compared separately.</a:t>
            </a:r>
          </a:p>
          <a:p>
            <a:r>
              <a:rPr lang="en-US" dirty="0"/>
              <a:t>Even ‘wins’ in Treatment were still close, while Control had some blowouts.</a:t>
            </a:r>
          </a:p>
          <a:p>
            <a:r>
              <a:rPr lang="en-US" dirty="0"/>
              <a:t>Corroborates conclusions drawn by Barnett, </a:t>
            </a:r>
            <a:r>
              <a:rPr lang="en-US" dirty="0" err="1"/>
              <a:t>Gatzidis</a:t>
            </a:r>
            <a:r>
              <a:rPr lang="en-US" dirty="0"/>
              <a:t> and Harvey.</a:t>
            </a:r>
          </a:p>
        </p:txBody>
      </p:sp>
    </p:spTree>
    <p:extLst>
      <p:ext uri="{BB962C8B-B14F-4D97-AF65-F5344CB8AC3E}">
        <p14:creationId xmlns:p14="http://schemas.microsoft.com/office/powerpoint/2010/main" val="159437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908B-398C-40FD-81B7-5CD9009D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of Contention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DC10-209A-4348-9509-6D19D7D4C2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Sample size.</a:t>
            </a:r>
          </a:p>
          <a:p>
            <a:r>
              <a:rPr lang="en-US" dirty="0"/>
              <a:t>6 is paltry, 20 isn’t much better.</a:t>
            </a:r>
          </a:p>
          <a:p>
            <a:r>
              <a:rPr lang="en-US" dirty="0"/>
              <a:t>Scale of audience unclear.</a:t>
            </a:r>
          </a:p>
          <a:p>
            <a:r>
              <a:rPr lang="en-US" dirty="0"/>
              <a:t>Problematic outliers.</a:t>
            </a:r>
          </a:p>
          <a:p>
            <a:r>
              <a:rPr lang="en-US" dirty="0"/>
              <a:t>Possibly just luck that kept results consistent.</a:t>
            </a:r>
          </a:p>
        </p:txBody>
      </p:sp>
    </p:spTree>
    <p:extLst>
      <p:ext uri="{BB962C8B-B14F-4D97-AF65-F5344CB8AC3E}">
        <p14:creationId xmlns:p14="http://schemas.microsoft.com/office/powerpoint/2010/main" val="60293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D664-53C1-4FFE-A2CD-3ABF62E3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B7C78-DB64-487F-B77D-BE03F33246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Sound experiment (IBM PSSUQ, Mann-Whitney test) sample size notwithstanding.</a:t>
            </a:r>
          </a:p>
          <a:p>
            <a:r>
              <a:rPr lang="en-US" dirty="0"/>
              <a:t>Perception of usability vs </a:t>
            </a:r>
            <a:r>
              <a:rPr lang="en-US"/>
              <a:t>guidance.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1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Barnett, L., </a:t>
            </a:r>
            <a:r>
              <a:rPr lang="en-US" dirty="0" err="1"/>
              <a:t>Gatzidis</a:t>
            </a:r>
            <a:r>
              <a:rPr lang="en-US" dirty="0"/>
              <a:t>, C. and Harvey, C., 2017. An Investigation into Usability and First Time User Experiences within Mobile Games. In: Edutainment, 26-28 June 2017, Bournemouth. England.</a:t>
            </a:r>
          </a:p>
          <a:p>
            <a:r>
              <a:rPr lang="en-US" dirty="0"/>
              <a:t>ISO 9241-11, 1998. Ergonomic requirements for office work with visual display terminals (VDTs) - Part 11: Guidance on usability. ISO.</a:t>
            </a:r>
          </a:p>
          <a:p>
            <a:r>
              <a:rPr lang="en-US" dirty="0"/>
              <a:t>Lewis, R.J., 1995. IBM Computer Usability Satisfaction Questionnaires: Psychometric Evaluation and Instructions for Use. Boca Raton, FL: IBM Human Factors Group.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3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Usability: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Defined by ISO 9241-11, 1998 (Guidance on usability): “The extent to which a product can be used by specified users to achieve specified goals with effectiveness, efficiency, and satisfaction in a specified context of use.”</a:t>
            </a:r>
          </a:p>
          <a:p>
            <a:r>
              <a:rPr lang="en-US" dirty="0"/>
              <a:t>That is, user-friendliness.</a:t>
            </a:r>
          </a:p>
          <a:p>
            <a:r>
              <a:rPr lang="en-US" dirty="0"/>
              <a:t>In the context of video games, ‘satisfaction’ is more important than effectiveness or efficiency.</a:t>
            </a:r>
          </a:p>
        </p:txBody>
      </p:sp>
    </p:spTree>
    <p:extLst>
      <p:ext uri="{BB962C8B-B14F-4D97-AF65-F5344CB8AC3E}">
        <p14:creationId xmlns:p14="http://schemas.microsoft.com/office/powerpoint/2010/main" val="137293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Barnett, </a:t>
            </a:r>
            <a:r>
              <a:rPr lang="en-US" dirty="0" err="1"/>
              <a:t>Gatzidis</a:t>
            </a:r>
            <a:r>
              <a:rPr lang="en-US" dirty="0"/>
              <a:t> and Harvey.</a:t>
            </a:r>
          </a:p>
          <a:p>
            <a:r>
              <a:rPr lang="en-US" dirty="0"/>
              <a:t>Guidance (tutorials in or out of game) can aid usability, but intuitive design has a direct correlation with usability.</a:t>
            </a:r>
          </a:p>
          <a:p>
            <a:endParaRPr lang="en-US" dirty="0"/>
          </a:p>
          <a:p>
            <a:r>
              <a:rPr lang="en-US" dirty="0"/>
              <a:t>Validated their results using an adapted IBM Post-Study System Usability Questionnaire to interview the participants in the experiment.</a:t>
            </a:r>
          </a:p>
          <a:p>
            <a:r>
              <a:rPr lang="en-US" dirty="0"/>
              <a:t>Using two different games gave insight into cross-genre correlations.</a:t>
            </a:r>
          </a:p>
        </p:txBody>
      </p:sp>
    </p:spTree>
    <p:extLst>
      <p:ext uri="{BB962C8B-B14F-4D97-AF65-F5344CB8AC3E}">
        <p14:creationId xmlns:p14="http://schemas.microsoft.com/office/powerpoint/2010/main" val="350633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Reproducing Results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Define the aspects of usability that are relevant to the experiment.</a:t>
            </a:r>
          </a:p>
          <a:p>
            <a:r>
              <a:rPr lang="en-US" dirty="0"/>
              <a:t>Utilize Super Mario Run and </a:t>
            </a:r>
            <a:r>
              <a:rPr lang="en-US" dirty="0" err="1"/>
              <a:t>Linia</a:t>
            </a:r>
            <a:r>
              <a:rPr lang="en-US" dirty="0"/>
              <a:t>.</a:t>
            </a:r>
          </a:p>
          <a:p>
            <a:r>
              <a:rPr lang="en-US" dirty="0"/>
              <a:t>Run the experiment identically, with a smaller sample size.</a:t>
            </a:r>
          </a:p>
          <a:p>
            <a:r>
              <a:rPr lang="en-US" dirty="0"/>
              <a:t>Interview participants using the modified IBM PSSUQ(Post-Study System Usability Questionnaire) outlined in the original paper.</a:t>
            </a:r>
          </a:p>
          <a:p>
            <a:r>
              <a:rPr lang="en-US" dirty="0"/>
              <a:t>Draw conclusions from the overall results of the questionnaire.</a:t>
            </a:r>
          </a:p>
        </p:txBody>
      </p:sp>
    </p:spTree>
    <p:extLst>
      <p:ext uri="{BB962C8B-B14F-4D97-AF65-F5344CB8AC3E}">
        <p14:creationId xmlns:p14="http://schemas.microsoft.com/office/powerpoint/2010/main" val="280612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B54E-128F-48F5-812E-FB631857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5CFD-B40B-496C-94D4-A23BFCD788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Divide participants randomly into control/treatment group.</a:t>
            </a:r>
          </a:p>
          <a:p>
            <a:r>
              <a:rPr lang="en-US" b="1" dirty="0"/>
              <a:t>Treatment group</a:t>
            </a:r>
            <a:r>
              <a:rPr lang="en-US" dirty="0"/>
              <a:t>: explained the rules at start of test.</a:t>
            </a:r>
          </a:p>
          <a:p>
            <a:r>
              <a:rPr lang="en-US" b="1" dirty="0"/>
              <a:t>Control group</a:t>
            </a:r>
            <a:r>
              <a:rPr lang="en-US" dirty="0"/>
              <a:t>: no guidance.</a:t>
            </a:r>
          </a:p>
          <a:p>
            <a:r>
              <a:rPr lang="en-US" dirty="0"/>
              <a:t>What users know/don’t know going into survey…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6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6E4E-D247-4875-93A9-17F1E7A7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70893-152A-439D-B3AD-FF75012819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Choose the first game randomly (</a:t>
            </a:r>
            <a:r>
              <a:rPr lang="en-US" dirty="0" err="1"/>
              <a:t>Linia</a:t>
            </a:r>
            <a:r>
              <a:rPr lang="en-US" dirty="0"/>
              <a:t> or SMR)</a:t>
            </a:r>
          </a:p>
          <a:p>
            <a:r>
              <a:rPr lang="en-US" dirty="0"/>
              <a:t>Users played first game for 60 seconds.</a:t>
            </a:r>
          </a:p>
          <a:p>
            <a:r>
              <a:rPr lang="en-US" dirty="0"/>
              <a:t>User fills out IBM PSSUQ #1.</a:t>
            </a:r>
          </a:p>
          <a:p>
            <a:r>
              <a:rPr lang="en-US" dirty="0"/>
              <a:t>Users played second game for 60 seconds.</a:t>
            </a:r>
          </a:p>
          <a:p>
            <a:r>
              <a:rPr lang="en-US" dirty="0"/>
              <a:t>User fills out IBM PSSUQ #2.</a:t>
            </a:r>
          </a:p>
          <a:p>
            <a:r>
              <a:rPr lang="en-US" dirty="0"/>
              <a:t>Sample size: 6, from 20</a:t>
            </a:r>
          </a:p>
        </p:txBody>
      </p:sp>
    </p:spTree>
    <p:extLst>
      <p:ext uri="{BB962C8B-B14F-4D97-AF65-F5344CB8AC3E}">
        <p14:creationId xmlns:p14="http://schemas.microsoft.com/office/powerpoint/2010/main" val="41330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7E2F-1906-4C3D-A2AB-FE37F7C6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IBM Post-Study System Usability Questionnaire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2262-1D8B-4A33-9CDE-E82F5D4471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Questioned over a 7-point Likert scale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Overall, I am satisfied with how easy it is to play this game.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It was simple to play this game.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 I could effectively complete the objectives and challenges.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 was able to complete objectives and challenges quickly.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 was able to efficiently complete objectives and challenges.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 felt comfortable using this system.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It was easy to learn to play this game.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Whenever I make a mistake in the game, I recover easily and quickly.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The organization of information on the game screen is clear.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The interface of this game is pleasant.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 like using the interface of this 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2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DA4A-C76F-4A49-8303-9093A171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D3F5A-11CF-43ED-AE01-348D3A151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90" y="1417638"/>
            <a:ext cx="5494020" cy="51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6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E7CF-D54B-4253-82B3-DD129080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8C36-2801-40FA-95E2-7801FFF64B9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511808"/>
            <a:ext cx="7772400" cy="4572000"/>
          </a:xfrm>
        </p:spPr>
        <p:txBody>
          <a:bodyPr/>
          <a:lstStyle/>
          <a:p>
            <a:r>
              <a:rPr lang="en-US" dirty="0"/>
              <a:t>Mann-Whitney U test: Win=1, Tie = 0.5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FFEA27-87A8-4A99-AC78-B4FFB5879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2209800"/>
            <a:ext cx="621792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78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156</TotalTime>
  <Words>644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Franklin Gothic Book</vt:lpstr>
      <vt:lpstr>Perpetua</vt:lpstr>
      <vt:lpstr>Wingdings 2</vt:lpstr>
      <vt:lpstr>Equity</vt:lpstr>
      <vt:lpstr>Perception of Usability in Video Games</vt:lpstr>
      <vt:lpstr>Usability: What is it?</vt:lpstr>
      <vt:lpstr>Contributions</vt:lpstr>
      <vt:lpstr>Reproducing Results overview</vt:lpstr>
      <vt:lpstr>Methodology</vt:lpstr>
      <vt:lpstr>Methodology, cont.</vt:lpstr>
      <vt:lpstr>IBM Post-Study System Usability Questionnaire</vt:lpstr>
      <vt:lpstr>Results</vt:lpstr>
      <vt:lpstr>Results, cont.</vt:lpstr>
      <vt:lpstr>Results, cont.</vt:lpstr>
      <vt:lpstr>Discussion</vt:lpstr>
      <vt:lpstr>Points of Contention</vt:lpstr>
      <vt:lpstr>Conclusion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in Video Games</dc:title>
  <dc:creator>Windows User</dc:creator>
  <cp:lastModifiedBy>Ryan Pritchard</cp:lastModifiedBy>
  <cp:revision>32</cp:revision>
  <dcterms:created xsi:type="dcterms:W3CDTF">2018-01-30T02:20:49Z</dcterms:created>
  <dcterms:modified xsi:type="dcterms:W3CDTF">2018-04-23T23:21:36Z</dcterms:modified>
</cp:coreProperties>
</file>