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Proxima Nova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ProximaNova-bold.fntdata"/><Relationship Id="rId41" Type="http://schemas.openxmlformats.org/officeDocument/2006/relationships/font" Target="fonts/ProximaNova-regular.fntdata"/><Relationship Id="rId22" Type="http://schemas.openxmlformats.org/officeDocument/2006/relationships/slide" Target="slides/slide17.xml"/><Relationship Id="rId44" Type="http://schemas.openxmlformats.org/officeDocument/2006/relationships/font" Target="fonts/ProximaNova-boldItalic.fntdata"/><Relationship Id="rId21" Type="http://schemas.openxmlformats.org/officeDocument/2006/relationships/slide" Target="slides/slide16.xml"/><Relationship Id="rId43" Type="http://schemas.openxmlformats.org/officeDocument/2006/relationships/font" Target="fonts/ProximaNova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Shape 5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Shape 8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Shape 8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rxiv.org/pdf/1710.05941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rxiv.org/pdf/1310.4546.pdf" TargetMode="External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Relationship Id="rId4" Type="http://schemas.openxmlformats.org/officeDocument/2006/relationships/hyperlink" Target="https://arxiv.org/pdf/1502.03167.pdf" TargetMode="External"/><Relationship Id="rId5" Type="http://schemas.openxmlformats.org/officeDocument/2006/relationships/hyperlink" Target="https://arxiv.org/pdf/1702.03275.pd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cs.toronto.edu/~hinton/absps/JMLRdropout.pdf" TargetMode="External"/><Relationship Id="rId4" Type="http://schemas.openxmlformats.org/officeDocument/2006/relationships/hyperlink" Target="http://www.cs.ox.ac.uk/people/yarin.gal/website/publications.html" TargetMode="External"/><Relationship Id="rId5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cs.toronto.edu/~fritz/absps/momentum.pdf" TargetMode="External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jmlr.org/papers/volume12/duchi11a/duchi11a.pdf" TargetMode="External"/><Relationship Id="rId4" Type="http://schemas.openxmlformats.org/officeDocument/2006/relationships/hyperlink" Target="https://www.cs.toronto.edu/~tijmen/csc321/slides/lecture_slides_lec6.pdf" TargetMode="External"/><Relationship Id="rId5" Type="http://schemas.openxmlformats.org/officeDocument/2006/relationships/hyperlink" Target="https://arxiv.org/pdf/1212.5701.pdf" TargetMode="External"/><Relationship Id="rId6" Type="http://schemas.openxmlformats.org/officeDocument/2006/relationships/hyperlink" Target="https://arxiv.org/pdf/1412.6980.pdf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jmlr.org/papers/volume12/duchi11a/duchi11a.pdf" TargetMode="External"/><Relationship Id="rId4" Type="http://schemas.openxmlformats.org/officeDocument/2006/relationships/hyperlink" Target="https://www.cs.toronto.edu/~tijmen/csc321/slides/lecture_slides_lec6.pdf" TargetMode="External"/><Relationship Id="rId5" Type="http://schemas.openxmlformats.org/officeDocument/2006/relationships/hyperlink" Target="https://arxiv.org/pdf/1212.5701.pdf" TargetMode="External"/><Relationship Id="rId6" Type="http://schemas.openxmlformats.org/officeDocument/2006/relationships/hyperlink" Target="https://arxiv.org/pdf/1412.6980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jmlr.org/papers/volume12/duchi11a/duchi11a.pdf" TargetMode="External"/><Relationship Id="rId4" Type="http://schemas.openxmlformats.org/officeDocument/2006/relationships/hyperlink" Target="https://www.cs.toronto.edu/~tijmen/csc321/slides/lecture_slides_lec6.pdf" TargetMode="External"/><Relationship Id="rId5" Type="http://schemas.openxmlformats.org/officeDocument/2006/relationships/hyperlink" Target="https://arxiv.org/pdf/1212.5701.pdf" TargetMode="External"/><Relationship Id="rId6" Type="http://schemas.openxmlformats.org/officeDocument/2006/relationships/hyperlink" Target="https://arxiv.org/pdf/1412.6980.pdf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arxiv.org/pdf/1512.03385.pdf" TargetMode="External"/><Relationship Id="rId4" Type="http://schemas.openxmlformats.org/officeDocument/2006/relationships/hyperlink" Target="https://twitter.com/karpathy/status/801621764144971776?lang=en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arxiv.org/pdf/1512.03385.pdf" TargetMode="External"/><Relationship Id="rId4" Type="http://schemas.openxmlformats.org/officeDocument/2006/relationships/hyperlink" Target="https://twitter.com/karpathy/status/801621764144971776?lang=en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proceedings.mlr.press/v9/glorot10a/glorot10a.pdf" TargetMode="External"/><Relationship Id="rId4" Type="http://schemas.openxmlformats.org/officeDocument/2006/relationships/hyperlink" Target="https://www.cv-foundation.org/openaccess/content_iccv_2015/papers/He_Delving_Deep_into_ICCV_2015_paper.pdf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proceedings.mlr.press/v9/glorot10a/glorot10a.pdf" TargetMode="External"/><Relationship Id="rId4" Type="http://schemas.openxmlformats.org/officeDocument/2006/relationships/hyperlink" Target="https://www.cv-foundation.org/openaccess/content_iccv_2015/papers/He_Delving_Deep_into_ICCV_2015_paper.pdf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jmlr.org/papers/volume13/bergstra12a/bergstra12a.pdf" TargetMode="External"/><Relationship Id="rId4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homes.cs.washington.edu/~pedrod/papers/cacm12.pdf" TargetMode="External"/><Relationship Id="rId4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openreview.net/pdf?id=Sy8gdB9xx" TargetMode="External"/><Relationship Id="rId4" Type="http://schemas.openxmlformats.org/officeDocument/2006/relationships/hyperlink" Target="http://papers.nips.cc/paper/7176-exploring-generalization-in-deep-learning.pdf" TargetMode="External"/><Relationship Id="rId5" Type="http://schemas.openxmlformats.org/officeDocument/2006/relationships/hyperlink" Target="https://www.youtube.com/watch?v=bLqJHjXihK8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arxiv.org/abs/1411.1792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9.jpg"/><Relationship Id="rId5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openreview.net/pdf?id=H1oyRlYgg" TargetMode="Externa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.jpg" id="104" name="Shape 104"/>
          <p:cNvPicPr preferRelativeResize="0"/>
          <p:nvPr/>
        </p:nvPicPr>
        <p:blipFill rotWithShape="1">
          <a:blip r:embed="rId3">
            <a:alphaModFix/>
          </a:blip>
          <a:srcRect b="0" l="845" r="845" t="0"/>
          <a:stretch/>
        </p:blipFill>
        <p:spPr>
          <a:xfrm>
            <a:off x="-4440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The Nuts and Bolts of Deep Learning</a:t>
            </a:r>
            <a:endParaRPr sz="6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Ismail Elezi                                  ismail.elezi@gmail.com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Shape 107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Shape 108"/>
          <p:cNvSpPr txBox="1"/>
          <p:nvPr/>
        </p:nvSpPr>
        <p:spPr>
          <a:xfrm>
            <a:off x="3692950" y="4381225"/>
            <a:ext cx="52842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                            Felix makes a lot of questions. Be like Felix!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2692"/>
            <a:ext cx="8839198" cy="4378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4294967295" type="title"/>
          </p:nvPr>
        </p:nvSpPr>
        <p:spPr>
          <a:xfrm>
            <a:off x="311700" y="84400"/>
            <a:ext cx="77448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FF"/>
                </a:solidFill>
              </a:rPr>
              <a:t>Activation functions</a:t>
            </a:r>
            <a:endParaRPr sz="3600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78" name="Shape 178"/>
          <p:cNvSpPr txBox="1"/>
          <p:nvPr>
            <p:ph idx="4294967295" type="body"/>
          </p:nvPr>
        </p:nvSpPr>
        <p:spPr>
          <a:xfrm>
            <a:off x="311700" y="872200"/>
            <a:ext cx="8311800" cy="38193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Recommendations: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Use ReLU in fully connected neural networks, convolutional neural networks, discriminator of GANs and variational autoencoders (???).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Use leaky ReLU in generator of GANs, bar the final layer.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Use tanh in the final layer of generator of GANs.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Use sigmoid and tanh in recurrent neural networks.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Use sigmoid in autoencoders (???).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Future: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Swish</a:t>
            </a:r>
            <a:r>
              <a:rPr lang="en" sz="1400"/>
              <a:t> function could potentially replace ReLU.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It is almost impossible to optimize nets which use RBF.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196950"/>
            <a:ext cx="8520600" cy="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FF"/>
                </a:solidFill>
              </a:rPr>
              <a:t>Softmax and Cross Entropy</a:t>
            </a:r>
            <a:endParaRPr sz="3600">
              <a:solidFill>
                <a:srgbClr val="0000FF"/>
              </a:solidFill>
            </a:endParaRP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44711"/>
            <a:ext cx="8045325" cy="33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5486400" y="4628275"/>
            <a:ext cx="2574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Credit: Andrej Karpathy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140675"/>
            <a:ext cx="8520600" cy="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</a:rPr>
              <a:t>Loss functions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269500" y="907375"/>
            <a:ext cx="8520600" cy="3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000000"/>
                </a:solidFill>
              </a:rPr>
              <a:t>Softmax followed by cross-entropy for classification problems.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000000"/>
                </a:solidFill>
              </a:rPr>
              <a:t>If number of classes is too large, use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hierarchical softmax</a:t>
            </a:r>
            <a:r>
              <a:rPr lang="en" sz="2000">
                <a:solidFill>
                  <a:srgbClr val="000000"/>
                </a:solidFill>
              </a:rPr>
              <a:t>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000000"/>
                </a:solidFill>
              </a:rPr>
              <a:t>L2 norm squared for regression problems.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000000"/>
                </a:solidFill>
              </a:rPr>
              <a:t>Complicated loss functions which involve many terms for many other problems.</a:t>
            </a:r>
            <a:endParaRPr sz="20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                              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100" y="2585725"/>
            <a:ext cx="3192951" cy="2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126600"/>
            <a:ext cx="85206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FF"/>
                </a:solidFill>
              </a:rPr>
              <a:t>Batch-Normalization - use it</a:t>
            </a:r>
            <a:endParaRPr sz="3600">
              <a:solidFill>
                <a:srgbClr val="0000FF"/>
              </a:solidFill>
            </a:endParaRP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574" y="1396375"/>
            <a:ext cx="4310899" cy="310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5025250" y="1448450"/>
            <a:ext cx="37026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 normalization using mean and standard deviation on each channel of the image.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 scaling and shifting.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Find the parameters of scaling and shifting using backpropagation (this is really awesome, why other people didn’t think before about it?!).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Read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paper (Ioffe and Szegedy)</a:t>
            </a:r>
            <a:r>
              <a:rPr lang="en"/>
              <a:t> 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Follow up: </a:t>
            </a:r>
            <a:r>
              <a:rPr lang="en" u="sng">
                <a:solidFill>
                  <a:schemeClr val="hlink"/>
                </a:solidFill>
                <a:hlinkClick r:id="rId5"/>
              </a:rPr>
              <a:t>Batch-renormalization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126600"/>
            <a:ext cx="85206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FF"/>
                </a:solidFill>
              </a:rPr>
              <a:t>Batch-Normalization - PyTorch</a:t>
            </a:r>
            <a:endParaRPr sz="3600">
              <a:solidFill>
                <a:srgbClr val="0000FF"/>
              </a:solidFill>
            </a:endParaRP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2000"/>
            <a:ext cx="8839199" cy="3605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19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</a:rPr>
              <a:t>Consider using dropout (and L2 regularization)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152350"/>
            <a:ext cx="3959700" cy="3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Yet another regularizer</a:t>
            </a:r>
            <a:r>
              <a:rPr lang="en" sz="1600"/>
              <a:t> (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Srivastava et al., 2014</a:t>
            </a:r>
            <a:r>
              <a:rPr lang="en" sz="1600"/>
              <a:t>).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Could be interpreted as an ensemble neural network.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That doesn’t mean that you shouldn’t also use L2 regularization.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Advanced: variational dropout. A series of papers from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Yarin Gal</a:t>
            </a:r>
            <a:r>
              <a:rPr lang="en" sz="1600"/>
              <a:t>.</a:t>
            </a:r>
            <a:endParaRPr sz="1600"/>
          </a:p>
        </p:txBody>
      </p:sp>
      <p:pic>
        <p:nvPicPr>
          <p:cNvPr id="212" name="Shape 2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9125" y="1252075"/>
            <a:ext cx="437197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140675"/>
            <a:ext cx="8520600" cy="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FF"/>
                </a:solidFill>
              </a:rPr>
              <a:t>Different Optimizers - beyond SGD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907375"/>
            <a:ext cx="8520600" cy="3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Momentum and Nesterov’s Momentum</a:t>
            </a:r>
            <a:r>
              <a:rPr i="1" lang="en" sz="145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endParaRPr sz="2000"/>
          </a:p>
        </p:txBody>
      </p:sp>
      <p:pic>
        <p:nvPicPr>
          <p:cNvPr id="219" name="Shape 2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24" y="1647900"/>
            <a:ext cx="6924151" cy="295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5092500" y="4487575"/>
            <a:ext cx="29121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Credit: Andrej Karpathy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140675"/>
            <a:ext cx="8520600" cy="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FF"/>
                </a:solidFill>
              </a:rPr>
              <a:t>Adaptive optimizers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907375"/>
            <a:ext cx="8520600" cy="3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hlinkClick r:id="rId3"/>
              </a:rPr>
              <a:t>Adagrad</a:t>
            </a:r>
            <a:r>
              <a:rPr lang="en" sz="1900">
                <a:solidFill>
                  <a:srgbClr val="000000"/>
                </a:solidFill>
              </a:rPr>
              <a:t>, </a:t>
            </a:r>
            <a:r>
              <a:rPr lang="en" sz="1900" u="sng">
                <a:solidFill>
                  <a:schemeClr val="hlink"/>
                </a:solidFill>
                <a:hlinkClick r:id="rId4"/>
              </a:rPr>
              <a:t>RMSProp</a:t>
            </a:r>
            <a:r>
              <a:rPr lang="en" sz="1900">
                <a:solidFill>
                  <a:srgbClr val="000000"/>
                </a:solidFill>
              </a:rPr>
              <a:t>, </a:t>
            </a:r>
            <a:r>
              <a:rPr lang="en" sz="1900" u="sng">
                <a:solidFill>
                  <a:schemeClr val="hlink"/>
                </a:solidFill>
                <a:hlinkClick r:id="rId5"/>
              </a:rPr>
              <a:t>Adadelta</a:t>
            </a:r>
            <a:r>
              <a:rPr lang="en" sz="1900">
                <a:solidFill>
                  <a:srgbClr val="000000"/>
                </a:solidFill>
              </a:rPr>
              <a:t>, </a:t>
            </a:r>
            <a:r>
              <a:rPr lang="en" sz="1900" u="sng">
                <a:solidFill>
                  <a:schemeClr val="hlink"/>
                </a:solidFill>
                <a:hlinkClick r:id="rId6"/>
              </a:rPr>
              <a:t>Adam</a:t>
            </a:r>
            <a:r>
              <a:rPr lang="en" sz="1900">
                <a:solidFill>
                  <a:srgbClr val="000000"/>
                </a:solidFill>
              </a:rPr>
              <a:t> are all popular choices.</a:t>
            </a:r>
            <a:endParaRPr sz="19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Adam in particular is extremely famous (6k+ citations in 3 years).</a:t>
            </a:r>
            <a:endParaRPr sz="19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Adaptive methods do not generalize as well as gradient descent. But it is easier to train a neural network with an adaptive optimizer.</a:t>
            </a:r>
            <a:endParaRPr sz="19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140675"/>
            <a:ext cx="8520600" cy="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FF"/>
                </a:solidFill>
              </a:rPr>
              <a:t>A</a:t>
            </a:r>
            <a:r>
              <a:rPr lang="en" sz="3600">
                <a:solidFill>
                  <a:srgbClr val="0000FF"/>
                </a:solidFill>
              </a:rPr>
              <a:t>daptive optimizers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907375"/>
            <a:ext cx="8520600" cy="3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hlinkClick r:id="rId3"/>
              </a:rPr>
              <a:t>Adagrad</a:t>
            </a:r>
            <a:r>
              <a:rPr lang="en" sz="1900">
                <a:solidFill>
                  <a:srgbClr val="000000"/>
                </a:solidFill>
              </a:rPr>
              <a:t>, </a:t>
            </a:r>
            <a:r>
              <a:rPr lang="en" sz="1900" u="sng">
                <a:solidFill>
                  <a:schemeClr val="hlink"/>
                </a:solidFill>
                <a:hlinkClick r:id="rId4"/>
              </a:rPr>
              <a:t>RMSProp</a:t>
            </a:r>
            <a:r>
              <a:rPr lang="en" sz="1900">
                <a:solidFill>
                  <a:srgbClr val="000000"/>
                </a:solidFill>
              </a:rPr>
              <a:t>, </a:t>
            </a:r>
            <a:r>
              <a:rPr lang="en" sz="1900" u="sng">
                <a:solidFill>
                  <a:schemeClr val="hlink"/>
                </a:solidFill>
                <a:hlinkClick r:id="rId5"/>
              </a:rPr>
              <a:t>Adadelta</a:t>
            </a:r>
            <a:r>
              <a:rPr lang="en" sz="1900">
                <a:solidFill>
                  <a:srgbClr val="000000"/>
                </a:solidFill>
              </a:rPr>
              <a:t>, </a:t>
            </a:r>
            <a:r>
              <a:rPr lang="en" sz="1900" u="sng">
                <a:solidFill>
                  <a:schemeClr val="hlink"/>
                </a:solidFill>
                <a:hlinkClick r:id="rId6"/>
              </a:rPr>
              <a:t>Adam</a:t>
            </a:r>
            <a:r>
              <a:rPr lang="en" sz="1900">
                <a:solidFill>
                  <a:srgbClr val="000000"/>
                </a:solidFill>
              </a:rPr>
              <a:t> are all popular choices.</a:t>
            </a:r>
            <a:endParaRPr sz="19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Adam in particular is extremely famous (5k+ citations in 3 years).</a:t>
            </a:r>
            <a:endParaRPr sz="19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Adaptive methods do not generalize as well as gradient descent. But it is easier to train a neural network with an adaptive optimizer.</a:t>
            </a:r>
            <a:endParaRPr sz="19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FF"/>
                </a:solidFill>
              </a:rPr>
              <a:t>Recommendation</a:t>
            </a:r>
            <a:r>
              <a:rPr lang="en" sz="1900">
                <a:solidFill>
                  <a:srgbClr val="000000"/>
                </a:solidFill>
              </a:rPr>
              <a:t>: Use SGD with momentum if you want state-of-the-art results. Use Adam if you want to train e neural network fast. Use Adam when optimizing the generator in GANs.</a:t>
            </a:r>
            <a:endParaRPr sz="19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FF"/>
                </a:solidFill>
              </a:rPr>
              <a:t>Backpropagation without formulas</a:t>
            </a:r>
            <a:endParaRPr sz="3600">
              <a:solidFill>
                <a:srgbClr val="0000FF"/>
              </a:solidFill>
            </a:endParaRP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449" y="1457275"/>
            <a:ext cx="4265951" cy="305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400" y="1739600"/>
            <a:ext cx="421005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140675"/>
            <a:ext cx="8520600" cy="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FF"/>
                </a:solidFill>
              </a:rPr>
              <a:t>Adaptive optimizers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907375"/>
            <a:ext cx="8520600" cy="3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hlinkClick r:id="rId3"/>
              </a:rPr>
              <a:t>Adagrad</a:t>
            </a:r>
            <a:r>
              <a:rPr lang="en" sz="1900">
                <a:solidFill>
                  <a:srgbClr val="000000"/>
                </a:solidFill>
              </a:rPr>
              <a:t>, </a:t>
            </a:r>
            <a:r>
              <a:rPr lang="en" sz="1900" u="sng">
                <a:solidFill>
                  <a:schemeClr val="hlink"/>
                </a:solidFill>
                <a:hlinkClick r:id="rId4"/>
              </a:rPr>
              <a:t>RMSProp</a:t>
            </a:r>
            <a:r>
              <a:rPr lang="en" sz="1900">
                <a:solidFill>
                  <a:srgbClr val="000000"/>
                </a:solidFill>
              </a:rPr>
              <a:t>, </a:t>
            </a:r>
            <a:r>
              <a:rPr lang="en" sz="1900" u="sng">
                <a:solidFill>
                  <a:schemeClr val="hlink"/>
                </a:solidFill>
                <a:hlinkClick r:id="rId5"/>
              </a:rPr>
              <a:t>Adadelta</a:t>
            </a:r>
            <a:r>
              <a:rPr lang="en" sz="1900">
                <a:solidFill>
                  <a:srgbClr val="000000"/>
                </a:solidFill>
              </a:rPr>
              <a:t>, </a:t>
            </a:r>
            <a:r>
              <a:rPr lang="en" sz="1900" u="sng">
                <a:solidFill>
                  <a:schemeClr val="hlink"/>
                </a:solidFill>
                <a:hlinkClick r:id="rId6"/>
              </a:rPr>
              <a:t>Adam</a:t>
            </a:r>
            <a:r>
              <a:rPr lang="en" sz="1900">
                <a:solidFill>
                  <a:srgbClr val="000000"/>
                </a:solidFill>
              </a:rPr>
              <a:t> are all popular choices.</a:t>
            </a:r>
            <a:endParaRPr sz="19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Adam in particular is extremely famous (5k+ citations in 3 years).</a:t>
            </a:r>
            <a:endParaRPr sz="19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Adaptive methods do not generalize as well as gradient descent. But it is easier to train a neural network with an adaptive optimizer.</a:t>
            </a:r>
            <a:endParaRPr sz="19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FF"/>
                </a:solidFill>
              </a:rPr>
              <a:t>Recommendation</a:t>
            </a:r>
            <a:r>
              <a:rPr lang="en" sz="1900">
                <a:solidFill>
                  <a:srgbClr val="000000"/>
                </a:solidFill>
              </a:rPr>
              <a:t>: Use SGD with momentum if you want state-of-the-art results. Use Adam if you want to train a neural network fast. Use Adam when optimizing the generator in GANs.</a:t>
            </a:r>
            <a:endParaRPr sz="19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rgbClr val="000000"/>
                </a:solidFill>
              </a:rPr>
              <a:t>Food for thought: Why not Newton’s method</a:t>
            </a:r>
            <a:r>
              <a:rPr lang="en" sz="1900">
                <a:solidFill>
                  <a:srgbClr val="000000"/>
                </a:solidFill>
              </a:rPr>
              <a:t>?</a:t>
            </a:r>
            <a:endParaRPr sz="19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140675"/>
            <a:ext cx="8520600" cy="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</a:rPr>
              <a:t>What about the learning rate of the optimizer?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907375"/>
            <a:ext cx="8520600" cy="3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Solution</a:t>
            </a:r>
            <a:r>
              <a:rPr lang="en" sz="2000">
                <a:solidFill>
                  <a:srgbClr val="000000"/>
                </a:solidFill>
              </a:rPr>
              <a:t> - Trial and error. Try different learning rates and choose the one which works best in the validation set.</a:t>
            </a:r>
            <a:endParaRPr sz="20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140675"/>
            <a:ext cx="8520600" cy="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</a:rPr>
              <a:t>What about the learning rate of the optimizer?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907375"/>
            <a:ext cx="8520600" cy="3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Solution</a:t>
            </a:r>
            <a:r>
              <a:rPr lang="en" sz="2000">
                <a:solidFill>
                  <a:srgbClr val="000000"/>
                </a:solidFill>
              </a:rPr>
              <a:t> - Trial and error. Try different learning rates and choose the one which works best in the validation set.</a:t>
            </a:r>
            <a:endParaRPr sz="20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Solution++</a:t>
            </a:r>
            <a:r>
              <a:rPr lang="en" sz="2000">
                <a:solidFill>
                  <a:srgbClr val="000000"/>
                </a:solidFill>
              </a:rPr>
              <a:t> - As a baseline, use what other people are using in a similar problem. If you use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ResNet</a:t>
            </a:r>
            <a:r>
              <a:rPr lang="en" sz="2000">
                <a:solidFill>
                  <a:srgbClr val="000000"/>
                </a:solidFill>
              </a:rPr>
              <a:t>, start with the same learning rate Kaiming He used (0.1; divide by 10 when the error plateaus; momentum 0.9). If you use Adam as optimizer,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Karpathy’s constant</a:t>
            </a:r>
            <a:r>
              <a:rPr lang="en" sz="2000">
                <a:solidFill>
                  <a:srgbClr val="000000"/>
                </a:solidFill>
              </a:rPr>
              <a:t> works well in practice.</a:t>
            </a:r>
            <a:endParaRPr sz="20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11700" y="140675"/>
            <a:ext cx="8520600" cy="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</a:rPr>
              <a:t>What about the learning rate of the optimizer?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11700" y="907375"/>
            <a:ext cx="8520600" cy="3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Solution</a:t>
            </a:r>
            <a:r>
              <a:rPr lang="en" sz="2000">
                <a:solidFill>
                  <a:srgbClr val="000000"/>
                </a:solidFill>
              </a:rPr>
              <a:t> - Trial and error. Try different learning rates and choose the one which works best in the validation set.</a:t>
            </a:r>
            <a:endParaRPr sz="20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Solution++</a:t>
            </a:r>
            <a:r>
              <a:rPr lang="en" sz="2000">
                <a:solidFill>
                  <a:srgbClr val="000000"/>
                </a:solidFill>
              </a:rPr>
              <a:t> - As a baseline, use what other people are using in a similar problem. If you use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ResNet</a:t>
            </a:r>
            <a:r>
              <a:rPr lang="en" sz="2000">
                <a:solidFill>
                  <a:srgbClr val="000000"/>
                </a:solidFill>
              </a:rPr>
              <a:t>, start with the same learning rate Kaiming He used (0.1; divide by 10 when the error plateaus; momentum 0.9). If you use Adam as optimizer,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Karpathy’s constant</a:t>
            </a:r>
            <a:r>
              <a:rPr lang="en" sz="2000">
                <a:solidFill>
                  <a:srgbClr val="000000"/>
                </a:solidFill>
              </a:rPr>
              <a:t> works well in practice.</a:t>
            </a:r>
            <a:endParaRPr sz="20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Solution#</a:t>
            </a:r>
            <a:r>
              <a:rPr lang="en" sz="2000">
                <a:solidFill>
                  <a:srgbClr val="000000"/>
                </a:solidFill>
              </a:rPr>
              <a:t> - Combine the previous two solutions.</a:t>
            </a:r>
            <a:endParaRPr sz="20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11700" y="140675"/>
            <a:ext cx="8520600" cy="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</a:rPr>
              <a:t>Initialization of weights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269500" y="907375"/>
            <a:ext cx="8520600" cy="3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000000"/>
                </a:solidFill>
              </a:rPr>
              <a:t>(Bad) Initialize weights with 0 and watch the neural network burn. :(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000000"/>
                </a:solidFill>
              </a:rPr>
              <a:t>(Bad) Initialize weights to the same number and watch all the neurons do the same thing. :(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                              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11700" y="140675"/>
            <a:ext cx="8520600" cy="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</a:rPr>
              <a:t>Initialization of weights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269500" y="907375"/>
            <a:ext cx="8520600" cy="3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000000"/>
                </a:solidFill>
              </a:rPr>
              <a:t>(Bad) </a:t>
            </a:r>
            <a:r>
              <a:rPr lang="en" sz="2000">
                <a:solidFill>
                  <a:srgbClr val="000000"/>
                </a:solidFill>
              </a:rPr>
              <a:t>Initialize weights with 0 and watch the neural network burn. :(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000000"/>
                </a:solidFill>
              </a:rPr>
              <a:t>(Bad) Initialize weights to the same number and watch all the neurons do the same thing. :(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000000"/>
                </a:solidFill>
              </a:rPr>
              <a:t>Initialize weights to small random numbers </a:t>
            </a:r>
            <a:r>
              <a:rPr lang="en" sz="1150">
                <a:solidFill>
                  <a:srgbClr val="000000"/>
                </a:solidFill>
                <a:highlight>
                  <a:srgbClr val="EEEEFF"/>
                </a:highlight>
                <a:latin typeface="Verdana"/>
                <a:ea typeface="Verdana"/>
                <a:cs typeface="Verdana"/>
                <a:sym typeface="Verdana"/>
              </a:rPr>
              <a:t>W = 0.01* np.random.randn(D,H)</a:t>
            </a:r>
            <a:r>
              <a:rPr lang="en" sz="2000">
                <a:solidFill>
                  <a:srgbClr val="000000"/>
                </a:solidFill>
              </a:rPr>
              <a:t> where randn samples from a zero mean, unit standard deviation gaussian.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0000FF"/>
                </a:solidFill>
              </a:rPr>
              <a:t>Recommendation</a:t>
            </a:r>
            <a:r>
              <a:rPr lang="en" sz="2000">
                <a:solidFill>
                  <a:srgbClr val="000000"/>
                </a:solidFill>
              </a:rPr>
              <a:t>: Use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Xavier initialization</a:t>
            </a:r>
            <a:r>
              <a:rPr lang="en" sz="2000">
                <a:solidFill>
                  <a:srgbClr val="000000"/>
                </a:solidFill>
              </a:rPr>
              <a:t> </a:t>
            </a:r>
            <a:r>
              <a:rPr lang="en" sz="1150">
                <a:solidFill>
                  <a:srgbClr val="000000"/>
                </a:solidFill>
                <a:highlight>
                  <a:srgbClr val="EEEEFF"/>
                </a:highlight>
                <a:latin typeface="Verdana"/>
                <a:ea typeface="Verdana"/>
                <a:cs typeface="Verdana"/>
                <a:sym typeface="Verdana"/>
              </a:rPr>
              <a:t>w = np.random.randn(n) / sqrt(n)</a:t>
            </a:r>
            <a:r>
              <a:rPr lang="en" sz="2000">
                <a:solidFill>
                  <a:srgbClr val="000000"/>
                </a:solidFill>
              </a:rPr>
              <a:t> or if you are using ReLU, use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He initialization</a:t>
            </a:r>
            <a:r>
              <a:rPr lang="en" sz="2000">
                <a:solidFill>
                  <a:srgbClr val="000000"/>
                </a:solidFill>
              </a:rPr>
              <a:t> </a:t>
            </a:r>
            <a:r>
              <a:rPr lang="en" sz="1150">
                <a:solidFill>
                  <a:srgbClr val="000000"/>
                </a:solidFill>
                <a:highlight>
                  <a:srgbClr val="EEEEFF"/>
                </a:highlight>
                <a:latin typeface="Verdana"/>
                <a:ea typeface="Verdana"/>
                <a:cs typeface="Verdana"/>
                <a:sym typeface="Verdana"/>
              </a:rPr>
              <a:t>w = np.random.randn(n) * sqrt(2.0/n) </a:t>
            </a:r>
            <a:endParaRPr sz="20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                              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140675"/>
            <a:ext cx="8520600" cy="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</a:rPr>
              <a:t>Initialization of weights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269500" y="907375"/>
            <a:ext cx="8520600" cy="3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000000"/>
                </a:solidFill>
              </a:rPr>
              <a:t>(Bad) </a:t>
            </a:r>
            <a:r>
              <a:rPr lang="en" sz="2000">
                <a:solidFill>
                  <a:srgbClr val="000000"/>
                </a:solidFill>
              </a:rPr>
              <a:t>Initialize weights with 0 and watch the neural network burn. :(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000000"/>
                </a:solidFill>
              </a:rPr>
              <a:t>(Bad) Initialize weights to the same number and watch all the neurons do the same thing. :(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000000"/>
                </a:solidFill>
              </a:rPr>
              <a:t>Initialize weights to small random numbers </a:t>
            </a:r>
            <a:r>
              <a:rPr lang="en" sz="1150">
                <a:solidFill>
                  <a:srgbClr val="000000"/>
                </a:solidFill>
                <a:highlight>
                  <a:srgbClr val="EEEEFF"/>
                </a:highlight>
                <a:latin typeface="Verdana"/>
                <a:ea typeface="Verdana"/>
                <a:cs typeface="Verdana"/>
                <a:sym typeface="Verdana"/>
              </a:rPr>
              <a:t>W = 0.01* np.random.randn(D,H)</a:t>
            </a:r>
            <a:r>
              <a:rPr lang="en" sz="2000">
                <a:solidFill>
                  <a:srgbClr val="000000"/>
                </a:solidFill>
              </a:rPr>
              <a:t> where randn samples from a zero mean, unit standard deviation gaussian.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0000FF"/>
                </a:solidFill>
              </a:rPr>
              <a:t>Recommendation</a:t>
            </a:r>
            <a:r>
              <a:rPr lang="en" sz="2000">
                <a:solidFill>
                  <a:srgbClr val="000000"/>
                </a:solidFill>
              </a:rPr>
              <a:t>: Use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Xavier initialization</a:t>
            </a:r>
            <a:r>
              <a:rPr lang="en" sz="2000">
                <a:solidFill>
                  <a:srgbClr val="000000"/>
                </a:solidFill>
              </a:rPr>
              <a:t> </a:t>
            </a:r>
            <a:r>
              <a:rPr lang="en" sz="1150">
                <a:solidFill>
                  <a:srgbClr val="000000"/>
                </a:solidFill>
                <a:highlight>
                  <a:srgbClr val="EEEEFF"/>
                </a:highlight>
                <a:latin typeface="Verdana"/>
                <a:ea typeface="Verdana"/>
                <a:cs typeface="Verdana"/>
                <a:sym typeface="Verdana"/>
              </a:rPr>
              <a:t>w = np.random.randn(n) / sqrt(n)</a:t>
            </a:r>
            <a:r>
              <a:rPr lang="en" sz="2000">
                <a:solidFill>
                  <a:srgbClr val="000000"/>
                </a:solidFill>
              </a:rPr>
              <a:t> or if you are using ReLU, use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He initialization</a:t>
            </a:r>
            <a:r>
              <a:rPr lang="en" sz="2000">
                <a:solidFill>
                  <a:srgbClr val="000000"/>
                </a:solidFill>
              </a:rPr>
              <a:t> </a:t>
            </a:r>
            <a:r>
              <a:rPr lang="en" sz="1150">
                <a:solidFill>
                  <a:srgbClr val="000000"/>
                </a:solidFill>
                <a:highlight>
                  <a:srgbClr val="EEEEFF"/>
                </a:highlight>
                <a:latin typeface="Verdana"/>
                <a:ea typeface="Verdana"/>
                <a:cs typeface="Verdana"/>
                <a:sym typeface="Verdana"/>
              </a:rPr>
              <a:t>w = np.random.randn(n) * sqrt(2.0/n)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000000"/>
                </a:solidFill>
              </a:rPr>
              <a:t>Biases usually are initialized to 0.</a:t>
            </a:r>
            <a:endParaRPr sz="20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                              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311700" y="14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</a:rPr>
              <a:t>Hyperparameters search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48325" y="935500"/>
            <a:ext cx="4639500" cy="39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number of hyperparameters is very large on neural networks ( # hyperparameters &gt;&gt; 10).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are a lot of rules of thumb for some of the hyperparameters, and intuition for many others.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Grid search is totally unfeasible, random search (</a:t>
            </a:r>
            <a:r>
              <a:rPr lang="en" u="sng">
                <a:solidFill>
                  <a:schemeClr val="hlink"/>
                </a:solidFill>
                <a:hlinkClick r:id="rId3"/>
              </a:rPr>
              <a:t>Bergstra and Bengio, 2012</a:t>
            </a:r>
            <a:r>
              <a:rPr lang="en"/>
              <a:t>) works much better.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Future: Bayesian hyper-optimization, gradient-based hyper-optimization.</a:t>
            </a:r>
            <a:endParaRPr/>
          </a:p>
        </p:txBody>
      </p:sp>
      <p:pic>
        <p:nvPicPr>
          <p:cNvPr id="281" name="Shape 2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2400" y="1995250"/>
            <a:ext cx="3490951" cy="15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4294967295" type="title"/>
          </p:nvPr>
        </p:nvSpPr>
        <p:spPr>
          <a:xfrm>
            <a:off x="311700" y="161775"/>
            <a:ext cx="77448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Testing set is not enough anymore (if it ever was)!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287" name="Shape 287"/>
          <p:cNvSpPr txBox="1"/>
          <p:nvPr>
            <p:ph idx="4294967295" type="body"/>
          </p:nvPr>
        </p:nvSpPr>
        <p:spPr>
          <a:xfrm>
            <a:off x="311700" y="928475"/>
            <a:ext cx="4084500" cy="38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On traditional machine learning, there are some very bad people who split the data into just training and testing sets (crime against data).</a:t>
            </a:r>
            <a:endParaRPr sz="1200"/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That is wrong. It is double wrong to do so in deep neural nets. Overfitting is certain.</a:t>
            </a:r>
            <a:endParaRPr sz="1200"/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Use always a validation set. </a:t>
            </a:r>
            <a:endParaRPr sz="1200"/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Pedro Domingos’ paper</a:t>
            </a:r>
            <a:r>
              <a:rPr lang="en" sz="1200"/>
              <a:t> is a must read on this (and many other useful things to know, extra points for being easy to read).</a:t>
            </a:r>
            <a:endParaRPr sz="1200"/>
          </a:p>
          <a:p>
            <a:pPr indent="-304800" lvl="0" marL="457200" rtl="0">
              <a:spcBef>
                <a:spcPts val="1600"/>
              </a:spcBef>
              <a:spcAft>
                <a:spcPts val="1600"/>
              </a:spcAft>
              <a:buSzPts val="1200"/>
              <a:buAutoNum type="arabicPeriod"/>
            </a:pPr>
            <a:r>
              <a:rPr lang="en" sz="1200"/>
              <a:t>Use common sense for the split. While before the 50-25-25 and 60-20-20 splits were common, with the introduction of large datasets, you see extreme splits like 90-5-5 or even 98-1-1.</a:t>
            </a:r>
            <a:endParaRPr sz="1200"/>
          </a:p>
        </p:txBody>
      </p:sp>
      <p:pic>
        <p:nvPicPr>
          <p:cNvPr id="288" name="Shape 2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1150" y="1925775"/>
            <a:ext cx="4312125" cy="24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90275" y="0"/>
            <a:ext cx="84420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Large models are not evil</a:t>
            </a:r>
            <a:endParaRPr sz="2400">
              <a:solidFill>
                <a:srgbClr val="0000FF"/>
              </a:solidFill>
            </a:endParaRPr>
          </a:p>
        </p:txBody>
      </p:sp>
      <p:pic>
        <p:nvPicPr>
          <p:cNvPr descr="Screenshot (4).png"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875" y="624450"/>
            <a:ext cx="7278533" cy="409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 txBox="1"/>
          <p:nvPr/>
        </p:nvSpPr>
        <p:spPr>
          <a:xfrm>
            <a:off x="5113475" y="4718625"/>
            <a:ext cx="38025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Credit: C. Zhang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FF"/>
                </a:solidFill>
              </a:rPr>
              <a:t>Convolutional Neural Networks (CNN)</a:t>
            </a:r>
            <a:endParaRPr sz="3600">
              <a:solidFill>
                <a:srgbClr val="0000FF"/>
              </a:solidFill>
            </a:endParaRP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763" y="1768500"/>
            <a:ext cx="722947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5591900" y="4487600"/>
            <a:ext cx="26514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Credit: Yann Lecun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311700" y="140675"/>
            <a:ext cx="8520600" cy="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Theory: Remember VC dimension, forget VC dimension!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311700" y="907375"/>
            <a:ext cx="8520600" cy="3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000000"/>
                </a:solidFill>
              </a:rPr>
              <a:t>Theory in deep learning is still lacking. While some researchers (Poggio, Bolcskei, Tishby etc) are doing fundamental theoretical research, deep learning is still not guided from theory.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000000"/>
                </a:solidFill>
              </a:rPr>
              <a:t>Ironically, a lot of theoretical justifications, totally fail when it comes to deep learning, and are potentially harmful.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000000"/>
                </a:solidFill>
              </a:rPr>
              <a:t>VC dimension is one of those. VC-dim = O(d * dim(w))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Understanding Deep Learning Requires Rethinking Generalization (ICLR 2017).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An interesting survey-like paper on generalization (NIPS 2017).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000000"/>
                </a:solidFill>
              </a:rPr>
              <a:t>Naftali Tishby studies deep learning from information theoretical point of view. </a:t>
            </a:r>
            <a:r>
              <a:rPr lang="en" sz="2000" u="sng">
                <a:solidFill>
                  <a:schemeClr val="hlink"/>
                </a:solidFill>
                <a:hlinkClick r:id="rId5"/>
              </a:rPr>
              <a:t>His lecture</a:t>
            </a:r>
            <a:r>
              <a:rPr lang="en" sz="2000">
                <a:solidFill>
                  <a:srgbClr val="000000"/>
                </a:solidFill>
              </a:rPr>
              <a:t> is impressive.</a:t>
            </a:r>
            <a:endParaRPr sz="20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311700" y="21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</a:rPr>
              <a:t>Use transfer learning - whenever is possible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311700" y="1153550"/>
            <a:ext cx="8561700" cy="3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Modern CNNs take potentially several weeks to be trained in a cluster of GPUs.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Instead of training a CNN from the scratch, download a pretrained one, remove the last layer, and finetune it.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This not only it saves a lot of precious time, but it can also give you better results.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Morale of the story: Use transfer learning in CNNs.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i="1" lang="en" sz="2400"/>
              <a:t>Joke of the day:</a:t>
            </a:r>
            <a:r>
              <a:rPr lang="en" sz="2400"/>
              <a:t> No-one has ever trained a neural net from the scratch. Everyone just finetunes the first neural net.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311700" y="21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</a:rPr>
              <a:t>How to do transfer learning?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311700" y="940200"/>
            <a:ext cx="8561700" cy="40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dataset is large: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Finetune the entire network.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Else: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If dataset is similar to the dataset the net is trained on: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	Finetune only the last layer (linear classifier), freeze the other layers.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Else: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	Train a linear classifier from previous layer codes.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NB: Typically, a smaller learning rate is used for finetuning.</a:t>
            </a:r>
            <a:br>
              <a:rPr lang="en"/>
            </a:br>
            <a:r>
              <a:rPr lang="en"/>
              <a:t>Interesting </a:t>
            </a:r>
            <a:r>
              <a:rPr lang="en" u="sng">
                <a:solidFill>
                  <a:schemeClr val="accent5"/>
                </a:solidFill>
                <a:hlinkClick r:id="rId3"/>
              </a:rPr>
              <a:t>paper</a:t>
            </a:r>
            <a:r>
              <a:rPr lang="en"/>
              <a:t> on transfer learning.</a:t>
            </a:r>
            <a:br>
              <a:rPr lang="en"/>
            </a:br>
            <a:r>
              <a:rPr i="1" lang="en"/>
              <a:t>Food for thought:</a:t>
            </a:r>
            <a:r>
              <a:rPr lang="en"/>
              <a:t> What does large, smaller and similar means?</a:t>
            </a:r>
            <a:br>
              <a:rPr lang="en"/>
            </a:b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11700" y="126600"/>
            <a:ext cx="85206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FF"/>
                </a:solidFill>
              </a:rPr>
              <a:t>Finetuning</a:t>
            </a:r>
            <a:r>
              <a:rPr lang="en" sz="3600">
                <a:solidFill>
                  <a:srgbClr val="0000FF"/>
                </a:solidFill>
              </a:rPr>
              <a:t> - PyTorch</a:t>
            </a:r>
            <a:endParaRPr sz="3600">
              <a:solidFill>
                <a:srgbClr val="0000FF"/>
              </a:solidFill>
            </a:endParaRPr>
          </a:p>
        </p:txBody>
      </p:sp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600" y="1783075"/>
            <a:ext cx="6324600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Shape 320"/>
          <p:cNvSpPr txBox="1"/>
          <p:nvPr/>
        </p:nvSpPr>
        <p:spPr>
          <a:xfrm>
            <a:off x="6298025" y="1099225"/>
            <a:ext cx="25344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126600"/>
            <a:ext cx="85206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FF"/>
                </a:solidFill>
              </a:rPr>
              <a:t>Finetuning - PyTorch</a:t>
            </a:r>
            <a:endParaRPr sz="3600">
              <a:solidFill>
                <a:srgbClr val="0000FF"/>
              </a:solidFill>
            </a:endParaRPr>
          </a:p>
        </p:txBody>
      </p:sp>
      <p:pic>
        <p:nvPicPr>
          <p:cNvPr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600" y="1783075"/>
            <a:ext cx="6324600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Shape 327"/>
          <p:cNvSpPr txBox="1"/>
          <p:nvPr/>
        </p:nvSpPr>
        <p:spPr>
          <a:xfrm>
            <a:off x="6298025" y="1099225"/>
            <a:ext cx="25344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8" name="Shape 328"/>
          <p:cNvCxnSpPr/>
          <p:nvPr/>
        </p:nvCxnSpPr>
        <p:spPr>
          <a:xfrm flipH="1" rot="10800000">
            <a:off x="3401350" y="1389625"/>
            <a:ext cx="2488800" cy="80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Shape 329"/>
          <p:cNvSpPr txBox="1"/>
          <p:nvPr/>
        </p:nvSpPr>
        <p:spPr>
          <a:xfrm>
            <a:off x="5910875" y="850325"/>
            <a:ext cx="27099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Notice, that we are freezing all layers bar the last one (fc)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311700" y="21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</a:rPr>
              <a:t>Thank you!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311700" y="940200"/>
            <a:ext cx="8561700" cy="40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Questions about deep learning, the universe and everything?</a:t>
            </a:r>
            <a:br>
              <a:rPr lang="en"/>
            </a:b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140675"/>
            <a:ext cx="8520600" cy="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FF"/>
                </a:solidFill>
              </a:rPr>
              <a:t>Common CNN architectures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907375"/>
            <a:ext cx="8520600" cy="3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LeNet (1998): awful and ancient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AlexNet (2012): bad and medieval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VGG-X (2014): much better but not good enough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Inception (2014-present): good but complicated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ResNet (2015): good and default choice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WideResNet (2017): better ResNet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ResNeXt (2017): better ResNet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DenseNet (2017): ResNet-like</a:t>
            </a:r>
            <a:br>
              <a:rPr lang="en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4294967295" type="title"/>
          </p:nvPr>
        </p:nvSpPr>
        <p:spPr>
          <a:xfrm>
            <a:off x="311700" y="125625"/>
            <a:ext cx="77448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But we all know that (since the end of eighties)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34" name="Shape 134"/>
          <p:cNvSpPr txBox="1"/>
          <p:nvPr>
            <p:ph idx="4294967295" type="body"/>
          </p:nvPr>
        </p:nvSpPr>
        <p:spPr>
          <a:xfrm>
            <a:off x="311700" y="847250"/>
            <a:ext cx="3948000" cy="29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We have more data - from Lena to ImageNet.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We have more computing power, GPUs are really good at this.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1600"/>
              </a:spcAft>
              <a:buSzPts val="1400"/>
              <a:buAutoNum type="arabicPeriod"/>
            </a:pPr>
            <a:r>
              <a:rPr lang="en" sz="1400"/>
              <a:t>Last but not least, we have new ideas (and this is the focus of this lecture).</a:t>
            </a:r>
            <a:endParaRPr sz="1400"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8302" y="847250"/>
            <a:ext cx="2022850" cy="75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2375" y="1889500"/>
            <a:ext cx="1506997" cy="118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3300" y="2749700"/>
            <a:ext cx="1507000" cy="11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4294967295" type="title"/>
          </p:nvPr>
        </p:nvSpPr>
        <p:spPr>
          <a:xfrm>
            <a:off x="311700" y="125625"/>
            <a:ext cx="77448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But we all know that (since the end of eighties)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43" name="Shape 143"/>
          <p:cNvSpPr txBox="1"/>
          <p:nvPr>
            <p:ph idx="4294967295" type="body"/>
          </p:nvPr>
        </p:nvSpPr>
        <p:spPr>
          <a:xfrm>
            <a:off x="311700" y="847250"/>
            <a:ext cx="3948000" cy="29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We have more data - from Lena to ImageNet.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We have more computing power, GPUs are really good at this.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1600"/>
              </a:spcAft>
              <a:buSzPts val="1400"/>
              <a:buAutoNum type="arabicPeriod"/>
            </a:pPr>
            <a:r>
              <a:rPr lang="en" sz="1400"/>
              <a:t>Last but not least, we have new ideas (and this is the focus of this lecture).</a:t>
            </a:r>
            <a:endParaRPr sz="1400"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8302" y="847250"/>
            <a:ext cx="2022850" cy="75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2375" y="1889500"/>
            <a:ext cx="1506997" cy="118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3300" y="2749700"/>
            <a:ext cx="1507000" cy="11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92525" y="3879950"/>
            <a:ext cx="5480546" cy="10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4294967295" type="title"/>
          </p:nvPr>
        </p:nvSpPr>
        <p:spPr>
          <a:xfrm>
            <a:off x="311700" y="84400"/>
            <a:ext cx="77448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FF"/>
                </a:solidFill>
              </a:rPr>
              <a:t>Use Mini-Batches</a:t>
            </a:r>
            <a:endParaRPr sz="3600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</p:txBody>
      </p:sp>
      <p:pic>
        <p:nvPicPr>
          <p:cNvPr descr="bdd8f1f362889583.png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25" y="986550"/>
            <a:ext cx="6720250" cy="37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4294967295" type="title"/>
          </p:nvPr>
        </p:nvSpPr>
        <p:spPr>
          <a:xfrm>
            <a:off x="311700" y="84400"/>
            <a:ext cx="77448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FF"/>
                </a:solidFill>
              </a:rPr>
              <a:t>Use Mini-Batches</a:t>
            </a:r>
            <a:endParaRPr sz="3600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59" name="Shape 159"/>
          <p:cNvSpPr txBox="1"/>
          <p:nvPr>
            <p:ph idx="4294967295" type="body"/>
          </p:nvPr>
        </p:nvSpPr>
        <p:spPr>
          <a:xfrm>
            <a:off x="311700" y="847250"/>
            <a:ext cx="3978900" cy="37740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Question</a:t>
            </a:r>
            <a:r>
              <a:rPr lang="en" sz="1400"/>
              <a:t>: Size of the minibatch???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descr="bdd8f1f362889583.png"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2149" y="1134825"/>
            <a:ext cx="3126776" cy="176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4294967295" type="title"/>
          </p:nvPr>
        </p:nvSpPr>
        <p:spPr>
          <a:xfrm>
            <a:off x="311700" y="84400"/>
            <a:ext cx="77448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FF"/>
                </a:solidFill>
              </a:rPr>
              <a:t>Mini-Batches</a:t>
            </a:r>
            <a:endParaRPr sz="3600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66" name="Shape 166"/>
          <p:cNvSpPr txBox="1"/>
          <p:nvPr>
            <p:ph idx="4294967295" type="body"/>
          </p:nvPr>
        </p:nvSpPr>
        <p:spPr>
          <a:xfrm>
            <a:off x="311700" y="872200"/>
            <a:ext cx="3978900" cy="38193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Question</a:t>
            </a:r>
            <a:r>
              <a:rPr lang="en" sz="1400"/>
              <a:t>: Size of the minibatch???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Answer</a:t>
            </a:r>
            <a:r>
              <a:rPr lang="en" sz="1400">
                <a:solidFill>
                  <a:srgbClr val="FF0000"/>
                </a:solidFill>
              </a:rPr>
              <a:t>: </a:t>
            </a:r>
            <a:r>
              <a:rPr lang="en" sz="1400"/>
              <a:t>Powers of 2. Not too small because in this way you cannot exploit the vectorized code. Not too large (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deep consequences</a:t>
            </a:r>
            <a:r>
              <a:rPr lang="en" sz="1400"/>
              <a:t>) because they do not generalize well.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Recommendation</a:t>
            </a:r>
            <a:r>
              <a:rPr lang="en" sz="1400"/>
              <a:t>: Make it as large as the memory allows, but not larger than 256.</a:t>
            </a:r>
            <a:endParaRPr sz="1400"/>
          </a:p>
        </p:txBody>
      </p:sp>
      <p:pic>
        <p:nvPicPr>
          <p:cNvPr descr="bdd8f1f362889583.png"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2149" y="1134825"/>
            <a:ext cx="3126776" cy="176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