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8" r:id="rId5"/>
    <p:sldId id="260" r:id="rId6"/>
    <p:sldId id="269" r:id="rId7"/>
    <p:sldId id="270" r:id="rId8"/>
    <p:sldId id="259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F8A2E8-742A-41BB-971C-293E4704D194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9B8E0-9C71-4167-9450-C7DC938E76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003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https://www.maa.org/press/periodicals/loci/joma/iterative-methods-for-solving-iaxi-ibi-the-sor-method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9B8E0-9C71-4167-9450-C7DC938E764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6837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https://www.maa.org/press/periodicals/loci/joma/iterative-methods-for-solving-iaxi-ibi-the-sor-method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9B8E0-9C71-4167-9450-C7DC938E764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6204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輸入介面，若資料元素大於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2250000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將不顯示資料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9B8E0-9C71-4167-9450-C7DC938E764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0942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輸出介面，若資料元素大於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65535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將不顯示資料，在右方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畫面中紅字即為修補後的數值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9B8E0-9C71-4167-9450-C7DC938E764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6860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輸出介面，若資料元素大於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65535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將不顯示資料，在右方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畫面中紅字即為修補後的數值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9B8E0-9C71-4167-9450-C7DC938E764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2938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輸出介面，若資料元素大於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65535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將不顯示資料，在右方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畫面中紅字即為修補後的數值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9B8E0-9C71-4167-9450-C7DC938E764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2864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輸出介面，若資料元素大於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65535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將不顯示資料，在右方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畫面中紅字即為修補後的數值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9B8E0-9C71-4167-9450-C7DC938E764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508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B8D3-0C07-401E-A33B-1B37EC7ECAE3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E81B2-39ED-4789-9C5D-548590B999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7306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B8D3-0C07-401E-A33B-1B37EC7ECAE3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E81B2-39ED-4789-9C5D-548590B999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914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B8D3-0C07-401E-A33B-1B37EC7ECAE3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E81B2-39ED-4789-9C5D-548590B9997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9935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B8D3-0C07-401E-A33B-1B37EC7ECAE3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E81B2-39ED-4789-9C5D-548590B999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0625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B8D3-0C07-401E-A33B-1B37EC7ECAE3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E81B2-39ED-4789-9C5D-548590B9997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6208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B8D3-0C07-401E-A33B-1B37EC7ECAE3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E81B2-39ED-4789-9C5D-548590B999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762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B8D3-0C07-401E-A33B-1B37EC7ECAE3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E81B2-39ED-4789-9C5D-548590B999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5432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B8D3-0C07-401E-A33B-1B37EC7ECAE3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E81B2-39ED-4789-9C5D-548590B999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2468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B8D3-0C07-401E-A33B-1B37EC7ECAE3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E81B2-39ED-4789-9C5D-548590B999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0903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B8D3-0C07-401E-A33B-1B37EC7ECAE3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E81B2-39ED-4789-9C5D-548590B999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1651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B8D3-0C07-401E-A33B-1B37EC7ECAE3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E81B2-39ED-4789-9C5D-548590B999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22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B8D3-0C07-401E-A33B-1B37EC7ECAE3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E81B2-39ED-4789-9C5D-548590B999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01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B8D3-0C07-401E-A33B-1B37EC7ECAE3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E81B2-39ED-4789-9C5D-548590B999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3386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B8D3-0C07-401E-A33B-1B37EC7ECAE3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E81B2-39ED-4789-9C5D-548590B999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764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B8D3-0C07-401E-A33B-1B37EC7ECAE3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E81B2-39ED-4789-9C5D-548590B999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843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B8D3-0C07-401E-A33B-1B37EC7ECAE3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E81B2-39ED-4789-9C5D-548590B999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76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CB8D3-0C07-401E-A33B-1B37EC7ECAE3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84E81B2-39ED-4789-9C5D-548590B999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0052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專題一　資料內插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b="1" dirty="0" smtClean="0"/>
              <a:t>江大衞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11918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應用程式介紹</a:t>
            </a:r>
            <a:r>
              <a:rPr lang="zh-TW" altLang="en-US" dirty="0"/>
              <a:t>－介面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7639186" cy="388143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183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應用程式介紹－輸入資料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7616294" cy="388143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666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應用程式介紹－輸入完成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69" y="1930400"/>
            <a:ext cx="7564424" cy="388143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854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應用程式介紹－額外功能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可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</a:rPr>
              <a:t>輸入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</a:rPr>
              <a:t>LOP XY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</a:rPr>
              <a:t>格式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</a:rPr>
              <a:t>序列格式</a:t>
            </a:r>
          </a:p>
          <a:p>
            <a:r>
              <a:rPr lang="en-US" altLang="zh-TW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Array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</a:rPr>
              <a:t>XY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</a:rPr>
              <a:t>格式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</a:rPr>
              <a:t>: 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</a:rPr>
              <a:t>二微陣列格式</a:t>
            </a:r>
          </a:p>
          <a:p>
            <a:r>
              <a:rPr lang="zh-TW" altLang="en-US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載入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</a:rPr>
              <a:t>資料，可使用拖曳。</a:t>
            </a:r>
          </a:p>
          <a:p>
            <a:r>
              <a:rPr lang="zh-TW" altLang="en-US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可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</a:rPr>
              <a:t>輸入資料類型為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</a:rPr>
              <a:t>csv, </a:t>
            </a:r>
            <a:r>
              <a:rPr lang="en-US" altLang="zh-TW" b="1" dirty="0" err="1">
                <a:latin typeface="Calibri" panose="020F0502020204030204" pitchFamily="34" charset="0"/>
                <a:ea typeface="微軟正黑體" panose="020B0604030504040204" pitchFamily="34" charset="-120"/>
              </a:rPr>
              <a:t>xlsx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</a:rPr>
              <a:t> ,txt</a:t>
            </a:r>
          </a:p>
          <a:p>
            <a:r>
              <a:rPr lang="zh-TW" altLang="en-US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可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</a:rPr>
              <a:t>輸出資料類型為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</a:rPr>
              <a:t>csv, </a:t>
            </a:r>
            <a:r>
              <a:rPr lang="en-US" altLang="zh-TW" b="1" dirty="0" err="1">
                <a:latin typeface="Calibri" panose="020F0502020204030204" pitchFamily="34" charset="0"/>
                <a:ea typeface="微軟正黑體" panose="020B0604030504040204" pitchFamily="34" charset="-120"/>
              </a:rPr>
              <a:t>xlsx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</a:rPr>
              <a:t> ,txt</a:t>
            </a:r>
          </a:p>
          <a:p>
            <a:r>
              <a:rPr lang="zh-TW" altLang="en-US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添加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</a:rPr>
              <a:t>列需先按按鈕，添加行則是直接輸入數值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168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寫程式時遇到的 </a:t>
            </a: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Q&amp;A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600"/>
              </a:lnSpc>
            </a:pPr>
            <a:r>
              <a:rPr lang="zh-TW" altLang="en-US" sz="2000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陣列大小會影響到取數值的速度</a:t>
            </a:r>
            <a:r>
              <a:rPr lang="en-US" altLang="zh-TW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</a:br>
            <a:r>
              <a:rPr lang="zh-TW" altLang="en-US" sz="16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當</a:t>
            </a:r>
            <a:r>
              <a:rPr lang="zh-TW" altLang="en-US" sz="1600" dirty="0">
                <a:latin typeface="Calibri" panose="020F0502020204030204" pitchFamily="34" charset="0"/>
                <a:ea typeface="微軟正黑體" panose="020B0604030504040204" pitchFamily="34" charset="-120"/>
              </a:rPr>
              <a:t>我們在開一個陣列時候，陣列</a:t>
            </a:r>
            <a:r>
              <a:rPr lang="en-US" altLang="zh-TW" sz="1600" dirty="0">
                <a:latin typeface="Calibri" panose="020F0502020204030204" pitchFamily="34" charset="0"/>
                <a:ea typeface="微軟正黑體" panose="020B0604030504040204" pitchFamily="34" charset="-120"/>
              </a:rPr>
              <a:t>[0,0] </a:t>
            </a:r>
            <a:r>
              <a:rPr lang="zh-TW" altLang="en-US" sz="1600" dirty="0">
                <a:latin typeface="Calibri" panose="020F0502020204030204" pitchFamily="34" charset="0"/>
                <a:ea typeface="微軟正黑體" panose="020B0604030504040204" pitchFamily="34" charset="-120"/>
              </a:rPr>
              <a:t>與陣列</a:t>
            </a:r>
            <a:r>
              <a:rPr lang="en-US" altLang="zh-TW" sz="1600" dirty="0">
                <a:latin typeface="Calibri" panose="020F0502020204030204" pitchFamily="34" charset="0"/>
                <a:ea typeface="微軟正黑體" panose="020B0604030504040204" pitchFamily="34" charset="-120"/>
              </a:rPr>
              <a:t>[1000,1000] </a:t>
            </a:r>
            <a:r>
              <a:rPr lang="zh-TW" altLang="en-US" sz="1600" dirty="0">
                <a:latin typeface="Calibri" panose="020F0502020204030204" pitchFamily="34" charset="0"/>
                <a:ea typeface="微軟正黑體" panose="020B0604030504040204" pitchFamily="34" charset="-120"/>
              </a:rPr>
              <a:t>速度不一致，再呼叫陣列時</a:t>
            </a:r>
            <a:r>
              <a:rPr lang="en-US" altLang="zh-TW" sz="1600" dirty="0">
                <a:latin typeface="Calibri" panose="020F0502020204030204" pitchFamily="34" charset="0"/>
                <a:ea typeface="微軟正黑體" panose="020B0604030504040204" pitchFamily="34" charset="-120"/>
              </a:rPr>
              <a:t>[0,0] </a:t>
            </a:r>
            <a:r>
              <a:rPr lang="zh-TW" altLang="en-US" sz="1600" dirty="0">
                <a:latin typeface="Calibri" panose="020F0502020204030204" pitchFamily="34" charset="0"/>
                <a:ea typeface="微軟正黑體" panose="020B0604030504040204" pitchFamily="34" charset="-120"/>
              </a:rPr>
              <a:t>比 </a:t>
            </a:r>
            <a:r>
              <a:rPr lang="en-US" altLang="zh-TW" sz="1600" dirty="0">
                <a:latin typeface="Calibri" panose="020F0502020204030204" pitchFamily="34" charset="0"/>
                <a:ea typeface="微軟正黑體" panose="020B0604030504040204" pitchFamily="34" charset="-120"/>
              </a:rPr>
              <a:t>[1000,1000]</a:t>
            </a:r>
            <a:r>
              <a:rPr lang="zh-TW" altLang="en-US" sz="1600" dirty="0">
                <a:latin typeface="Calibri" panose="020F0502020204030204" pitchFamily="34" charset="0"/>
                <a:ea typeface="微軟正黑體" panose="020B0604030504040204" pitchFamily="34" charset="-120"/>
              </a:rPr>
              <a:t>快了約</a:t>
            </a:r>
            <a:r>
              <a:rPr lang="en-US" altLang="zh-TW" sz="1600" dirty="0">
                <a:latin typeface="Calibri" panose="020F0502020204030204" pitchFamily="34" charset="0"/>
                <a:ea typeface="微軟正黑體" panose="020B0604030504040204" pitchFamily="34" charset="-120"/>
              </a:rPr>
              <a:t>10</a:t>
            </a:r>
            <a:r>
              <a:rPr lang="zh-TW" altLang="en-US" sz="1600" dirty="0">
                <a:latin typeface="Calibri" panose="020F0502020204030204" pitchFamily="34" charset="0"/>
                <a:ea typeface="微軟正黑體" panose="020B0604030504040204" pitchFamily="34" charset="-120"/>
              </a:rPr>
              <a:t>倍的速度找出</a:t>
            </a:r>
            <a:r>
              <a:rPr lang="zh-TW" altLang="en-US" sz="16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，透過此方式得知陣列</a:t>
            </a:r>
            <a:r>
              <a:rPr lang="zh-TW" altLang="en-US" sz="1600" dirty="0">
                <a:latin typeface="Calibri" panose="020F0502020204030204" pitchFamily="34" charset="0"/>
                <a:ea typeface="微軟正黑體" panose="020B0604030504040204" pitchFamily="34" charset="-120"/>
              </a:rPr>
              <a:t>的大小會影響到我們從陣列提出數值的速度。後來我們在</a:t>
            </a:r>
            <a:r>
              <a:rPr lang="en-US" altLang="zh-TW" sz="1600" dirty="0">
                <a:latin typeface="Calibri" panose="020F0502020204030204" pitchFamily="34" charset="0"/>
                <a:ea typeface="微軟正黑體" panose="020B0604030504040204" pitchFamily="34" charset="-120"/>
              </a:rPr>
              <a:t>Gauss–Seidel method </a:t>
            </a:r>
            <a:r>
              <a:rPr lang="zh-TW" altLang="en-US" sz="1600" dirty="0">
                <a:latin typeface="Calibri" panose="020F0502020204030204" pitchFamily="34" charset="0"/>
                <a:ea typeface="微軟正黑體" panose="020B0604030504040204" pitchFamily="34" charset="-120"/>
              </a:rPr>
              <a:t>疊代陣列中進行壓縮後，效率比未壓縮效率快約</a:t>
            </a:r>
            <a:r>
              <a:rPr lang="en-US" altLang="zh-TW" sz="1600" dirty="0">
                <a:latin typeface="Calibri" panose="020F0502020204030204" pitchFamily="34" charset="0"/>
                <a:ea typeface="微軟正黑體" panose="020B0604030504040204" pitchFamily="34" charset="-120"/>
              </a:rPr>
              <a:t>42</a:t>
            </a:r>
            <a:r>
              <a:rPr lang="zh-TW" altLang="en-US" sz="1600" dirty="0">
                <a:latin typeface="Calibri" panose="020F0502020204030204" pitchFamily="34" charset="0"/>
                <a:ea typeface="微軟正黑體" panose="020B0604030504040204" pitchFamily="34" charset="-120"/>
              </a:rPr>
              <a:t>倍</a:t>
            </a:r>
            <a:r>
              <a:rPr lang="zh-TW" altLang="en-US" sz="16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。</a:t>
            </a:r>
            <a:endParaRPr lang="en-US" altLang="zh-TW" sz="1600" dirty="0" smtClean="0"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pPr>
              <a:lnSpc>
                <a:spcPts val="2600"/>
              </a:lnSpc>
            </a:pPr>
            <a:r>
              <a:rPr lang="en-US" altLang="zh-TW" sz="20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C#</a:t>
            </a:r>
            <a:r>
              <a:rPr lang="zh-TW" altLang="en-US" sz="20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 程式碼可以開多大的元素</a:t>
            </a:r>
            <a:r>
              <a:rPr lang="zh-TW" altLang="en-US" sz="2000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量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</a:rPr>
              <a:t/>
            </a:r>
            <a:b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</a:rPr>
            </a:br>
            <a:r>
              <a:rPr lang="en-US" altLang="zh-TW" sz="1600" dirty="0">
                <a:latin typeface="Calibri" panose="020F0502020204030204" pitchFamily="34" charset="0"/>
                <a:ea typeface="微軟正黑體" panose="020B0604030504040204" pitchFamily="34" charset="-120"/>
              </a:rPr>
              <a:t>C# </a:t>
            </a:r>
            <a:r>
              <a:rPr lang="zh-TW" altLang="en-US" sz="1600" dirty="0">
                <a:latin typeface="Calibri" panose="020F0502020204030204" pitchFamily="34" charset="0"/>
                <a:ea typeface="微軟正黑體" panose="020B0604030504040204" pitchFamily="34" charset="-120"/>
              </a:rPr>
              <a:t>在一個陣列裡最多可以有多少元素阿！根據</a:t>
            </a:r>
            <a:r>
              <a:rPr lang="en-US" altLang="zh-TW" sz="1600" dirty="0">
                <a:latin typeface="Calibri" panose="020F0502020204030204" pitchFamily="34" charset="0"/>
                <a:ea typeface="微軟正黑體" panose="020B0604030504040204" pitchFamily="34" charset="-120"/>
              </a:rPr>
              <a:t>MSDN</a:t>
            </a:r>
            <a:r>
              <a:rPr lang="zh-TW" altLang="en-US" sz="1600" dirty="0">
                <a:latin typeface="Calibri" panose="020F0502020204030204" pitchFamily="34" charset="0"/>
                <a:ea typeface="微軟正黑體" panose="020B0604030504040204" pitchFamily="34" charset="-120"/>
              </a:rPr>
              <a:t>預設，陣列的最大大小只能夠有 </a:t>
            </a:r>
            <a:r>
              <a:rPr lang="en-US" altLang="zh-TW" sz="1600" dirty="0">
                <a:latin typeface="Calibri" panose="020F0502020204030204" pitchFamily="34" charset="0"/>
                <a:ea typeface="微軟正黑體" panose="020B0604030504040204" pitchFamily="34" charset="-120"/>
              </a:rPr>
              <a:t>2GB</a:t>
            </a:r>
            <a:r>
              <a:rPr lang="zh-TW" altLang="en-US" sz="1600" dirty="0">
                <a:latin typeface="Calibri" panose="020F0502020204030204" pitchFamily="34" charset="0"/>
                <a:ea typeface="微軟正黑體" panose="020B0604030504040204" pitchFamily="34" charset="-120"/>
              </a:rPr>
              <a:t>，假設此陣列為</a:t>
            </a:r>
            <a:r>
              <a:rPr lang="en-US" altLang="zh-TW" sz="1600" dirty="0" err="1">
                <a:latin typeface="Calibri" panose="020F0502020204030204" pitchFamily="34" charset="0"/>
                <a:ea typeface="微軟正黑體" panose="020B0604030504040204" pitchFamily="34" charset="-120"/>
              </a:rPr>
              <a:t>int</a:t>
            </a:r>
            <a:r>
              <a:rPr lang="zh-TW" altLang="en-US" sz="1600" dirty="0">
                <a:latin typeface="Calibri" panose="020F0502020204030204" pitchFamily="34" charset="0"/>
                <a:ea typeface="微軟正黑體" panose="020B0604030504040204" pitchFamily="34" charset="-120"/>
              </a:rPr>
              <a:t>時，最大元素最多只能有</a:t>
            </a:r>
            <a:r>
              <a:rPr lang="en-US" altLang="zh-TW" sz="1600" dirty="0">
                <a:latin typeface="Calibri" panose="020F0502020204030204" pitchFamily="34" charset="0"/>
                <a:ea typeface="微軟正黑體" panose="020B0604030504040204" pitchFamily="34" charset="-120"/>
              </a:rPr>
              <a:t>2^32/4</a:t>
            </a:r>
            <a:r>
              <a:rPr lang="zh-TW" altLang="en-US" sz="1600" dirty="0">
                <a:latin typeface="Calibri" panose="020F0502020204030204" pitchFamily="34" charset="0"/>
                <a:ea typeface="微軟正黑體" panose="020B0604030504040204" pitchFamily="34" charset="-120"/>
              </a:rPr>
              <a:t>。可是我們的矩陣只要大於</a:t>
            </a:r>
            <a:r>
              <a:rPr lang="en-US" altLang="zh-TW" sz="1600" dirty="0">
                <a:latin typeface="Calibri" panose="020F0502020204030204" pitchFamily="34" charset="0"/>
                <a:ea typeface="微軟正黑體" panose="020B0604030504040204" pitchFamily="34" charset="-120"/>
              </a:rPr>
              <a:t>3000*3000</a:t>
            </a:r>
            <a:r>
              <a:rPr lang="zh-TW" altLang="en-US" sz="1600" dirty="0">
                <a:latin typeface="Calibri" panose="020F0502020204030204" pitchFamily="34" charset="0"/>
                <a:ea typeface="微軟正黑體" panose="020B0604030504040204" pitchFamily="34" charset="-120"/>
              </a:rPr>
              <a:t>就沒辦法塞入阿！</a:t>
            </a:r>
            <a:r>
              <a:rPr lang="en-US" altLang="zh-TW" sz="1600" dirty="0">
                <a:latin typeface="Calibri" panose="020F0502020204030204" pitchFamily="34" charset="0"/>
                <a:ea typeface="微軟正黑體" panose="020B0604030504040204" pitchFamily="34" charset="-120"/>
              </a:rPr>
              <a:t>MSDN</a:t>
            </a:r>
            <a:r>
              <a:rPr lang="zh-TW" altLang="en-US" sz="1600" dirty="0">
                <a:latin typeface="Calibri" panose="020F0502020204030204" pitchFamily="34" charset="0"/>
                <a:ea typeface="微軟正黑體" panose="020B0604030504040204" pitchFamily="34" charset="-120"/>
              </a:rPr>
              <a:t>有給予些許的解決方法，當電腦為</a:t>
            </a:r>
            <a:r>
              <a:rPr lang="en-US" altLang="zh-TW" sz="1600" dirty="0">
                <a:latin typeface="Calibri" panose="020F0502020204030204" pitchFamily="34" charset="0"/>
                <a:ea typeface="微軟正黑體" panose="020B0604030504040204" pitchFamily="34" charset="-120"/>
              </a:rPr>
              <a:t>64</a:t>
            </a:r>
            <a:r>
              <a:rPr lang="zh-TW" altLang="en-US" sz="1600" dirty="0">
                <a:latin typeface="Calibri" panose="020F0502020204030204" pitchFamily="34" charset="0"/>
                <a:ea typeface="微軟正黑體" panose="020B0604030504040204" pitchFamily="34" charset="-120"/>
              </a:rPr>
              <a:t>位元且再 </a:t>
            </a:r>
            <a:r>
              <a:rPr lang="en-US" altLang="zh-TW" sz="1600" dirty="0" err="1">
                <a:latin typeface="Calibri" panose="020F0502020204030204" pitchFamily="34" charset="0"/>
                <a:ea typeface="微軟正黑體" panose="020B0604030504040204" pitchFamily="34" charset="-120"/>
              </a:rPr>
              <a:t>app.config</a:t>
            </a:r>
            <a:r>
              <a:rPr lang="en-US" altLang="zh-TW" sz="1600" dirty="0">
                <a:latin typeface="Calibri" panose="020F0502020204030204" pitchFamily="34" charset="0"/>
                <a:ea typeface="微軟正黑體" panose="020B0604030504040204" pitchFamily="34" charset="-120"/>
              </a:rPr>
              <a:t> </a:t>
            </a:r>
            <a:r>
              <a:rPr lang="zh-TW" altLang="en-US" sz="1600" dirty="0">
                <a:latin typeface="Calibri" panose="020F0502020204030204" pitchFamily="34" charset="0"/>
                <a:ea typeface="微軟正黑體" panose="020B0604030504040204" pitchFamily="34" charset="-120"/>
              </a:rPr>
              <a:t>加入</a:t>
            </a:r>
            <a:r>
              <a:rPr lang="en-US" altLang="zh-TW" sz="1600" dirty="0" err="1">
                <a:latin typeface="Calibri" panose="020F0502020204030204" pitchFamily="34" charset="0"/>
                <a:ea typeface="微軟正黑體" panose="020B0604030504040204" pitchFamily="34" charset="-120"/>
              </a:rPr>
              <a:t>gcAllowVeryLargeObjects</a:t>
            </a:r>
            <a:r>
              <a:rPr lang="zh-TW" altLang="en-US" sz="1600" dirty="0">
                <a:latin typeface="Calibri" panose="020F0502020204030204" pitchFamily="34" charset="0"/>
                <a:ea typeface="微軟正黑體" panose="020B0604030504040204" pitchFamily="34" charset="-120"/>
              </a:rPr>
              <a:t>，假如你的</a:t>
            </a:r>
            <a:r>
              <a:rPr lang="en-US" altLang="zh-TW" sz="1600" dirty="0">
                <a:latin typeface="Calibri" panose="020F0502020204030204" pitchFamily="34" charset="0"/>
                <a:ea typeface="微軟正黑體" panose="020B0604030504040204" pitchFamily="34" charset="-120"/>
              </a:rPr>
              <a:t>RAM</a:t>
            </a:r>
            <a:r>
              <a:rPr lang="zh-TW" altLang="en-US" sz="1600" dirty="0">
                <a:latin typeface="Calibri" panose="020F0502020204030204" pitchFamily="34" charset="0"/>
                <a:ea typeface="微軟正黑體" panose="020B0604030504040204" pitchFamily="34" charset="-120"/>
              </a:rPr>
              <a:t>夠大，就能使陣列擁有 </a:t>
            </a:r>
            <a:r>
              <a:rPr lang="en-US" altLang="zh-TW" sz="1600" dirty="0">
                <a:latin typeface="Calibri" panose="020F0502020204030204" pitchFamily="34" charset="0"/>
                <a:ea typeface="微軟正黑體" panose="020B0604030504040204" pitchFamily="34" charset="-120"/>
              </a:rPr>
              <a:t>40 </a:t>
            </a:r>
            <a:r>
              <a:rPr lang="zh-TW" altLang="en-US" sz="1600" dirty="0">
                <a:latin typeface="Calibri" panose="020F0502020204030204" pitchFamily="34" charset="0"/>
                <a:ea typeface="微軟正黑體" panose="020B0604030504040204" pitchFamily="34" charset="-120"/>
              </a:rPr>
              <a:t>億元素，若你的</a:t>
            </a:r>
            <a:r>
              <a:rPr lang="en-US" altLang="zh-TW" sz="1600" dirty="0">
                <a:latin typeface="Calibri" panose="020F0502020204030204" pitchFamily="34" charset="0"/>
                <a:ea typeface="微軟正黑體" panose="020B0604030504040204" pitchFamily="34" charset="-120"/>
              </a:rPr>
              <a:t>RAM</a:t>
            </a:r>
            <a:r>
              <a:rPr lang="zh-TW" altLang="en-US" sz="1600" dirty="0">
                <a:latin typeface="Calibri" panose="020F0502020204030204" pitchFamily="34" charset="0"/>
                <a:ea typeface="微軟正黑體" panose="020B0604030504040204" pitchFamily="34" charset="-120"/>
              </a:rPr>
              <a:t>無法負載</a:t>
            </a:r>
            <a:r>
              <a:rPr lang="en-US" altLang="zh-TW" sz="1600" dirty="0">
                <a:latin typeface="Calibri" panose="020F0502020204030204" pitchFamily="34" charset="0"/>
                <a:ea typeface="微軟正黑體" panose="020B0604030504040204" pitchFamily="34" charset="-120"/>
              </a:rPr>
              <a:t>40</a:t>
            </a:r>
            <a:r>
              <a:rPr lang="zh-TW" altLang="en-US" sz="1600" dirty="0">
                <a:latin typeface="Calibri" panose="020F0502020204030204" pitchFamily="34" charset="0"/>
                <a:ea typeface="微軟正黑體" panose="020B0604030504040204" pitchFamily="34" charset="-120"/>
              </a:rPr>
              <a:t>億元素那只能到</a:t>
            </a:r>
            <a:r>
              <a:rPr lang="en-US" altLang="zh-TW" sz="1600" dirty="0">
                <a:latin typeface="Calibri" panose="020F0502020204030204" pitchFamily="34" charset="0"/>
                <a:ea typeface="微軟正黑體" panose="020B0604030504040204" pitchFamily="34" charset="-120"/>
              </a:rPr>
              <a:t>RAM</a:t>
            </a:r>
            <a:r>
              <a:rPr lang="zh-TW" altLang="en-US" sz="1600" dirty="0">
                <a:latin typeface="Calibri" panose="020F0502020204030204" pitchFamily="34" charset="0"/>
                <a:ea typeface="微軟正黑體" panose="020B0604030504040204" pitchFamily="34" charset="-120"/>
              </a:rPr>
              <a:t>能負載最大值。</a:t>
            </a:r>
          </a:p>
        </p:txBody>
      </p:sp>
    </p:spTree>
    <p:extLst>
      <p:ext uri="{BB962C8B-B14F-4D97-AF65-F5344CB8AC3E}">
        <p14:creationId xmlns:p14="http://schemas.microsoft.com/office/powerpoint/2010/main" val="426471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結論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2600"/>
              </a:lnSpc>
            </a:pPr>
            <a:r>
              <a:rPr lang="en-US" altLang="zh-TW" sz="2000" b="1" dirty="0">
                <a:latin typeface="Calibri" panose="020F0502020204030204" pitchFamily="34" charset="0"/>
              </a:rPr>
              <a:t>Conjugate gradient </a:t>
            </a:r>
            <a:r>
              <a:rPr lang="en-US" altLang="zh-TW" sz="2000" b="1" dirty="0" smtClean="0">
                <a:latin typeface="Calibri" panose="020F0502020204030204" pitchFamily="34" charset="0"/>
              </a:rPr>
              <a:t>method</a:t>
            </a:r>
            <a:r>
              <a:rPr lang="zh-TW" altLang="en-US" sz="2000" b="1" dirty="0" smtClean="0">
                <a:latin typeface="Calibri" panose="020F0502020204030204" pitchFamily="34" charset="0"/>
              </a:rPr>
              <a:t> </a:t>
            </a:r>
            <a:r>
              <a:rPr lang="zh-TW" altLang="en-US" sz="2000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比較好嗎</a:t>
            </a:r>
            <a:r>
              <a:rPr lang="zh-TW" altLang="en-US" sz="20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？</a:t>
            </a:r>
            <a:r>
              <a:rPr lang="en-US" altLang="zh-TW" sz="20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/>
            </a:r>
            <a:br>
              <a:rPr lang="en-US" altLang="zh-TW" sz="20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</a:br>
            <a:r>
              <a:rPr lang="zh-TW" altLang="zh-TW" sz="20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將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</a:rPr>
              <a:t>Gauss–Seidel method</a:t>
            </a:r>
            <a:r>
              <a:rPr lang="zh-TW" altLang="zh-TW" sz="2000" dirty="0">
                <a:latin typeface="Calibri" panose="020F0502020204030204" pitchFamily="34" charset="0"/>
                <a:ea typeface="微軟正黑體" panose="020B0604030504040204" pitchFamily="34" charset="-120"/>
              </a:rPr>
              <a:t>的原先矩陣嘗試是否能夠用疊代的方式尋找陣列中值而使效率增加？與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</a:rPr>
              <a:t>Conjugate gradient method </a:t>
            </a:r>
            <a:r>
              <a:rPr lang="zh-TW" altLang="zh-TW" sz="2000" dirty="0">
                <a:latin typeface="Calibri" panose="020F0502020204030204" pitchFamily="34" charset="0"/>
                <a:ea typeface="微軟正黑體" panose="020B0604030504040204" pitchFamily="34" charset="-120"/>
              </a:rPr>
              <a:t>實作後是否能夠比 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</a:rPr>
              <a:t>Gauss–Seidel method</a:t>
            </a:r>
            <a:r>
              <a:rPr lang="zh-TW" altLang="zh-TW" sz="2000" dirty="0">
                <a:latin typeface="Calibri" panose="020F0502020204030204" pitchFamily="34" charset="0"/>
                <a:ea typeface="微軟正黑體" panose="020B0604030504040204" pitchFamily="34" charset="-120"/>
              </a:rPr>
              <a:t>效率更好來的更快速</a:t>
            </a:r>
            <a:r>
              <a:rPr lang="zh-TW" altLang="zh-TW" sz="20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。</a:t>
            </a:r>
            <a:endParaRPr lang="en-US" altLang="zh-TW" sz="2000" dirty="0" smtClean="0"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pPr>
              <a:lnSpc>
                <a:spcPts val="2600"/>
              </a:lnSpc>
            </a:pPr>
            <a:r>
              <a:rPr lang="zh-TW" altLang="en-US" sz="2000" b="1" dirty="0">
                <a:latin typeface="Calibri" panose="020F0502020204030204" pitchFamily="34" charset="0"/>
              </a:rPr>
              <a:t>用 </a:t>
            </a:r>
            <a:r>
              <a:rPr lang="en-US" altLang="zh-TW" sz="2000" b="1" dirty="0">
                <a:latin typeface="Calibri" panose="020F0502020204030204" pitchFamily="34" charset="0"/>
              </a:rPr>
              <a:t>Linked List</a:t>
            </a:r>
            <a:r>
              <a:rPr lang="zh-TW" altLang="en-US" sz="2000" b="1" dirty="0">
                <a:latin typeface="Calibri" panose="020F0502020204030204" pitchFamily="34" charset="0"/>
              </a:rPr>
              <a:t> 來取代 </a:t>
            </a:r>
            <a:r>
              <a:rPr lang="en-US" altLang="zh-TW" sz="2000" b="1" dirty="0">
                <a:latin typeface="Calibri" panose="020F0502020204030204" pitchFamily="34" charset="0"/>
              </a:rPr>
              <a:t>Array</a:t>
            </a:r>
            <a:r>
              <a:rPr lang="zh-TW" altLang="en-US" sz="2000" b="1" dirty="0">
                <a:latin typeface="Calibri" panose="020F0502020204030204" pitchFamily="34" charset="0"/>
              </a:rPr>
              <a:t>？</a:t>
            </a:r>
            <a:r>
              <a:rPr lang="en-US" altLang="zh-TW" sz="20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/>
            </a:r>
            <a:br>
              <a:rPr lang="en-US" altLang="zh-TW" sz="20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</a:br>
            <a:r>
              <a:rPr lang="zh-TW" altLang="en-US" sz="20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因為一開始遺失點的過多用</a:t>
            </a:r>
            <a:r>
              <a:rPr lang="en-US" altLang="zh-TW" sz="20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 Linked List</a:t>
            </a:r>
            <a:r>
              <a:rPr lang="zh-TW" altLang="en-US" sz="20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 比起 </a:t>
            </a:r>
            <a:r>
              <a:rPr lang="en-US" altLang="zh-TW" sz="20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Array</a:t>
            </a:r>
            <a:r>
              <a:rPr lang="zh-TW" altLang="en-US" sz="20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 有更巨大的優勢，但隨著迭代時間變多 ，</a:t>
            </a:r>
            <a:r>
              <a:rPr lang="en-US" altLang="zh-TW" sz="20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Linked List</a:t>
            </a:r>
            <a:r>
              <a:rPr lang="zh-TW" altLang="en-US" sz="20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 比起 </a:t>
            </a:r>
            <a:r>
              <a:rPr lang="en-US" altLang="zh-TW" sz="20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Array</a:t>
            </a:r>
            <a:r>
              <a:rPr lang="zh-TW" altLang="en-US" sz="20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 還需要有新增資料的複雜度，於是 </a:t>
            </a:r>
            <a:r>
              <a:rPr lang="en-US" altLang="zh-TW" sz="20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Linked List</a:t>
            </a:r>
            <a:r>
              <a:rPr lang="zh-TW" altLang="en-US" sz="20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 是否還比起 </a:t>
            </a:r>
            <a:r>
              <a:rPr lang="en-US" altLang="zh-TW" sz="20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Array</a:t>
            </a:r>
            <a:r>
              <a:rPr lang="zh-TW" altLang="en-US" sz="20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 有優勢</a:t>
            </a:r>
            <a:r>
              <a:rPr lang="zh-TW" altLang="en-US" sz="2000" smtClean="0">
                <a:latin typeface="Calibri" panose="020F0502020204030204" pitchFamily="34" charset="0"/>
                <a:ea typeface="微軟正黑體" panose="020B0604030504040204" pitchFamily="34" charset="-120"/>
              </a:rPr>
              <a:t>？還需要去測試得到正確答案。 </a:t>
            </a:r>
            <a:endParaRPr lang="en-US" altLang="zh-TW" sz="2000" dirty="0" smtClean="0"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pPr>
              <a:lnSpc>
                <a:spcPts val="2600"/>
              </a:lnSpc>
            </a:pPr>
            <a:endParaRPr lang="zh-TW" altLang="zh-TW" sz="2000" i="1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1022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摘要與介紹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18751"/>
            <a:ext cx="8596668" cy="3880773"/>
          </a:xfrm>
        </p:spPr>
        <p:txBody>
          <a:bodyPr/>
          <a:lstStyle/>
          <a:p>
            <a:r>
              <a:rPr lang="zh-TW" altLang="en-US" dirty="0"/>
              <a:t>實作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Laplace </a:t>
            </a: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interpolation</a:t>
            </a:r>
            <a:r>
              <a:rPr lang="zh-TW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zh-TW" altLang="en-US" dirty="0" smtClean="0"/>
              <a:t>方法</a:t>
            </a:r>
            <a:r>
              <a:rPr lang="zh-TW" altLang="en-US" dirty="0"/>
              <a:t>為專題一主要核心，其目的為修補圖像中全部遺失的數值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Laplace </a:t>
            </a: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interpolation</a:t>
            </a:r>
            <a:r>
              <a:rPr lang="zh-TW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zh-TW" altLang="zh-TW" dirty="0" smtClean="0"/>
              <a:t>是</a:t>
            </a:r>
            <a:r>
              <a:rPr lang="zh-TW" altLang="zh-TW" dirty="0"/>
              <a:t>一種用於還原圖像中缺少數據之插值方法，雖然簡單，但在大部分情況下效果良好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1460768"/>
                  </p:ext>
                </p:extLst>
              </p:nvPr>
            </p:nvGraphicFramePr>
            <p:xfrm>
              <a:off x="677335" y="2847979"/>
              <a:ext cx="8506273" cy="3597102"/>
            </p:xfrm>
            <a:graphic>
              <a:graphicData uri="http://schemas.openxmlformats.org/drawingml/2006/table">
                <a:tbl>
                  <a:tblPr firstRow="1" firstCol="1" bandRow="1">
                    <a:tableStyleId>{8799B23B-EC83-4686-B30A-512413B5E67A}</a:tableStyleId>
                  </a:tblPr>
                  <a:tblGrid>
                    <a:gridCol w="2254943">
                      <a:extLst>
                        <a:ext uri="{9D8B030D-6E8A-4147-A177-3AD203B41FA5}">
                          <a16:colId xmlns:a16="http://schemas.microsoft.com/office/drawing/2014/main" val="2150767917"/>
                        </a:ext>
                      </a:extLst>
                    </a:gridCol>
                    <a:gridCol w="2096922">
                      <a:extLst>
                        <a:ext uri="{9D8B030D-6E8A-4147-A177-3AD203B41FA5}">
                          <a16:colId xmlns:a16="http://schemas.microsoft.com/office/drawing/2014/main" val="531990247"/>
                        </a:ext>
                      </a:extLst>
                    </a:gridCol>
                    <a:gridCol w="2037742">
                      <a:extLst>
                        <a:ext uri="{9D8B030D-6E8A-4147-A177-3AD203B41FA5}">
                          <a16:colId xmlns:a16="http://schemas.microsoft.com/office/drawing/2014/main" val="808391338"/>
                        </a:ext>
                      </a:extLst>
                    </a:gridCol>
                    <a:gridCol w="2116666">
                      <a:extLst>
                        <a:ext uri="{9D8B030D-6E8A-4147-A177-3AD203B41FA5}">
                          <a16:colId xmlns:a16="http://schemas.microsoft.com/office/drawing/2014/main" val="3961532690"/>
                        </a:ext>
                      </a:extLst>
                    </a:gridCol>
                  </a:tblGrid>
                  <a:tr h="420896">
                    <a:tc>
                      <a:txBody>
                        <a:bodyPr/>
                        <a:lstStyle/>
                        <a:p>
                          <a:pPr algn="ctr" eaLnBrk="0" hangingPunct="0">
                            <a:spcAft>
                              <a:spcPts val="0"/>
                            </a:spcAft>
                          </a:pPr>
                          <a:r>
                            <a:rPr lang="zh-TW" sz="1100" kern="100" baseline="0" dirty="0">
                              <a:effectLst/>
                            </a:rPr>
                            <a:t>線性方程式</a:t>
                          </a:r>
                          <a:endParaRPr lang="zh-TW" sz="1100" b="1" kern="100" baseline="0" dirty="0">
                            <a:effectLst/>
                            <a:latin typeface="Calibri" panose="020F0502020204030204" pitchFamily="34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624" marR="63624" marT="0" marB="0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 hangingPunct="0">
                            <a:spcAft>
                              <a:spcPts val="0"/>
                            </a:spcAft>
                          </a:pPr>
                          <a:r>
                            <a:rPr lang="zh-TW" sz="1100" kern="100" baseline="0" dirty="0">
                              <a:effectLst/>
                            </a:rPr>
                            <a:t>說明</a:t>
                          </a:r>
                          <a:endParaRPr lang="zh-TW" sz="1100" b="0" kern="100" baseline="0" dirty="0">
                            <a:effectLst/>
                            <a:latin typeface="Calibri" panose="020F0502020204030204" pitchFamily="34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624" marR="63624" marT="0" marB="0" anchor="ctr"/>
                    </a:tc>
                    <a:tc>
                      <a:txBody>
                        <a:bodyPr/>
                        <a:lstStyle/>
                        <a:p>
                          <a:pPr algn="ctr" eaLnBrk="0" hangingPunct="0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sz="1100" i="1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en-US" sz="11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TW" sz="1100" i="1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zh-TW" sz="1100" i="1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𝒍</m:t>
                                    </m:r>
                                  </m:sub>
                                </m:sSub>
                                <m:r>
                                  <a:rPr lang="en-US" sz="11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TW" sz="1100" i="1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zh-TW" sz="1100" i="1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sub>
                                </m:sSub>
                                <m:r>
                                  <a:rPr lang="en-US" sz="11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1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TW" sz="1100" b="1" kern="100" baseline="0" dirty="0">
                            <a:effectLst/>
                            <a:latin typeface="Calibri" panose="020F0502020204030204" pitchFamily="34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624" marR="63624" marT="0" marB="0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 hangingPunct="0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TW" sz="1100" b="0" kern="100" baseline="0" dirty="0">
                              <a:effectLst/>
                            </a:rPr>
                            <a:t>求未知點在</a:t>
                          </a:r>
                          <a:r>
                            <a:rPr lang="zh-TW" sz="1200" b="1" kern="100" baseline="0" dirty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effectLst/>
                            </a:rPr>
                            <a:t>上下邊界</a:t>
                          </a:r>
                          <a:r>
                            <a:rPr lang="zh-TW" sz="1100" b="0" kern="100" baseline="0" dirty="0">
                              <a:effectLst/>
                            </a:rPr>
                            <a:t>時方程式</a:t>
                          </a:r>
                          <a:endParaRPr lang="zh-TW" sz="1100" b="0" kern="100" baseline="0" dirty="0">
                            <a:effectLst/>
                            <a:latin typeface="Calibri" panose="020F0502020204030204" pitchFamily="34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624" marR="63624" marT="0" marB="0" anchor="ctr"/>
                    </a:tc>
                    <a:extLst>
                      <a:ext uri="{0D108BD9-81ED-4DB2-BD59-A6C34878D82A}">
                        <a16:rowId xmlns:a16="http://schemas.microsoft.com/office/drawing/2014/main" val="2639672665"/>
                      </a:ext>
                    </a:extLst>
                  </a:tr>
                  <a:tr h="420896">
                    <a:tc>
                      <a:txBody>
                        <a:bodyPr/>
                        <a:lstStyle/>
                        <a:p>
                          <a:pPr algn="ctr" eaLnBrk="0" hangingPunct="0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sz="1100" i="1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sz="1100" b="1" kern="100" baseline="0" dirty="0">
                            <a:effectLst/>
                            <a:latin typeface="Calibri" panose="020F0502020204030204" pitchFamily="34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624" marR="63624" marT="0" marB="0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 hangingPunct="0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TW" sz="1100" kern="100" baseline="0" dirty="0">
                              <a:effectLst/>
                            </a:rPr>
                            <a:t>為</a:t>
                          </a:r>
                          <a:r>
                            <a:rPr lang="en-US" sz="1200" b="1" kern="100" baseline="0" dirty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effectLst/>
                            </a:rPr>
                            <a:t>y</a:t>
                          </a:r>
                          <a:r>
                            <a:rPr lang="zh-TW" sz="1200" b="1" kern="100" baseline="0" dirty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effectLst/>
                            </a:rPr>
                            <a:t>點上方</a:t>
                          </a:r>
                          <a:r>
                            <a:rPr lang="zh-TW" sz="1100" kern="100" baseline="0" dirty="0">
                              <a:effectLst/>
                            </a:rPr>
                            <a:t>數值</a:t>
                          </a:r>
                          <a:endParaRPr lang="zh-TW" sz="1100" b="0" kern="100" baseline="0" dirty="0">
                            <a:effectLst/>
                            <a:latin typeface="Calibri" panose="020F0502020204030204" pitchFamily="34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624" marR="63624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 hangingPunct="0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sz="1100" i="1" kern="100" baseline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en-US" sz="11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TW" sz="1100" i="1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zh-TW" sz="1100" i="1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sub>
                                </m:sSub>
                                <m:r>
                                  <a:rPr lang="en-US" sz="11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TW" sz="1100" i="1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zh-TW" sz="1100" i="1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b>
                                </m:sSub>
                                <m:r>
                                  <a:rPr lang="en-US" sz="11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1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TW" sz="1100" b="1" kern="100" baseline="0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624" marR="63624" marT="0" marB="0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 hangingPunct="0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TW" sz="1100" kern="100" baseline="0" dirty="0">
                              <a:effectLst/>
                            </a:rPr>
                            <a:t>求未知點在</a:t>
                          </a:r>
                          <a:r>
                            <a:rPr lang="zh-TW" sz="1200" b="1" kern="100" baseline="0" dirty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effectLst/>
                            </a:rPr>
                            <a:t>左上邊界</a:t>
                          </a:r>
                          <a:r>
                            <a:rPr lang="zh-TW" sz="1100" kern="100" baseline="0" dirty="0">
                              <a:effectLst/>
                            </a:rPr>
                            <a:t>時方程式</a:t>
                          </a:r>
                          <a:endParaRPr lang="zh-TW" sz="1100" b="0" kern="100" baseline="0" dirty="0">
                            <a:effectLst/>
                            <a:latin typeface="Calibri" panose="020F0502020204030204" pitchFamily="34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624" marR="63624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50625990"/>
                      </a:ext>
                    </a:extLst>
                  </a:tr>
                  <a:tr h="420896">
                    <a:tc>
                      <a:txBody>
                        <a:bodyPr/>
                        <a:lstStyle/>
                        <a:p>
                          <a:pPr algn="ctr" eaLnBrk="0" hangingPunct="0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sz="1100" i="1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sz="1100" b="1" kern="100" baseline="0" dirty="0">
                            <a:effectLst/>
                            <a:latin typeface="Calibri" panose="020F0502020204030204" pitchFamily="34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624" marR="63624" marT="0" marB="0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 hangingPunct="0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TW" sz="1100" kern="100" baseline="0" dirty="0">
                              <a:effectLst/>
                            </a:rPr>
                            <a:t>為</a:t>
                          </a:r>
                          <a:r>
                            <a:rPr lang="en-US" sz="1200" b="1" kern="100" baseline="0" dirty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effectLst/>
                            </a:rPr>
                            <a:t>y</a:t>
                          </a:r>
                          <a:r>
                            <a:rPr lang="zh-TW" sz="1200" b="1" kern="100" baseline="0" dirty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effectLst/>
                            </a:rPr>
                            <a:t>點下方</a:t>
                          </a:r>
                          <a:r>
                            <a:rPr lang="zh-TW" sz="1100" kern="100" baseline="0" dirty="0">
                              <a:effectLst/>
                            </a:rPr>
                            <a:t>數值</a:t>
                          </a:r>
                          <a:endParaRPr lang="zh-TW" sz="1100" b="0" kern="100" baseline="0" dirty="0">
                            <a:effectLst/>
                            <a:latin typeface="Calibri" panose="020F0502020204030204" pitchFamily="34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624" marR="63624" marT="0" marB="0" anchor="ctr"/>
                    </a:tc>
                    <a:tc>
                      <a:txBody>
                        <a:bodyPr/>
                        <a:lstStyle/>
                        <a:p>
                          <a:pPr algn="ctr" eaLnBrk="0" hangingPunct="0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sz="1100" i="1" kern="100" baseline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en-US" sz="11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TW" sz="1100" i="1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zh-TW" sz="1100" i="1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𝒍</m:t>
                                    </m:r>
                                  </m:sub>
                                </m:sSub>
                                <m:r>
                                  <a:rPr lang="en-US" sz="11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TW" sz="1100" i="1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zh-TW" sz="1100" i="1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b>
                                </m:sSub>
                                <m:r>
                                  <a:rPr lang="en-US" sz="11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1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TW" sz="1100" b="1" kern="100" baseline="0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624" marR="63624" marT="0" marB="0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 hangingPunct="0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TW" sz="1100" kern="100" baseline="0" dirty="0">
                              <a:effectLst/>
                            </a:rPr>
                            <a:t>求未知點在</a:t>
                          </a:r>
                          <a:r>
                            <a:rPr lang="zh-TW" sz="1200" b="1" kern="100" baseline="0" dirty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effectLst/>
                            </a:rPr>
                            <a:t>右上邊界</a:t>
                          </a:r>
                          <a:r>
                            <a:rPr lang="zh-TW" sz="1100" kern="100" baseline="0" dirty="0">
                              <a:effectLst/>
                            </a:rPr>
                            <a:t>時方程式</a:t>
                          </a:r>
                          <a:endParaRPr lang="zh-TW" sz="1100" b="0" kern="100" baseline="0" dirty="0">
                            <a:effectLst/>
                            <a:latin typeface="Calibri" panose="020F0502020204030204" pitchFamily="34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624" marR="63624" marT="0" marB="0" anchor="ctr"/>
                    </a:tc>
                    <a:extLst>
                      <a:ext uri="{0D108BD9-81ED-4DB2-BD59-A6C34878D82A}">
                        <a16:rowId xmlns:a16="http://schemas.microsoft.com/office/drawing/2014/main" val="1351032335"/>
                      </a:ext>
                    </a:extLst>
                  </a:tr>
                  <a:tr h="420896">
                    <a:tc>
                      <a:txBody>
                        <a:bodyPr/>
                        <a:lstStyle/>
                        <a:p>
                          <a:pPr algn="ctr" eaLnBrk="0" hangingPunct="0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sz="1100" i="1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𝒍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sz="1100" b="1" kern="100" baseline="0">
                            <a:effectLst/>
                            <a:latin typeface="Calibri" panose="020F0502020204030204" pitchFamily="34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624" marR="63624" marT="0" marB="0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 hangingPunct="0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TW" sz="1100" kern="100" baseline="0" dirty="0">
                              <a:effectLst/>
                            </a:rPr>
                            <a:t>為</a:t>
                          </a:r>
                          <a:r>
                            <a:rPr lang="en-US" sz="1200" b="1" kern="100" baseline="0" dirty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effectLst/>
                            </a:rPr>
                            <a:t>y</a:t>
                          </a:r>
                          <a:r>
                            <a:rPr lang="zh-TW" sz="1200" b="1" kern="100" baseline="0" dirty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effectLst/>
                            </a:rPr>
                            <a:t>點左方</a:t>
                          </a:r>
                          <a:r>
                            <a:rPr lang="zh-TW" sz="1100" kern="100" baseline="0" dirty="0">
                              <a:effectLst/>
                            </a:rPr>
                            <a:t>數值</a:t>
                          </a:r>
                          <a:endParaRPr lang="zh-TW" sz="1100" b="0" kern="100" baseline="0" dirty="0">
                            <a:effectLst/>
                            <a:latin typeface="Calibri" panose="020F0502020204030204" pitchFamily="34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624" marR="63624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 hangingPunct="0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sz="1100" i="1" kern="100" baseline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en-US" sz="11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TW" sz="1100" i="1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zh-TW" sz="1100" i="1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sub>
                                </m:sSub>
                                <m:r>
                                  <a:rPr lang="en-US" sz="11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TW" sz="1100" i="1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zh-TW" sz="1100" i="1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sub>
                                </m:sSub>
                                <m:r>
                                  <a:rPr lang="en-US" sz="11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1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TW" sz="1100" b="1" kern="100" baseline="0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624" marR="63624" marT="0" marB="0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 hangingPunct="0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TW" sz="1100" kern="100" baseline="0" dirty="0">
                              <a:effectLst/>
                            </a:rPr>
                            <a:t>求未知點在</a:t>
                          </a:r>
                          <a:r>
                            <a:rPr lang="zh-TW" sz="1200" b="1" kern="100" baseline="0" dirty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effectLst/>
                            </a:rPr>
                            <a:t>左下邊界</a:t>
                          </a:r>
                          <a:r>
                            <a:rPr lang="zh-TW" sz="1100" kern="100" baseline="0" dirty="0">
                              <a:effectLst/>
                            </a:rPr>
                            <a:t>時方程式</a:t>
                          </a:r>
                          <a:endParaRPr lang="zh-TW" sz="1100" b="0" kern="100" baseline="0" dirty="0">
                            <a:effectLst/>
                            <a:latin typeface="Calibri" panose="020F0502020204030204" pitchFamily="34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624" marR="63624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91542867"/>
                      </a:ext>
                    </a:extLst>
                  </a:tr>
                  <a:tr h="420896">
                    <a:tc>
                      <a:txBody>
                        <a:bodyPr/>
                        <a:lstStyle/>
                        <a:p>
                          <a:pPr algn="ctr" eaLnBrk="0" hangingPunct="0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sz="1100" i="1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sz="1100" b="1" kern="100" baseline="0" dirty="0">
                            <a:effectLst/>
                            <a:latin typeface="Calibri" panose="020F0502020204030204" pitchFamily="34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624" marR="63624" marT="0" marB="0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 hangingPunct="0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TW" sz="1100" kern="100" baseline="0" dirty="0">
                              <a:effectLst/>
                            </a:rPr>
                            <a:t>為</a:t>
                          </a:r>
                          <a:r>
                            <a:rPr lang="en-US" sz="1200" b="1" kern="100" baseline="0" dirty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effectLst/>
                            </a:rPr>
                            <a:t>y</a:t>
                          </a:r>
                          <a:r>
                            <a:rPr lang="zh-TW" sz="1200" b="1" kern="100" baseline="0" dirty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effectLst/>
                            </a:rPr>
                            <a:t>點右方</a:t>
                          </a:r>
                          <a:r>
                            <a:rPr lang="zh-TW" sz="1100" kern="100" baseline="0" dirty="0">
                              <a:effectLst/>
                            </a:rPr>
                            <a:t>數值</a:t>
                          </a:r>
                          <a:endParaRPr lang="zh-TW" sz="1100" b="0" kern="100" baseline="0" dirty="0">
                            <a:effectLst/>
                            <a:latin typeface="Calibri" panose="020F0502020204030204" pitchFamily="34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624" marR="63624" marT="0" marB="0" anchor="ctr"/>
                    </a:tc>
                    <a:tc>
                      <a:txBody>
                        <a:bodyPr/>
                        <a:lstStyle/>
                        <a:p>
                          <a:pPr algn="ctr" eaLnBrk="0" hangingPunct="0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sz="1100" i="1" kern="100" baseline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en-US" sz="11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TW" sz="1100" i="1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zh-TW" sz="1100" i="1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𝒍</m:t>
                                    </m:r>
                                  </m:sub>
                                </m:sSub>
                                <m:r>
                                  <a:rPr lang="en-US" sz="11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TW" sz="1100" i="1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zh-TW" sz="1100" i="1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sub>
                                </m:sSub>
                                <m:r>
                                  <a:rPr lang="en-US" sz="11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1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TW" sz="1100" b="1" kern="100" baseline="0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624" marR="63624" marT="0" marB="0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 hangingPunct="0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TW" sz="1100" kern="100" baseline="0" dirty="0">
                              <a:effectLst/>
                            </a:rPr>
                            <a:t>求未知點在</a:t>
                          </a:r>
                          <a:r>
                            <a:rPr lang="zh-TW" sz="1200" b="1" kern="100" baseline="0" dirty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effectLst/>
                            </a:rPr>
                            <a:t>右下邊界</a:t>
                          </a:r>
                          <a:r>
                            <a:rPr lang="zh-TW" sz="1100" kern="100" baseline="0" dirty="0">
                              <a:effectLst/>
                            </a:rPr>
                            <a:t>時方程式</a:t>
                          </a:r>
                          <a:endParaRPr lang="zh-TW" sz="1100" b="0" kern="100" baseline="0" dirty="0">
                            <a:effectLst/>
                            <a:latin typeface="Calibri" panose="020F0502020204030204" pitchFamily="34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624" marR="63624" marT="0" marB="0" anchor="ctr"/>
                    </a:tc>
                    <a:extLst>
                      <a:ext uri="{0D108BD9-81ED-4DB2-BD59-A6C34878D82A}">
                        <a16:rowId xmlns:a16="http://schemas.microsoft.com/office/drawing/2014/main" val="1018348422"/>
                      </a:ext>
                    </a:extLst>
                  </a:tr>
                  <a:tr h="420896">
                    <a:tc>
                      <a:txBody>
                        <a:bodyPr/>
                        <a:lstStyle/>
                        <a:p>
                          <a:pPr algn="ctr" eaLnBrk="0" hangingPunct="0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sz="1100" i="1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en-US" sz="11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TW" sz="1100" i="1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sz="1100" b="1" kern="100" baseline="0" dirty="0">
                            <a:effectLst/>
                            <a:latin typeface="Calibri" panose="020F0502020204030204" pitchFamily="34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624" marR="63624" marT="0" marB="0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 hangingPunct="0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TW" sz="1100" kern="100" baseline="0" dirty="0">
                              <a:effectLst/>
                            </a:rPr>
                            <a:t>在</a:t>
                          </a:r>
                          <a:r>
                            <a:rPr lang="zh-TW" sz="1200" b="1" kern="100" baseline="0" dirty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effectLst/>
                            </a:rPr>
                            <a:t>點已知</a:t>
                          </a:r>
                          <a:r>
                            <a:rPr lang="zh-TW" sz="1100" kern="100" baseline="0" dirty="0">
                              <a:effectLst/>
                            </a:rPr>
                            <a:t>的情況中</a:t>
                          </a:r>
                          <a:endParaRPr lang="zh-TW" sz="1100" b="0" kern="100" baseline="0" dirty="0">
                            <a:effectLst/>
                            <a:latin typeface="Calibri" panose="020F0502020204030204" pitchFamily="34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624" marR="63624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 hangingPunct="0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sz="1100" i="1" kern="100" baseline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en-US" sz="11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TW" sz="1100" i="1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zh-TW" sz="1100" i="1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𝒍</m:t>
                                    </m:r>
                                  </m:sub>
                                </m:sSub>
                                <m:r>
                                  <a:rPr lang="en-US" sz="11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TW" sz="1100" i="1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zh-TW" sz="1100" i="1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sub>
                                </m:sSub>
                                <m:r>
                                  <a:rPr lang="en-US" sz="11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1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TW" sz="1100" b="1" kern="100" baseline="0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624" marR="63624" marT="0" marB="0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 hangingPunct="0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TW" sz="1100" kern="100" baseline="0" dirty="0">
                              <a:effectLst/>
                            </a:rPr>
                            <a:t>求未知點在</a:t>
                          </a:r>
                          <a:r>
                            <a:rPr lang="zh-TW" sz="1200" b="1" kern="100" baseline="0" dirty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effectLst/>
                            </a:rPr>
                            <a:t>上下邊界</a:t>
                          </a:r>
                          <a:r>
                            <a:rPr lang="zh-TW" sz="1100" kern="100" baseline="0" dirty="0">
                              <a:effectLst/>
                            </a:rPr>
                            <a:t>時方程式</a:t>
                          </a:r>
                          <a:endParaRPr lang="zh-TW" sz="1100" b="0" kern="100" baseline="0" dirty="0">
                            <a:effectLst/>
                            <a:latin typeface="Calibri" panose="020F0502020204030204" pitchFamily="34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624" marR="63624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87169186"/>
                      </a:ext>
                    </a:extLst>
                  </a:tr>
                  <a:tr h="645752">
                    <a:tc>
                      <a:txBody>
                        <a:bodyPr/>
                        <a:lstStyle/>
                        <a:p>
                          <a:pPr algn="ctr" eaLnBrk="0" hangingPunct="0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sz="1100" i="1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en-US" sz="11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TW" sz="1100" i="1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zh-TW" sz="1100" i="1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sub>
                                </m:sSub>
                                <m:r>
                                  <a:rPr lang="en-US" sz="11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TW" sz="1100" i="1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zh-TW" sz="1100" i="1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b>
                                </m:sSub>
                                <m:r>
                                  <a:rPr lang="en-US" sz="11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TW" sz="1100" i="1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zh-TW" sz="1100" i="1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𝒍</m:t>
                                    </m:r>
                                  </m:sub>
                                </m:sSub>
                                <m:r>
                                  <a:rPr lang="en-US" sz="11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TW" sz="1100" i="1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zh-TW" sz="1100" i="1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sub>
                                </m:sSub>
                                <m:r>
                                  <a:rPr lang="en-US" sz="11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1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TW" sz="1100" b="1" kern="100" baseline="0" dirty="0">
                            <a:effectLst/>
                            <a:latin typeface="Calibri" panose="020F0502020204030204" pitchFamily="34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624" marR="63624" marT="0" marB="0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 hangingPunct="0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TW" sz="1100" kern="100" baseline="0" dirty="0">
                              <a:effectLst/>
                            </a:rPr>
                            <a:t>通用求未知點方程式，為應用均值定理。</a:t>
                          </a:r>
                          <a:endParaRPr lang="zh-TW" sz="1100" b="0" kern="100" baseline="0" dirty="0">
                            <a:effectLst/>
                            <a:latin typeface="Calibri" panose="020F0502020204030204" pitchFamily="34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624" marR="63624" marT="0" marB="0" anchor="ctr"/>
                    </a:tc>
                    <a:tc>
                      <a:txBody>
                        <a:bodyPr/>
                        <a:lstStyle/>
                        <a:p>
                          <a:pPr algn="ctr" eaLnBrk="0" hangingPunct="0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sz="1100" i="1" kern="100" baseline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en-US" sz="11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TW" sz="1100" i="1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zh-TW" sz="1100" i="1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sub>
                                </m:sSub>
                                <m:r>
                                  <a:rPr lang="en-US" sz="11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TW" sz="1100" i="1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zh-TW" sz="1100" i="1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b>
                                </m:sSub>
                                <m:r>
                                  <a:rPr lang="en-US" sz="11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1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TW" sz="1100" b="1" kern="100" baseline="0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624" marR="63624" marT="0" marB="0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 hangingPunct="0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TW" sz="1100" kern="100" baseline="0" dirty="0">
                              <a:effectLst/>
                            </a:rPr>
                            <a:t>求未知點在</a:t>
                          </a:r>
                          <a:r>
                            <a:rPr lang="zh-TW" sz="1200" b="1" kern="100" baseline="0" dirty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effectLst/>
                            </a:rPr>
                            <a:t>左上邊界</a:t>
                          </a:r>
                          <a:r>
                            <a:rPr lang="zh-TW" sz="1100" kern="100" baseline="0" dirty="0">
                              <a:effectLst/>
                            </a:rPr>
                            <a:t>時方程式</a:t>
                          </a:r>
                          <a:endParaRPr lang="zh-TW" sz="1100" b="0" kern="100" baseline="0" dirty="0">
                            <a:effectLst/>
                            <a:latin typeface="Calibri" panose="020F0502020204030204" pitchFamily="34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624" marR="63624" marT="0" marB="0" anchor="ctr"/>
                    </a:tc>
                    <a:extLst>
                      <a:ext uri="{0D108BD9-81ED-4DB2-BD59-A6C34878D82A}">
                        <a16:rowId xmlns:a16="http://schemas.microsoft.com/office/drawing/2014/main" val="4259627089"/>
                      </a:ext>
                    </a:extLst>
                  </a:tr>
                  <a:tr h="425974">
                    <a:tc>
                      <a:txBody>
                        <a:bodyPr/>
                        <a:lstStyle/>
                        <a:p>
                          <a:pPr algn="ctr" eaLnBrk="0" hangingPunct="0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sz="1100" i="1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en-US" sz="11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TW" sz="1100" i="1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zh-TW" sz="1100" i="1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sub>
                                </m:sSub>
                                <m:r>
                                  <a:rPr lang="en-US" sz="11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TW" sz="1100" i="1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zh-TW" sz="1100" i="1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b>
                                </m:sSub>
                                <m:r>
                                  <a:rPr lang="en-US" sz="11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1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TW" sz="1100" b="1" kern="100" baseline="0" dirty="0">
                            <a:effectLst/>
                            <a:latin typeface="Calibri" panose="020F0502020204030204" pitchFamily="34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624" marR="63624" marT="0" marB="0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 hangingPunct="0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TW" sz="1100" kern="100" baseline="0" dirty="0">
                              <a:effectLst/>
                            </a:rPr>
                            <a:t>求未知點在</a:t>
                          </a:r>
                          <a:r>
                            <a:rPr lang="zh-TW" sz="1200" b="1" kern="100" baseline="0" dirty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effectLst/>
                            </a:rPr>
                            <a:t>左右邊界</a:t>
                          </a:r>
                          <a:r>
                            <a:rPr lang="zh-TW" sz="1100" kern="100" baseline="0" dirty="0">
                              <a:effectLst/>
                            </a:rPr>
                            <a:t>時方程式</a:t>
                          </a:r>
                          <a:endParaRPr lang="zh-TW" sz="1100" b="0" kern="100" baseline="0" dirty="0">
                            <a:effectLst/>
                            <a:latin typeface="Calibri" panose="020F0502020204030204" pitchFamily="34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624" marR="63624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 hangingPunct="0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sz="1100" i="1" kern="100" baseline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en-US" sz="11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TW" sz="1100" i="1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zh-TW" sz="1100" i="1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𝒍</m:t>
                                    </m:r>
                                  </m:sub>
                                </m:sSub>
                                <m:r>
                                  <a:rPr lang="en-US" sz="11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TW" sz="1100" i="1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zh-TW" sz="1100" i="1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100" kern="100" baseline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b>
                                </m:sSub>
                                <m:r>
                                  <a:rPr lang="en-US" sz="11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100" kern="100" baseline="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TW" sz="1100" b="1" kern="100" baseline="0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624" marR="63624" marT="0" marB="0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 hangingPunct="0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TW" sz="1100" kern="100" baseline="0" dirty="0">
                              <a:effectLst/>
                            </a:rPr>
                            <a:t>求未知點在</a:t>
                          </a:r>
                          <a:r>
                            <a:rPr lang="zh-TW" sz="1200" b="1" kern="100" baseline="0" dirty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effectLst/>
                            </a:rPr>
                            <a:t>右上邊界</a:t>
                          </a:r>
                          <a:r>
                            <a:rPr lang="zh-TW" sz="1100" kern="100" baseline="0" dirty="0">
                              <a:effectLst/>
                            </a:rPr>
                            <a:t>時方程式</a:t>
                          </a:r>
                          <a:endParaRPr lang="zh-TW" sz="1100" b="0" kern="100" baseline="0" dirty="0">
                            <a:effectLst/>
                            <a:latin typeface="Calibri" panose="020F0502020204030204" pitchFamily="34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624" marR="63624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3590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1460768"/>
                  </p:ext>
                </p:extLst>
              </p:nvPr>
            </p:nvGraphicFramePr>
            <p:xfrm>
              <a:off x="677335" y="2847979"/>
              <a:ext cx="8506273" cy="3597102"/>
            </p:xfrm>
            <a:graphic>
              <a:graphicData uri="http://schemas.openxmlformats.org/drawingml/2006/table">
                <a:tbl>
                  <a:tblPr firstRow="1" firstCol="1" bandRow="1">
                    <a:tableStyleId>{8799B23B-EC83-4686-B30A-512413B5E67A}</a:tableStyleId>
                  </a:tblPr>
                  <a:tblGrid>
                    <a:gridCol w="2254943">
                      <a:extLst>
                        <a:ext uri="{9D8B030D-6E8A-4147-A177-3AD203B41FA5}">
                          <a16:colId xmlns:a16="http://schemas.microsoft.com/office/drawing/2014/main" val="2150767917"/>
                        </a:ext>
                      </a:extLst>
                    </a:gridCol>
                    <a:gridCol w="2096922">
                      <a:extLst>
                        <a:ext uri="{9D8B030D-6E8A-4147-A177-3AD203B41FA5}">
                          <a16:colId xmlns:a16="http://schemas.microsoft.com/office/drawing/2014/main" val="531990247"/>
                        </a:ext>
                      </a:extLst>
                    </a:gridCol>
                    <a:gridCol w="2037742">
                      <a:extLst>
                        <a:ext uri="{9D8B030D-6E8A-4147-A177-3AD203B41FA5}">
                          <a16:colId xmlns:a16="http://schemas.microsoft.com/office/drawing/2014/main" val="808391338"/>
                        </a:ext>
                      </a:extLst>
                    </a:gridCol>
                    <a:gridCol w="2116666">
                      <a:extLst>
                        <a:ext uri="{9D8B030D-6E8A-4147-A177-3AD203B41FA5}">
                          <a16:colId xmlns:a16="http://schemas.microsoft.com/office/drawing/2014/main" val="3961532690"/>
                        </a:ext>
                      </a:extLst>
                    </a:gridCol>
                  </a:tblGrid>
                  <a:tr h="420896">
                    <a:tc>
                      <a:txBody>
                        <a:bodyPr/>
                        <a:lstStyle/>
                        <a:p>
                          <a:pPr algn="ctr" eaLnBrk="0" hangingPunct="0">
                            <a:spcAft>
                              <a:spcPts val="0"/>
                            </a:spcAft>
                          </a:pPr>
                          <a:r>
                            <a:rPr lang="zh-TW" sz="1100" kern="100" baseline="0" dirty="0">
                              <a:effectLst/>
                            </a:rPr>
                            <a:t>線性方程式</a:t>
                          </a:r>
                          <a:endParaRPr lang="zh-TW" sz="1100" b="1" kern="100" baseline="0" dirty="0">
                            <a:effectLst/>
                            <a:latin typeface="Calibri" panose="020F0502020204030204" pitchFamily="34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624" marR="63624" marT="0" marB="0"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 hangingPunct="0">
                            <a:spcAft>
                              <a:spcPts val="0"/>
                            </a:spcAft>
                          </a:pPr>
                          <a:r>
                            <a:rPr lang="zh-TW" sz="1100" kern="100" baseline="0" dirty="0">
                              <a:effectLst/>
                            </a:rPr>
                            <a:t>說明</a:t>
                          </a:r>
                          <a:endParaRPr lang="zh-TW" sz="1100" b="0" kern="100" baseline="0" dirty="0">
                            <a:effectLst/>
                            <a:latin typeface="Calibri" panose="020F0502020204030204" pitchFamily="34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624" marR="63624" marT="0" marB="0"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3624" marR="63624" marT="0" marB="0" anchor="ctr">
                        <a:blipFill>
                          <a:blip r:embed="rId2"/>
                          <a:stretch>
                            <a:fillRect l="-213433" t="-1449" r="-104478" b="-7594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 hangingPunct="0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TW" sz="1100" b="0" kern="100" baseline="0" dirty="0">
                              <a:effectLst/>
                            </a:rPr>
                            <a:t>求未知點在</a:t>
                          </a:r>
                          <a:r>
                            <a:rPr lang="zh-TW" sz="1200" b="1" kern="100" baseline="0" dirty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effectLst/>
                            </a:rPr>
                            <a:t>上下邊界</a:t>
                          </a:r>
                          <a:r>
                            <a:rPr lang="zh-TW" sz="1100" b="0" kern="100" baseline="0" dirty="0">
                              <a:effectLst/>
                            </a:rPr>
                            <a:t>時方程式</a:t>
                          </a:r>
                          <a:endParaRPr lang="zh-TW" sz="1100" b="0" kern="100" baseline="0" dirty="0">
                            <a:effectLst/>
                            <a:latin typeface="Calibri" panose="020F0502020204030204" pitchFamily="34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624" marR="63624" marT="0" marB="0" anchor="ctr"/>
                    </a:tc>
                    <a:extLst>
                      <a:ext uri="{0D108BD9-81ED-4DB2-BD59-A6C34878D82A}">
                        <a16:rowId xmlns:a16="http://schemas.microsoft.com/office/drawing/2014/main" val="2639672665"/>
                      </a:ext>
                    </a:extLst>
                  </a:tr>
                  <a:tr h="420896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3624" marR="63624" marT="0" marB="0" anchor="ctr">
                        <a:blipFill>
                          <a:blip r:embed="rId2"/>
                          <a:stretch>
                            <a:fillRect l="-270" t="-101449" r="-278108" b="-6594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 hangingPunct="0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TW" sz="1100" kern="100" baseline="0" dirty="0">
                              <a:effectLst/>
                            </a:rPr>
                            <a:t>為</a:t>
                          </a:r>
                          <a:r>
                            <a:rPr lang="en-US" sz="1200" b="1" kern="100" baseline="0" dirty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effectLst/>
                            </a:rPr>
                            <a:t>y</a:t>
                          </a:r>
                          <a:r>
                            <a:rPr lang="zh-TW" sz="1200" b="1" kern="100" baseline="0" dirty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effectLst/>
                            </a:rPr>
                            <a:t>點上方</a:t>
                          </a:r>
                          <a:r>
                            <a:rPr lang="zh-TW" sz="1100" kern="100" baseline="0" dirty="0">
                              <a:effectLst/>
                            </a:rPr>
                            <a:t>數值</a:t>
                          </a:r>
                          <a:endParaRPr lang="zh-TW" sz="1100" b="0" kern="100" baseline="0" dirty="0">
                            <a:effectLst/>
                            <a:latin typeface="Calibri" panose="020F0502020204030204" pitchFamily="34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624" marR="63624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3624" marR="63624" marT="0" marB="0" anchor="ctr">
                        <a:blipFill>
                          <a:blip r:embed="rId2"/>
                          <a:stretch>
                            <a:fillRect l="-213433" t="-101449" r="-104478" b="-6594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 hangingPunct="0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TW" sz="1100" kern="100" baseline="0" dirty="0">
                              <a:effectLst/>
                            </a:rPr>
                            <a:t>求未知點在</a:t>
                          </a:r>
                          <a:r>
                            <a:rPr lang="zh-TW" sz="1200" b="1" kern="100" baseline="0" dirty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effectLst/>
                            </a:rPr>
                            <a:t>左上邊界</a:t>
                          </a:r>
                          <a:r>
                            <a:rPr lang="zh-TW" sz="1100" kern="100" baseline="0" dirty="0">
                              <a:effectLst/>
                            </a:rPr>
                            <a:t>時方程式</a:t>
                          </a:r>
                          <a:endParaRPr lang="zh-TW" sz="1100" b="0" kern="100" baseline="0" dirty="0">
                            <a:effectLst/>
                            <a:latin typeface="Calibri" panose="020F0502020204030204" pitchFamily="34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624" marR="63624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50625990"/>
                      </a:ext>
                    </a:extLst>
                  </a:tr>
                  <a:tr h="420896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3624" marR="63624" marT="0" marB="0" anchor="ctr">
                        <a:blipFill>
                          <a:blip r:embed="rId2"/>
                          <a:stretch>
                            <a:fillRect l="-270" t="-201449" r="-278108" b="-5594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 hangingPunct="0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TW" sz="1100" kern="100" baseline="0" dirty="0">
                              <a:effectLst/>
                            </a:rPr>
                            <a:t>為</a:t>
                          </a:r>
                          <a:r>
                            <a:rPr lang="en-US" sz="1200" b="1" kern="100" baseline="0" dirty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effectLst/>
                            </a:rPr>
                            <a:t>y</a:t>
                          </a:r>
                          <a:r>
                            <a:rPr lang="zh-TW" sz="1200" b="1" kern="100" baseline="0" dirty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effectLst/>
                            </a:rPr>
                            <a:t>點下方</a:t>
                          </a:r>
                          <a:r>
                            <a:rPr lang="zh-TW" sz="1100" kern="100" baseline="0" dirty="0">
                              <a:effectLst/>
                            </a:rPr>
                            <a:t>數值</a:t>
                          </a:r>
                          <a:endParaRPr lang="zh-TW" sz="1100" b="0" kern="100" baseline="0" dirty="0">
                            <a:effectLst/>
                            <a:latin typeface="Calibri" panose="020F0502020204030204" pitchFamily="34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624" marR="63624" marT="0" marB="0"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3624" marR="63624" marT="0" marB="0" anchor="ctr">
                        <a:blipFill>
                          <a:blip r:embed="rId2"/>
                          <a:stretch>
                            <a:fillRect l="-213433" t="-201449" r="-104478" b="-5594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 hangingPunct="0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TW" sz="1100" kern="100" baseline="0" dirty="0">
                              <a:effectLst/>
                            </a:rPr>
                            <a:t>求未知點在</a:t>
                          </a:r>
                          <a:r>
                            <a:rPr lang="zh-TW" sz="1200" b="1" kern="100" baseline="0" dirty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effectLst/>
                            </a:rPr>
                            <a:t>右上邊界</a:t>
                          </a:r>
                          <a:r>
                            <a:rPr lang="zh-TW" sz="1100" kern="100" baseline="0" dirty="0">
                              <a:effectLst/>
                            </a:rPr>
                            <a:t>時方程式</a:t>
                          </a:r>
                          <a:endParaRPr lang="zh-TW" sz="1100" b="0" kern="100" baseline="0" dirty="0">
                            <a:effectLst/>
                            <a:latin typeface="Calibri" panose="020F0502020204030204" pitchFamily="34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624" marR="63624" marT="0" marB="0" anchor="ctr"/>
                    </a:tc>
                    <a:extLst>
                      <a:ext uri="{0D108BD9-81ED-4DB2-BD59-A6C34878D82A}">
                        <a16:rowId xmlns:a16="http://schemas.microsoft.com/office/drawing/2014/main" val="1351032335"/>
                      </a:ext>
                    </a:extLst>
                  </a:tr>
                  <a:tr h="420896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3624" marR="63624" marT="0" marB="0" anchor="ctr">
                        <a:blipFill>
                          <a:blip r:embed="rId2"/>
                          <a:stretch>
                            <a:fillRect l="-270" t="-297143" r="-278108" b="-4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 hangingPunct="0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TW" sz="1100" kern="100" baseline="0" dirty="0">
                              <a:effectLst/>
                            </a:rPr>
                            <a:t>為</a:t>
                          </a:r>
                          <a:r>
                            <a:rPr lang="en-US" sz="1200" b="1" kern="100" baseline="0" dirty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effectLst/>
                            </a:rPr>
                            <a:t>y</a:t>
                          </a:r>
                          <a:r>
                            <a:rPr lang="zh-TW" sz="1200" b="1" kern="100" baseline="0" dirty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effectLst/>
                            </a:rPr>
                            <a:t>點左方</a:t>
                          </a:r>
                          <a:r>
                            <a:rPr lang="zh-TW" sz="1100" kern="100" baseline="0" dirty="0">
                              <a:effectLst/>
                            </a:rPr>
                            <a:t>數值</a:t>
                          </a:r>
                          <a:endParaRPr lang="zh-TW" sz="1100" b="0" kern="100" baseline="0" dirty="0">
                            <a:effectLst/>
                            <a:latin typeface="Calibri" panose="020F0502020204030204" pitchFamily="34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624" marR="63624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3624" marR="63624" marT="0" marB="0" anchor="ctr">
                        <a:blipFill>
                          <a:blip r:embed="rId2"/>
                          <a:stretch>
                            <a:fillRect l="-213433" t="-297143" r="-104478" b="-4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 hangingPunct="0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TW" sz="1100" kern="100" baseline="0" dirty="0">
                              <a:effectLst/>
                            </a:rPr>
                            <a:t>求未知點在</a:t>
                          </a:r>
                          <a:r>
                            <a:rPr lang="zh-TW" sz="1200" b="1" kern="100" baseline="0" dirty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effectLst/>
                            </a:rPr>
                            <a:t>左下邊界</a:t>
                          </a:r>
                          <a:r>
                            <a:rPr lang="zh-TW" sz="1100" kern="100" baseline="0" dirty="0">
                              <a:effectLst/>
                            </a:rPr>
                            <a:t>時方程式</a:t>
                          </a:r>
                          <a:endParaRPr lang="zh-TW" sz="1100" b="0" kern="100" baseline="0" dirty="0">
                            <a:effectLst/>
                            <a:latin typeface="Calibri" panose="020F0502020204030204" pitchFamily="34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624" marR="63624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91542867"/>
                      </a:ext>
                    </a:extLst>
                  </a:tr>
                  <a:tr h="420896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3624" marR="63624" marT="0" marB="0" anchor="ctr">
                        <a:blipFill>
                          <a:blip r:embed="rId2"/>
                          <a:stretch>
                            <a:fillRect l="-270" t="-402899" r="-278108" b="-3579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 hangingPunct="0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TW" sz="1100" kern="100" baseline="0" dirty="0">
                              <a:effectLst/>
                            </a:rPr>
                            <a:t>為</a:t>
                          </a:r>
                          <a:r>
                            <a:rPr lang="en-US" sz="1200" b="1" kern="100" baseline="0" dirty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effectLst/>
                            </a:rPr>
                            <a:t>y</a:t>
                          </a:r>
                          <a:r>
                            <a:rPr lang="zh-TW" sz="1200" b="1" kern="100" baseline="0" dirty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effectLst/>
                            </a:rPr>
                            <a:t>點右方</a:t>
                          </a:r>
                          <a:r>
                            <a:rPr lang="zh-TW" sz="1100" kern="100" baseline="0" dirty="0">
                              <a:effectLst/>
                            </a:rPr>
                            <a:t>數值</a:t>
                          </a:r>
                          <a:endParaRPr lang="zh-TW" sz="1100" b="0" kern="100" baseline="0" dirty="0">
                            <a:effectLst/>
                            <a:latin typeface="Calibri" panose="020F0502020204030204" pitchFamily="34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624" marR="63624" marT="0" marB="0"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3624" marR="63624" marT="0" marB="0" anchor="ctr">
                        <a:blipFill>
                          <a:blip r:embed="rId2"/>
                          <a:stretch>
                            <a:fillRect l="-213433" t="-402899" r="-104478" b="-3579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 hangingPunct="0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TW" sz="1100" kern="100" baseline="0" dirty="0">
                              <a:effectLst/>
                            </a:rPr>
                            <a:t>求未知點在</a:t>
                          </a:r>
                          <a:r>
                            <a:rPr lang="zh-TW" sz="1200" b="1" kern="100" baseline="0" dirty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effectLst/>
                            </a:rPr>
                            <a:t>右下邊界</a:t>
                          </a:r>
                          <a:r>
                            <a:rPr lang="zh-TW" sz="1100" kern="100" baseline="0" dirty="0">
                              <a:effectLst/>
                            </a:rPr>
                            <a:t>時方程式</a:t>
                          </a:r>
                          <a:endParaRPr lang="zh-TW" sz="1100" b="0" kern="100" baseline="0" dirty="0">
                            <a:effectLst/>
                            <a:latin typeface="Calibri" panose="020F0502020204030204" pitchFamily="34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624" marR="63624" marT="0" marB="0" anchor="ctr"/>
                    </a:tc>
                    <a:extLst>
                      <a:ext uri="{0D108BD9-81ED-4DB2-BD59-A6C34878D82A}">
                        <a16:rowId xmlns:a16="http://schemas.microsoft.com/office/drawing/2014/main" val="1018348422"/>
                      </a:ext>
                    </a:extLst>
                  </a:tr>
                  <a:tr h="420896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3624" marR="63624" marT="0" marB="0" anchor="ctr">
                        <a:blipFill>
                          <a:blip r:embed="rId2"/>
                          <a:stretch>
                            <a:fillRect l="-270" t="-502899" r="-278108" b="-2579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 hangingPunct="0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TW" sz="1100" kern="100" baseline="0" dirty="0">
                              <a:effectLst/>
                            </a:rPr>
                            <a:t>在</a:t>
                          </a:r>
                          <a:r>
                            <a:rPr lang="zh-TW" sz="1200" b="1" kern="100" baseline="0" dirty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effectLst/>
                            </a:rPr>
                            <a:t>點已知</a:t>
                          </a:r>
                          <a:r>
                            <a:rPr lang="zh-TW" sz="1100" kern="100" baseline="0" dirty="0">
                              <a:effectLst/>
                            </a:rPr>
                            <a:t>的情況中</a:t>
                          </a:r>
                          <a:endParaRPr lang="zh-TW" sz="1100" b="0" kern="100" baseline="0" dirty="0">
                            <a:effectLst/>
                            <a:latin typeface="Calibri" panose="020F0502020204030204" pitchFamily="34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624" marR="63624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3624" marR="63624" marT="0" marB="0" anchor="ctr">
                        <a:blipFill>
                          <a:blip r:embed="rId2"/>
                          <a:stretch>
                            <a:fillRect l="-213433" t="-502899" r="-104478" b="-2579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 hangingPunct="0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TW" sz="1100" kern="100" baseline="0" dirty="0">
                              <a:effectLst/>
                            </a:rPr>
                            <a:t>求未知點在</a:t>
                          </a:r>
                          <a:r>
                            <a:rPr lang="zh-TW" sz="1200" b="1" kern="100" baseline="0" dirty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effectLst/>
                            </a:rPr>
                            <a:t>上下邊界</a:t>
                          </a:r>
                          <a:r>
                            <a:rPr lang="zh-TW" sz="1100" kern="100" baseline="0" dirty="0">
                              <a:effectLst/>
                            </a:rPr>
                            <a:t>時方程式</a:t>
                          </a:r>
                          <a:endParaRPr lang="zh-TW" sz="1100" b="0" kern="100" baseline="0" dirty="0">
                            <a:effectLst/>
                            <a:latin typeface="Calibri" panose="020F0502020204030204" pitchFamily="34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624" marR="63624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87169186"/>
                      </a:ext>
                    </a:extLst>
                  </a:tr>
                  <a:tr h="645752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3624" marR="63624" marT="0" marB="0" anchor="ctr">
                        <a:blipFill>
                          <a:blip r:embed="rId2"/>
                          <a:stretch>
                            <a:fillRect l="-270" t="-392453" r="-278108" b="-679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 hangingPunct="0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TW" sz="1100" kern="100" baseline="0" dirty="0">
                              <a:effectLst/>
                            </a:rPr>
                            <a:t>通用求未知點方程式，為應用均值定理。</a:t>
                          </a:r>
                          <a:endParaRPr lang="zh-TW" sz="1100" b="0" kern="100" baseline="0" dirty="0">
                            <a:effectLst/>
                            <a:latin typeface="Calibri" panose="020F0502020204030204" pitchFamily="34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624" marR="63624" marT="0" marB="0"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3624" marR="63624" marT="0" marB="0" anchor="ctr">
                        <a:blipFill>
                          <a:blip r:embed="rId2"/>
                          <a:stretch>
                            <a:fillRect l="-213433" t="-392453" r="-104478" b="-679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 hangingPunct="0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TW" sz="1100" kern="100" baseline="0" dirty="0">
                              <a:effectLst/>
                            </a:rPr>
                            <a:t>求未知點在</a:t>
                          </a:r>
                          <a:r>
                            <a:rPr lang="zh-TW" sz="1200" b="1" kern="100" baseline="0" dirty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effectLst/>
                            </a:rPr>
                            <a:t>左上邊界</a:t>
                          </a:r>
                          <a:r>
                            <a:rPr lang="zh-TW" sz="1100" kern="100" baseline="0" dirty="0">
                              <a:effectLst/>
                            </a:rPr>
                            <a:t>時方程式</a:t>
                          </a:r>
                          <a:endParaRPr lang="zh-TW" sz="1100" b="0" kern="100" baseline="0" dirty="0">
                            <a:effectLst/>
                            <a:latin typeface="Calibri" panose="020F0502020204030204" pitchFamily="34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624" marR="63624" marT="0" marB="0" anchor="ctr"/>
                    </a:tc>
                    <a:extLst>
                      <a:ext uri="{0D108BD9-81ED-4DB2-BD59-A6C34878D82A}">
                        <a16:rowId xmlns:a16="http://schemas.microsoft.com/office/drawing/2014/main" val="4259627089"/>
                      </a:ext>
                    </a:extLst>
                  </a:tr>
                  <a:tr h="425974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3624" marR="63624" marT="0" marB="0" anchor="ctr">
                        <a:blipFill>
                          <a:blip r:embed="rId2"/>
                          <a:stretch>
                            <a:fillRect l="-270" t="-745714" r="-278108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 hangingPunct="0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TW" sz="1100" kern="100" baseline="0" dirty="0">
                              <a:effectLst/>
                            </a:rPr>
                            <a:t>求未知點在</a:t>
                          </a:r>
                          <a:r>
                            <a:rPr lang="zh-TW" sz="1200" b="1" kern="100" baseline="0" dirty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effectLst/>
                            </a:rPr>
                            <a:t>左右邊界</a:t>
                          </a:r>
                          <a:r>
                            <a:rPr lang="zh-TW" sz="1100" kern="100" baseline="0" dirty="0">
                              <a:effectLst/>
                            </a:rPr>
                            <a:t>時方程式</a:t>
                          </a:r>
                          <a:endParaRPr lang="zh-TW" sz="1100" b="0" kern="100" baseline="0" dirty="0">
                            <a:effectLst/>
                            <a:latin typeface="Calibri" panose="020F0502020204030204" pitchFamily="34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624" marR="63624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3624" marR="63624" marT="0" marB="0" anchor="ctr">
                        <a:blipFill>
                          <a:blip r:embed="rId2"/>
                          <a:stretch>
                            <a:fillRect l="-213433" t="-745714" r="-104478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eaLnBrk="0" hangingPunct="0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TW" sz="1100" kern="100" baseline="0" dirty="0">
                              <a:effectLst/>
                            </a:rPr>
                            <a:t>求未知點在</a:t>
                          </a:r>
                          <a:r>
                            <a:rPr lang="zh-TW" sz="1200" b="1" kern="100" baseline="0" dirty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effectLst/>
                            </a:rPr>
                            <a:t>右上邊界</a:t>
                          </a:r>
                          <a:r>
                            <a:rPr lang="zh-TW" sz="1100" kern="100" baseline="0" dirty="0">
                              <a:effectLst/>
                            </a:rPr>
                            <a:t>時方程式</a:t>
                          </a:r>
                          <a:endParaRPr lang="zh-TW" sz="1100" b="0" kern="100" baseline="0" dirty="0">
                            <a:effectLst/>
                            <a:latin typeface="Calibri" panose="020F0502020204030204" pitchFamily="34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624" marR="63624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35903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0993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數值線性</a:t>
            </a:r>
            <a:r>
              <a:rPr lang="zh-TW" altLang="en-US" dirty="0" smtClean="0"/>
              <a:t>方程式演算法介紹</a:t>
            </a:r>
            <a:r>
              <a:rPr lang="zh-TW" altLang="en-US" dirty="0"/>
              <a:t> </a:t>
            </a:r>
            <a:r>
              <a:rPr lang="zh-TW" altLang="en-US" dirty="0" smtClean="0"/>
              <a:t> </a:t>
            </a:r>
            <a:r>
              <a:rPr lang="en-US" altLang="zh-TW" dirty="0" smtClean="0"/>
              <a:t> </a:t>
            </a:r>
            <a:r>
              <a:rPr lang="zh-TW" altLang="en-US" dirty="0" smtClean="0"/>
              <a:t>   </a:t>
            </a:r>
            <a:r>
              <a:rPr lang="en-US" altLang="zh-TW" dirty="0" smtClean="0"/>
              <a:t> </a:t>
            </a:r>
            <a:r>
              <a:rPr lang="zh-TW" altLang="en-US" sz="2400" dirty="0" smtClean="0"/>
              <a:t>嘗試過的</a:t>
            </a:r>
            <a:r>
              <a:rPr lang="kn-IN" altLang="zh-TW" sz="1800" dirty="0"/>
              <a:t>ಥ⌣</a:t>
            </a:r>
            <a:r>
              <a:rPr lang="kn-IN" altLang="zh-TW" sz="1800" dirty="0" smtClean="0"/>
              <a:t>ಥ</a:t>
            </a:r>
            <a:endParaRPr lang="zh-TW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589410" y="1930400"/>
                <a:ext cx="8596668" cy="469741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ts val="2600"/>
                  </a:lnSpc>
                </a:pPr>
                <a:r>
                  <a:rPr lang="en-US" altLang="zh-TW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Gaussian Elimination method</a:t>
                </a:r>
                <a:r>
                  <a:rPr lang="en-US" altLang="zh-TW" sz="20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r>
                  <a:rPr lang="en-US" altLang="zh-TW" b="1" dirty="0" smtClean="0"/>
                  <a:t/>
                </a:r>
                <a:br>
                  <a:rPr lang="en-US" altLang="zh-TW" b="1" dirty="0" smtClean="0"/>
                </a:br>
                <a:r>
                  <a:rPr lang="zh-TW" altLang="en-US" sz="1600" dirty="0"/>
                  <a:t>數值線性方程式中其一算法，可用來為線性方程組求解，求一矩陣時，高斯消去法會產生出一個行梯陣式</a:t>
                </a:r>
                <a:r>
                  <a:rPr lang="zh-TW" altLang="en-US" sz="1600" dirty="0" smtClean="0"/>
                  <a:t>。</a:t>
                </a:r>
                <a:r>
                  <a:rPr lang="en-US" altLang="zh-TW" sz="1600" dirty="0" smtClean="0"/>
                  <a:t/>
                </a:r>
                <a:br>
                  <a:rPr lang="en-US" altLang="zh-TW" sz="1600" dirty="0" smtClean="0"/>
                </a:br>
                <a:r>
                  <a:rPr lang="zh-TW" altLang="en-US" sz="1600" dirty="0" smtClean="0"/>
                  <a:t>時間</a:t>
                </a:r>
                <a:r>
                  <a:rPr lang="zh-TW" altLang="en-US" sz="1600" dirty="0"/>
                  <a:t>複雜度為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TW" b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TW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1600" dirty="0" smtClean="0"/>
                  <a:t>。</a:t>
                </a:r>
                <a:endParaRPr lang="en-US" altLang="zh-TW" sz="1600" dirty="0" smtClean="0"/>
              </a:p>
              <a:p>
                <a:pPr>
                  <a:lnSpc>
                    <a:spcPts val="2600"/>
                  </a:lnSpc>
                </a:pPr>
                <a:r>
                  <a:rPr lang="en-US" altLang="zh-TW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Gauss–Seidel method:</a:t>
                </a:r>
                <a:br>
                  <a:rPr lang="en-US" altLang="zh-TW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altLang="zh-TW" sz="1600" dirty="0"/>
                  <a:t>Gauss-Seidel method</a:t>
                </a:r>
                <a:r>
                  <a:rPr lang="zh-TW" altLang="en-US" sz="1600" dirty="0"/>
                  <a:t>是數值線性方程式疊代法其中之一，可用來求出線性方程組解的近似值。</a:t>
                </a:r>
                <a:r>
                  <a:rPr lang="en-US" altLang="zh-TW" sz="1600" dirty="0"/>
                  <a:t/>
                </a:r>
                <a:br>
                  <a:rPr lang="en-US" altLang="zh-TW" sz="1600" dirty="0"/>
                </a:br>
                <a:r>
                  <a:rPr lang="zh-TW" altLang="en-US" sz="1600" dirty="0"/>
                  <a:t>時間複雜度為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TW" b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1600" dirty="0"/>
                  <a:t>。</a:t>
                </a:r>
              </a:p>
              <a:p>
                <a:pPr>
                  <a:lnSpc>
                    <a:spcPts val="2600"/>
                  </a:lnSpc>
                </a:pPr>
                <a:r>
                  <a:rPr lang="en-US" altLang="zh-TW" sz="20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Conjugate </a:t>
                </a:r>
                <a:r>
                  <a:rPr lang="en-US" altLang="zh-TW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gradient method:</a:t>
                </a:r>
                <a:br>
                  <a:rPr lang="en-US" altLang="zh-TW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altLang="zh-TW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Conjugate gradient method</a:t>
                </a:r>
                <a:r>
                  <a:rPr lang="zh-TW" alt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可求解係數矩陣在對稱正定矩陣中線性方程組數值解的方法</a:t>
                </a:r>
                <a:r>
                  <a:rPr lang="zh-TW" alt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。此演算法屬</a:t>
                </a:r>
                <a:r>
                  <a:rPr lang="zh-TW" alt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於</a:t>
                </a:r>
                <a:r>
                  <a:rPr lang="zh-TW" alt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疊</a:t>
                </a:r>
                <a:r>
                  <a:rPr lang="zh-TW" alt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代方法，適用於係數矩陣為稀疏矩陣的線性方程組</a:t>
                </a:r>
                <a:r>
                  <a:rPr lang="zh-TW" alt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。</a:t>
                </a:r>
                <a:r>
                  <a:rPr lang="en-US" altLang="zh-TW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/>
                </a:r>
                <a:br>
                  <a:rPr lang="en-US" altLang="zh-TW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zh-TW" alt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時間</a:t>
                </a:r>
                <a:r>
                  <a:rPr lang="zh-TW" alt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複雜度為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600" b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TW" sz="1600" b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TW" altLang="zh-TW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6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sz="1600" b="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sz="1600" b="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TW" altLang="en-US" sz="15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。</a:t>
                </a:r>
                <a:r>
                  <a:rPr lang="en-US" altLang="zh-TW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/>
                </a:r>
                <a:br>
                  <a:rPr lang="en-US" altLang="zh-TW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endParaRPr lang="zh-TW" alt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zh-TW" b="1" dirty="0"/>
              </a:p>
              <a:p>
                <a:endParaRPr lang="en-US" altLang="zh-TW" b="1" dirty="0" smtClean="0"/>
              </a:p>
              <a:p>
                <a:endParaRPr lang="en-US" altLang="zh-TW" b="1" dirty="0" smtClean="0"/>
              </a:p>
              <a:p>
                <a:pPr marL="400050" lvl="1" indent="0">
                  <a:buNone/>
                </a:pPr>
                <a:endParaRPr lang="zh-TW" altLang="en-US" b="1" dirty="0"/>
              </a:p>
              <a:p>
                <a:endParaRPr lang="en-US" altLang="zh-TW" b="1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410" y="1930400"/>
                <a:ext cx="8596668" cy="4697411"/>
              </a:xfrm>
              <a:blipFill>
                <a:blip r:embed="rId2"/>
                <a:stretch>
                  <a:fillRect l="-355" t="-5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546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Gauss–Seidel </a:t>
            </a:r>
            <a:r>
              <a:rPr lang="en-US" altLang="zh-TW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  <a:endParaRPr lang="zh-TW" altLang="en-US" sz="12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706624"/>
            <a:ext cx="7672146" cy="412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4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Successive </a:t>
            </a: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over-relaxation(SOR)</a:t>
            </a:r>
            <a:r>
              <a:rPr lang="zh-TW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zh-TW" altLang="en-US" dirty="0" smtClean="0"/>
              <a:t>介紹   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 </a:t>
            </a:r>
            <a:r>
              <a:rPr lang="zh-TW" altLang="en-US" dirty="0" smtClean="0"/>
              <a:t>                                                 </a:t>
            </a:r>
            <a:r>
              <a:rPr lang="zh-TW" altLang="en-US" sz="1800" b="1" dirty="0" smtClean="0"/>
              <a:t>程式中使用的</a:t>
            </a:r>
            <a:endParaRPr lang="zh-TW" altLang="en-US" sz="1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2600"/>
              </a:lnSpc>
            </a:pP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Successive over-relaxation: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dirty="0" smtClean="0"/>
              <a:t>SOR</a:t>
            </a:r>
            <a:r>
              <a:rPr lang="zh-TW" altLang="en-US" dirty="0" smtClean="0"/>
              <a:t> 是 </a:t>
            </a:r>
            <a:r>
              <a:rPr lang="en-US" altLang="zh-TW" dirty="0" smtClean="0"/>
              <a:t>gauss-</a:t>
            </a:r>
            <a:r>
              <a:rPr lang="en-US" altLang="zh-TW" dirty="0" err="1" smtClean="0"/>
              <a:t>seidel</a:t>
            </a:r>
            <a:r>
              <a:rPr lang="zh-TW" altLang="en-US" dirty="0" smtClean="0"/>
              <a:t> </a:t>
            </a:r>
            <a:r>
              <a:rPr lang="zh-TW" altLang="en-US" dirty="0"/>
              <a:t>的改進</a:t>
            </a:r>
            <a:r>
              <a:rPr lang="zh-TW" altLang="en-US" dirty="0" smtClean="0"/>
              <a:t>，通</a:t>
            </a:r>
            <a:r>
              <a:rPr lang="zh-TW" altLang="en-US" dirty="0"/>
              <a:t>常</a:t>
            </a:r>
            <a:r>
              <a:rPr lang="zh-TW" altLang="en-US" dirty="0" smtClean="0"/>
              <a:t>解決</a:t>
            </a:r>
            <a:r>
              <a:rPr lang="zh-TW" altLang="en-US" dirty="0"/>
              <a:t>大規模系統的線性</a:t>
            </a:r>
            <a:r>
              <a:rPr lang="zh-TW" altLang="en-US" dirty="0" smtClean="0"/>
              <a:t>等式。使用 </a:t>
            </a:r>
            <a:r>
              <a:rPr lang="el-GR" altLang="zh-TW" dirty="0" smtClean="0"/>
              <a:t>ω</a:t>
            </a:r>
            <a:r>
              <a:rPr lang="zh-TW" altLang="en-US" dirty="0" smtClean="0"/>
              <a:t> 來加速收斂，</a:t>
            </a:r>
            <a:r>
              <a:rPr lang="el-GR" altLang="zh-TW" dirty="0"/>
              <a:t> </a:t>
            </a:r>
            <a:r>
              <a:rPr lang="zh-TW" altLang="en-US" dirty="0" smtClean="0"/>
              <a:t>且 </a:t>
            </a:r>
            <a:r>
              <a:rPr lang="el-GR" altLang="zh-TW" dirty="0" smtClean="0"/>
              <a:t>ω</a:t>
            </a:r>
            <a:r>
              <a:rPr lang="zh-TW" altLang="en-US" dirty="0" smtClean="0"/>
              <a:t> 需要介於 </a:t>
            </a:r>
            <a:r>
              <a:rPr lang="en-US" altLang="zh-TW" dirty="0" smtClean="0"/>
              <a:t>0~2</a:t>
            </a:r>
            <a:r>
              <a:rPr lang="zh-TW" altLang="en-US" dirty="0" smtClean="0"/>
              <a:t> 之間。</a:t>
            </a:r>
            <a:endParaRPr lang="en-US" altLang="zh-TW" dirty="0"/>
          </a:p>
          <a:p>
            <a:pPr>
              <a:lnSpc>
                <a:spcPts val="2600"/>
              </a:lnSpc>
            </a:pPr>
            <a:r>
              <a:rPr lang="el-GR" altLang="zh-TW" b="1" dirty="0" smtClean="0"/>
              <a:t>ω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鬆弛因子</a:t>
            </a:r>
            <a:r>
              <a:rPr lang="en-US" altLang="zh-TW" b="1" dirty="0" smtClean="0"/>
              <a:t>)</a:t>
            </a:r>
            <a:r>
              <a:rPr lang="zh-TW" altLang="en-US" b="1" dirty="0" smtClean="0"/>
              <a:t> 介紹：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zh-TW" altLang="en-US" dirty="0" smtClean="0"/>
              <a:t>鬆弛因子數值直接影響算法的收斂性及收斂速度，若取到最適當的 </a:t>
            </a:r>
            <a:r>
              <a:rPr lang="el-GR" altLang="zh-TW" dirty="0" smtClean="0"/>
              <a:t>ω</a:t>
            </a:r>
            <a:r>
              <a:rPr lang="zh-TW" altLang="en-US" dirty="0" smtClean="0"/>
              <a:t> 可以直接讓發散迭代轉為收斂，因此 </a:t>
            </a:r>
            <a:r>
              <a:rPr lang="el-GR" altLang="zh-TW" dirty="0" smtClean="0"/>
              <a:t>ω</a:t>
            </a:r>
            <a:r>
              <a:rPr lang="zh-TW" altLang="en-US" dirty="0" smtClean="0"/>
              <a:t> 在 </a:t>
            </a:r>
            <a:r>
              <a:rPr lang="en-US" altLang="zh-TW" dirty="0" smtClean="0"/>
              <a:t>SOR</a:t>
            </a:r>
            <a:r>
              <a:rPr lang="zh-TW" altLang="en-US" dirty="0" smtClean="0"/>
              <a:t> 方法是否高效率的關鍵，但只有在少數特殊矩陣的類型下才可透過</a:t>
            </a:r>
            <a:r>
              <a:rPr lang="zh-TW" altLang="en-US" b="1" dirty="0" smtClean="0">
                <a:solidFill>
                  <a:srgbClr val="FF0000"/>
                </a:solidFill>
              </a:rPr>
              <a:t>數學公式</a:t>
            </a:r>
            <a:r>
              <a:rPr lang="zh-TW" altLang="en-US" dirty="0" smtClean="0"/>
              <a:t>確定，如果是非特定矩陣則可以用下列以下方法取值，</a:t>
            </a:r>
            <a:r>
              <a:rPr lang="zh-TW" altLang="en-US" b="1" dirty="0" smtClean="0">
                <a:solidFill>
                  <a:srgbClr val="00B050"/>
                </a:solidFill>
              </a:rPr>
              <a:t>二分比較法</a:t>
            </a:r>
            <a:r>
              <a:rPr lang="zh-TW" altLang="en-US" dirty="0" smtClean="0"/>
              <a:t>、</a:t>
            </a:r>
            <a:r>
              <a:rPr lang="zh-TW" altLang="en-US" b="1" dirty="0" smtClean="0">
                <a:solidFill>
                  <a:srgbClr val="00B0F0"/>
                </a:solidFill>
              </a:rPr>
              <a:t>逐步搜索法</a:t>
            </a:r>
            <a:r>
              <a:rPr lang="zh-TW" altLang="en-US" dirty="0"/>
              <a:t>、</a:t>
            </a:r>
            <a:r>
              <a:rPr lang="zh-TW" altLang="en-US" b="1" dirty="0" smtClean="0">
                <a:solidFill>
                  <a:srgbClr val="0070C0"/>
                </a:solidFill>
              </a:rPr>
              <a:t>黄金分割法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b="1" dirty="0" smtClean="0"/>
          </a:p>
          <a:p>
            <a:pPr marL="400050" lvl="1" indent="0">
              <a:buNone/>
            </a:pPr>
            <a:endParaRPr lang="zh-TW" altLang="en-US" b="1" dirty="0"/>
          </a:p>
          <a:p>
            <a:endParaRPr lang="en-US" altLang="zh-TW" b="1" dirty="0" smtClean="0"/>
          </a:p>
        </p:txBody>
      </p:sp>
    </p:spTree>
    <p:extLst>
      <p:ext uri="{BB962C8B-B14F-4D97-AF65-F5344CB8AC3E}">
        <p14:creationId xmlns:p14="http://schemas.microsoft.com/office/powerpoint/2010/main" val="103363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Successive over-relaxation(SOR)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 </a:t>
            </a:r>
            <a:r>
              <a:rPr lang="zh-TW" altLang="en-US" dirty="0" smtClean="0"/>
              <a:t>                                                 </a:t>
            </a:r>
            <a:r>
              <a:rPr lang="zh-TW" altLang="en-US" sz="1800" b="1" dirty="0" smtClean="0"/>
              <a:t>程式中使用的</a:t>
            </a:r>
            <a:endParaRPr lang="zh-TW" altLang="en-US" sz="1200" b="1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1" y="1378074"/>
            <a:ext cx="5349870" cy="505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9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Compare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 </a:t>
            </a:r>
            <a:r>
              <a:rPr lang="zh-TW" altLang="en-US" dirty="0" smtClean="0"/>
              <a:t>                                                 </a:t>
            </a:r>
            <a:r>
              <a:rPr lang="zh-TW" altLang="en-US" sz="1800" b="1" dirty="0" smtClean="0"/>
              <a:t>程式中使用的</a:t>
            </a:r>
            <a:endParaRPr lang="zh-TW" altLang="en-US" sz="1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7826619" cy="263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6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Gauss–Seidel </a:t>
            </a: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  <a:r>
              <a:rPr lang="zh-TW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zh-TW" altLang="en-US" dirty="0" smtClean="0"/>
              <a:t>時間複雜度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4980377"/>
              </p:ext>
            </p:extLst>
          </p:nvPr>
        </p:nvGraphicFramePr>
        <p:xfrm>
          <a:off x="677334" y="1705705"/>
          <a:ext cx="8596313" cy="3949215"/>
        </p:xfrm>
        <a:graphic>
          <a:graphicData uri="http://schemas.openxmlformats.org/drawingml/2006/table">
            <a:tbl>
              <a:tblPr firstRow="1" firstCol="1" bandRow="1">
                <a:tableStyleId>{EB344D84-9AFB-497E-A393-DC336BA19D2E}</a:tableStyleId>
              </a:tblPr>
              <a:tblGrid>
                <a:gridCol w="1724420">
                  <a:extLst>
                    <a:ext uri="{9D8B030D-6E8A-4147-A177-3AD203B41FA5}">
                      <a16:colId xmlns:a16="http://schemas.microsoft.com/office/drawing/2014/main" val="1353572364"/>
                    </a:ext>
                  </a:extLst>
                </a:gridCol>
                <a:gridCol w="1681439">
                  <a:extLst>
                    <a:ext uri="{9D8B030D-6E8A-4147-A177-3AD203B41FA5}">
                      <a16:colId xmlns:a16="http://schemas.microsoft.com/office/drawing/2014/main" val="2105421375"/>
                    </a:ext>
                  </a:extLst>
                </a:gridCol>
                <a:gridCol w="1215519">
                  <a:extLst>
                    <a:ext uri="{9D8B030D-6E8A-4147-A177-3AD203B41FA5}">
                      <a16:colId xmlns:a16="http://schemas.microsoft.com/office/drawing/2014/main" val="28581836"/>
                    </a:ext>
                  </a:extLst>
                </a:gridCol>
                <a:gridCol w="1014365">
                  <a:extLst>
                    <a:ext uri="{9D8B030D-6E8A-4147-A177-3AD203B41FA5}">
                      <a16:colId xmlns:a16="http://schemas.microsoft.com/office/drawing/2014/main" val="2610688087"/>
                    </a:ext>
                  </a:extLst>
                </a:gridCol>
                <a:gridCol w="1482004">
                  <a:extLst>
                    <a:ext uri="{9D8B030D-6E8A-4147-A177-3AD203B41FA5}">
                      <a16:colId xmlns:a16="http://schemas.microsoft.com/office/drawing/2014/main" val="172762102"/>
                    </a:ext>
                  </a:extLst>
                </a:gridCol>
                <a:gridCol w="1478566">
                  <a:extLst>
                    <a:ext uri="{9D8B030D-6E8A-4147-A177-3AD203B41FA5}">
                      <a16:colId xmlns:a16="http://schemas.microsoft.com/office/drawing/2014/main" val="3826456655"/>
                    </a:ext>
                  </a:extLst>
                </a:gridCol>
              </a:tblGrid>
              <a:tr h="7898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n matrix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runtime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os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ram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omega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Missing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38185167"/>
                  </a:ext>
                </a:extLst>
              </a:tr>
              <a:tr h="7898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2000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28s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32bit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3G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</a:rPr>
                        <a:t>≒</a:t>
                      </a:r>
                      <a:r>
                        <a:rPr lang="en-US" sz="2400" kern="100" dirty="0">
                          <a:effectLst/>
                        </a:rPr>
                        <a:t>50%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54244819"/>
                  </a:ext>
                </a:extLst>
              </a:tr>
              <a:tr h="7898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3000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68s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64bit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6G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</a:rPr>
                        <a:t>≒</a:t>
                      </a:r>
                      <a:r>
                        <a:rPr lang="en-US" sz="2400" kern="100" dirty="0">
                          <a:effectLst/>
                        </a:rPr>
                        <a:t>50%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79588414"/>
                  </a:ext>
                </a:extLst>
              </a:tr>
              <a:tr h="7898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5000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304s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64bit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16G(MAX)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</a:rPr>
                        <a:t>≒</a:t>
                      </a:r>
                      <a:r>
                        <a:rPr lang="en-US" sz="2400" kern="100" dirty="0">
                          <a:effectLst/>
                        </a:rPr>
                        <a:t>50%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8105470"/>
                  </a:ext>
                </a:extLst>
              </a:tr>
              <a:tr h="7898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8000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1495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64bit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38G(MAX)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</a:rPr>
                        <a:t>≒</a:t>
                      </a:r>
                      <a:r>
                        <a:rPr lang="en-US" sz="2400" kern="100" dirty="0">
                          <a:effectLst/>
                        </a:rPr>
                        <a:t>50%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6558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487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Successive over-relaxation(SOR</a:t>
            </a: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zh-TW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zh-TW" altLang="en-US" dirty="0" smtClean="0"/>
              <a:t>時間複雜度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0266605"/>
              </p:ext>
            </p:extLst>
          </p:nvPr>
        </p:nvGraphicFramePr>
        <p:xfrm>
          <a:off x="607524" y="1749670"/>
          <a:ext cx="8596313" cy="4095840"/>
        </p:xfrm>
        <a:graphic>
          <a:graphicData uri="http://schemas.openxmlformats.org/drawingml/2006/table">
            <a:tbl>
              <a:tblPr firstRow="1" firstCol="1" bandRow="1">
                <a:tableStyleId>{EB344D84-9AFB-497E-A393-DC336BA19D2E}</a:tableStyleId>
              </a:tblPr>
              <a:tblGrid>
                <a:gridCol w="1724420">
                  <a:extLst>
                    <a:ext uri="{9D8B030D-6E8A-4147-A177-3AD203B41FA5}">
                      <a16:colId xmlns:a16="http://schemas.microsoft.com/office/drawing/2014/main" val="2385647664"/>
                    </a:ext>
                  </a:extLst>
                </a:gridCol>
                <a:gridCol w="1681439">
                  <a:extLst>
                    <a:ext uri="{9D8B030D-6E8A-4147-A177-3AD203B41FA5}">
                      <a16:colId xmlns:a16="http://schemas.microsoft.com/office/drawing/2014/main" val="3117084574"/>
                    </a:ext>
                  </a:extLst>
                </a:gridCol>
                <a:gridCol w="1215519">
                  <a:extLst>
                    <a:ext uri="{9D8B030D-6E8A-4147-A177-3AD203B41FA5}">
                      <a16:colId xmlns:a16="http://schemas.microsoft.com/office/drawing/2014/main" val="1015490319"/>
                    </a:ext>
                  </a:extLst>
                </a:gridCol>
                <a:gridCol w="1014365">
                  <a:extLst>
                    <a:ext uri="{9D8B030D-6E8A-4147-A177-3AD203B41FA5}">
                      <a16:colId xmlns:a16="http://schemas.microsoft.com/office/drawing/2014/main" val="1200651949"/>
                    </a:ext>
                  </a:extLst>
                </a:gridCol>
                <a:gridCol w="1482004">
                  <a:extLst>
                    <a:ext uri="{9D8B030D-6E8A-4147-A177-3AD203B41FA5}">
                      <a16:colId xmlns:a16="http://schemas.microsoft.com/office/drawing/2014/main" val="595939607"/>
                    </a:ext>
                  </a:extLst>
                </a:gridCol>
                <a:gridCol w="1478566">
                  <a:extLst>
                    <a:ext uri="{9D8B030D-6E8A-4147-A177-3AD203B41FA5}">
                      <a16:colId xmlns:a16="http://schemas.microsoft.com/office/drawing/2014/main" val="2876631479"/>
                    </a:ext>
                  </a:extLst>
                </a:gridCol>
              </a:tblGrid>
              <a:tr h="658200">
                <a:tc gridSpan="6">
                  <a:txBody>
                    <a:bodyPr/>
                    <a:lstStyle/>
                    <a:p>
                      <a:pPr marL="0" algn="ctr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00" baseline="0" dirty="0">
                          <a:effectLst/>
                        </a:rPr>
                        <a:t>SOR</a:t>
                      </a:r>
                      <a:endParaRPr lang="zh-TW" sz="240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110140"/>
                  </a:ext>
                </a:extLst>
              </a:tr>
              <a:tr h="6582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>
                          <a:effectLst/>
                        </a:rPr>
                        <a:t>n matrix</a:t>
                      </a:r>
                      <a:endParaRPr lang="zh-TW" sz="2400" kern="10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 dirty="0">
                          <a:effectLst/>
                        </a:rPr>
                        <a:t>runtime</a:t>
                      </a:r>
                      <a:endParaRPr lang="zh-TW" sz="2400" kern="1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00" baseline="0">
                          <a:effectLst/>
                        </a:rPr>
                        <a:t>os</a:t>
                      </a:r>
                      <a:endParaRPr lang="zh-TW" sz="2400" kern="100" baseline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>
                          <a:effectLst/>
                        </a:rPr>
                        <a:t>ram</a:t>
                      </a:r>
                      <a:endParaRPr lang="zh-TW" sz="2400" kern="10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>
                          <a:effectLst/>
                        </a:rPr>
                        <a:t>omega</a:t>
                      </a:r>
                      <a:endParaRPr lang="zh-TW" sz="2400" kern="10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>
                          <a:effectLst/>
                        </a:rPr>
                        <a:t>Missing</a:t>
                      </a:r>
                      <a:endParaRPr lang="zh-TW" sz="2400" kern="10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81371765"/>
                  </a:ext>
                </a:extLst>
              </a:tr>
              <a:tr h="6582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 dirty="0">
                          <a:effectLst/>
                        </a:rPr>
                        <a:t>2000</a:t>
                      </a:r>
                      <a:endParaRPr lang="zh-TW" sz="2400" kern="1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 dirty="0">
                          <a:effectLst/>
                        </a:rPr>
                        <a:t>23s (18.80)</a:t>
                      </a:r>
                      <a:endParaRPr lang="zh-TW" sz="2400" kern="1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00" baseline="0" dirty="0">
                          <a:effectLst/>
                        </a:rPr>
                        <a:t>32bit</a:t>
                      </a:r>
                      <a:endParaRPr lang="zh-TW" sz="240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>
                          <a:effectLst/>
                        </a:rPr>
                        <a:t>3G</a:t>
                      </a:r>
                      <a:endParaRPr lang="zh-TW" sz="2400" kern="10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>
                          <a:effectLst/>
                        </a:rPr>
                        <a:t>1.1</a:t>
                      </a:r>
                      <a:endParaRPr lang="zh-TW" sz="2400" kern="10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 baseline="0">
                          <a:effectLst/>
                        </a:rPr>
                        <a:t>≒</a:t>
                      </a:r>
                      <a:r>
                        <a:rPr lang="en-US" sz="2400" kern="100" baseline="0">
                          <a:effectLst/>
                        </a:rPr>
                        <a:t>50%</a:t>
                      </a:r>
                      <a:endParaRPr lang="zh-TW" sz="2400" kern="10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33829152"/>
                  </a:ext>
                </a:extLst>
              </a:tr>
              <a:tr h="6582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>
                          <a:effectLst/>
                        </a:rPr>
                        <a:t>3000</a:t>
                      </a:r>
                      <a:endParaRPr lang="zh-TW" sz="2400" kern="10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>
                          <a:effectLst/>
                        </a:rPr>
                        <a:t>44s</a:t>
                      </a:r>
                      <a:endParaRPr lang="zh-TW" sz="2400" kern="10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00" baseline="0" dirty="0">
                          <a:effectLst/>
                        </a:rPr>
                        <a:t>64bit</a:t>
                      </a:r>
                      <a:endParaRPr lang="zh-TW" sz="240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>
                          <a:effectLst/>
                        </a:rPr>
                        <a:t>6G</a:t>
                      </a:r>
                      <a:endParaRPr lang="zh-TW" sz="2400" kern="10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>
                          <a:effectLst/>
                        </a:rPr>
                        <a:t>1.1</a:t>
                      </a:r>
                      <a:endParaRPr lang="zh-TW" sz="2400" kern="10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 baseline="0">
                          <a:effectLst/>
                        </a:rPr>
                        <a:t>≒</a:t>
                      </a:r>
                      <a:r>
                        <a:rPr lang="en-US" sz="2400" kern="100" baseline="0">
                          <a:effectLst/>
                        </a:rPr>
                        <a:t>50%</a:t>
                      </a:r>
                      <a:endParaRPr lang="zh-TW" sz="2400" kern="10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275318"/>
                  </a:ext>
                </a:extLst>
              </a:tr>
              <a:tr h="6582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>
                          <a:effectLst/>
                        </a:rPr>
                        <a:t>5000</a:t>
                      </a:r>
                      <a:endParaRPr lang="zh-TW" sz="2400" kern="10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>
                          <a:effectLst/>
                        </a:rPr>
                        <a:t>136s</a:t>
                      </a:r>
                      <a:endParaRPr lang="zh-TW" sz="2400" kern="10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00" baseline="0" dirty="0">
                          <a:effectLst/>
                        </a:rPr>
                        <a:t>64bit</a:t>
                      </a:r>
                      <a:endParaRPr lang="zh-TW" sz="240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 dirty="0">
                          <a:effectLst/>
                        </a:rPr>
                        <a:t>16G(MAX)</a:t>
                      </a:r>
                      <a:endParaRPr lang="zh-TW" sz="2400" kern="1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 dirty="0">
                          <a:effectLst/>
                        </a:rPr>
                        <a:t>1.1</a:t>
                      </a:r>
                      <a:endParaRPr lang="zh-TW" sz="2400" kern="1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 baseline="0">
                          <a:effectLst/>
                        </a:rPr>
                        <a:t>≒</a:t>
                      </a:r>
                      <a:r>
                        <a:rPr lang="en-US" sz="2400" kern="100" baseline="0">
                          <a:effectLst/>
                        </a:rPr>
                        <a:t>50%</a:t>
                      </a:r>
                      <a:endParaRPr lang="zh-TW" sz="2400" kern="10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70082571"/>
                  </a:ext>
                </a:extLst>
              </a:tr>
              <a:tr h="6582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>
                          <a:effectLst/>
                        </a:rPr>
                        <a:t>8000</a:t>
                      </a:r>
                      <a:endParaRPr lang="zh-TW" sz="2400" kern="10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>
                          <a:effectLst/>
                        </a:rPr>
                        <a:t>743s</a:t>
                      </a:r>
                      <a:endParaRPr lang="zh-TW" sz="2400" kern="100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00" baseline="0" dirty="0">
                          <a:effectLst/>
                        </a:rPr>
                        <a:t>64bit</a:t>
                      </a:r>
                      <a:endParaRPr lang="zh-TW" sz="240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 dirty="0">
                          <a:effectLst/>
                        </a:rPr>
                        <a:t>38G(MAX)</a:t>
                      </a:r>
                      <a:endParaRPr lang="zh-TW" sz="2400" kern="1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baseline="0" dirty="0">
                          <a:effectLst/>
                        </a:rPr>
                        <a:t>1.1</a:t>
                      </a:r>
                      <a:endParaRPr lang="zh-TW" sz="2400" kern="1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 baseline="0" dirty="0">
                          <a:effectLst/>
                        </a:rPr>
                        <a:t>≒</a:t>
                      </a:r>
                      <a:r>
                        <a:rPr lang="en-US" sz="2400" kern="100" baseline="0" dirty="0">
                          <a:effectLst/>
                        </a:rPr>
                        <a:t>50%</a:t>
                      </a:r>
                      <a:endParaRPr lang="zh-TW" sz="2400" kern="1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34144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02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155</TotalTime>
  <Words>555</Words>
  <Application>Microsoft Office PowerPoint</Application>
  <PresentationFormat>寬螢幕</PresentationFormat>
  <Paragraphs>144</Paragraphs>
  <Slides>15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5" baseType="lpstr">
      <vt:lpstr>Tunga</vt:lpstr>
      <vt:lpstr>微軟正黑體</vt:lpstr>
      <vt:lpstr>新細明體</vt:lpstr>
      <vt:lpstr>Arial</vt:lpstr>
      <vt:lpstr>Calibri</vt:lpstr>
      <vt:lpstr>Cambria Math</vt:lpstr>
      <vt:lpstr>Times New Roman</vt:lpstr>
      <vt:lpstr>Trebuchet MS</vt:lpstr>
      <vt:lpstr>Wingdings 3</vt:lpstr>
      <vt:lpstr>多面向</vt:lpstr>
      <vt:lpstr>專題一　資料內插</vt:lpstr>
      <vt:lpstr>摘要與介紹</vt:lpstr>
      <vt:lpstr>數值線性方程式演算法介紹       嘗試過的ಥ⌣ಥ</vt:lpstr>
      <vt:lpstr>Gauss–Seidel method</vt:lpstr>
      <vt:lpstr>Successive over-relaxation(SOR) 介紹                                                       程式中使用的</vt:lpstr>
      <vt:lpstr>Successive over-relaxation(SOR)                                                   程式中使用的</vt:lpstr>
      <vt:lpstr>Compare                                                   程式中使用的</vt:lpstr>
      <vt:lpstr>Gauss–Seidel method 時間複雜度</vt:lpstr>
      <vt:lpstr>Successive over-relaxation(SOR)  時間複雜度</vt:lpstr>
      <vt:lpstr>應用程式介紹－介面</vt:lpstr>
      <vt:lpstr>應用程式介紹－輸入資料</vt:lpstr>
      <vt:lpstr>應用程式介紹－輸入完成</vt:lpstr>
      <vt:lpstr>應用程式介紹－額外功能</vt:lpstr>
      <vt:lpstr>寫程式時遇到的 Q&amp;A</vt:lpstr>
      <vt:lpstr>結論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專題一　資料內插</dc:title>
  <dc:creator>大衞 江</dc:creator>
  <cp:lastModifiedBy>User</cp:lastModifiedBy>
  <cp:revision>14</cp:revision>
  <dcterms:created xsi:type="dcterms:W3CDTF">2020-10-25T16:50:30Z</dcterms:created>
  <dcterms:modified xsi:type="dcterms:W3CDTF">2020-10-29T10:26:20Z</dcterms:modified>
</cp:coreProperties>
</file>