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6" r:id="rId5"/>
    <p:sldId id="267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6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lang="en-US" sz="4800" b="1" kern="1200" cap="all" baseline="0" dirty="0">
                <a:solidFill>
                  <a:srgbClr val="2B4D8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200" b="1" kern="1200" cap="all" baseline="0" dirty="0">
                <a:solidFill>
                  <a:srgbClr val="65463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24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4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671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014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63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263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02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090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zh-TW" altLang="en-US" sz="3200" b="1" kern="1200" cap="all" baseline="0" smtClean="0">
                <a:solidFill>
                  <a:srgbClr val="65463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>
            <a:lvl1pPr>
              <a:defRPr lang="zh-TW" altLang="en-US" sz="2000" b="1" kern="1200" cap="all" baseline="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lang="zh-TW" altLang="en-US" sz="2000" b="1" kern="1200" cap="all" baseline="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>
              <a:defRPr lang="zh-TW" altLang="en-US" sz="2000" b="1" kern="1200" cap="all" baseline="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>
              <a:defRPr lang="zh-TW" altLang="en-US" sz="2000" b="1" kern="1200" cap="all" baseline="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>
              <a:defRPr lang="en-US" sz="2000" b="1" kern="1200" cap="all" baseline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98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00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66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0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94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30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43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052EB52-3696-4F50-A971-56FCD4C44B1B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38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4972142/sklearn-logistic-regression-valueerror-found-array-with-dim-3-estimator-expec" TargetMode="External"/><Relationship Id="rId2" Type="http://schemas.openxmlformats.org/officeDocument/2006/relationships/hyperlink" Target="https://numpy.org/doc/stable/reference/generated/numpy.reshap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chinelearningmastery.com/multivariate-time-series-forecasting-lstms-keras/" TargetMode="External"/><Relationship Id="rId4" Type="http://schemas.openxmlformats.org/officeDocument/2006/relationships/hyperlink" Target="https://datascience.stackexchange.com/questions/17024/rnns-with-multiple-featur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k.investing.com/indices/india-50-futures-historical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400" dirty="0"/>
              <a:t>使用 </a:t>
            </a:r>
            <a:r>
              <a:rPr lang="en-US" altLang="zh-TW" sz="4400" dirty="0"/>
              <a:t>google </a:t>
            </a:r>
            <a:r>
              <a:rPr lang="en-US" altLang="zh-TW" sz="4400" dirty="0" err="1"/>
              <a:t>colab</a:t>
            </a:r>
            <a:r>
              <a:rPr lang="en-US" altLang="zh-TW" sz="4400" dirty="0"/>
              <a:t> </a:t>
            </a:r>
            <a:r>
              <a:rPr lang="zh-TW" altLang="en-US" sz="4400" dirty="0"/>
              <a:t>與</a:t>
            </a:r>
            <a:r>
              <a:rPr lang="en-US" altLang="zh-TW" sz="4400" dirty="0"/>
              <a:t>LSTM </a:t>
            </a:r>
            <a:r>
              <a:rPr lang="zh-TW" altLang="en-US" dirty="0"/>
              <a:t>進行期貨價格預測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107370134</a:t>
            </a:r>
            <a:r>
              <a:rPr lang="zh-TW" altLang="en-US" dirty="0"/>
              <a:t> 林紀緯</a:t>
            </a:r>
            <a:endParaRPr lang="en-US" altLang="zh-TW" dirty="0"/>
          </a:p>
          <a:p>
            <a:r>
              <a:rPr lang="en-US" altLang="zh-TW" dirty="0"/>
              <a:t>108AB0008</a:t>
            </a:r>
            <a:r>
              <a:rPr lang="zh-TW" altLang="en-US" dirty="0"/>
              <a:t> 江大衞</a:t>
            </a:r>
            <a:endParaRPr lang="en-US" altLang="zh-TW" dirty="0"/>
          </a:p>
          <a:p>
            <a:r>
              <a:rPr lang="en-US" altLang="zh-TW" dirty="0"/>
              <a:t>108820016</a:t>
            </a:r>
            <a:r>
              <a:rPr lang="zh-TW" altLang="en-US" dirty="0"/>
              <a:t> 郭梓琳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0798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參考連結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cap="none" dirty="0">
                <a:hlinkClick r:id="rId2"/>
              </a:rPr>
              <a:t>numpy.reshape</a:t>
            </a:r>
            <a:r>
              <a:rPr lang="zh-TW" altLang="en-US" cap="none" dirty="0">
                <a:hlinkClick r:id="rId2"/>
              </a:rPr>
              <a:t> </a:t>
            </a:r>
            <a:r>
              <a:rPr lang="en-US" altLang="zh-TW" cap="none" dirty="0">
                <a:hlinkClick r:id="rId2"/>
              </a:rPr>
              <a:t>by </a:t>
            </a:r>
            <a:r>
              <a:rPr lang="en-US" altLang="zh-TW" cap="none" dirty="0" err="1">
                <a:hlinkClick r:id="rId2"/>
              </a:rPr>
              <a:t>NumPy</a:t>
            </a:r>
            <a:r>
              <a:rPr lang="zh-TW" altLang="en-US" cap="none" dirty="0"/>
              <a:t> </a:t>
            </a:r>
            <a:endParaRPr lang="en-US" altLang="zh-TW" cap="none" dirty="0"/>
          </a:p>
          <a:p>
            <a:r>
              <a:rPr lang="en-US" altLang="zh-TW" cap="none" dirty="0" err="1"/>
              <a:t>sklearn</a:t>
            </a:r>
            <a:r>
              <a:rPr lang="en-US" altLang="zh-TW" cap="none" dirty="0"/>
              <a:t> Logistic Regression “</a:t>
            </a:r>
            <a:r>
              <a:rPr lang="en-US" altLang="zh-TW" cap="none" dirty="0" err="1"/>
              <a:t>ValueError</a:t>
            </a:r>
            <a:r>
              <a:rPr lang="en-US" altLang="zh-TW" cap="none" dirty="0"/>
              <a:t>: Found array with dim 3. Estimator expected &lt;= 2.”by </a:t>
            </a:r>
            <a:r>
              <a:rPr lang="en-US" altLang="zh-TW" cap="none" dirty="0" err="1"/>
              <a:t>stackoverflow</a:t>
            </a:r>
            <a:endParaRPr lang="en-US" altLang="zh-TW" cap="none" dirty="0"/>
          </a:p>
          <a:p>
            <a:pPr marL="0" indent="0">
              <a:buNone/>
            </a:pPr>
            <a:r>
              <a:rPr lang="en-US" altLang="zh-TW" cap="none" dirty="0">
                <a:hlinkClick r:id="rId3"/>
              </a:rPr>
              <a:t>https://stackoverflow.com/questions/34972142/sklearn-logistic-regression-valueerror-found-array-with-dim-3-estimator-expec</a:t>
            </a:r>
            <a:endParaRPr lang="en-US" altLang="zh-TW" cap="none" dirty="0"/>
          </a:p>
          <a:p>
            <a:r>
              <a:rPr lang="en-US" altLang="zh-TW" cap="none" dirty="0"/>
              <a:t>RNN's with multiple features by </a:t>
            </a:r>
            <a:r>
              <a:rPr lang="en-US" altLang="zh-TW" cap="none" dirty="0" err="1"/>
              <a:t>stackexchange</a:t>
            </a:r>
            <a:endParaRPr lang="en-US" altLang="zh-TW" cap="none" dirty="0"/>
          </a:p>
          <a:p>
            <a:pPr marL="0" indent="0">
              <a:buNone/>
            </a:pPr>
            <a:r>
              <a:rPr lang="en-US" altLang="zh-TW" cap="none" dirty="0">
                <a:hlinkClick r:id="rId4"/>
              </a:rPr>
              <a:t>https://datascience.stackexchange.com/questions/17024/rnns-with-multiple-features</a:t>
            </a:r>
            <a:endParaRPr lang="en-US" altLang="zh-TW" cap="none" dirty="0"/>
          </a:p>
          <a:p>
            <a:r>
              <a:rPr lang="en-US" altLang="zh-TW" cap="none" dirty="0"/>
              <a:t>Multivariate Time Series Forecasting with LSTMs in </a:t>
            </a:r>
            <a:r>
              <a:rPr lang="en-US" altLang="zh-TW" cap="none" dirty="0" err="1"/>
              <a:t>Keras</a:t>
            </a:r>
            <a:r>
              <a:rPr lang="en-US" altLang="zh-TW" cap="none" dirty="0"/>
              <a:t> BY </a:t>
            </a:r>
            <a:r>
              <a:rPr lang="en-US" altLang="zh-TW" cap="none" dirty="0" err="1">
                <a:hlinkClick r:id="rId5"/>
              </a:rPr>
              <a:t>Maching</a:t>
            </a:r>
            <a:r>
              <a:rPr lang="en-US" altLang="zh-TW" cap="none" dirty="0"/>
              <a:t> </a:t>
            </a:r>
            <a:r>
              <a:rPr lang="en-US" altLang="zh-TW" cap="none" dirty="0" err="1"/>
              <a:t>Learing</a:t>
            </a:r>
            <a:r>
              <a:rPr lang="en-US" altLang="zh-TW" cap="none" dirty="0"/>
              <a:t>  Mastery</a:t>
            </a:r>
            <a:endParaRPr lang="en-US" altLang="zh-TW" cap="none" dirty="0">
              <a:hlinkClick r:id="rId5"/>
            </a:endParaRPr>
          </a:p>
          <a:p>
            <a:pPr marL="0" indent="0">
              <a:buNone/>
            </a:pPr>
            <a:r>
              <a:rPr lang="en-US" altLang="zh-TW" cap="none" dirty="0">
                <a:hlinkClick r:id="rId5"/>
              </a:rPr>
              <a:t>https://machinelearningmastery.com/multivariate-time-series-forecasting-lstms-keras/</a:t>
            </a:r>
            <a:endParaRPr lang="en-US" altLang="zh-TW" cap="none" dirty="0"/>
          </a:p>
          <a:p>
            <a:endParaRPr lang="en-US" altLang="zh-TW" cap="none" dirty="0"/>
          </a:p>
          <a:p>
            <a:endParaRPr lang="en-US" altLang="zh-TW" cap="none" dirty="0"/>
          </a:p>
        </p:txBody>
      </p:sp>
    </p:spTree>
    <p:extLst>
      <p:ext uri="{BB962C8B-B14F-4D97-AF65-F5344CB8AC3E}">
        <p14:creationId xmlns:p14="http://schemas.microsoft.com/office/powerpoint/2010/main" val="375700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小組專案需求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400812"/>
            <a:ext cx="6285058" cy="3583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252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</a:t>
            </a:r>
            <a:r>
              <a:rPr lang="zh-TW" altLang="en-US" dirty="0"/>
              <a:t> 簡單介紹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LSTM </a:t>
            </a:r>
            <a:r>
              <a:rPr lang="zh-TW" altLang="en-US" dirty="0"/>
              <a:t>主要是透過 </a:t>
            </a:r>
            <a:r>
              <a:rPr lang="en-US" altLang="zh-TW" dirty="0"/>
              <a:t>cell </a:t>
            </a:r>
            <a:r>
              <a:rPr lang="zh-TW" altLang="en-US" dirty="0"/>
              <a:t>組成，</a:t>
            </a:r>
            <a:r>
              <a:rPr lang="en-US" altLang="zh-TW" dirty="0"/>
              <a:t>cell </a:t>
            </a:r>
            <a:r>
              <a:rPr lang="zh-TW" altLang="en-US" dirty="0"/>
              <a:t>由輸入門、遺忘門、輸出門、單元狀態組成。</a:t>
            </a:r>
          </a:p>
          <a:p>
            <a:r>
              <a:rPr lang="zh-TW" altLang="en-US" dirty="0"/>
              <a:t>輸入門：決定當下輸入的資料有多少要保留到此 </a:t>
            </a:r>
            <a:r>
              <a:rPr lang="en-US" altLang="zh-TW" dirty="0"/>
              <a:t>cell</a:t>
            </a:r>
          </a:p>
          <a:p>
            <a:r>
              <a:rPr lang="zh-TW" altLang="en-US" dirty="0"/>
              <a:t>遺忘門：決定前一個 </a:t>
            </a:r>
            <a:r>
              <a:rPr lang="en-US" altLang="zh-TW" dirty="0"/>
              <a:t>cell </a:t>
            </a:r>
            <a:r>
              <a:rPr lang="zh-TW" altLang="en-US" dirty="0"/>
              <a:t>給我們的資料要保留多少</a:t>
            </a:r>
          </a:p>
          <a:p>
            <a:r>
              <a:rPr lang="zh-TW" altLang="en-US" dirty="0"/>
              <a:t>輸出門：決定有多少資料要輸出給下一個 </a:t>
            </a:r>
            <a:r>
              <a:rPr lang="en-US" altLang="zh-TW" dirty="0"/>
              <a:t>cell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890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選擇資料集－印度 </a:t>
            </a:r>
            <a:r>
              <a:rPr lang="en-US" altLang="zh-TW" dirty="0"/>
              <a:t>50</a:t>
            </a:r>
            <a:r>
              <a:rPr lang="zh-TW" altLang="en-US" dirty="0"/>
              <a:t> 指數期貨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88685"/>
          </a:xfrm>
        </p:spPr>
        <p:txBody>
          <a:bodyPr>
            <a:normAutofit/>
          </a:bodyPr>
          <a:lstStyle/>
          <a:p>
            <a:r>
              <a:rPr lang="zh-TW" altLang="en-US" cap="none" dirty="0"/>
              <a:t>期貨是投資人的博弈賽局，成交快、價格漲幅快。</a:t>
            </a:r>
            <a:endParaRPr lang="en-US" altLang="zh-TW" dirty="0"/>
          </a:p>
          <a:p>
            <a:r>
              <a:rPr lang="zh-TW" altLang="en-US" dirty="0"/>
              <a:t>類似於台灣 </a:t>
            </a:r>
            <a:r>
              <a:rPr lang="en-US" altLang="zh-TW" dirty="0"/>
              <a:t>0050</a:t>
            </a:r>
            <a:r>
              <a:rPr lang="zh-TW" altLang="en-US" dirty="0"/>
              <a:t>，印度 </a:t>
            </a:r>
            <a:r>
              <a:rPr lang="en-US" altLang="zh-TW" dirty="0"/>
              <a:t>50</a:t>
            </a:r>
            <a:r>
              <a:rPr lang="zh-TW" altLang="en-US" dirty="0"/>
              <a:t> 指數選出印度前 </a:t>
            </a:r>
            <a:r>
              <a:rPr lang="en-US" altLang="zh-TW" dirty="0"/>
              <a:t>50</a:t>
            </a:r>
            <a:r>
              <a:rPr lang="zh-TW" altLang="en-US" dirty="0"/>
              <a:t> 間最具代表性的公司</a:t>
            </a:r>
            <a:endParaRPr lang="en-US" altLang="zh-TW" dirty="0"/>
          </a:p>
          <a:p>
            <a:r>
              <a:rPr lang="zh-TW" altLang="en-US" dirty="0"/>
              <a:t>但印度 </a:t>
            </a:r>
            <a:r>
              <a:rPr lang="en-US" altLang="zh-TW" dirty="0"/>
              <a:t>50</a:t>
            </a:r>
            <a:r>
              <a:rPr lang="zh-TW" altLang="en-US" dirty="0"/>
              <a:t> 是期貨，具有高避險性，但對部分投資人而言有高投機性。</a:t>
            </a:r>
            <a:endParaRPr lang="en-US" altLang="zh-TW" dirty="0"/>
          </a:p>
          <a:p>
            <a:r>
              <a:rPr lang="zh-TW" altLang="en-US" cap="none" dirty="0"/>
              <a:t>如果我們可以用 </a:t>
            </a:r>
            <a:r>
              <a:rPr lang="en-US" altLang="zh-TW" cap="none" dirty="0">
                <a:solidFill>
                  <a:schemeClr val="accent6">
                    <a:lumMod val="75000"/>
                  </a:schemeClr>
                </a:solidFill>
              </a:rPr>
              <a:t>LSTM</a:t>
            </a:r>
            <a:r>
              <a:rPr lang="zh-TW" altLang="en-US" cap="none" dirty="0">
                <a:solidFill>
                  <a:schemeClr val="accent6">
                    <a:lumMod val="75000"/>
                  </a:schemeClr>
                </a:solidFill>
              </a:rPr>
              <a:t> 學習出價格的走勢</a:t>
            </a:r>
            <a:r>
              <a:rPr lang="en-US" altLang="zh-TW" cap="none" dirty="0"/>
              <a:t>(</a:t>
            </a:r>
            <a:r>
              <a:rPr lang="zh-TW" altLang="en-US" cap="none" dirty="0"/>
              <a:t>期貨投資人的想法</a:t>
            </a:r>
            <a:r>
              <a:rPr lang="en-US" altLang="zh-TW" cap="none" dirty="0"/>
              <a:t>)</a:t>
            </a:r>
            <a:r>
              <a:rPr lang="zh-TW" altLang="en-US" cap="none" dirty="0"/>
              <a:t>，是不是就能預測期貨走勢。</a:t>
            </a:r>
            <a:endParaRPr lang="en-US" altLang="zh-TW" cap="none" dirty="0"/>
          </a:p>
          <a:p>
            <a:r>
              <a:rPr lang="zh-TW" altLang="en-US" cap="none" dirty="0"/>
              <a:t>我們只需要在 </a:t>
            </a:r>
            <a:r>
              <a:rPr lang="en-US" altLang="zh-TW" cap="none" dirty="0" err="1"/>
              <a:t>Colab</a:t>
            </a:r>
            <a:r>
              <a:rPr lang="zh-TW" altLang="en-US" cap="none" dirty="0"/>
              <a:t> </a:t>
            </a:r>
            <a:r>
              <a:rPr lang="en-US" altLang="zh-TW" cap="none" dirty="0"/>
              <a:t>post API </a:t>
            </a:r>
            <a:r>
              <a:rPr lang="zh-TW" altLang="en-US" cap="none" dirty="0"/>
              <a:t>請求就能夠獲得資料。</a:t>
            </a:r>
            <a:endParaRPr lang="en-US" altLang="zh-TW" cap="none" dirty="0"/>
          </a:p>
          <a:p>
            <a:r>
              <a:rPr lang="zh-TW" altLang="en-US" cap="none" dirty="0"/>
              <a:t>在 </a:t>
            </a:r>
            <a:r>
              <a:rPr lang="en-US" altLang="zh-TW" cap="none" dirty="0" err="1"/>
              <a:t>Colab</a:t>
            </a:r>
            <a:r>
              <a:rPr lang="zh-TW" altLang="en-US" cap="none" dirty="0"/>
              <a:t> 上使用再適合不過！</a:t>
            </a:r>
            <a:endParaRPr lang="en-US" altLang="zh-TW" cap="none" dirty="0"/>
          </a:p>
          <a:p>
            <a:r>
              <a:rPr lang="zh-TW" altLang="en-US" cap="none" dirty="0">
                <a:hlinkClick r:id="rId2"/>
              </a:rPr>
              <a:t>資料來源：</a:t>
            </a:r>
            <a:r>
              <a:rPr lang="zh-TW" altLang="en-US" dirty="0">
                <a:hlinkClick r:id="rId2"/>
              </a:rPr>
              <a:t>印度</a:t>
            </a:r>
            <a:r>
              <a:rPr lang="en-US" altLang="zh-TW" dirty="0">
                <a:hlinkClick r:id="rId2"/>
              </a:rPr>
              <a:t>NIFTY 50</a:t>
            </a:r>
            <a:r>
              <a:rPr lang="zh-TW" altLang="en-US" dirty="0">
                <a:hlinkClick r:id="rId2"/>
              </a:rPr>
              <a:t>指數期貨 </a:t>
            </a:r>
            <a:r>
              <a:rPr lang="en-US" altLang="zh-TW" dirty="0">
                <a:hlinkClick r:id="rId2"/>
              </a:rPr>
              <a:t>2021</a:t>
            </a:r>
            <a:r>
              <a:rPr lang="zh-TW" altLang="en-US" dirty="0">
                <a:hlinkClick r:id="rId2"/>
              </a:rPr>
              <a:t>年</a:t>
            </a:r>
            <a:r>
              <a:rPr lang="en-US" altLang="zh-TW" dirty="0">
                <a:hlinkClick r:id="rId2"/>
              </a:rPr>
              <a:t>6</a:t>
            </a:r>
            <a:r>
              <a:rPr lang="zh-TW" altLang="en-US" dirty="0">
                <a:hlinkClick r:id="rId2"/>
              </a:rPr>
              <a:t>月 </a:t>
            </a:r>
            <a:r>
              <a:rPr lang="en-US" altLang="zh-TW" dirty="0">
                <a:hlinkClick r:id="rId2"/>
              </a:rPr>
              <a:t>by InvetING.com</a:t>
            </a:r>
            <a:endParaRPr lang="en-US" altLang="zh-TW" cap="none" dirty="0"/>
          </a:p>
          <a:p>
            <a:endParaRPr lang="en-US" altLang="zh-TW" cap="none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065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印度 </a:t>
            </a:r>
            <a:r>
              <a:rPr lang="en-US" altLang="zh-TW" dirty="0"/>
              <a:t>50</a:t>
            </a:r>
            <a:r>
              <a:rPr lang="zh-TW" altLang="en-US" dirty="0"/>
              <a:t> 指數期貨－資料格式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599043"/>
            <a:ext cx="6858000" cy="3276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554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</a:t>
            </a:r>
            <a:r>
              <a:rPr lang="zh-TW" altLang="en-US" dirty="0"/>
              <a:t> 程式執行結果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214694"/>
            <a:ext cx="5732383" cy="34242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11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LSTM</a:t>
            </a:r>
            <a:r>
              <a:rPr lang="zh-TW" altLang="en-US" dirty="0"/>
              <a:t> 花的時間比起 </a:t>
            </a:r>
            <a:r>
              <a:rPr lang="en-US" altLang="zh-TW" dirty="0"/>
              <a:t>YOLO</a:t>
            </a:r>
            <a:r>
              <a:rPr lang="zh-TW" altLang="en-US" dirty="0"/>
              <a:t> 快上許多，也許可以嘗試在效能好的電腦上運行。</a:t>
            </a:r>
            <a:endParaRPr lang="en-US" altLang="zh-TW" dirty="0"/>
          </a:p>
          <a:p>
            <a:r>
              <a:rPr lang="en-US" altLang="zh-TW" dirty="0"/>
              <a:t>Epoch</a:t>
            </a:r>
            <a:r>
              <a:rPr lang="zh-TW" altLang="en-US" dirty="0"/>
              <a:t> 是疊代次數，如果設定 </a:t>
            </a:r>
            <a:r>
              <a:rPr lang="en-US" altLang="zh-TW" dirty="0"/>
              <a:t>300</a:t>
            </a:r>
            <a:r>
              <a:rPr lang="zh-TW" altLang="en-US" dirty="0"/>
              <a:t>，並且資料量很大時那每次的疊代運性速度就會極差</a:t>
            </a:r>
            <a:r>
              <a:rPr lang="en-US" altLang="zh-TW" dirty="0"/>
              <a:t>!</a:t>
            </a:r>
          </a:p>
          <a:p>
            <a:r>
              <a:rPr lang="zh-TW" altLang="en-US" dirty="0"/>
              <a:t>可以發現預測走勢相當準確，但如果要預估當天價格並不是相當適用。</a:t>
            </a:r>
            <a:endParaRPr lang="en-US" altLang="zh-TW" dirty="0"/>
          </a:p>
          <a:p>
            <a:r>
              <a:rPr lang="zh-TW" altLang="en-US" dirty="0"/>
              <a:t>可以考慮對期貨做波段，或是提取昨天的期貨每 </a:t>
            </a:r>
            <a:r>
              <a:rPr lang="en-US" altLang="zh-TW" dirty="0"/>
              <a:t>10s</a:t>
            </a:r>
            <a:r>
              <a:rPr lang="zh-TW" altLang="en-US" dirty="0"/>
              <a:t> 的資料進行今日的期貨當天走勢，進行當沖！</a:t>
            </a:r>
            <a:endParaRPr lang="en-US" altLang="zh-TW" dirty="0"/>
          </a:p>
          <a:p>
            <a:r>
              <a:rPr lang="zh-TW" altLang="en-US" dirty="0"/>
              <a:t>只要資料給的好 </a:t>
            </a:r>
            <a:r>
              <a:rPr lang="en-US" altLang="zh-TW" dirty="0"/>
              <a:t>Loss</a:t>
            </a:r>
            <a:r>
              <a:rPr lang="zh-TW" altLang="en-US" dirty="0"/>
              <a:t> 比例不會大。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238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cap="none" dirty="0"/>
              <a:t>有在網路上查找資料，似乎 </a:t>
            </a:r>
            <a:r>
              <a:rPr lang="en-US" altLang="zh-TW" cap="none" dirty="0"/>
              <a:t>LSTM</a:t>
            </a:r>
            <a:r>
              <a:rPr lang="zh-TW" altLang="en-US" cap="none" dirty="0"/>
              <a:t> 只有在一個參數預測一個參數時，能得出參數結果。</a:t>
            </a:r>
            <a:endParaRPr lang="en-US" altLang="zh-TW" cap="none" dirty="0"/>
          </a:p>
          <a:p>
            <a:r>
              <a:rPr lang="zh-TW" altLang="en-US" cap="none" dirty="0"/>
              <a:t>還沒有在網路上看到有兩參數預測 </a:t>
            </a:r>
            <a:r>
              <a:rPr lang="en-US" altLang="zh-TW" cap="none" dirty="0"/>
              <a:t>LSTM</a:t>
            </a:r>
            <a:r>
              <a:rPr lang="zh-TW" altLang="en-US" cap="none" dirty="0"/>
              <a:t> 的資料。</a:t>
            </a:r>
            <a:endParaRPr lang="en-US" altLang="zh-TW" cap="none" dirty="0"/>
          </a:p>
          <a:p>
            <a:pPr lvl="1"/>
            <a:r>
              <a:rPr lang="zh-TW" altLang="en-US" cap="none" dirty="0"/>
              <a:t>如果使用兩參數進行預測，則 </a:t>
            </a:r>
            <a:r>
              <a:rPr lang="en-US" altLang="zh-TW" cap="none" dirty="0"/>
              <a:t>dense</a:t>
            </a:r>
            <a:r>
              <a:rPr lang="zh-TW" altLang="en-US" cap="none" dirty="0"/>
              <a:t> 中 </a:t>
            </a:r>
            <a:r>
              <a:rPr lang="en-US" altLang="zh-TW" cap="none" dirty="0" err="1"/>
              <a:t>return_sequence</a:t>
            </a:r>
            <a:r>
              <a:rPr lang="en-US" altLang="zh-TW" cap="none" dirty="0"/>
              <a:t> </a:t>
            </a:r>
            <a:r>
              <a:rPr lang="zh-TW" altLang="en-US" cap="none" dirty="0"/>
              <a:t>必須設置為 </a:t>
            </a:r>
            <a:r>
              <a:rPr lang="en-US" altLang="zh-TW" cap="none" dirty="0"/>
              <a:t>false</a:t>
            </a:r>
          </a:p>
          <a:p>
            <a:pPr lvl="1"/>
            <a:r>
              <a:rPr lang="zh-TW" altLang="en-US" cap="none" dirty="0"/>
              <a:t>如果使用兩參數預測，那我們則沒辦法將數值規一化</a:t>
            </a:r>
            <a:endParaRPr lang="en-US" altLang="zh-TW" cap="none" dirty="0"/>
          </a:p>
          <a:p>
            <a:pPr lvl="1"/>
            <a:r>
              <a:rPr lang="zh-TW" altLang="en-US" cap="none" dirty="0"/>
              <a:t>一定可以用 </a:t>
            </a:r>
            <a:r>
              <a:rPr lang="en-US" altLang="zh-TW" cap="none" dirty="0"/>
              <a:t>LSTM</a:t>
            </a:r>
            <a:r>
              <a:rPr lang="zh-TW" altLang="en-US" cap="none" dirty="0"/>
              <a:t> 與兩參數預測，但必須在前面做 </a:t>
            </a:r>
            <a:r>
              <a:rPr lang="en-US" altLang="zh-TW" cap="none" dirty="0" err="1"/>
              <a:t>num.reshape</a:t>
            </a:r>
            <a:r>
              <a:rPr lang="en-US" altLang="zh-TW" cap="none" dirty="0"/>
              <a:t>()</a:t>
            </a:r>
            <a:r>
              <a:rPr lang="zh-TW" altLang="en-US" cap="none" dirty="0"/>
              <a:t>，預測完的資料要如何解讀，也是一大困難點，我想網路上才較少 </a:t>
            </a:r>
            <a:r>
              <a:rPr lang="en-US" altLang="zh-TW" cap="none" dirty="0"/>
              <a:t>LSTM</a:t>
            </a:r>
            <a:r>
              <a:rPr lang="zh-TW" altLang="en-US" cap="none" dirty="0"/>
              <a:t> 做多 </a:t>
            </a:r>
            <a:r>
              <a:rPr lang="en-US" altLang="zh-TW" cap="none" dirty="0"/>
              <a:t>feature</a:t>
            </a:r>
            <a:r>
              <a:rPr lang="zh-TW" altLang="en-US" cap="none" dirty="0"/>
              <a:t> 預測。</a:t>
            </a:r>
            <a:endParaRPr lang="en-US" altLang="zh-TW" cap="none" dirty="0"/>
          </a:p>
          <a:p>
            <a:pPr lvl="1"/>
            <a:endParaRPr lang="en-US" altLang="zh-TW" cap="none" dirty="0"/>
          </a:p>
          <a:p>
            <a:r>
              <a:rPr lang="zh-TW" altLang="en-US" cap="none" dirty="0"/>
              <a:t>大部分的人會針對參數進行濾波等調整。</a:t>
            </a:r>
            <a:endParaRPr lang="en-US" altLang="zh-TW" cap="none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5401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程式執行遇到的困難點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cap="none" dirty="0">
                <a:solidFill>
                  <a:srgbClr val="0070C0"/>
                </a:solidFill>
              </a:rPr>
              <a:t>助教這次給的 </a:t>
            </a:r>
            <a:r>
              <a:rPr lang="en-US" altLang="zh-TW" cap="none" dirty="0">
                <a:solidFill>
                  <a:srgbClr val="0070C0"/>
                </a:solidFill>
              </a:rPr>
              <a:t>code</a:t>
            </a:r>
            <a:r>
              <a:rPr lang="zh-TW" altLang="en-US" cap="none" dirty="0">
                <a:solidFill>
                  <a:srgbClr val="0070C0"/>
                </a:solidFill>
              </a:rPr>
              <a:t>，相當好理解。小組們則是針對助教沒有給的函式去網路上查詢其用意為和。</a:t>
            </a:r>
            <a:endParaRPr lang="en-US" altLang="zh-TW" cap="none" dirty="0">
              <a:solidFill>
                <a:srgbClr val="0070C0"/>
              </a:solidFill>
            </a:endParaRPr>
          </a:p>
          <a:p>
            <a:r>
              <a:rPr lang="en-US" altLang="zh-TW" cap="none" dirty="0"/>
              <a:t>google </a:t>
            </a:r>
            <a:r>
              <a:rPr lang="en-US" altLang="zh-TW" cap="none" dirty="0" err="1"/>
              <a:t>colab</a:t>
            </a:r>
            <a:r>
              <a:rPr lang="en-US" altLang="zh-TW" cap="none" dirty="0"/>
              <a:t> </a:t>
            </a:r>
            <a:r>
              <a:rPr lang="zh-TW" altLang="en-US" cap="none" dirty="0"/>
              <a:t>再 </a:t>
            </a:r>
            <a:r>
              <a:rPr lang="en-US" altLang="zh-TW" cap="none" dirty="0" err="1"/>
              <a:t>dataframe</a:t>
            </a:r>
            <a:r>
              <a:rPr lang="en-US" altLang="zh-TW" cap="none" dirty="0"/>
              <a:t> </a:t>
            </a:r>
            <a:r>
              <a:rPr lang="zh-TW" altLang="en-US" cap="none" dirty="0"/>
              <a:t>多 </a:t>
            </a:r>
            <a:r>
              <a:rPr lang="en-US" altLang="zh-TW" cap="none" dirty="0"/>
              <a:t>columns </a:t>
            </a:r>
            <a:r>
              <a:rPr lang="zh-TW" altLang="en-US" cap="none" dirty="0"/>
              <a:t>與 </a:t>
            </a:r>
            <a:r>
              <a:rPr lang="en-US" altLang="zh-TW" cap="none" dirty="0"/>
              <a:t>rows </a:t>
            </a:r>
            <a:r>
              <a:rPr lang="zh-TW" altLang="en-US" cap="none" dirty="0"/>
              <a:t>會隱藏資訊不是很好</a:t>
            </a:r>
            <a:r>
              <a:rPr lang="en-US" altLang="zh-TW" cap="none" dirty="0"/>
              <a:t>…</a:t>
            </a:r>
            <a:r>
              <a:rPr lang="zh-TW" altLang="en-US" cap="none" dirty="0"/>
              <a:t>。但是他提供強大運算，超讚的拉！</a:t>
            </a:r>
            <a:endParaRPr lang="en-US" altLang="zh-TW" cap="none" dirty="0"/>
          </a:p>
          <a:p>
            <a:r>
              <a:rPr lang="en-US" altLang="zh-TW" cap="none" dirty="0" err="1"/>
              <a:t>np.reshape</a:t>
            </a:r>
            <a:r>
              <a:rPr lang="en-US" altLang="zh-TW" cap="none" dirty="0"/>
              <a:t> </a:t>
            </a:r>
            <a:r>
              <a:rPr lang="zh-TW" altLang="en-US" cap="none" dirty="0"/>
              <a:t>中必須放入需要 </a:t>
            </a:r>
            <a:r>
              <a:rPr lang="en-US" altLang="zh-TW" cap="none" dirty="0"/>
              <a:t>reshape</a:t>
            </a:r>
            <a:r>
              <a:rPr lang="zh-TW" altLang="en-US" cap="none" dirty="0"/>
              <a:t> 的 </a:t>
            </a:r>
            <a:r>
              <a:rPr lang="en-US" altLang="zh-TW" cap="none" dirty="0" err="1"/>
              <a:t>np.array</a:t>
            </a:r>
            <a:endParaRPr lang="en-US" altLang="zh-TW" cap="none" dirty="0"/>
          </a:p>
          <a:p>
            <a:r>
              <a:rPr lang="en-US" altLang="zh-TW" cap="none" dirty="0"/>
              <a:t>PY </a:t>
            </a:r>
            <a:r>
              <a:rPr lang="zh-TW" altLang="en-US" cap="none" dirty="0"/>
              <a:t>的 </a:t>
            </a:r>
            <a:r>
              <a:rPr lang="en-US" altLang="zh-TW" cap="none" dirty="0" err="1"/>
              <a:t>dataframe</a:t>
            </a:r>
            <a:r>
              <a:rPr lang="zh-TW" altLang="en-US" cap="none" dirty="0"/>
              <a:t> 與 </a:t>
            </a:r>
            <a:r>
              <a:rPr lang="en-US" altLang="zh-TW" cap="none" dirty="0"/>
              <a:t>R</a:t>
            </a:r>
            <a:r>
              <a:rPr lang="zh-TW" altLang="en-US" cap="none" dirty="0"/>
              <a:t> 的 </a:t>
            </a:r>
            <a:r>
              <a:rPr lang="en-US" altLang="zh-TW" cap="none" dirty="0" err="1"/>
              <a:t>dataframe</a:t>
            </a:r>
            <a:r>
              <a:rPr lang="zh-TW" altLang="en-US" cap="none" dirty="0"/>
              <a:t> 格式不同。</a:t>
            </a:r>
            <a:br>
              <a:rPr lang="en-US" altLang="zh-TW" cap="none" dirty="0"/>
            </a:br>
            <a:r>
              <a:rPr lang="zh-TW" altLang="en-US" cap="none" dirty="0"/>
              <a:t>我一開始在寫時，常常腦袋轉不過來。</a:t>
            </a:r>
            <a:endParaRPr lang="en-US" altLang="zh-TW" cap="none" dirty="0"/>
          </a:p>
          <a:p>
            <a:endParaRPr lang="en-US" altLang="zh-TW" cap="none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r="29212"/>
          <a:stretch/>
        </p:blipFill>
        <p:spPr>
          <a:xfrm>
            <a:off x="7578797" y="3727938"/>
            <a:ext cx="3171774" cy="2330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1302329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114</TotalTime>
  <Words>643</Words>
  <Application>Microsoft Macintosh PowerPoint</Application>
  <PresentationFormat>寬螢幕</PresentationFormat>
  <Paragraphs>50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微軟正黑體</vt:lpstr>
      <vt:lpstr>Arial</vt:lpstr>
      <vt:lpstr>Tw Cen MT</vt:lpstr>
      <vt:lpstr>小水滴</vt:lpstr>
      <vt:lpstr>使用 google colab 與LSTM 進行期貨價格預測</vt:lpstr>
      <vt:lpstr>小組專案需求</vt:lpstr>
      <vt:lpstr>LSTM 簡單介紹</vt:lpstr>
      <vt:lpstr>選擇資料集－印度 50 指數期貨</vt:lpstr>
      <vt:lpstr>印度 50 指數期貨－資料格式</vt:lpstr>
      <vt:lpstr>LSTM 程式執行結果</vt:lpstr>
      <vt:lpstr>討論分析</vt:lpstr>
      <vt:lpstr>討論分析</vt:lpstr>
      <vt:lpstr>程式執行遇到的困難點</vt:lpstr>
      <vt:lpstr>參考連結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大衞 江</dc:creator>
  <cp:lastModifiedBy>Kuo Tzu-Lin</cp:lastModifiedBy>
  <cp:revision>33</cp:revision>
  <dcterms:created xsi:type="dcterms:W3CDTF">2021-05-25T17:08:02Z</dcterms:created>
  <dcterms:modified xsi:type="dcterms:W3CDTF">2021-06-02T00:12:04Z</dcterms:modified>
</cp:coreProperties>
</file>