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112193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39020-008D-4C92-9C9E-6F936679CD3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101170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427258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6557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60536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956896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4004009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4097540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279675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165037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325863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39020-008D-4C92-9C9E-6F936679CD3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21262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39020-008D-4C92-9C9E-6F936679CD3E}"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171071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256747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45022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D39020-008D-4C92-9C9E-6F936679CD3E}" type="datetimeFigureOut">
              <a:rPr lang="en-IN" smtClean="0"/>
              <a:t>08-07-2022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155729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39020-008D-4C92-9C9E-6F936679CD3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33ED5-D00F-4615-B3E4-5586F5FE8EA1}" type="slidenum">
              <a:rPr lang="en-IN" smtClean="0"/>
              <a:t>‹#›</a:t>
            </a:fld>
            <a:endParaRPr lang="en-IN"/>
          </a:p>
        </p:txBody>
      </p:sp>
    </p:spTree>
    <p:extLst>
      <p:ext uri="{BB962C8B-B14F-4D97-AF65-F5344CB8AC3E}">
        <p14:creationId xmlns:p14="http://schemas.microsoft.com/office/powerpoint/2010/main" val="337217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D39020-008D-4C92-9C9E-6F936679CD3E}" type="datetimeFigureOut">
              <a:rPr lang="en-IN" smtClean="0"/>
              <a:t>08-07-2022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C33ED5-D00F-4615-B3E4-5586F5FE8EA1}" type="slidenum">
              <a:rPr lang="en-IN" smtClean="0"/>
              <a:t>‹#›</a:t>
            </a:fld>
            <a:endParaRPr lang="en-IN"/>
          </a:p>
        </p:txBody>
      </p:sp>
    </p:spTree>
    <p:extLst>
      <p:ext uri="{BB962C8B-B14F-4D97-AF65-F5344CB8AC3E}">
        <p14:creationId xmlns:p14="http://schemas.microsoft.com/office/powerpoint/2010/main" val="290190626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0340B0-0414-1F50-6EB0-E35ACDA12599}"/>
              </a:ext>
            </a:extLst>
          </p:cNvPr>
          <p:cNvSpPr txBox="1"/>
          <p:nvPr/>
        </p:nvSpPr>
        <p:spPr>
          <a:xfrm>
            <a:off x="174949" y="704709"/>
            <a:ext cx="6097554" cy="653192"/>
          </a:xfrm>
          <a:prstGeom prst="rect">
            <a:avLst/>
          </a:prstGeom>
          <a:noFill/>
        </p:spPr>
        <p:txBody>
          <a:bodyPr wrap="square">
            <a:spAutoFit/>
          </a:bodyPr>
          <a:lstStyle/>
          <a:p>
            <a:pPr>
              <a:lnSpc>
                <a:spcPct val="107000"/>
              </a:lnSpc>
              <a:spcAft>
                <a:spcPts val="800"/>
              </a:spcAft>
            </a:pPr>
            <a:r>
              <a:rPr lang="en-US" sz="3600" dirty="0">
                <a:effectLst/>
                <a:latin typeface="Sitka Text Semibold" pitchFamily="2" charset="0"/>
                <a:ea typeface="MingLiU_HKSCS-ExtB" panose="02020500000000000000" pitchFamily="18" charset="-120"/>
                <a:cs typeface="Times New Roman" panose="02020603050405020304" pitchFamily="18" charset="0"/>
              </a:rPr>
              <a:t>The Robotics Club-SNIST</a:t>
            </a:r>
            <a:endParaRPr lang="en-IN" sz="3600" dirty="0">
              <a:effectLst/>
              <a:latin typeface="Tw Cen MT" panose="020B0602020104020603" pitchFamily="34" charset="0"/>
              <a:ea typeface="Tw Cen MT" panose="020B0602020104020603" pitchFamily="34" charset="0"/>
              <a:cs typeface="Times New Roman" panose="02020603050405020304" pitchFamily="18" charset="0"/>
            </a:endParaRPr>
          </a:p>
        </p:txBody>
      </p:sp>
      <p:sp>
        <p:nvSpPr>
          <p:cNvPr id="9" name="Rectangle 6">
            <a:extLst>
              <a:ext uri="{FF2B5EF4-FFF2-40B4-BE49-F238E27FC236}">
                <a16:creationId xmlns:a16="http://schemas.microsoft.com/office/drawing/2014/main" id="{BBCCA11D-A7BF-E1C6-3BFD-92E1A7082963}"/>
              </a:ext>
            </a:extLst>
          </p:cNvPr>
          <p:cNvSpPr>
            <a:spLocks noChangeArrowheads="1"/>
          </p:cNvSpPr>
          <p:nvPr/>
        </p:nvSpPr>
        <p:spPr bwMode="auto">
          <a:xfrm>
            <a:off x="3032448" y="2814637"/>
            <a:ext cx="188060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Rounded Corners 1">
            <a:extLst>
              <a:ext uri="{FF2B5EF4-FFF2-40B4-BE49-F238E27FC236}">
                <a16:creationId xmlns:a16="http://schemas.microsoft.com/office/drawing/2014/main" id="{C8C5635A-F69B-3211-2427-C67F4CCA7F2E}"/>
              </a:ext>
            </a:extLst>
          </p:cNvPr>
          <p:cNvSpPr>
            <a:spLocks noChangeArrowheads="1"/>
          </p:cNvSpPr>
          <p:nvPr/>
        </p:nvSpPr>
        <p:spPr bwMode="auto">
          <a:xfrm>
            <a:off x="3768090" y="3043237"/>
            <a:ext cx="4410075" cy="1752594"/>
          </a:xfrm>
          <a:prstGeom prst="roundRect">
            <a:avLst>
              <a:gd name="adj" fmla="val 16667"/>
            </a:avLst>
          </a:prstGeom>
          <a:solidFill>
            <a:srgbClr val="A4DDF4"/>
          </a:solidFill>
          <a:ln w="15875">
            <a:solidFill>
              <a:schemeClr val="bg2">
                <a:lumMod val="10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i="1" dirty="0">
                <a:solidFill>
                  <a:schemeClr val="tx2">
                    <a:lumMod val="1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INDUCTION 22</a:t>
            </a:r>
            <a:endParaRPr kumimoji="0" lang="en-US" altLang="en-US" sz="3200" b="1" i="1" u="none" strike="noStrike" cap="none" normalizeH="0" baseline="0" dirty="0">
              <a:ln>
                <a:noFill/>
              </a:ln>
              <a:solidFill>
                <a:schemeClr val="tx2">
                  <a:lumMod val="1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1" name="Rectangle 8">
            <a:extLst>
              <a:ext uri="{FF2B5EF4-FFF2-40B4-BE49-F238E27FC236}">
                <a16:creationId xmlns:a16="http://schemas.microsoft.com/office/drawing/2014/main" id="{C20B5F17-38D5-78B8-F679-02388F77CAD3}"/>
              </a:ext>
            </a:extLst>
          </p:cNvPr>
          <p:cNvSpPr>
            <a:spLocks noChangeArrowheads="1"/>
          </p:cNvSpPr>
          <p:nvPr/>
        </p:nvSpPr>
        <p:spPr bwMode="auto">
          <a:xfrm>
            <a:off x="3032448" y="3271837"/>
            <a:ext cx="1880609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9500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59C83-9B8D-4045-BE9B-2036DCCBA298}"/>
              </a:ext>
            </a:extLst>
          </p:cNvPr>
          <p:cNvSpPr txBox="1"/>
          <p:nvPr/>
        </p:nvSpPr>
        <p:spPr>
          <a:xfrm>
            <a:off x="3049250" y="1258406"/>
            <a:ext cx="6093500" cy="3448252"/>
          </a:xfrm>
          <a:prstGeom prst="rect">
            <a:avLst/>
          </a:prstGeom>
          <a:noFill/>
        </p:spPr>
        <p:txBody>
          <a:bodyPr wrap="square">
            <a:spAutoFit/>
          </a:bodyPr>
          <a:lstStyle/>
          <a:p>
            <a:pPr algn="ctr">
              <a:lnSpc>
                <a:spcPct val="107000"/>
              </a:lnSpc>
              <a:spcAft>
                <a:spcPts val="800"/>
              </a:spcAft>
              <a:tabLst>
                <a:tab pos="2339340" algn="l"/>
              </a:tabLst>
            </a:pPr>
            <a:r>
              <a:rPr lang="en-IN" sz="6000" b="1" i="1" dirty="0">
                <a:solidFill>
                  <a:srgbClr val="1CADE4"/>
                </a:solidFill>
                <a:effectLst/>
                <a:latin typeface="Monotype Corsiva" panose="03010101010201010101" pitchFamily="66" charset="0"/>
                <a:ea typeface="Tw Cen MT" panose="020B0602020104020603" pitchFamily="34" charset="0"/>
                <a:cs typeface="Times New Roman" panose="02020603050405020304" pitchFamily="18" charset="0"/>
              </a:rPr>
              <a:t>Team</a:t>
            </a:r>
            <a:r>
              <a:rPr lang="en-IN" sz="6000" b="1" i="1" dirty="0">
                <a:solidFill>
                  <a:srgbClr val="1CADE4"/>
                </a:solidFill>
                <a:effectLst/>
                <a:latin typeface="Tw Cen MT" panose="020B0602020104020603" pitchFamily="34" charset="0"/>
                <a:ea typeface="Tw Cen MT" panose="020B0602020104020603" pitchFamily="34" charset="0"/>
                <a:cs typeface="Times New Roman" panose="02020603050405020304" pitchFamily="18" charset="0"/>
              </a:rPr>
              <a:t> </a:t>
            </a:r>
            <a:r>
              <a:rPr lang="en-IN" sz="4800" b="1" i="1" dirty="0">
                <a:solidFill>
                  <a:srgbClr val="0D0D0D"/>
                </a:solidFill>
                <a:effectLst/>
                <a:latin typeface="Monotype Corsiva" panose="03010101010201010101" pitchFamily="66" charset="0"/>
                <a:ea typeface="Tw Cen MT" panose="020B0602020104020603" pitchFamily="34" charset="0"/>
                <a:cs typeface="Times New Roman" panose="02020603050405020304" pitchFamily="18" charset="0"/>
              </a:rPr>
              <a:t>06</a:t>
            </a:r>
            <a:endParaRPr lang="en-IN" sz="48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07000"/>
              </a:lnSpc>
              <a:spcAft>
                <a:spcPts val="800"/>
              </a:spcAft>
              <a:tabLst>
                <a:tab pos="2339340" algn="l"/>
              </a:tabLst>
            </a:pPr>
            <a:r>
              <a:rPr lang="en-IN" sz="1800" b="1" i="1" dirty="0">
                <a:solidFill>
                  <a:srgbClr val="0D0D0D"/>
                </a:solidFill>
                <a:effectLst/>
                <a:latin typeface="Monotype Corsiva" panose="03010101010201010101" pitchFamily="66" charset="0"/>
                <a:ea typeface="Tw Cen MT" panose="020B0602020104020603" pitchFamily="34" charset="0"/>
                <a:cs typeface="Times New Roman" panose="02020603050405020304" pitchFamily="18" charset="0"/>
              </a:rPr>
              <a:t> </a:t>
            </a:r>
            <a:endParaRPr lang="en-IN" sz="800" dirty="0">
              <a:effectLst/>
              <a:latin typeface="Tw Cen MT" panose="020B0602020104020603" pitchFamily="34" charset="0"/>
              <a:ea typeface="Tw Cen MT" panose="020B0602020104020603" pitchFamily="34" charset="0"/>
              <a:cs typeface="Times New Roman" panose="02020603050405020304" pitchFamily="18" charset="0"/>
            </a:endParaRPr>
          </a:p>
          <a:p>
            <a:pPr algn="ctr">
              <a:lnSpc>
                <a:spcPct val="107000"/>
              </a:lnSpc>
              <a:spcAft>
                <a:spcPts val="800"/>
              </a:spcAft>
              <a:tabLst>
                <a:tab pos="2339340" algn="l"/>
              </a:tabLst>
            </a:pPr>
            <a:r>
              <a:rPr lang="en-IN" sz="5400" b="1" dirty="0">
                <a:effectLst/>
                <a:latin typeface="Monotype Corsiva" panose="03010101010201010101" pitchFamily="66" charset="0"/>
                <a:ea typeface="Times New Roman" panose="02020603050405020304" pitchFamily="18" charset="0"/>
                <a:cs typeface="Times New Roman" panose="02020603050405020304" pitchFamily="18" charset="0"/>
              </a:rPr>
              <a:t>KEETA</a:t>
            </a:r>
            <a:endParaRPr lang="en-IN" sz="5400" dirty="0">
              <a:effectLst/>
              <a:latin typeface="Tw Cen MT" panose="020B0602020104020603" pitchFamily="34" charset="0"/>
              <a:ea typeface="Tw Cen MT" panose="020B0602020104020603" pitchFamily="34" charset="0"/>
              <a:cs typeface="Times New Roman" panose="02020603050405020304" pitchFamily="18" charset="0"/>
            </a:endParaRPr>
          </a:p>
          <a:p>
            <a:pPr algn="ctr">
              <a:lnSpc>
                <a:spcPct val="107000"/>
              </a:lnSpc>
              <a:spcAft>
                <a:spcPts val="800"/>
              </a:spcAft>
              <a:tabLst>
                <a:tab pos="2339340" algn="l"/>
              </a:tabLst>
            </a:pPr>
            <a:r>
              <a:rPr lang="en-IN" sz="5400" b="1" dirty="0">
                <a:effectLst/>
                <a:latin typeface="Monotype Corsiva" panose="03010101010201010101" pitchFamily="66" charset="0"/>
                <a:ea typeface="Times New Roman" panose="02020603050405020304" pitchFamily="18" charset="0"/>
                <a:cs typeface="Times New Roman" panose="02020603050405020304" pitchFamily="18" charset="0"/>
              </a:rPr>
              <a:t>NASHAKA</a:t>
            </a:r>
            <a:endParaRPr lang="en-IN" sz="5400" dirty="0">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14217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0D40E-ABAA-42F7-5366-009832019962}"/>
              </a:ext>
            </a:extLst>
          </p:cNvPr>
          <p:cNvSpPr txBox="1"/>
          <p:nvPr/>
        </p:nvSpPr>
        <p:spPr>
          <a:xfrm>
            <a:off x="479685" y="679116"/>
            <a:ext cx="11467476" cy="4306820"/>
          </a:xfrm>
          <a:prstGeom prst="rect">
            <a:avLst/>
          </a:prstGeom>
          <a:noFill/>
        </p:spPr>
        <p:txBody>
          <a:bodyPr wrap="square">
            <a:spAutoFit/>
          </a:bodyPr>
          <a:lstStyle/>
          <a:p>
            <a:pPr algn="just">
              <a:lnSpc>
                <a:spcPct val="107000"/>
              </a:lnSpc>
              <a:spcAft>
                <a:spcPts val="800"/>
              </a:spcAft>
              <a:tabLst>
                <a:tab pos="2339340" algn="l"/>
              </a:tabLst>
            </a:pPr>
            <a:r>
              <a:rPr lang="en-IN" sz="3200" b="1" dirty="0">
                <a:effectLst/>
                <a:latin typeface="Bahnschrift Condensed" panose="020B0502040204020203" pitchFamily="34" charset="0"/>
                <a:ea typeface="Times New Roman" panose="02020603050405020304" pitchFamily="18" charset="0"/>
                <a:cs typeface="Times New Roman" panose="02020603050405020304" pitchFamily="18" charset="0"/>
              </a:rPr>
              <a:t>PROBLEM STATEMENT</a:t>
            </a:r>
            <a:endParaRPr lang="en-IN" sz="1400" dirty="0">
              <a:effectLst/>
              <a:latin typeface="Tw Cen MT" panose="020B0602020104020603" pitchFamily="34" charset="0"/>
              <a:ea typeface="Tw Cen MT" panose="020B0602020104020603" pitchFamily="34" charset="0"/>
              <a:cs typeface="Times New Roman" panose="02020603050405020304" pitchFamily="18" charset="0"/>
            </a:endParaRPr>
          </a:p>
          <a:p>
            <a:pPr algn="just">
              <a:lnSpc>
                <a:spcPct val="107000"/>
              </a:lnSpc>
              <a:spcAft>
                <a:spcPts val="800"/>
              </a:spcAft>
              <a:tabLst>
                <a:tab pos="233934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spraying of pesticides plays a vital role in farming. But due to chemicals present in pesticides, there are many side effects to the farmers like skin diseases and other problems while spraying. To overcome this problem declaration, we require some robot which sprays the pesticides over the plants.</a:t>
            </a:r>
            <a:endParaRPr lang="en-IN" sz="14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07000"/>
              </a:lnSpc>
              <a:spcAft>
                <a:spcPts val="800"/>
              </a:spcAft>
              <a:tabLst>
                <a:tab pos="2339340" algn="l"/>
              </a:tabLst>
            </a:pPr>
            <a:r>
              <a:rPr lang="en-IN" sz="6000" b="1" dirty="0">
                <a:effectLst/>
                <a:latin typeface="Monotype Corsiva" panose="03010101010201010101" pitchFamily="66" charset="0"/>
                <a:ea typeface="Times New Roman" panose="02020603050405020304" pitchFamily="18" charset="0"/>
                <a:cs typeface="Times New Roman" panose="02020603050405020304" pitchFamily="18" charset="0"/>
              </a:rPr>
              <a:t> </a:t>
            </a:r>
            <a:endParaRPr lang="en-IN" sz="14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07000"/>
              </a:lnSpc>
              <a:spcAft>
                <a:spcPts val="800"/>
              </a:spcAft>
              <a:tabLst>
                <a:tab pos="2339340" algn="l"/>
              </a:tabLst>
            </a:pPr>
            <a:r>
              <a:rPr lang="en-IN" sz="3200" dirty="0">
                <a:solidFill>
                  <a:srgbClr val="0D0D0D"/>
                </a:solidFill>
                <a:effectLst/>
                <a:latin typeface="Bahnschrift Condensed" panose="020B0502040204020203" pitchFamily="34" charset="0"/>
                <a:ea typeface="Times New Roman" panose="02020603050405020304" pitchFamily="18" charset="0"/>
                <a:cs typeface="Times New Roman" panose="02020603050405020304" pitchFamily="18" charset="0"/>
              </a:rPr>
              <a:t>IDEA/APPROACH</a:t>
            </a:r>
            <a:endParaRPr lang="en-IN" sz="1400" dirty="0">
              <a:effectLst/>
              <a:latin typeface="Tw Cen MT" panose="020B0602020104020603" pitchFamily="34" charset="0"/>
              <a:ea typeface="Tw Cen MT" panose="020B0602020104020603" pitchFamily="34" charset="0"/>
              <a:cs typeface="Times New Roman" panose="02020603050405020304" pitchFamily="18" charset="0"/>
            </a:endParaRPr>
          </a:p>
          <a:p>
            <a:pPr>
              <a:lnSpc>
                <a:spcPct val="107000"/>
              </a:lnSpc>
              <a:spcAft>
                <a:spcPts val="105"/>
              </a:spcAft>
            </a:pPr>
            <a:r>
              <a:rPr lang="en-IN" sz="1800" dirty="0">
                <a:effectLst/>
                <a:latin typeface="Times New Roman" panose="02020603050405020304" pitchFamily="18" charset="0"/>
                <a:ea typeface="Tw Cen MT" panose="020B0602020104020603" pitchFamily="34" charset="0"/>
                <a:cs typeface="Times New Roman" panose="02020603050405020304" pitchFamily="18" charset="0"/>
              </a:rPr>
              <a:t>The spraying of pesticides plays a vital role in farming. But due to chemicals present in pesticides, there are many side effects to the farmers like skin diseases and other problems while spraying. To overcome this assertion, we require a robot that sprays pesticides over the plants.</a:t>
            </a:r>
            <a:endParaRPr lang="en-IN" sz="1400" dirty="0">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247253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4DE56-FDEA-E85A-632D-7966D58EFF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8683" y="494675"/>
            <a:ext cx="7794884" cy="5411449"/>
          </a:xfrm>
          <a:prstGeom prst="rect">
            <a:avLst/>
          </a:prstGeom>
          <a:noFill/>
          <a:ln>
            <a:noFill/>
          </a:ln>
        </p:spPr>
      </p:pic>
      <p:sp>
        <p:nvSpPr>
          <p:cNvPr id="4" name="TextBox 3">
            <a:extLst>
              <a:ext uri="{FF2B5EF4-FFF2-40B4-BE49-F238E27FC236}">
                <a16:creationId xmlns:a16="http://schemas.microsoft.com/office/drawing/2014/main" id="{83F805B3-4A78-A09D-42E5-0EBD8AF192C6}"/>
              </a:ext>
            </a:extLst>
          </p:cNvPr>
          <p:cNvSpPr txBox="1"/>
          <p:nvPr/>
        </p:nvSpPr>
        <p:spPr>
          <a:xfrm>
            <a:off x="650811" y="229456"/>
            <a:ext cx="6097554" cy="371512"/>
          </a:xfrm>
          <a:prstGeom prst="rect">
            <a:avLst/>
          </a:prstGeom>
          <a:noFill/>
        </p:spPr>
        <p:txBody>
          <a:bodyPr wrap="square">
            <a:spAutoFit/>
          </a:bodyPr>
          <a:lstStyle/>
          <a:p>
            <a:pPr>
              <a:lnSpc>
                <a:spcPct val="107000"/>
              </a:lnSpc>
              <a:spcAft>
                <a:spcPts val="800"/>
              </a:spcAft>
              <a:tabLst>
                <a:tab pos="2339340" algn="l"/>
              </a:tabLst>
            </a:pPr>
            <a:r>
              <a:rPr lang="en-IN" sz="1800" b="1" dirty="0">
                <a:effectLst/>
                <a:latin typeface="Bahnschrift Condensed" panose="020B0502040204020203" pitchFamily="34" charset="0"/>
                <a:ea typeface="Times New Roman" panose="02020603050405020304" pitchFamily="18" charset="0"/>
                <a:cs typeface="Times New Roman" panose="02020603050405020304" pitchFamily="18" charset="0"/>
              </a:rPr>
              <a:t>BLOCK DIAGRAM</a:t>
            </a:r>
            <a:endParaRPr lang="en-IN" sz="1000" dirty="0">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22358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7CE12-CE4F-1D59-D51C-49B3F449076F}"/>
              </a:ext>
            </a:extLst>
          </p:cNvPr>
          <p:cNvSpPr txBox="1"/>
          <p:nvPr/>
        </p:nvSpPr>
        <p:spPr>
          <a:xfrm>
            <a:off x="3375350" y="2670170"/>
            <a:ext cx="6097554" cy="1517660"/>
          </a:xfrm>
          <a:prstGeom prst="rect">
            <a:avLst/>
          </a:prstGeom>
          <a:noFill/>
        </p:spPr>
        <p:txBody>
          <a:bodyPr wrap="square">
            <a:spAutoFit/>
          </a:bodyPr>
          <a:lstStyle/>
          <a:p>
            <a:pPr algn="just">
              <a:lnSpc>
                <a:spcPct val="107000"/>
              </a:lnSpc>
              <a:spcAft>
                <a:spcPts val="800"/>
              </a:spcAft>
              <a:tabLst>
                <a:tab pos="2339340" algn="l"/>
              </a:tabLst>
            </a:pPr>
            <a:r>
              <a:rPr lang="en-IN" sz="8800" b="1" dirty="0">
                <a:effectLst/>
                <a:latin typeface="Monotype Corsiva" panose="03010101010201010101" pitchFamily="66" charset="0"/>
                <a:ea typeface="Times New Roman" panose="02020603050405020304" pitchFamily="18" charset="0"/>
                <a:cs typeface="Times New Roman" panose="02020603050405020304" pitchFamily="18" charset="0"/>
              </a:rPr>
              <a:t>Thank  You</a:t>
            </a:r>
            <a:endParaRPr lang="en-IN" sz="8800" dirty="0">
              <a:effectLst/>
              <a:latin typeface="Tw Cen MT" panose="020B06020201040206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1112891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TotalTime>
  <Words>126</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Bahnschrift Condensed</vt:lpstr>
      <vt:lpstr>Century Gothic</vt:lpstr>
      <vt:lpstr>Microsoft Sans Serif</vt:lpstr>
      <vt:lpstr>Monotype Corsiva</vt:lpstr>
      <vt:lpstr>Sitka Text Semibold</vt:lpstr>
      <vt:lpstr>Times New Roman</vt:lpstr>
      <vt:lpstr>Tw Cen MT</vt:lpstr>
      <vt:lpstr>Wingdings 3</vt:lpstr>
      <vt:lpstr>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 Kasetty</dc:creator>
  <cp:lastModifiedBy>Ankith Kasetty</cp:lastModifiedBy>
  <cp:revision>2</cp:revision>
  <dcterms:created xsi:type="dcterms:W3CDTF">2022-07-08T05:03:35Z</dcterms:created>
  <dcterms:modified xsi:type="dcterms:W3CDTF">2022-07-08T08:42:51Z</dcterms:modified>
</cp:coreProperties>
</file>