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2" r:id="rId4"/>
    <p:sldId id="286" r:id="rId5"/>
    <p:sldId id="261" r:id="rId6"/>
    <p:sldId id="258" r:id="rId7"/>
    <p:sldId id="266" r:id="rId8"/>
    <p:sldId id="260" r:id="rId9"/>
    <p:sldId id="265" r:id="rId10"/>
    <p:sldId id="262" r:id="rId11"/>
    <p:sldId id="263"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0A9EF-2341-4300-B5FE-D8125AB900F8}" v="2059" dt="2022-10-18T11:25:3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ez Gonzalez Javier (ext) ESMD" userId="72d6360e-cfe1-4ee4-98bc-f4a0b7c67784" providerId="ADAL" clId="{00C0A9EF-2341-4300-B5FE-D8125AB900F8}"/>
    <pc:docChg chg="custSel addSld delSld modSld">
      <pc:chgData name="Fernandez Gonzalez Javier (ext) ESMD" userId="72d6360e-cfe1-4ee4-98bc-f4a0b7c67784" providerId="ADAL" clId="{00C0A9EF-2341-4300-B5FE-D8125AB900F8}" dt="2022-10-18T11:29:45.709" v="2256" actId="20577"/>
      <pc:docMkLst>
        <pc:docMk/>
      </pc:docMkLst>
      <pc:sldChg chg="modSp mod modAnim modShow modNotesTx">
        <pc:chgData name="Fernandez Gonzalez Javier (ext) ESMD" userId="72d6360e-cfe1-4ee4-98bc-f4a0b7c67784" providerId="ADAL" clId="{00C0A9EF-2341-4300-B5FE-D8125AB900F8}" dt="2022-10-18T11:29:45.709" v="2256" actId="20577"/>
        <pc:sldMkLst>
          <pc:docMk/>
          <pc:sldMk cId="1786769262" sldId="272"/>
        </pc:sldMkLst>
        <pc:spChg chg="mod">
          <ac:chgData name="Fernandez Gonzalez Javier (ext) ESMD" userId="72d6360e-cfe1-4ee4-98bc-f4a0b7c67784" providerId="ADAL" clId="{00C0A9EF-2341-4300-B5FE-D8125AB900F8}" dt="2022-10-18T11:15:55.590" v="82" actId="20577"/>
          <ac:spMkLst>
            <pc:docMk/>
            <pc:sldMk cId="1786769262" sldId="272"/>
            <ac:spMk id="2" creationId="{B0AA4E9C-9961-47A9-8D16-CAF9993D465F}"/>
          </ac:spMkLst>
        </pc:spChg>
        <pc:spChg chg="mod">
          <ac:chgData name="Fernandez Gonzalez Javier (ext) ESMD" userId="72d6360e-cfe1-4ee4-98bc-f4a0b7c67784" providerId="ADAL" clId="{00C0A9EF-2341-4300-B5FE-D8125AB900F8}" dt="2022-10-18T11:25:42.042" v="2148" actId="1076"/>
          <ac:spMkLst>
            <pc:docMk/>
            <pc:sldMk cId="1786769262" sldId="272"/>
            <ac:spMk id="3" creationId="{5D6E0FC8-5C48-4B4E-949F-6ED8EF79ED61}"/>
          </ac:spMkLst>
        </pc:spChg>
      </pc:sldChg>
      <pc:sldChg chg="addSp delSp modSp mod delAnim modAnim">
        <pc:chgData name="Fernandez Gonzalez Javier (ext) ESMD" userId="72d6360e-cfe1-4ee4-98bc-f4a0b7c67784" providerId="ADAL" clId="{00C0A9EF-2341-4300-B5FE-D8125AB900F8}" dt="2022-10-18T11:15:06.587" v="20"/>
        <pc:sldMkLst>
          <pc:docMk/>
          <pc:sldMk cId="3024238907" sldId="273"/>
        </pc:sldMkLst>
        <pc:graphicFrameChg chg="del">
          <ac:chgData name="Fernandez Gonzalez Javier (ext) ESMD" userId="72d6360e-cfe1-4ee4-98bc-f4a0b7c67784" providerId="ADAL" clId="{00C0A9EF-2341-4300-B5FE-D8125AB900F8}" dt="2022-10-18T11:13:49.749" v="1" actId="478"/>
          <ac:graphicFrameMkLst>
            <pc:docMk/>
            <pc:sldMk cId="3024238907" sldId="273"/>
            <ac:graphicFrameMk id="3" creationId="{759E53DB-2DC2-4764-B513-8A70D80A5A7E}"/>
          </ac:graphicFrameMkLst>
        </pc:graphicFrameChg>
        <pc:picChg chg="del">
          <ac:chgData name="Fernandez Gonzalez Javier (ext) ESMD" userId="72d6360e-cfe1-4ee4-98bc-f4a0b7c67784" providerId="ADAL" clId="{00C0A9EF-2341-4300-B5FE-D8125AB900F8}" dt="2022-10-18T11:13:34.040" v="0" actId="478"/>
          <ac:picMkLst>
            <pc:docMk/>
            <pc:sldMk cId="3024238907" sldId="273"/>
            <ac:picMk id="4" creationId="{2D949786-B0BC-4DEE-AEA2-4304B3619744}"/>
          </ac:picMkLst>
        </pc:picChg>
        <pc:picChg chg="del">
          <ac:chgData name="Fernandez Gonzalez Javier (ext) ESMD" userId="72d6360e-cfe1-4ee4-98bc-f4a0b7c67784" providerId="ADAL" clId="{00C0A9EF-2341-4300-B5FE-D8125AB900F8}" dt="2022-10-18T11:14:10.768" v="9" actId="478"/>
          <ac:picMkLst>
            <pc:docMk/>
            <pc:sldMk cId="3024238907" sldId="273"/>
            <ac:picMk id="6" creationId="{AC88A927-203D-4E43-BC86-6DC91812F580}"/>
          </ac:picMkLst>
        </pc:picChg>
        <pc:picChg chg="add mod">
          <ac:chgData name="Fernandez Gonzalez Javier (ext) ESMD" userId="72d6360e-cfe1-4ee4-98bc-f4a0b7c67784" providerId="ADAL" clId="{00C0A9EF-2341-4300-B5FE-D8125AB900F8}" dt="2022-10-18T11:14:07.917" v="8" actId="1076"/>
          <ac:picMkLst>
            <pc:docMk/>
            <pc:sldMk cId="3024238907" sldId="273"/>
            <ac:picMk id="7" creationId="{03FEC182-59F8-49CD-93E4-362E9B23DBEF}"/>
          </ac:picMkLst>
        </pc:picChg>
        <pc:picChg chg="add mod">
          <ac:chgData name="Fernandez Gonzalez Javier (ext) ESMD" userId="72d6360e-cfe1-4ee4-98bc-f4a0b7c67784" providerId="ADAL" clId="{00C0A9EF-2341-4300-B5FE-D8125AB900F8}" dt="2022-10-18T11:14:33.711" v="16" actId="1076"/>
          <ac:picMkLst>
            <pc:docMk/>
            <pc:sldMk cId="3024238907" sldId="273"/>
            <ac:picMk id="11" creationId="{B7738F15-68A2-40E1-9DDF-56BE9C5B86A5}"/>
          </ac:picMkLst>
        </pc:picChg>
      </pc:sldChg>
      <pc:sldChg chg="add">
        <pc:chgData name="Fernandez Gonzalez Javier (ext) ESMD" userId="72d6360e-cfe1-4ee4-98bc-f4a0b7c67784" providerId="ADAL" clId="{00C0A9EF-2341-4300-B5FE-D8125AB900F8}" dt="2022-10-18T11:15:34.538" v="23" actId="2890"/>
        <pc:sldMkLst>
          <pc:docMk/>
          <pc:sldMk cId="1879241308" sldId="286"/>
        </pc:sldMkLst>
      </pc:sldChg>
      <pc:sldChg chg="add del">
        <pc:chgData name="Fernandez Gonzalez Javier (ext) ESMD" userId="72d6360e-cfe1-4ee4-98bc-f4a0b7c67784" providerId="ADAL" clId="{00C0A9EF-2341-4300-B5FE-D8125AB900F8}" dt="2022-10-18T11:15:32.167" v="22" actId="47"/>
        <pc:sldMkLst>
          <pc:docMk/>
          <pc:sldMk cId="3336765038"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B8982-60B6-495B-8AE7-DD54D20C42AA}" type="datetimeFigureOut">
              <a:rPr lang="es-ES" smtClean="0"/>
              <a:t>18/10/2022</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84CB3-C658-46FA-9DDD-EF510B77E030}" type="slidenum">
              <a:rPr lang="es-ES" smtClean="0"/>
              <a:t>‹#›</a:t>
            </a:fld>
            <a:endParaRPr lang="es-ES"/>
          </a:p>
        </p:txBody>
      </p:sp>
    </p:spTree>
    <p:extLst>
      <p:ext uri="{BB962C8B-B14F-4D97-AF65-F5344CB8AC3E}">
        <p14:creationId xmlns:p14="http://schemas.microsoft.com/office/powerpoint/2010/main" val="36070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a:t>
            </a:fld>
            <a:endParaRPr lang="es-ES"/>
          </a:p>
        </p:txBody>
      </p:sp>
    </p:spTree>
    <p:extLst>
      <p:ext uri="{BB962C8B-B14F-4D97-AF65-F5344CB8AC3E}">
        <p14:creationId xmlns:p14="http://schemas.microsoft.com/office/powerpoint/2010/main" val="2780262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11</a:t>
            </a:fld>
            <a:endParaRPr lang="es-ES"/>
          </a:p>
        </p:txBody>
      </p:sp>
    </p:spTree>
    <p:extLst>
      <p:ext uri="{BB962C8B-B14F-4D97-AF65-F5344CB8AC3E}">
        <p14:creationId xmlns:p14="http://schemas.microsoft.com/office/powerpoint/2010/main" val="226150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12</a:t>
            </a:fld>
            <a:endParaRPr lang="es-ES"/>
          </a:p>
        </p:txBody>
      </p:sp>
    </p:spTree>
    <p:extLst>
      <p:ext uri="{BB962C8B-B14F-4D97-AF65-F5344CB8AC3E}">
        <p14:creationId xmlns:p14="http://schemas.microsoft.com/office/powerpoint/2010/main" val="131464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13</a:t>
            </a:fld>
            <a:endParaRPr lang="es-ES"/>
          </a:p>
        </p:txBody>
      </p:sp>
    </p:spTree>
    <p:extLst>
      <p:ext uri="{BB962C8B-B14F-4D97-AF65-F5344CB8AC3E}">
        <p14:creationId xmlns:p14="http://schemas.microsoft.com/office/powerpoint/2010/main" val="57722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14</a:t>
            </a:fld>
            <a:endParaRPr lang="es-ES"/>
          </a:p>
        </p:txBody>
      </p:sp>
    </p:spTree>
    <p:extLst>
      <p:ext uri="{BB962C8B-B14F-4D97-AF65-F5344CB8AC3E}">
        <p14:creationId xmlns:p14="http://schemas.microsoft.com/office/powerpoint/2010/main" val="298595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15</a:t>
            </a:fld>
            <a:endParaRPr lang="es-ES"/>
          </a:p>
        </p:txBody>
      </p:sp>
    </p:spTree>
    <p:extLst>
      <p:ext uri="{BB962C8B-B14F-4D97-AF65-F5344CB8AC3E}">
        <p14:creationId xmlns:p14="http://schemas.microsoft.com/office/powerpoint/2010/main" val="128365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16</a:t>
            </a:fld>
            <a:endParaRPr lang="es-ES"/>
          </a:p>
        </p:txBody>
      </p:sp>
    </p:spTree>
    <p:extLst>
      <p:ext uri="{BB962C8B-B14F-4D97-AF65-F5344CB8AC3E}">
        <p14:creationId xmlns:p14="http://schemas.microsoft.com/office/powerpoint/2010/main" val="1510322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17</a:t>
            </a:fld>
            <a:endParaRPr lang="es-ES"/>
          </a:p>
        </p:txBody>
      </p:sp>
    </p:spTree>
    <p:extLst>
      <p:ext uri="{BB962C8B-B14F-4D97-AF65-F5344CB8AC3E}">
        <p14:creationId xmlns:p14="http://schemas.microsoft.com/office/powerpoint/2010/main" val="138499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18</a:t>
            </a:fld>
            <a:endParaRPr lang="es-ES"/>
          </a:p>
        </p:txBody>
      </p:sp>
    </p:spTree>
    <p:extLst>
      <p:ext uri="{BB962C8B-B14F-4D97-AF65-F5344CB8AC3E}">
        <p14:creationId xmlns:p14="http://schemas.microsoft.com/office/powerpoint/2010/main" val="489556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19</a:t>
            </a:fld>
            <a:endParaRPr lang="es-ES"/>
          </a:p>
        </p:txBody>
      </p:sp>
    </p:spTree>
    <p:extLst>
      <p:ext uri="{BB962C8B-B14F-4D97-AF65-F5344CB8AC3E}">
        <p14:creationId xmlns:p14="http://schemas.microsoft.com/office/powerpoint/2010/main" val="1451217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20</a:t>
            </a:fld>
            <a:endParaRPr lang="es-ES"/>
          </a:p>
        </p:txBody>
      </p:sp>
    </p:spTree>
    <p:extLst>
      <p:ext uri="{BB962C8B-B14F-4D97-AF65-F5344CB8AC3E}">
        <p14:creationId xmlns:p14="http://schemas.microsoft.com/office/powerpoint/2010/main" val="82732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Hide</a:t>
            </a:r>
            <a:r>
              <a:rPr lang="es-ES_tradnl" dirty="0"/>
              <a:t> </a:t>
            </a:r>
            <a:r>
              <a:rPr lang="es-ES_tradnl" dirty="0" err="1"/>
              <a:t>this</a:t>
            </a:r>
            <a:r>
              <a:rPr lang="es-ES_tradnl" dirty="0"/>
              <a:t> </a:t>
            </a:r>
            <a:r>
              <a:rPr lang="es-ES_tradnl" dirty="0" err="1"/>
              <a:t>slide</a:t>
            </a:r>
            <a:r>
              <a:rPr lang="es-ES_tradnl" dirty="0"/>
              <a:t> </a:t>
            </a:r>
            <a:r>
              <a:rPr lang="es-ES_tradnl" dirty="0" err="1"/>
              <a:t>for</a:t>
            </a:r>
            <a:r>
              <a:rPr lang="es-ES_tradnl" dirty="0"/>
              <a:t> a </a:t>
            </a:r>
            <a:r>
              <a:rPr lang="es-ES_tradnl" dirty="0" err="1"/>
              <a:t>presentation</a:t>
            </a:r>
            <a:r>
              <a:rPr lang="es-ES_tradnl" dirty="0"/>
              <a:t>. I </a:t>
            </a:r>
            <a:r>
              <a:rPr lang="es-ES_tradnl" dirty="0" err="1"/>
              <a:t>included</a:t>
            </a:r>
            <a:r>
              <a:rPr lang="es-ES_tradnl" dirty="0"/>
              <a:t> </a:t>
            </a:r>
            <a:r>
              <a:rPr lang="es-ES_tradnl" dirty="0" err="1"/>
              <a:t>it</a:t>
            </a:r>
            <a:r>
              <a:rPr lang="es-ES_tradnl" dirty="0"/>
              <a:t> </a:t>
            </a:r>
            <a:r>
              <a:rPr lang="es-ES_tradnl" dirty="0" err="1"/>
              <a:t>here</a:t>
            </a:r>
            <a:r>
              <a:rPr lang="es-ES_tradnl" dirty="0"/>
              <a:t> </a:t>
            </a:r>
            <a:r>
              <a:rPr lang="es-ES_tradnl" dirty="0" err="1"/>
              <a:t>because</a:t>
            </a:r>
            <a:r>
              <a:rPr lang="es-ES_tradnl" dirty="0"/>
              <a:t> </a:t>
            </a:r>
            <a:r>
              <a:rPr lang="es-ES_tradnl"/>
              <a:t>it</a:t>
            </a:r>
            <a:r>
              <a:rPr lang="es-ES_tradnl" dirty="0"/>
              <a:t> </a:t>
            </a:r>
            <a:r>
              <a:rPr lang="es-ES_tradnl" dirty="0" err="1"/>
              <a:t>is</a:t>
            </a:r>
            <a:r>
              <a:rPr lang="es-ES_tradnl" dirty="0"/>
              <a:t> </a:t>
            </a:r>
            <a:r>
              <a:rPr lang="es-ES_tradnl" dirty="0" err="1"/>
              <a:t>useful</a:t>
            </a:r>
            <a:r>
              <a:rPr lang="es-ES_tradnl" dirty="0"/>
              <a:t> </a:t>
            </a:r>
            <a:r>
              <a:rPr lang="es-ES_tradnl" dirty="0" err="1"/>
              <a:t>for</a:t>
            </a:r>
            <a:r>
              <a:rPr lang="es-ES_tradnl" dirty="0"/>
              <a:t> </a:t>
            </a:r>
            <a:r>
              <a:rPr lang="es-ES_tradnl" dirty="0" err="1"/>
              <a:t>begginers</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3</a:t>
            </a:fld>
            <a:endParaRPr lang="es-ES"/>
          </a:p>
        </p:txBody>
      </p:sp>
    </p:spTree>
    <p:extLst>
      <p:ext uri="{BB962C8B-B14F-4D97-AF65-F5344CB8AC3E}">
        <p14:creationId xmlns:p14="http://schemas.microsoft.com/office/powerpoint/2010/main" val="4200814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21</a:t>
            </a:fld>
            <a:endParaRPr lang="es-ES"/>
          </a:p>
        </p:txBody>
      </p:sp>
    </p:spTree>
    <p:extLst>
      <p:ext uri="{BB962C8B-B14F-4D97-AF65-F5344CB8AC3E}">
        <p14:creationId xmlns:p14="http://schemas.microsoft.com/office/powerpoint/2010/main" val="2407679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22</a:t>
            </a:fld>
            <a:endParaRPr lang="es-ES"/>
          </a:p>
        </p:txBody>
      </p:sp>
    </p:spTree>
    <p:extLst>
      <p:ext uri="{BB962C8B-B14F-4D97-AF65-F5344CB8AC3E}">
        <p14:creationId xmlns:p14="http://schemas.microsoft.com/office/powerpoint/2010/main" val="9174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23</a:t>
            </a:fld>
            <a:endParaRPr lang="es-ES"/>
          </a:p>
        </p:txBody>
      </p:sp>
    </p:spTree>
    <p:extLst>
      <p:ext uri="{BB962C8B-B14F-4D97-AF65-F5344CB8AC3E}">
        <p14:creationId xmlns:p14="http://schemas.microsoft.com/office/powerpoint/2010/main" val="2904066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24</a:t>
            </a:fld>
            <a:endParaRPr lang="es-ES"/>
          </a:p>
        </p:txBody>
      </p:sp>
    </p:spTree>
    <p:extLst>
      <p:ext uri="{BB962C8B-B14F-4D97-AF65-F5344CB8AC3E}">
        <p14:creationId xmlns:p14="http://schemas.microsoft.com/office/powerpoint/2010/main" val="3701610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25</a:t>
            </a:fld>
            <a:endParaRPr lang="es-ES"/>
          </a:p>
        </p:txBody>
      </p:sp>
    </p:spTree>
    <p:extLst>
      <p:ext uri="{BB962C8B-B14F-4D97-AF65-F5344CB8AC3E}">
        <p14:creationId xmlns:p14="http://schemas.microsoft.com/office/powerpoint/2010/main" val="1356866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26</a:t>
            </a:fld>
            <a:endParaRPr lang="es-ES"/>
          </a:p>
        </p:txBody>
      </p:sp>
    </p:spTree>
    <p:extLst>
      <p:ext uri="{BB962C8B-B14F-4D97-AF65-F5344CB8AC3E}">
        <p14:creationId xmlns:p14="http://schemas.microsoft.com/office/powerpoint/2010/main" val="1336336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27</a:t>
            </a:fld>
            <a:endParaRPr lang="es-ES"/>
          </a:p>
        </p:txBody>
      </p:sp>
    </p:spTree>
    <p:extLst>
      <p:ext uri="{BB962C8B-B14F-4D97-AF65-F5344CB8AC3E}">
        <p14:creationId xmlns:p14="http://schemas.microsoft.com/office/powerpoint/2010/main" val="1497446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28</a:t>
            </a:fld>
            <a:endParaRPr lang="es-ES"/>
          </a:p>
        </p:txBody>
      </p:sp>
    </p:spTree>
    <p:extLst>
      <p:ext uri="{BB962C8B-B14F-4D97-AF65-F5344CB8AC3E}">
        <p14:creationId xmlns:p14="http://schemas.microsoft.com/office/powerpoint/2010/main" val="3492515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4</a:t>
            </a:fld>
            <a:endParaRPr lang="es-ES"/>
          </a:p>
        </p:txBody>
      </p:sp>
    </p:spTree>
    <p:extLst>
      <p:ext uri="{BB962C8B-B14F-4D97-AF65-F5344CB8AC3E}">
        <p14:creationId xmlns:p14="http://schemas.microsoft.com/office/powerpoint/2010/main" val="212777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5</a:t>
            </a:fld>
            <a:endParaRPr lang="es-ES"/>
          </a:p>
        </p:txBody>
      </p:sp>
    </p:spTree>
    <p:extLst>
      <p:ext uri="{BB962C8B-B14F-4D97-AF65-F5344CB8AC3E}">
        <p14:creationId xmlns:p14="http://schemas.microsoft.com/office/powerpoint/2010/main" val="327669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6</a:t>
            </a:fld>
            <a:endParaRPr lang="es-ES"/>
          </a:p>
        </p:txBody>
      </p:sp>
    </p:spTree>
    <p:extLst>
      <p:ext uri="{BB962C8B-B14F-4D97-AF65-F5344CB8AC3E}">
        <p14:creationId xmlns:p14="http://schemas.microsoft.com/office/powerpoint/2010/main" val="3542882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7</a:t>
            </a:fld>
            <a:endParaRPr lang="es-ES"/>
          </a:p>
        </p:txBody>
      </p:sp>
    </p:spTree>
    <p:extLst>
      <p:ext uri="{BB962C8B-B14F-4D97-AF65-F5344CB8AC3E}">
        <p14:creationId xmlns:p14="http://schemas.microsoft.com/office/powerpoint/2010/main" val="367197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8</a:t>
            </a:fld>
            <a:endParaRPr lang="es-ES"/>
          </a:p>
        </p:txBody>
      </p:sp>
    </p:spTree>
    <p:extLst>
      <p:ext uri="{BB962C8B-B14F-4D97-AF65-F5344CB8AC3E}">
        <p14:creationId xmlns:p14="http://schemas.microsoft.com/office/powerpoint/2010/main" val="351202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9</a:t>
            </a:fld>
            <a:endParaRPr lang="es-ES"/>
          </a:p>
        </p:txBody>
      </p:sp>
    </p:spTree>
    <p:extLst>
      <p:ext uri="{BB962C8B-B14F-4D97-AF65-F5344CB8AC3E}">
        <p14:creationId xmlns:p14="http://schemas.microsoft.com/office/powerpoint/2010/main" val="108305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Eg</a:t>
            </a:r>
            <a:r>
              <a:rPr lang="es-ES_tradnl" dirty="0"/>
              <a:t>. </a:t>
            </a:r>
            <a:r>
              <a:rPr lang="es-ES_tradnl" dirty="0" err="1"/>
              <a:t>treatment</a:t>
            </a:r>
            <a:r>
              <a:rPr lang="es-ES_tradnl" dirty="0"/>
              <a:t> </a:t>
            </a:r>
            <a:r>
              <a:rPr lang="es-ES_tradnl" dirty="0" err="1"/>
              <a:t>effect</a:t>
            </a:r>
            <a:r>
              <a:rPr lang="es-ES_tradnl" dirty="0"/>
              <a:t> = </a:t>
            </a:r>
            <a:r>
              <a:rPr lang="es-ES_tradnl" dirty="0" err="1"/>
              <a:t>genotypic</a:t>
            </a:r>
            <a:r>
              <a:rPr lang="es-ES_tradnl" dirty="0"/>
              <a:t> </a:t>
            </a:r>
            <a:r>
              <a:rPr lang="es-ES_tradnl" dirty="0" err="1"/>
              <a:t>effect</a:t>
            </a:r>
            <a:r>
              <a:rPr lang="es-ES_tradnl" dirty="0"/>
              <a:t>.</a:t>
            </a:r>
            <a:endParaRPr lang="es-ES" dirty="0"/>
          </a:p>
        </p:txBody>
      </p:sp>
      <p:sp>
        <p:nvSpPr>
          <p:cNvPr id="4" name="Slide Number Placeholder 3"/>
          <p:cNvSpPr>
            <a:spLocks noGrp="1"/>
          </p:cNvSpPr>
          <p:nvPr>
            <p:ph type="sldNum" sz="quarter" idx="5"/>
          </p:nvPr>
        </p:nvSpPr>
        <p:spPr/>
        <p:txBody>
          <a:bodyPr/>
          <a:lstStyle/>
          <a:p>
            <a:fld id="{8A284CB3-C658-46FA-9DDD-EF510B77E030}" type="slidenum">
              <a:rPr lang="es-ES" smtClean="0"/>
              <a:t>10</a:t>
            </a:fld>
            <a:endParaRPr lang="es-ES"/>
          </a:p>
        </p:txBody>
      </p:sp>
    </p:spTree>
    <p:extLst>
      <p:ext uri="{BB962C8B-B14F-4D97-AF65-F5344CB8AC3E}">
        <p14:creationId xmlns:p14="http://schemas.microsoft.com/office/powerpoint/2010/main" val="422388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2015-B89C-4065-BCF7-F15EFEFEA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2D428B35-E823-4EBC-82F0-8C7FE8DDA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4CBF7703-DE31-4549-BC83-9BE6A28C81DD}"/>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A08604F4-6A6C-48DA-87FD-00B925919EE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23C4C4D-345D-4C3F-8BB7-9FB072332A78}"/>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77134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D400-93B0-43DC-B79C-D7D176D74430}"/>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B06A54C1-A4E9-45EC-BC23-677635CA3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2C8BCC1-F4C4-4C8B-9112-0F0DC7F9313C}"/>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6D80461F-A0EA-4C55-914B-A59EEDC93E6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26B6F53-6781-431C-BC64-B4725234FD6F}"/>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325891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8EDE3-92AD-4D8C-AEBB-B4ACC1AEE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ABD72305-4F23-4A6C-A012-F7A28EDA0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0100EA3-B1E6-4B89-83DD-61E23200D0C2}"/>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C4912F5E-C4F3-485F-852B-358DB3D0737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004EE1D-0D88-4C32-AF9D-3CD0978235AD}"/>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178428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A7A9-8723-4CD0-8EFC-B666617ED42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ECA297BD-1414-4888-B406-A6E0F23872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140013F-B1F4-4B37-954C-54C91FDF3049}"/>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ACBFFEA3-E6B9-4BDE-ACB7-14482384C83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46B445C-849E-480E-AEAC-B463ECE9EFE8}"/>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59007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A0A2-3C21-44ED-9C92-167D22D30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DA786BBE-1EF3-4C6E-BD56-D628A31A6B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E25A3-E2AE-4254-9F3B-C08A035FB7A5}"/>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3A0AEF9A-46A8-45FA-B939-83231DF0CA9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1C4BF31-E69A-49A9-9D8E-94476D9119DD}"/>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21934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7257-9183-4ED7-9235-E4E7E404B087}"/>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25C175B-197D-4503-8571-21AA9599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CE458B1-7259-411A-ACB6-AF20550F5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256FDB37-14B6-41AB-9C72-D0EB2F807003}"/>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6" name="Footer Placeholder 5">
            <a:extLst>
              <a:ext uri="{FF2B5EF4-FFF2-40B4-BE49-F238E27FC236}">
                <a16:creationId xmlns:a16="http://schemas.microsoft.com/office/drawing/2014/main" id="{08D7D8E5-0392-4807-BBB6-0E4730DD47BA}"/>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9FA406B6-45B9-4993-B82B-4534068486CF}"/>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78454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2FBE-9E7C-4BD4-9E48-B55BDC555275}"/>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D6554DC8-04D8-4DCC-BC9D-451B47C8B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3671B2-8DF7-41A1-AB76-8583B4AFA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53426737-F245-415E-B5CA-C4EE64EC4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A8B06-A9E8-49C2-A5D3-E9B9B1BD1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E66D20BF-FC76-4EC1-8535-A037455A667F}"/>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8" name="Footer Placeholder 7">
            <a:extLst>
              <a:ext uri="{FF2B5EF4-FFF2-40B4-BE49-F238E27FC236}">
                <a16:creationId xmlns:a16="http://schemas.microsoft.com/office/drawing/2014/main" id="{FA650DF4-D2FF-4C50-BA6C-0D4DC3DA6B53}"/>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C9A70751-5C30-46B6-B3EF-38B39A4F9A09}"/>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244355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A8F7-7D6C-440C-B86C-CF7CCAEF64DF}"/>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E074468B-F904-4D8A-89E7-FF4FC3C4093B}"/>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4" name="Footer Placeholder 3">
            <a:extLst>
              <a:ext uri="{FF2B5EF4-FFF2-40B4-BE49-F238E27FC236}">
                <a16:creationId xmlns:a16="http://schemas.microsoft.com/office/drawing/2014/main" id="{2E169733-08BC-4AE1-B9EF-E73D7E26F5AF}"/>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2A323A24-71E4-4D3F-9AFA-29C81A7AB3D2}"/>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257674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EFC9A-DD86-446D-9EB7-5D3AA09CDCD9}"/>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3" name="Footer Placeholder 2">
            <a:extLst>
              <a:ext uri="{FF2B5EF4-FFF2-40B4-BE49-F238E27FC236}">
                <a16:creationId xmlns:a16="http://schemas.microsoft.com/office/drawing/2014/main" id="{40404E03-459B-4631-B4D6-9CA32F9EB3AB}"/>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6EA98667-74FF-4CDE-A17F-6B9DB7B78379}"/>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82227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A2F1-2454-4BE4-B304-16FE6AA32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736D62C3-9276-40D4-8CCA-4AC331BE4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B171A295-B430-4799-A3C2-900977BBA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0B264-E6D2-4187-8965-27C23EE15772}"/>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6" name="Footer Placeholder 5">
            <a:extLst>
              <a:ext uri="{FF2B5EF4-FFF2-40B4-BE49-F238E27FC236}">
                <a16:creationId xmlns:a16="http://schemas.microsoft.com/office/drawing/2014/main" id="{53CBF98C-B1AD-41F7-A064-04F1F33422D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390A0935-6D56-4E0D-84DF-D0D4AE623C94}"/>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65566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1D20-5F59-4A00-9539-64FA16AD1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73340394-0DBA-4A55-B521-F3AEF7CDA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10929944-9D26-496F-B487-2C64E81BA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DCB21-AA67-4511-A0DC-DDF944FD5115}"/>
              </a:ext>
            </a:extLst>
          </p:cNvPr>
          <p:cNvSpPr>
            <a:spLocks noGrp="1"/>
          </p:cNvSpPr>
          <p:nvPr>
            <p:ph type="dt" sz="half" idx="10"/>
          </p:nvPr>
        </p:nvSpPr>
        <p:spPr/>
        <p:txBody>
          <a:bodyPr/>
          <a:lstStyle/>
          <a:p>
            <a:fld id="{4770F439-C822-4A7C-BEE7-8313F7B785F9}" type="datetimeFigureOut">
              <a:rPr lang="es-ES" smtClean="0"/>
              <a:t>18/10/2022</a:t>
            </a:fld>
            <a:endParaRPr lang="es-ES"/>
          </a:p>
        </p:txBody>
      </p:sp>
      <p:sp>
        <p:nvSpPr>
          <p:cNvPr id="6" name="Footer Placeholder 5">
            <a:extLst>
              <a:ext uri="{FF2B5EF4-FFF2-40B4-BE49-F238E27FC236}">
                <a16:creationId xmlns:a16="http://schemas.microsoft.com/office/drawing/2014/main" id="{E4FC7C8C-DCC4-48ED-828E-C176B7EBE7F8}"/>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D917961-9E70-4524-9320-535A4D352B31}"/>
              </a:ext>
            </a:extLst>
          </p:cNvPr>
          <p:cNvSpPr>
            <a:spLocks noGrp="1"/>
          </p:cNvSpPr>
          <p:nvPr>
            <p:ph type="sldNum" sz="quarter" idx="12"/>
          </p:nvPr>
        </p:nvSpPr>
        <p:spPr/>
        <p:txBody>
          <a:bodyPr/>
          <a:lstStyle/>
          <a:p>
            <a:fld id="{71B3D7F8-B277-42C5-8851-21AD155D586B}" type="slidenum">
              <a:rPr lang="es-ES" smtClean="0"/>
              <a:t>‹#›</a:t>
            </a:fld>
            <a:endParaRPr lang="es-ES"/>
          </a:p>
        </p:txBody>
      </p:sp>
    </p:spTree>
    <p:extLst>
      <p:ext uri="{BB962C8B-B14F-4D97-AF65-F5344CB8AC3E}">
        <p14:creationId xmlns:p14="http://schemas.microsoft.com/office/powerpoint/2010/main" val="170409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688C5-6335-4B6C-AD87-F20646B11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DEB384AD-C069-4DBF-AED1-695CB21EC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9CAE725-24C9-4794-BB56-DA9FE3E16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0F439-C822-4A7C-BEE7-8313F7B785F9}" type="datetimeFigureOut">
              <a:rPr lang="es-ES" smtClean="0"/>
              <a:t>18/10/2022</a:t>
            </a:fld>
            <a:endParaRPr lang="es-ES"/>
          </a:p>
        </p:txBody>
      </p:sp>
      <p:sp>
        <p:nvSpPr>
          <p:cNvPr id="5" name="Footer Placeholder 4">
            <a:extLst>
              <a:ext uri="{FF2B5EF4-FFF2-40B4-BE49-F238E27FC236}">
                <a16:creationId xmlns:a16="http://schemas.microsoft.com/office/drawing/2014/main" id="{FF3BEA18-36CE-444E-82CB-B3F08DE95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9E7762E0-2279-48D7-85BD-C16672916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3D7F8-B277-42C5-8851-21AD155D586B}" type="slidenum">
              <a:rPr lang="es-ES" smtClean="0"/>
              <a:t>‹#›</a:t>
            </a:fld>
            <a:endParaRPr lang="es-ES"/>
          </a:p>
        </p:txBody>
      </p:sp>
    </p:spTree>
    <p:extLst>
      <p:ext uri="{BB962C8B-B14F-4D97-AF65-F5344CB8AC3E}">
        <p14:creationId xmlns:p14="http://schemas.microsoft.com/office/powerpoint/2010/main" val="193097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90C-3E91-4DFD-99F3-41561B9B971A}"/>
              </a:ext>
            </a:extLst>
          </p:cNvPr>
          <p:cNvSpPr>
            <a:spLocks noGrp="1"/>
          </p:cNvSpPr>
          <p:nvPr>
            <p:ph type="ctrTitle"/>
          </p:nvPr>
        </p:nvSpPr>
        <p:spPr>
          <a:xfrm>
            <a:off x="762000" y="1166697"/>
            <a:ext cx="10668000" cy="2387600"/>
          </a:xfrm>
        </p:spPr>
        <p:txBody>
          <a:bodyPr>
            <a:normAutofit fontScale="90000"/>
          </a:bodyPr>
          <a:lstStyle/>
          <a:p>
            <a:r>
              <a:rPr lang="es-ES" b="1" dirty="0" err="1">
                <a:solidFill>
                  <a:schemeClr val="accent6">
                    <a:lumMod val="50000"/>
                  </a:schemeClr>
                </a:solidFill>
              </a:rPr>
              <a:t>Paper</a:t>
            </a:r>
            <a:r>
              <a:rPr lang="es-ES" b="1" dirty="0">
                <a:solidFill>
                  <a:schemeClr val="accent6">
                    <a:lumMod val="50000"/>
                  </a:schemeClr>
                </a:solidFill>
              </a:rPr>
              <a:t> </a:t>
            </a:r>
            <a:r>
              <a:rPr lang="es-ES" b="1" dirty="0" err="1">
                <a:solidFill>
                  <a:schemeClr val="accent6">
                    <a:lumMod val="50000"/>
                  </a:schemeClr>
                </a:solidFill>
              </a:rPr>
              <a:t>review</a:t>
            </a:r>
            <a:r>
              <a:rPr lang="es-ES" b="1" dirty="0">
                <a:solidFill>
                  <a:schemeClr val="accent6">
                    <a:lumMod val="50000"/>
                  </a:schemeClr>
                </a:solidFill>
              </a:rPr>
              <a:t>:</a:t>
            </a:r>
            <a:br>
              <a:rPr lang="es-ES" b="1" dirty="0">
                <a:solidFill>
                  <a:schemeClr val="accent6">
                    <a:lumMod val="50000"/>
                  </a:schemeClr>
                </a:solidFill>
              </a:rPr>
            </a:br>
            <a:r>
              <a:rPr lang="es-ES" b="1" dirty="0">
                <a:solidFill>
                  <a:schemeClr val="accent6">
                    <a:lumMod val="50000"/>
                  </a:schemeClr>
                </a:solidFill>
              </a:rPr>
              <a:t>Do </a:t>
            </a:r>
            <a:r>
              <a:rPr lang="es-ES" b="1" dirty="0" err="1">
                <a:solidFill>
                  <a:schemeClr val="accent6">
                    <a:lumMod val="50000"/>
                  </a:schemeClr>
                </a:solidFill>
              </a:rPr>
              <a:t>Spatial</a:t>
            </a:r>
            <a:r>
              <a:rPr lang="es-ES" b="1" dirty="0">
                <a:solidFill>
                  <a:schemeClr val="accent6">
                    <a:lumMod val="50000"/>
                  </a:schemeClr>
                </a:solidFill>
              </a:rPr>
              <a:t> </a:t>
            </a:r>
            <a:r>
              <a:rPr lang="es-ES" b="1" dirty="0" err="1">
                <a:solidFill>
                  <a:schemeClr val="accent6">
                    <a:lumMod val="50000"/>
                  </a:schemeClr>
                </a:solidFill>
              </a:rPr>
              <a:t>Designs</a:t>
            </a:r>
            <a:r>
              <a:rPr lang="es-ES" b="1" dirty="0">
                <a:solidFill>
                  <a:schemeClr val="accent6">
                    <a:lumMod val="50000"/>
                  </a:schemeClr>
                </a:solidFill>
              </a:rPr>
              <a:t> </a:t>
            </a:r>
            <a:r>
              <a:rPr lang="es-ES" b="1" dirty="0" err="1">
                <a:solidFill>
                  <a:schemeClr val="accent6">
                    <a:lumMod val="50000"/>
                  </a:schemeClr>
                </a:solidFill>
              </a:rPr>
              <a:t>Outperform</a:t>
            </a:r>
            <a:r>
              <a:rPr lang="es-ES" b="1" dirty="0">
                <a:solidFill>
                  <a:schemeClr val="accent6">
                    <a:lumMod val="50000"/>
                  </a:schemeClr>
                </a:solidFill>
              </a:rPr>
              <a:t> </a:t>
            </a:r>
            <a:r>
              <a:rPr lang="es-ES" b="1" dirty="0" err="1">
                <a:solidFill>
                  <a:schemeClr val="accent6">
                    <a:lumMod val="50000"/>
                  </a:schemeClr>
                </a:solidFill>
              </a:rPr>
              <a:t>Classic</a:t>
            </a:r>
            <a:br>
              <a:rPr lang="es-ES" b="1" dirty="0">
                <a:solidFill>
                  <a:schemeClr val="accent6">
                    <a:lumMod val="50000"/>
                  </a:schemeClr>
                </a:solidFill>
              </a:rPr>
            </a:br>
            <a:r>
              <a:rPr lang="es-ES" b="1" dirty="0">
                <a:solidFill>
                  <a:schemeClr val="accent6">
                    <a:lumMod val="50000"/>
                  </a:schemeClr>
                </a:solidFill>
              </a:rPr>
              <a:t>Experimental </a:t>
            </a:r>
            <a:r>
              <a:rPr lang="es-ES" b="1" dirty="0" err="1">
                <a:solidFill>
                  <a:schemeClr val="accent6">
                    <a:lumMod val="50000"/>
                  </a:schemeClr>
                </a:solidFill>
              </a:rPr>
              <a:t>Designs</a:t>
            </a:r>
            <a:r>
              <a:rPr lang="es-ES" b="1" dirty="0">
                <a:solidFill>
                  <a:schemeClr val="accent6">
                    <a:lumMod val="50000"/>
                  </a:schemeClr>
                </a:solidFill>
              </a:rPr>
              <a:t>?</a:t>
            </a:r>
          </a:p>
        </p:txBody>
      </p:sp>
      <p:sp>
        <p:nvSpPr>
          <p:cNvPr id="3" name="Subtitle 2">
            <a:extLst>
              <a:ext uri="{FF2B5EF4-FFF2-40B4-BE49-F238E27FC236}">
                <a16:creationId xmlns:a16="http://schemas.microsoft.com/office/drawing/2014/main" id="{3ACC57AA-0658-4216-B375-E2C8FD8249A6}"/>
              </a:ext>
            </a:extLst>
          </p:cNvPr>
          <p:cNvSpPr>
            <a:spLocks noGrp="1"/>
          </p:cNvSpPr>
          <p:nvPr>
            <p:ph type="subTitle" idx="1"/>
          </p:nvPr>
        </p:nvSpPr>
        <p:spPr>
          <a:xfrm>
            <a:off x="1524000" y="4079875"/>
            <a:ext cx="9144000" cy="1655762"/>
          </a:xfrm>
        </p:spPr>
        <p:txBody>
          <a:bodyPr/>
          <a:lstStyle/>
          <a:p>
            <a:r>
              <a:rPr lang="es-ES_tradnl" dirty="0"/>
              <a:t>Javier Fernández González</a:t>
            </a:r>
          </a:p>
          <a:p>
            <a:r>
              <a:rPr lang="es-ES_tradnl" dirty="0"/>
              <a:t>18/10/2022</a:t>
            </a:r>
            <a:endParaRPr lang="es-ES" dirty="0"/>
          </a:p>
        </p:txBody>
      </p:sp>
    </p:spTree>
    <p:extLst>
      <p:ext uri="{BB962C8B-B14F-4D97-AF65-F5344CB8AC3E}">
        <p14:creationId xmlns:p14="http://schemas.microsoft.com/office/powerpoint/2010/main" val="70901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372140" y="1940644"/>
            <a:ext cx="4114138" cy="4788929"/>
          </a:xfrm>
        </p:spPr>
        <p:txBody>
          <a:bodyPr>
            <a:normAutofit lnSpcReduction="10000"/>
          </a:bodyPr>
          <a:lstStyle/>
          <a:p>
            <a:r>
              <a:rPr lang="en-US" dirty="0"/>
              <a:t>How to use AR1 for a random effect?</a:t>
            </a:r>
          </a:p>
          <a:p>
            <a:r>
              <a:rPr lang="en-US" dirty="0"/>
              <a:t>Row random effect (r) includes AR1 in the variance-covariance structure:</a:t>
            </a:r>
          </a:p>
          <a:p>
            <a:endParaRPr lang="en-US" dirty="0"/>
          </a:p>
          <a:p>
            <a:endParaRPr lang="en-US" dirty="0"/>
          </a:p>
          <a:p>
            <a:r>
              <a:rPr lang="en-US" dirty="0"/>
              <a:t>D</a:t>
            </a:r>
            <a:r>
              <a:rPr lang="en-US" sz="1800" dirty="0"/>
              <a:t>R </a:t>
            </a:r>
            <a:r>
              <a:rPr lang="en-US" dirty="0"/>
              <a:t>= Diagonal block matrix for row variances within environments</a:t>
            </a:r>
            <a:endParaRPr lang="en-US" sz="4000" dirty="0"/>
          </a:p>
          <a:p>
            <a:endParaRPr lang="en-US" dirty="0"/>
          </a:p>
          <a:p>
            <a:pPr marL="457200" lvl="1" indent="0">
              <a:buNone/>
            </a:pPr>
            <a:endParaRPr lang="en-US" dirty="0"/>
          </a:p>
        </p:txBody>
      </p:sp>
      <p:pic>
        <p:nvPicPr>
          <p:cNvPr id="7" name="Picture 6">
            <a:extLst>
              <a:ext uri="{FF2B5EF4-FFF2-40B4-BE49-F238E27FC236}">
                <a16:creationId xmlns:a16="http://schemas.microsoft.com/office/drawing/2014/main" id="{5D749E64-C211-4A61-A180-0957A321BD50}"/>
              </a:ext>
            </a:extLst>
          </p:cNvPr>
          <p:cNvPicPr>
            <a:picLocks noChangeAspect="1"/>
          </p:cNvPicPr>
          <p:nvPr/>
        </p:nvPicPr>
        <p:blipFill>
          <a:blip r:embed="rId3"/>
          <a:stretch>
            <a:fillRect/>
          </a:stretch>
        </p:blipFill>
        <p:spPr>
          <a:xfrm>
            <a:off x="500445" y="4335108"/>
            <a:ext cx="3648078" cy="595313"/>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9B385268-FC3C-41DE-9E1D-5C080C97C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278" y="1835151"/>
            <a:ext cx="8207168" cy="4807055"/>
          </a:xfrm>
          <a:prstGeom prst="rect">
            <a:avLst/>
          </a:prstGeom>
        </p:spPr>
      </p:pic>
    </p:spTree>
    <p:extLst>
      <p:ext uri="{BB962C8B-B14F-4D97-AF65-F5344CB8AC3E}">
        <p14:creationId xmlns:p14="http://schemas.microsoft.com/office/powerpoint/2010/main" val="226574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648586" y="1972541"/>
            <a:ext cx="10515600" cy="4788929"/>
          </a:xfrm>
        </p:spPr>
        <p:txBody>
          <a:bodyPr>
            <a:normAutofit/>
          </a:bodyPr>
          <a:lstStyle/>
          <a:p>
            <a:r>
              <a:rPr lang="en-US" dirty="0"/>
              <a:t>Column effects can be modelled in the same way as row effects (</a:t>
            </a:r>
            <a:r>
              <a:rPr lang="en-US" b="1" dirty="0" err="1"/>
              <a:t>row+column</a:t>
            </a:r>
            <a:r>
              <a:rPr lang="en-US" b="1" dirty="0"/>
              <a:t> = 2D autoregression, AR1xAR1</a:t>
            </a:r>
            <a:r>
              <a:rPr lang="en-US" dirty="0"/>
              <a:t>)</a:t>
            </a:r>
          </a:p>
          <a:p>
            <a:endParaRPr lang="en-US" dirty="0"/>
          </a:p>
          <a:p>
            <a:r>
              <a:rPr lang="en-US" dirty="0"/>
              <a:t>In this paper there were two independent effects for row and column effects due to software constraints (Convergence, time?)</a:t>
            </a:r>
          </a:p>
          <a:p>
            <a:endParaRPr lang="en-US" dirty="0"/>
          </a:p>
          <a:p>
            <a:r>
              <a:rPr lang="en-US" dirty="0"/>
              <a:t>It is possible (and probably better) to account for row and column effects with a single, combined random effect. I’m not sure how but it probably involves a Kronecker product of the row and column variance-covariance structures.</a:t>
            </a:r>
            <a:endParaRPr lang="en-US" sz="4000" dirty="0"/>
          </a:p>
          <a:p>
            <a:endParaRPr lang="en-US" dirty="0"/>
          </a:p>
          <a:p>
            <a:pPr marL="457200" lvl="1" indent="0">
              <a:buNone/>
            </a:pPr>
            <a:endParaRPr lang="en-US" dirty="0"/>
          </a:p>
        </p:txBody>
      </p:sp>
    </p:spTree>
    <p:extLst>
      <p:ext uri="{BB962C8B-B14F-4D97-AF65-F5344CB8AC3E}">
        <p14:creationId xmlns:p14="http://schemas.microsoft.com/office/powerpoint/2010/main" val="29121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Methodology</a:t>
            </a:r>
            <a:r>
              <a:rPr lang="es-ES_tradnl" b="1" dirty="0">
                <a:solidFill>
                  <a:schemeClr val="accent6">
                    <a:lumMod val="50000"/>
                  </a:schemeClr>
                </a:solidFill>
              </a:rPr>
              <a:t> </a:t>
            </a:r>
            <a:r>
              <a:rPr lang="es-ES_tradnl" b="1" dirty="0" err="1">
                <a:solidFill>
                  <a:schemeClr val="accent6">
                    <a:lumMod val="50000"/>
                  </a:schemeClr>
                </a:solidFill>
              </a:rPr>
              <a:t>recap</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648586" y="1972541"/>
            <a:ext cx="10515600" cy="4788929"/>
          </a:xfrm>
        </p:spPr>
        <p:txBody>
          <a:bodyPr>
            <a:normAutofit/>
          </a:bodyPr>
          <a:lstStyle/>
          <a:p>
            <a:r>
              <a:rPr lang="en-US" dirty="0"/>
              <a:t>Let’s remember the </a:t>
            </a:r>
            <a:r>
              <a:rPr lang="en-US" b="1" dirty="0"/>
              <a:t>objectives</a:t>
            </a:r>
            <a:r>
              <a:rPr lang="en-US" dirty="0"/>
              <a:t> of the paper:</a:t>
            </a:r>
          </a:p>
          <a:p>
            <a:pPr lvl="1"/>
            <a:r>
              <a:rPr lang="en-US" b="1" dirty="0"/>
              <a:t>Study effectiveness of spatial corrections (autoregression) in the analysis step</a:t>
            </a:r>
            <a:r>
              <a:rPr lang="en-US" dirty="0"/>
              <a:t> of data obtained with classical experimental design</a:t>
            </a:r>
          </a:p>
          <a:p>
            <a:pPr lvl="1"/>
            <a:r>
              <a:rPr lang="en-US" b="1" dirty="0"/>
              <a:t>Analyze performance of experimental designs that take into account spatial corrections (autoregression) </a:t>
            </a:r>
            <a:r>
              <a:rPr lang="en-US" dirty="0"/>
              <a:t>from the beginning</a:t>
            </a:r>
          </a:p>
          <a:p>
            <a:endParaRPr lang="en-US" dirty="0"/>
          </a:p>
          <a:p>
            <a:r>
              <a:rPr lang="en-US" dirty="0"/>
              <a:t>Which </a:t>
            </a:r>
            <a:r>
              <a:rPr lang="en-US" b="1" dirty="0"/>
              <a:t>designs</a:t>
            </a:r>
            <a:r>
              <a:rPr lang="en-US" dirty="0"/>
              <a:t> were tested?</a:t>
            </a:r>
          </a:p>
          <a:p>
            <a:endParaRPr lang="en-US" dirty="0"/>
          </a:p>
          <a:p>
            <a:r>
              <a:rPr lang="en-US" dirty="0"/>
              <a:t>Testing a lot of designs in field trials is very expensive </a:t>
            </a:r>
            <a:r>
              <a:rPr lang="en-US" dirty="0">
                <a:sym typeface="Wingdings" panose="05000000000000000000" pitchFamily="2" charset="2"/>
              </a:rPr>
              <a:t> some </a:t>
            </a:r>
            <a:r>
              <a:rPr lang="en-US" b="1" dirty="0">
                <a:sym typeface="Wingdings" panose="05000000000000000000" pitchFamily="2" charset="2"/>
              </a:rPr>
              <a:t>simulation</a:t>
            </a:r>
            <a:r>
              <a:rPr lang="en-US" dirty="0">
                <a:sym typeface="Wingdings" panose="05000000000000000000" pitchFamily="2" charset="2"/>
              </a:rPr>
              <a:t> was used to reduce costs.</a:t>
            </a:r>
            <a:endParaRPr lang="en-US" sz="4000" dirty="0"/>
          </a:p>
          <a:p>
            <a:endParaRPr lang="en-US" dirty="0"/>
          </a:p>
          <a:p>
            <a:pPr marL="457200" lvl="1" indent="0">
              <a:buNone/>
            </a:pPr>
            <a:endParaRPr lang="en-US" dirty="0"/>
          </a:p>
        </p:txBody>
      </p:sp>
    </p:spTree>
    <p:extLst>
      <p:ext uri="{BB962C8B-B14F-4D97-AF65-F5344CB8AC3E}">
        <p14:creationId xmlns:p14="http://schemas.microsoft.com/office/powerpoint/2010/main" val="34042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918093" y="2261299"/>
            <a:ext cx="10515600" cy="4788929"/>
          </a:xfrm>
        </p:spPr>
        <p:txBody>
          <a:bodyPr>
            <a:normAutofit/>
          </a:bodyPr>
          <a:lstStyle/>
          <a:p>
            <a:pPr marL="514350" indent="-514350">
              <a:buAutoNum type="arabicParenR"/>
            </a:pPr>
            <a:r>
              <a:rPr lang="en-US" dirty="0" err="1"/>
              <a:t>Unreplicated</a:t>
            </a:r>
            <a:r>
              <a:rPr lang="en-US" dirty="0"/>
              <a:t> (</a:t>
            </a:r>
            <a:r>
              <a:rPr lang="en-US" b="1" dirty="0"/>
              <a:t>UNREP</a:t>
            </a:r>
            <a:r>
              <a:rPr lang="en-US" dirty="0"/>
              <a:t>): all genotypes tested once in each environment</a:t>
            </a:r>
          </a:p>
          <a:p>
            <a:pPr marL="514350" indent="-514350">
              <a:buAutoNum type="arabicParenR"/>
            </a:pPr>
            <a:endParaRPr lang="en-US" dirty="0"/>
          </a:p>
          <a:p>
            <a:pPr marL="514350" indent="-514350">
              <a:buAutoNum type="arabicParenR"/>
            </a:pPr>
            <a:r>
              <a:rPr lang="en-US" dirty="0"/>
              <a:t>Complete randomized design (</a:t>
            </a:r>
            <a:r>
              <a:rPr lang="en-US" b="1" dirty="0"/>
              <a:t>CRD</a:t>
            </a:r>
            <a:r>
              <a:rPr lang="en-US" dirty="0"/>
              <a:t>): all genotypes tested twice in each environment, random disposition</a:t>
            </a:r>
          </a:p>
          <a:p>
            <a:pPr marL="0" indent="0">
              <a:buNone/>
            </a:pPr>
            <a:endParaRPr lang="en-US" sz="4000" dirty="0"/>
          </a:p>
          <a:p>
            <a:endParaRPr lang="en-US" dirty="0"/>
          </a:p>
          <a:p>
            <a:pPr marL="457200" lvl="1" indent="0">
              <a:buNone/>
            </a:pPr>
            <a:endParaRPr lang="en-US" dirty="0"/>
          </a:p>
        </p:txBody>
      </p:sp>
    </p:spTree>
    <p:extLst>
      <p:ext uri="{BB962C8B-B14F-4D97-AF65-F5344CB8AC3E}">
        <p14:creationId xmlns:p14="http://schemas.microsoft.com/office/powerpoint/2010/main" val="348822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198" y="1838119"/>
            <a:ext cx="11059275" cy="1783718"/>
          </a:xfrm>
        </p:spPr>
        <p:txBody>
          <a:bodyPr>
            <a:normAutofit/>
          </a:bodyPr>
          <a:lstStyle/>
          <a:p>
            <a:pPr marL="514350" indent="-514350">
              <a:buAutoNum type="arabicParenR" startAt="3"/>
            </a:pPr>
            <a:r>
              <a:rPr lang="en-US" dirty="0"/>
              <a:t>Partially replicated designs (</a:t>
            </a:r>
            <a:r>
              <a:rPr lang="en-US" b="1" dirty="0"/>
              <a:t>PREP</a:t>
            </a:r>
            <a:r>
              <a:rPr lang="en-US" dirty="0"/>
              <a:t>): </a:t>
            </a:r>
          </a:p>
          <a:p>
            <a:pPr marL="457200" lvl="1" indent="0">
              <a:buNone/>
            </a:pPr>
            <a:r>
              <a:rPr lang="en-US" dirty="0"/>
              <a:t>	80% of lines tested </a:t>
            </a:r>
            <a:r>
              <a:rPr lang="en-US" dirty="0" err="1"/>
              <a:t>unreplicated</a:t>
            </a:r>
            <a:r>
              <a:rPr lang="en-US" dirty="0"/>
              <a:t> (random position)</a:t>
            </a:r>
          </a:p>
          <a:p>
            <a:pPr marL="457200" lvl="1" indent="0">
              <a:buNone/>
            </a:pPr>
            <a:r>
              <a:rPr lang="en-US" dirty="0"/>
              <a:t>	20% of lines (</a:t>
            </a:r>
            <a:r>
              <a:rPr lang="en-US" b="1" dirty="0"/>
              <a:t>checks</a:t>
            </a:r>
            <a:r>
              <a:rPr lang="en-US" dirty="0"/>
              <a:t>) in a randomized complete block design (2 reps </a:t>
            </a:r>
            <a:r>
              <a:rPr lang="en-US" dirty="0">
                <a:sym typeface="Wingdings" panose="05000000000000000000" pitchFamily="2" charset="2"/>
              </a:rPr>
              <a:t> 2 blocks, 	each replicated genotype is exactly once in each block, random position)</a:t>
            </a:r>
            <a:endParaRPr lang="en-US" dirty="0"/>
          </a:p>
          <a:p>
            <a:pPr marL="0" indent="0">
              <a:buNone/>
            </a:pPr>
            <a:endParaRPr lang="en-US" sz="4000" dirty="0"/>
          </a:p>
          <a:p>
            <a:endParaRPr lang="en-US" dirty="0"/>
          </a:p>
          <a:p>
            <a:pPr marL="457200" lvl="1" indent="0">
              <a:buNone/>
            </a:pPr>
            <a:endParaRPr lang="en-US" dirty="0"/>
          </a:p>
        </p:txBody>
      </p:sp>
      <p:pic>
        <p:nvPicPr>
          <p:cNvPr id="5" name="Picture 4" descr="Calendar&#10;&#10;Description automatically generated">
            <a:extLst>
              <a:ext uri="{FF2B5EF4-FFF2-40B4-BE49-F238E27FC236}">
                <a16:creationId xmlns:a16="http://schemas.microsoft.com/office/drawing/2014/main" id="{5D1D6F0F-5FB9-4159-AE4A-666A5224B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688" y="3678374"/>
            <a:ext cx="6214247" cy="2978995"/>
          </a:xfrm>
          <a:prstGeom prst="rect">
            <a:avLst/>
          </a:prstGeom>
        </p:spPr>
      </p:pic>
      <p:sp>
        <p:nvSpPr>
          <p:cNvPr id="6" name="Content Placeholder 2">
            <a:extLst>
              <a:ext uri="{FF2B5EF4-FFF2-40B4-BE49-F238E27FC236}">
                <a16:creationId xmlns:a16="http://schemas.microsoft.com/office/drawing/2014/main" id="{954CE563-2C57-4657-A968-88D1520C67BA}"/>
              </a:ext>
            </a:extLst>
          </p:cNvPr>
          <p:cNvSpPr txBox="1">
            <a:spLocks/>
          </p:cNvSpPr>
          <p:nvPr/>
        </p:nvSpPr>
        <p:spPr>
          <a:xfrm>
            <a:off x="353244" y="4333444"/>
            <a:ext cx="10913929" cy="19807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Example:</a:t>
            </a:r>
          </a:p>
          <a:p>
            <a:r>
              <a:rPr lang="en-US" dirty="0"/>
              <a:t>Genotypes </a:t>
            </a:r>
            <a:r>
              <a:rPr lang="en-US" b="1" dirty="0">
                <a:solidFill>
                  <a:srgbClr val="C00000"/>
                </a:solidFill>
              </a:rPr>
              <a:t>1,2</a:t>
            </a:r>
            <a:r>
              <a:rPr lang="en-US" dirty="0"/>
              <a:t>: replicated</a:t>
            </a:r>
          </a:p>
          <a:p>
            <a:r>
              <a:rPr lang="en-US" dirty="0"/>
              <a:t>Genotypes 3-10: </a:t>
            </a:r>
            <a:r>
              <a:rPr lang="en-US" dirty="0" err="1"/>
              <a:t>unreplicated</a:t>
            </a:r>
            <a:endParaRPr lang="en-US" dirty="0"/>
          </a:p>
          <a:p>
            <a:r>
              <a:rPr lang="en-US" dirty="0"/>
              <a:t>2 blocks of 6 plots each</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148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8" name="Content Placeholder 2">
            <a:extLst>
              <a:ext uri="{FF2B5EF4-FFF2-40B4-BE49-F238E27FC236}">
                <a16:creationId xmlns:a16="http://schemas.microsoft.com/office/drawing/2014/main" id="{5451EE39-EAAD-4ED7-9CDF-7DF1B4ADF901}"/>
              </a:ext>
            </a:extLst>
          </p:cNvPr>
          <p:cNvSpPr>
            <a:spLocks noGrp="1"/>
          </p:cNvSpPr>
          <p:nvPr>
            <p:ph idx="1"/>
          </p:nvPr>
        </p:nvSpPr>
        <p:spPr>
          <a:xfrm>
            <a:off x="581209" y="1789661"/>
            <a:ext cx="10515600" cy="4788929"/>
          </a:xfrm>
        </p:spPr>
        <p:txBody>
          <a:bodyPr>
            <a:normAutofit fontScale="92500" lnSpcReduction="10000"/>
          </a:bodyPr>
          <a:lstStyle/>
          <a:p>
            <a:r>
              <a:rPr lang="en-US" dirty="0"/>
              <a:t>In </a:t>
            </a:r>
            <a:r>
              <a:rPr lang="en-US" b="1" dirty="0"/>
              <a:t>PREP</a:t>
            </a:r>
            <a:r>
              <a:rPr lang="en-US" dirty="0"/>
              <a:t> the replicated genotypes are the same ones across environments</a:t>
            </a:r>
          </a:p>
          <a:p>
            <a:endParaRPr lang="en-US" dirty="0"/>
          </a:p>
          <a:p>
            <a:r>
              <a:rPr lang="en-US" dirty="0"/>
              <a:t>PREP variations:</a:t>
            </a:r>
          </a:p>
          <a:p>
            <a:pPr lvl="1"/>
            <a:r>
              <a:rPr lang="en-US" b="1" dirty="0" err="1"/>
              <a:t>PREPg</a:t>
            </a:r>
            <a:r>
              <a:rPr lang="en-US" dirty="0"/>
              <a:t>:</a:t>
            </a:r>
          </a:p>
          <a:p>
            <a:pPr lvl="2"/>
            <a:r>
              <a:rPr lang="en-US" dirty="0"/>
              <a:t>Same number of genotypes as in CRD</a:t>
            </a:r>
          </a:p>
          <a:p>
            <a:pPr lvl="2"/>
            <a:r>
              <a:rPr lang="en-US" dirty="0"/>
              <a:t>Less plots required than CRD</a:t>
            </a:r>
          </a:p>
          <a:p>
            <a:pPr lvl="1"/>
            <a:r>
              <a:rPr lang="en-US" b="1" dirty="0" err="1"/>
              <a:t>PREPn</a:t>
            </a:r>
            <a:r>
              <a:rPr lang="en-US" dirty="0"/>
              <a:t>:</a:t>
            </a:r>
          </a:p>
          <a:p>
            <a:pPr lvl="2"/>
            <a:r>
              <a:rPr lang="en-US" dirty="0"/>
              <a:t>Same number of plots as in CRD</a:t>
            </a:r>
          </a:p>
          <a:p>
            <a:pPr lvl="2"/>
            <a:r>
              <a:rPr lang="en-US" dirty="0"/>
              <a:t>More genotypes tested than in CRD</a:t>
            </a:r>
          </a:p>
          <a:p>
            <a:pPr lvl="1"/>
            <a:endParaRPr lang="en-US" dirty="0"/>
          </a:p>
          <a:p>
            <a:pPr lvl="1"/>
            <a:r>
              <a:rPr lang="en-US" dirty="0"/>
              <a:t>Augmented PREP (</a:t>
            </a:r>
            <a:r>
              <a:rPr lang="en-US" b="1" dirty="0"/>
              <a:t>A-PREP</a:t>
            </a:r>
            <a:r>
              <a:rPr lang="en-US" dirty="0"/>
              <a:t>): same as regular PREP but replicated genotypes are different across environments</a:t>
            </a:r>
          </a:p>
          <a:p>
            <a:pPr lvl="2"/>
            <a:r>
              <a:rPr lang="en-US" dirty="0"/>
              <a:t>There are </a:t>
            </a:r>
            <a:r>
              <a:rPr lang="en-US" b="1" dirty="0"/>
              <a:t>A-</a:t>
            </a:r>
            <a:r>
              <a:rPr lang="en-US" b="1" dirty="0" err="1"/>
              <a:t>PREPg</a:t>
            </a:r>
            <a:r>
              <a:rPr lang="en-US" dirty="0"/>
              <a:t> and </a:t>
            </a:r>
            <a:r>
              <a:rPr lang="en-US" b="1" dirty="0"/>
              <a:t>A-</a:t>
            </a:r>
            <a:r>
              <a:rPr lang="en-US" b="1" dirty="0" err="1"/>
              <a:t>PREPn</a:t>
            </a:r>
            <a:endParaRPr lang="en-US" b="1"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14457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8" name="Content Placeholder 2">
            <a:extLst>
              <a:ext uri="{FF2B5EF4-FFF2-40B4-BE49-F238E27FC236}">
                <a16:creationId xmlns:a16="http://schemas.microsoft.com/office/drawing/2014/main" id="{5451EE39-EAAD-4ED7-9CDF-7DF1B4ADF901}"/>
              </a:ext>
            </a:extLst>
          </p:cNvPr>
          <p:cNvSpPr>
            <a:spLocks noGrp="1"/>
          </p:cNvSpPr>
          <p:nvPr>
            <p:ph idx="1"/>
          </p:nvPr>
        </p:nvSpPr>
        <p:spPr>
          <a:xfrm>
            <a:off x="581209" y="1435300"/>
            <a:ext cx="10689542" cy="1707864"/>
          </a:xfrm>
        </p:spPr>
        <p:txBody>
          <a:bodyPr>
            <a:normAutofit fontScale="92500" lnSpcReduction="10000"/>
          </a:bodyPr>
          <a:lstStyle/>
          <a:p>
            <a:r>
              <a:rPr lang="en-US" b="1" dirty="0"/>
              <a:t>Alpha lattice</a:t>
            </a:r>
            <a:r>
              <a:rPr lang="en-US" dirty="0"/>
              <a:t>:</a:t>
            </a:r>
          </a:p>
          <a:p>
            <a:pPr lvl="1"/>
            <a:r>
              <a:rPr lang="en-US" dirty="0"/>
              <a:t>2 complete replications</a:t>
            </a:r>
          </a:p>
          <a:p>
            <a:pPr lvl="1"/>
            <a:r>
              <a:rPr lang="en-US" dirty="0"/>
              <a:t>Order (0,1) </a:t>
            </a:r>
            <a:r>
              <a:rPr lang="en-US" dirty="0">
                <a:sym typeface="Wingdings" panose="05000000000000000000" pitchFamily="2" charset="2"/>
              </a:rPr>
              <a:t> each pair of genotypes appears 0 or 1 time across block</a:t>
            </a:r>
          </a:p>
          <a:p>
            <a:pPr lvl="1"/>
            <a:r>
              <a:rPr lang="en-US" dirty="0">
                <a:sym typeface="Wingdings" panose="05000000000000000000" pitchFamily="2" charset="2"/>
              </a:rPr>
              <a:t>See example with 6 genotypes, 2 reps with 3 incomplete blocks of size 2 each (blocks are incomplete because to be complete they need to have all genotypes):</a:t>
            </a:r>
            <a:endParaRPr lang="en-US" dirty="0"/>
          </a:p>
          <a:p>
            <a:endParaRPr lang="en-US" dirty="0"/>
          </a:p>
          <a:p>
            <a:pPr marL="457200" lvl="1" indent="0">
              <a:buNone/>
            </a:pPr>
            <a:endParaRPr lang="en-US" dirty="0"/>
          </a:p>
        </p:txBody>
      </p:sp>
      <p:pic>
        <p:nvPicPr>
          <p:cNvPr id="9" name="Picture 8" descr="Shape, arrow&#10;&#10;Description automatically generated">
            <a:extLst>
              <a:ext uri="{FF2B5EF4-FFF2-40B4-BE49-F238E27FC236}">
                <a16:creationId xmlns:a16="http://schemas.microsoft.com/office/drawing/2014/main" id="{B11DB99C-ACCF-44BC-BDAC-0B4018810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662" y="3455929"/>
            <a:ext cx="749176" cy="749176"/>
          </a:xfrm>
          <a:prstGeom prst="rect">
            <a:avLst/>
          </a:prstGeom>
        </p:spPr>
      </p:pic>
      <p:pic>
        <p:nvPicPr>
          <p:cNvPr id="1028" name="Picture 4" descr="Icono de marca de verificación .: vector de stock (libre de regalías)  1698933244 | Shutterstock">
            <a:extLst>
              <a:ext uri="{FF2B5EF4-FFF2-40B4-BE49-F238E27FC236}">
                <a16:creationId xmlns:a16="http://schemas.microsoft.com/office/drawing/2014/main" id="{3E25F829-B376-47CE-9A41-B126D476F7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030"/>
          <a:stretch/>
        </p:blipFill>
        <p:spPr bwMode="auto">
          <a:xfrm>
            <a:off x="7138939" y="3362891"/>
            <a:ext cx="973546" cy="943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51B53FB-0177-4A30-8B17-A53C69CA51E2}"/>
              </a:ext>
            </a:extLst>
          </p:cNvPr>
          <p:cNvCxnSpPr>
            <a:cxnSpLocks/>
          </p:cNvCxnSpPr>
          <p:nvPr/>
        </p:nvCxnSpPr>
        <p:spPr>
          <a:xfrm>
            <a:off x="6847367" y="6314066"/>
            <a:ext cx="889073" cy="312765"/>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6" name="Content Placeholder 2">
            <a:extLst>
              <a:ext uri="{FF2B5EF4-FFF2-40B4-BE49-F238E27FC236}">
                <a16:creationId xmlns:a16="http://schemas.microsoft.com/office/drawing/2014/main" id="{6479094A-A71A-4180-BEEF-6F3C63EAC5A2}"/>
              </a:ext>
            </a:extLst>
          </p:cNvPr>
          <p:cNvSpPr txBox="1">
            <a:spLocks/>
          </p:cNvSpPr>
          <p:nvPr/>
        </p:nvSpPr>
        <p:spPr>
          <a:xfrm>
            <a:off x="7087569" y="6429460"/>
            <a:ext cx="2824549"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Repeated pairs</a:t>
            </a:r>
          </a:p>
        </p:txBody>
      </p:sp>
      <p:cxnSp>
        <p:nvCxnSpPr>
          <p:cNvPr id="18" name="Straight Connector 17">
            <a:extLst>
              <a:ext uri="{FF2B5EF4-FFF2-40B4-BE49-F238E27FC236}">
                <a16:creationId xmlns:a16="http://schemas.microsoft.com/office/drawing/2014/main" id="{A7D30D5B-2860-48EA-90BF-24E3FB4DF716}"/>
              </a:ext>
            </a:extLst>
          </p:cNvPr>
          <p:cNvCxnSpPr>
            <a:cxnSpLocks/>
          </p:cNvCxnSpPr>
          <p:nvPr/>
        </p:nvCxnSpPr>
        <p:spPr>
          <a:xfrm flipH="1">
            <a:off x="9698804" y="6336492"/>
            <a:ext cx="807159" cy="290339"/>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pic>
        <p:nvPicPr>
          <p:cNvPr id="7" name="Picture 6" descr="A picture containing text&#10;&#10;Description automatically generated">
            <a:extLst>
              <a:ext uri="{FF2B5EF4-FFF2-40B4-BE49-F238E27FC236}">
                <a16:creationId xmlns:a16="http://schemas.microsoft.com/office/drawing/2014/main" id="{03FEC182-59F8-49CD-93E4-362E9B23D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206" y="3830517"/>
            <a:ext cx="5064906" cy="2479537"/>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B7738F15-68A2-40E1-9DDF-56BE9C5B8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5886" y="3830517"/>
            <a:ext cx="5064908" cy="2479537"/>
          </a:xfrm>
          <a:prstGeom prst="rect">
            <a:avLst/>
          </a:prstGeom>
        </p:spPr>
      </p:pic>
    </p:spTree>
    <p:extLst>
      <p:ext uri="{BB962C8B-B14F-4D97-AF65-F5344CB8AC3E}">
        <p14:creationId xmlns:p14="http://schemas.microsoft.com/office/powerpoint/2010/main" val="30242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8" name="Content Placeholder 2">
            <a:extLst>
              <a:ext uri="{FF2B5EF4-FFF2-40B4-BE49-F238E27FC236}">
                <a16:creationId xmlns:a16="http://schemas.microsoft.com/office/drawing/2014/main" id="{5451EE39-EAAD-4ED7-9CDF-7DF1B4ADF901}"/>
              </a:ext>
            </a:extLst>
          </p:cNvPr>
          <p:cNvSpPr>
            <a:spLocks noGrp="1"/>
          </p:cNvSpPr>
          <p:nvPr>
            <p:ph idx="1"/>
          </p:nvPr>
        </p:nvSpPr>
        <p:spPr>
          <a:xfrm>
            <a:off x="581208" y="1789661"/>
            <a:ext cx="11203249" cy="1454053"/>
          </a:xfrm>
        </p:spPr>
        <p:txBody>
          <a:bodyPr>
            <a:normAutofit fontScale="92500" lnSpcReduction="20000"/>
          </a:bodyPr>
          <a:lstStyle/>
          <a:p>
            <a:r>
              <a:rPr lang="en-US" dirty="0"/>
              <a:t>Row-column alpha-lattice design (</a:t>
            </a:r>
            <a:r>
              <a:rPr lang="en-US" b="1" dirty="0"/>
              <a:t>R-CD</a:t>
            </a:r>
            <a:r>
              <a:rPr lang="en-US" dirty="0"/>
              <a:t>)</a:t>
            </a:r>
          </a:p>
          <a:p>
            <a:pPr lvl="1"/>
            <a:r>
              <a:rPr lang="en-US" dirty="0"/>
              <a:t>Same as before but now both rows and columns are incomplete blocks</a:t>
            </a:r>
          </a:p>
          <a:p>
            <a:pPr lvl="1"/>
            <a:r>
              <a:rPr lang="en-US" dirty="0"/>
              <a:t>Order (0,1) </a:t>
            </a:r>
            <a:r>
              <a:rPr lang="en-US" dirty="0">
                <a:sym typeface="Wingdings" panose="05000000000000000000" pitchFamily="2" charset="2"/>
              </a:rPr>
              <a:t> no repeating pairs of genotypes in different rows/columns. I’m not sure if rows and columns are independent for this (</a:t>
            </a:r>
            <a:r>
              <a:rPr lang="en-US" dirty="0" err="1">
                <a:sym typeface="Wingdings" panose="05000000000000000000" pitchFamily="2" charset="2"/>
              </a:rPr>
              <a:t>ie</a:t>
            </a:r>
            <a:r>
              <a:rPr lang="en-US" dirty="0">
                <a:sym typeface="Wingdings" panose="05000000000000000000" pitchFamily="2" charset="2"/>
              </a:rPr>
              <a:t>. Can a pair that appears once in the rows also appear once in the columns?)</a:t>
            </a:r>
            <a:endParaRPr lang="en-US" dirty="0"/>
          </a:p>
          <a:p>
            <a:endParaRPr lang="en-US" dirty="0"/>
          </a:p>
          <a:p>
            <a:pPr marL="457200" lvl="1" indent="0">
              <a:buNone/>
            </a:pPr>
            <a:endParaRPr lang="en-US" dirty="0"/>
          </a:p>
        </p:txBody>
      </p:sp>
      <p:pic>
        <p:nvPicPr>
          <p:cNvPr id="5" name="Picture 4" descr="Calendar&#10;&#10;Description automatically generated">
            <a:extLst>
              <a:ext uri="{FF2B5EF4-FFF2-40B4-BE49-F238E27FC236}">
                <a16:creationId xmlns:a16="http://schemas.microsoft.com/office/drawing/2014/main" id="{B59981F7-1BF7-405C-9E05-3FFFE1380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952" y="3355838"/>
            <a:ext cx="5737848" cy="3252221"/>
          </a:xfrm>
          <a:prstGeom prst="rect">
            <a:avLst/>
          </a:prstGeom>
        </p:spPr>
      </p:pic>
      <p:sp>
        <p:nvSpPr>
          <p:cNvPr id="14" name="Content Placeholder 2">
            <a:extLst>
              <a:ext uri="{FF2B5EF4-FFF2-40B4-BE49-F238E27FC236}">
                <a16:creationId xmlns:a16="http://schemas.microsoft.com/office/drawing/2014/main" id="{9F5FCA0C-9EC0-4A4D-B03F-4B647CC095CE}"/>
              </a:ext>
            </a:extLst>
          </p:cNvPr>
          <p:cNvSpPr txBox="1">
            <a:spLocks/>
          </p:cNvSpPr>
          <p:nvPr/>
        </p:nvSpPr>
        <p:spPr>
          <a:xfrm>
            <a:off x="310714" y="3991583"/>
            <a:ext cx="4924238" cy="23985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Example:</a:t>
            </a:r>
          </a:p>
          <a:p>
            <a:r>
              <a:rPr lang="en-US" dirty="0"/>
              <a:t>Genotypes 1-4, all replicated</a:t>
            </a:r>
          </a:p>
          <a:p>
            <a:r>
              <a:rPr lang="en-US" dirty="0"/>
              <a:t>No repeated pairs within rows/columns</a:t>
            </a:r>
          </a:p>
          <a:p>
            <a:r>
              <a:rPr lang="en-US" dirty="0"/>
              <a:t>Pair 1,2 appears both in a row and in a column. Is this allowed?</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36270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a:solidFill>
                  <a:schemeClr val="accent6">
                    <a:lumMod val="50000"/>
                  </a:schemeClr>
                </a:solidFill>
              </a:rPr>
              <a:t>Experimental </a:t>
            </a:r>
            <a:r>
              <a:rPr lang="es-ES_tradnl" b="1" dirty="0" err="1">
                <a:solidFill>
                  <a:schemeClr val="accent6">
                    <a:lumMod val="50000"/>
                  </a:schemeClr>
                </a:solidFill>
              </a:rPr>
              <a:t>designs</a:t>
            </a:r>
            <a:r>
              <a:rPr lang="es-ES_tradnl" b="1" dirty="0">
                <a:solidFill>
                  <a:schemeClr val="accent6">
                    <a:lumMod val="50000"/>
                  </a:schemeClr>
                </a:solidFill>
              </a:rPr>
              <a:t> </a:t>
            </a:r>
            <a:r>
              <a:rPr lang="es-ES_tradnl" b="1" dirty="0" err="1">
                <a:solidFill>
                  <a:schemeClr val="accent6">
                    <a:lumMod val="50000"/>
                  </a:schemeClr>
                </a:solidFill>
              </a:rPr>
              <a:t>tested</a:t>
            </a:r>
            <a:endParaRPr lang="es-ES" b="1" dirty="0">
              <a:solidFill>
                <a:schemeClr val="accent6">
                  <a:lumMod val="50000"/>
                </a:schemeClr>
              </a:solidFill>
            </a:endParaRPr>
          </a:p>
        </p:txBody>
      </p:sp>
      <p:sp>
        <p:nvSpPr>
          <p:cNvPr id="8" name="Content Placeholder 2">
            <a:extLst>
              <a:ext uri="{FF2B5EF4-FFF2-40B4-BE49-F238E27FC236}">
                <a16:creationId xmlns:a16="http://schemas.microsoft.com/office/drawing/2014/main" id="{5451EE39-EAAD-4ED7-9CDF-7DF1B4ADF901}"/>
              </a:ext>
            </a:extLst>
          </p:cNvPr>
          <p:cNvSpPr>
            <a:spLocks noGrp="1"/>
          </p:cNvSpPr>
          <p:nvPr>
            <p:ph idx="1"/>
          </p:nvPr>
        </p:nvSpPr>
        <p:spPr>
          <a:xfrm>
            <a:off x="581208" y="1789661"/>
            <a:ext cx="11203249" cy="4887586"/>
          </a:xfrm>
        </p:spPr>
        <p:txBody>
          <a:bodyPr>
            <a:normAutofit/>
          </a:bodyPr>
          <a:lstStyle/>
          <a:p>
            <a:r>
              <a:rPr lang="en-US" dirty="0"/>
              <a:t>Spatial experimental designs (</a:t>
            </a:r>
            <a:r>
              <a:rPr lang="en-US" b="1" dirty="0"/>
              <a:t>SP</a:t>
            </a:r>
            <a:r>
              <a:rPr lang="en-US" dirty="0"/>
              <a:t>)</a:t>
            </a:r>
          </a:p>
          <a:p>
            <a:r>
              <a:rPr lang="en-US" dirty="0"/>
              <a:t>It’s a R-CD design but instead of doing randomization within constraints it performs </a:t>
            </a:r>
            <a:r>
              <a:rPr lang="en-US" b="1" dirty="0"/>
              <a:t>optimization</a:t>
            </a:r>
          </a:p>
          <a:p>
            <a:r>
              <a:rPr lang="en-US" dirty="0"/>
              <a:t>Optimization criterion: minimize </a:t>
            </a:r>
            <a:r>
              <a:rPr lang="en-US" b="1" dirty="0"/>
              <a:t>A-optimality</a:t>
            </a:r>
            <a:r>
              <a:rPr lang="en-US" dirty="0"/>
              <a:t>:</a:t>
            </a:r>
          </a:p>
          <a:p>
            <a:pPr lvl="1"/>
            <a:r>
              <a:rPr lang="en-US" dirty="0"/>
              <a:t>It includes row-column information through autoregression (AR1xAR1)</a:t>
            </a:r>
          </a:p>
          <a:p>
            <a:pPr lvl="1"/>
            <a:r>
              <a:rPr lang="en-US" dirty="0"/>
              <a:t>No genotypic information in the optimization criterion</a:t>
            </a:r>
          </a:p>
          <a:p>
            <a:pPr lvl="1"/>
            <a:r>
              <a:rPr lang="en-US" dirty="0"/>
              <a:t>Empirical knowledge about position effects (if available) can be included through the values of the autoregression parameters (rho). This was called </a:t>
            </a:r>
            <a:r>
              <a:rPr lang="en-US" b="1" dirty="0" err="1"/>
              <a:t>SPsite</a:t>
            </a:r>
            <a:endParaRPr lang="en-US" b="1" dirty="0"/>
          </a:p>
          <a:p>
            <a:pPr lvl="1"/>
            <a:r>
              <a:rPr lang="en-US" b="1" dirty="0"/>
              <a:t>SP</a:t>
            </a:r>
            <a:r>
              <a:rPr lang="en-US" sz="1800" b="1" dirty="0"/>
              <a:t>0.8</a:t>
            </a:r>
            <a:r>
              <a:rPr lang="en-US" dirty="0"/>
              <a:t> is a similar design but instead of using empirical data, rho was set to 0.8 for both rows and columns</a:t>
            </a:r>
          </a:p>
          <a:p>
            <a:pPr marL="457200" lvl="1" indent="0">
              <a:buNone/>
            </a:pPr>
            <a:endParaRPr lang="en-US" dirty="0"/>
          </a:p>
        </p:txBody>
      </p:sp>
    </p:spTree>
    <p:extLst>
      <p:ext uri="{BB962C8B-B14F-4D97-AF65-F5344CB8AC3E}">
        <p14:creationId xmlns:p14="http://schemas.microsoft.com/office/powerpoint/2010/main" val="298455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9" name="Content Placeholder 2">
            <a:extLst>
              <a:ext uri="{FF2B5EF4-FFF2-40B4-BE49-F238E27FC236}">
                <a16:creationId xmlns:a16="http://schemas.microsoft.com/office/drawing/2014/main" id="{CF39B01F-1EA3-4A96-B7DE-94807E7D9841}"/>
              </a:ext>
            </a:extLst>
          </p:cNvPr>
          <p:cNvSpPr txBox="1">
            <a:spLocks/>
          </p:cNvSpPr>
          <p:nvPr/>
        </p:nvSpPr>
        <p:spPr>
          <a:xfrm>
            <a:off x="218461" y="2119331"/>
            <a:ext cx="2824549"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b="1" dirty="0"/>
              <a:t>Field tests </a:t>
            </a:r>
            <a:r>
              <a:rPr lang="en-US" b="1" dirty="0">
                <a:sym typeface="Wingdings" panose="05000000000000000000" pitchFamily="2" charset="2"/>
              </a:rPr>
              <a:t></a:t>
            </a:r>
            <a:endParaRPr lang="en-US" b="1" dirty="0"/>
          </a:p>
        </p:txBody>
      </p:sp>
      <p:sp>
        <p:nvSpPr>
          <p:cNvPr id="10" name="Content Placeholder 2">
            <a:extLst>
              <a:ext uri="{FF2B5EF4-FFF2-40B4-BE49-F238E27FC236}">
                <a16:creationId xmlns:a16="http://schemas.microsoft.com/office/drawing/2014/main" id="{FC4D30EE-A702-487F-8B8A-AFD68F2F6670}"/>
              </a:ext>
            </a:extLst>
          </p:cNvPr>
          <p:cNvSpPr txBox="1">
            <a:spLocks/>
          </p:cNvSpPr>
          <p:nvPr/>
        </p:nvSpPr>
        <p:spPr>
          <a:xfrm>
            <a:off x="-359595" y="3681518"/>
            <a:ext cx="2741290"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Font typeface="Arial" panose="020B0604020202020204" pitchFamily="34" charset="0"/>
              <a:buNone/>
            </a:pPr>
            <a:r>
              <a:rPr lang="en-US" b="1" dirty="0"/>
              <a:t>Simulate desired designs</a:t>
            </a:r>
          </a:p>
        </p:txBody>
      </p:sp>
      <p:sp>
        <p:nvSpPr>
          <p:cNvPr id="11" name="Content Placeholder 2">
            <a:extLst>
              <a:ext uri="{FF2B5EF4-FFF2-40B4-BE49-F238E27FC236}">
                <a16:creationId xmlns:a16="http://schemas.microsoft.com/office/drawing/2014/main" id="{FA7107E1-D5AA-4978-B39C-A433B06367BF}"/>
              </a:ext>
            </a:extLst>
          </p:cNvPr>
          <p:cNvSpPr txBox="1">
            <a:spLocks/>
          </p:cNvSpPr>
          <p:nvPr/>
        </p:nvSpPr>
        <p:spPr>
          <a:xfrm>
            <a:off x="838200" y="3878041"/>
            <a:ext cx="2824549"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sym typeface="Wingdings" panose="05000000000000000000" pitchFamily="2" charset="2"/>
              </a:rPr>
              <a:t></a:t>
            </a:r>
            <a:endParaRPr lang="en-US" dirty="0"/>
          </a:p>
        </p:txBody>
      </p:sp>
      <p:sp>
        <p:nvSpPr>
          <p:cNvPr id="12" name="Content Placeholder 2">
            <a:extLst>
              <a:ext uri="{FF2B5EF4-FFF2-40B4-BE49-F238E27FC236}">
                <a16:creationId xmlns:a16="http://schemas.microsoft.com/office/drawing/2014/main" id="{01FB0771-483D-4D26-99CC-ED72887C4897}"/>
              </a:ext>
            </a:extLst>
          </p:cNvPr>
          <p:cNvSpPr txBox="1">
            <a:spLocks/>
          </p:cNvSpPr>
          <p:nvPr/>
        </p:nvSpPr>
        <p:spPr>
          <a:xfrm>
            <a:off x="-432225" y="5325822"/>
            <a:ext cx="2824549"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Font typeface="Arial" panose="020B0604020202020204" pitchFamily="34" charset="0"/>
              <a:buNone/>
            </a:pPr>
            <a:r>
              <a:rPr lang="en-US" b="1" dirty="0"/>
              <a:t>Statistical analysis </a:t>
            </a:r>
          </a:p>
        </p:txBody>
      </p:sp>
      <p:sp>
        <p:nvSpPr>
          <p:cNvPr id="13" name="Content Placeholder 2">
            <a:extLst>
              <a:ext uri="{FF2B5EF4-FFF2-40B4-BE49-F238E27FC236}">
                <a16:creationId xmlns:a16="http://schemas.microsoft.com/office/drawing/2014/main" id="{3D62FB47-08AE-4539-B3DF-DA340FE7A33C}"/>
              </a:ext>
            </a:extLst>
          </p:cNvPr>
          <p:cNvSpPr txBox="1">
            <a:spLocks/>
          </p:cNvSpPr>
          <p:nvPr/>
        </p:nvSpPr>
        <p:spPr>
          <a:xfrm>
            <a:off x="884356" y="5522345"/>
            <a:ext cx="2824549"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65929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704D3D-176F-429F-8039-250333AF0382}"/>
              </a:ext>
            </a:extLst>
          </p:cNvPr>
          <p:cNvPicPr>
            <a:picLocks noChangeAspect="1"/>
          </p:cNvPicPr>
          <p:nvPr/>
        </p:nvPicPr>
        <p:blipFill>
          <a:blip r:embed="rId3"/>
          <a:stretch>
            <a:fillRect/>
          </a:stretch>
        </p:blipFill>
        <p:spPr>
          <a:xfrm>
            <a:off x="247650" y="781050"/>
            <a:ext cx="11696700" cy="5295900"/>
          </a:xfrm>
          <a:prstGeom prst="rect">
            <a:avLst/>
          </a:prstGeom>
        </p:spPr>
      </p:pic>
    </p:spTree>
    <p:extLst>
      <p:ext uri="{BB962C8B-B14F-4D97-AF65-F5344CB8AC3E}">
        <p14:creationId xmlns:p14="http://schemas.microsoft.com/office/powerpoint/2010/main" val="1561445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3" name="Rectangle 2">
            <a:extLst>
              <a:ext uri="{FF2B5EF4-FFF2-40B4-BE49-F238E27FC236}">
                <a16:creationId xmlns:a16="http://schemas.microsoft.com/office/drawing/2014/main" id="{7BFC1A59-EDF5-4FCD-992B-788EEB481E72}"/>
              </a:ext>
            </a:extLst>
          </p:cNvPr>
          <p:cNvSpPr/>
          <p:nvPr/>
        </p:nvSpPr>
        <p:spPr>
          <a:xfrm>
            <a:off x="2734227" y="1436060"/>
            <a:ext cx="5750554" cy="18281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ontent Placeholder 2">
            <a:extLst>
              <a:ext uri="{FF2B5EF4-FFF2-40B4-BE49-F238E27FC236}">
                <a16:creationId xmlns:a16="http://schemas.microsoft.com/office/drawing/2014/main" id="{9D3B2249-8807-4952-8471-6A4D3D77EB96}"/>
              </a:ext>
            </a:extLst>
          </p:cNvPr>
          <p:cNvSpPr>
            <a:spLocks noGrp="1"/>
          </p:cNvSpPr>
          <p:nvPr>
            <p:ph idx="1"/>
          </p:nvPr>
        </p:nvSpPr>
        <p:spPr>
          <a:xfrm>
            <a:off x="218460" y="3130461"/>
            <a:ext cx="2319257" cy="2725810"/>
          </a:xfrm>
        </p:spPr>
        <p:txBody>
          <a:bodyPr>
            <a:normAutofit/>
          </a:bodyPr>
          <a:lstStyle/>
          <a:p>
            <a:r>
              <a:rPr lang="en-US" dirty="0"/>
              <a:t>1) </a:t>
            </a:r>
            <a:r>
              <a:rPr lang="en-US" b="1" dirty="0"/>
              <a:t>multi-environment field experiments </a:t>
            </a:r>
            <a:r>
              <a:rPr lang="en-US" dirty="0"/>
              <a:t>to calculate line GEBVs</a:t>
            </a:r>
          </a:p>
          <a:p>
            <a:pPr marL="457200" lvl="1" indent="0">
              <a:buNone/>
            </a:pPr>
            <a:endParaRPr lang="en-US" dirty="0"/>
          </a:p>
        </p:txBody>
      </p:sp>
    </p:spTree>
    <p:extLst>
      <p:ext uri="{BB962C8B-B14F-4D97-AF65-F5344CB8AC3E}">
        <p14:creationId xmlns:p14="http://schemas.microsoft.com/office/powerpoint/2010/main" val="242986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3" name="Rectangle 2">
            <a:extLst>
              <a:ext uri="{FF2B5EF4-FFF2-40B4-BE49-F238E27FC236}">
                <a16:creationId xmlns:a16="http://schemas.microsoft.com/office/drawing/2014/main" id="{7BFC1A59-EDF5-4FCD-992B-788EEB481E72}"/>
              </a:ext>
            </a:extLst>
          </p:cNvPr>
          <p:cNvSpPr/>
          <p:nvPr/>
        </p:nvSpPr>
        <p:spPr>
          <a:xfrm>
            <a:off x="8486453" y="1447081"/>
            <a:ext cx="3428629" cy="18281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ontent Placeholder 2">
            <a:extLst>
              <a:ext uri="{FF2B5EF4-FFF2-40B4-BE49-F238E27FC236}">
                <a16:creationId xmlns:a16="http://schemas.microsoft.com/office/drawing/2014/main" id="{9D3B2249-8807-4952-8471-6A4D3D77EB96}"/>
              </a:ext>
            </a:extLst>
          </p:cNvPr>
          <p:cNvSpPr>
            <a:spLocks noGrp="1"/>
          </p:cNvSpPr>
          <p:nvPr>
            <p:ph idx="1"/>
          </p:nvPr>
        </p:nvSpPr>
        <p:spPr>
          <a:xfrm>
            <a:off x="95172" y="2473033"/>
            <a:ext cx="2515766" cy="3177872"/>
          </a:xfrm>
        </p:spPr>
        <p:txBody>
          <a:bodyPr>
            <a:normAutofit fontScale="92500"/>
          </a:bodyPr>
          <a:lstStyle/>
          <a:p>
            <a:r>
              <a:rPr lang="en-US" dirty="0"/>
              <a:t>2) </a:t>
            </a:r>
            <a:r>
              <a:rPr lang="en-US" b="1" dirty="0"/>
              <a:t>Uniformity trials</a:t>
            </a:r>
            <a:r>
              <a:rPr lang="en-US" dirty="0"/>
              <a:t> (estimate plot position effects in several fields) by planting same genotype in all plots</a:t>
            </a:r>
          </a:p>
          <a:p>
            <a:pPr marL="457200" lvl="1" indent="0">
              <a:buNone/>
            </a:pPr>
            <a:endParaRPr lang="en-US" dirty="0"/>
          </a:p>
        </p:txBody>
      </p:sp>
    </p:spTree>
    <p:extLst>
      <p:ext uri="{BB962C8B-B14F-4D97-AF65-F5344CB8AC3E}">
        <p14:creationId xmlns:p14="http://schemas.microsoft.com/office/powerpoint/2010/main" val="228137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DF87B58-E94E-409F-BEA4-4957BBC3F854}"/>
              </a:ext>
            </a:extLst>
          </p:cNvPr>
          <p:cNvSpPr txBox="1">
            <a:spLocks/>
          </p:cNvSpPr>
          <p:nvPr/>
        </p:nvSpPr>
        <p:spPr>
          <a:xfrm>
            <a:off x="123289" y="1969599"/>
            <a:ext cx="2734226" cy="4143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For each experimental design simulate phenotypes: </a:t>
            </a:r>
          </a:p>
          <a:p>
            <a:pPr marL="0" indent="0">
              <a:buFont typeface="Arial" panose="020B0604020202020204" pitchFamily="34" charset="0"/>
              <a:buNone/>
            </a:pPr>
            <a:r>
              <a:rPr lang="en-US" b="1" dirty="0"/>
              <a:t>real GEBVs </a:t>
            </a:r>
            <a:r>
              <a:rPr lang="en-US" dirty="0"/>
              <a:t>obtained in step 1 +</a:t>
            </a:r>
          </a:p>
          <a:p>
            <a:pPr marL="0" indent="0">
              <a:buFont typeface="Arial" panose="020B0604020202020204" pitchFamily="34" charset="0"/>
              <a:buNone/>
            </a:pPr>
            <a:r>
              <a:rPr lang="en-US" b="1" dirty="0"/>
              <a:t>row/column effects </a:t>
            </a:r>
            <a:r>
              <a:rPr lang="en-US" dirty="0"/>
              <a:t>obtained in step 2 +</a:t>
            </a:r>
          </a:p>
          <a:p>
            <a:pPr marL="0" indent="0">
              <a:buFont typeface="Arial" panose="020B0604020202020204" pitchFamily="34" charset="0"/>
              <a:buNone/>
            </a:pPr>
            <a:r>
              <a:rPr lang="en-US" b="1" dirty="0" err="1"/>
              <a:t>GxE</a:t>
            </a:r>
            <a:r>
              <a:rPr lang="en-US" dirty="0"/>
              <a:t> effects (2 different levels of </a:t>
            </a:r>
            <a:r>
              <a:rPr lang="en-US" dirty="0" err="1"/>
              <a:t>GxE</a:t>
            </a:r>
            <a:r>
              <a:rPr lang="en-US" dirty="0"/>
              <a:t> tested) + </a:t>
            </a:r>
          </a:p>
          <a:p>
            <a:pPr marL="0" indent="0">
              <a:buFont typeface="Arial" panose="020B0604020202020204" pitchFamily="34" charset="0"/>
              <a:buNone/>
            </a:pPr>
            <a:r>
              <a:rPr lang="en-US" b="1" dirty="0"/>
              <a:t>noise</a:t>
            </a:r>
            <a:r>
              <a:rPr lang="en-US" dirty="0"/>
              <a:t> (dependent on heritability, 2 values tested)</a:t>
            </a:r>
          </a:p>
          <a:p>
            <a:pPr marL="457200" lvl="1"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sp>
        <p:nvSpPr>
          <p:cNvPr id="3" name="Rectangle 2">
            <a:extLst>
              <a:ext uri="{FF2B5EF4-FFF2-40B4-BE49-F238E27FC236}">
                <a16:creationId xmlns:a16="http://schemas.microsoft.com/office/drawing/2014/main" id="{7BFC1A59-EDF5-4FCD-992B-788EEB481E72}"/>
              </a:ext>
            </a:extLst>
          </p:cNvPr>
          <p:cNvSpPr/>
          <p:nvPr/>
        </p:nvSpPr>
        <p:spPr>
          <a:xfrm>
            <a:off x="2806145" y="3223846"/>
            <a:ext cx="9060507" cy="16974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9096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sp>
        <p:nvSpPr>
          <p:cNvPr id="3" name="Rectangle 2">
            <a:extLst>
              <a:ext uri="{FF2B5EF4-FFF2-40B4-BE49-F238E27FC236}">
                <a16:creationId xmlns:a16="http://schemas.microsoft.com/office/drawing/2014/main" id="{7BFC1A59-EDF5-4FCD-992B-788EEB481E72}"/>
              </a:ext>
            </a:extLst>
          </p:cNvPr>
          <p:cNvSpPr/>
          <p:nvPr/>
        </p:nvSpPr>
        <p:spPr>
          <a:xfrm>
            <a:off x="8209051" y="4928760"/>
            <a:ext cx="3764487" cy="17385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ontent Placeholder 2">
            <a:extLst>
              <a:ext uri="{FF2B5EF4-FFF2-40B4-BE49-F238E27FC236}">
                <a16:creationId xmlns:a16="http://schemas.microsoft.com/office/drawing/2014/main" id="{69FCA76A-BDE2-4037-8278-B3C43F389B3D}"/>
              </a:ext>
            </a:extLst>
          </p:cNvPr>
          <p:cNvSpPr>
            <a:spLocks noGrp="1"/>
          </p:cNvSpPr>
          <p:nvPr>
            <p:ph idx="1"/>
          </p:nvPr>
        </p:nvSpPr>
        <p:spPr>
          <a:xfrm>
            <a:off x="73215" y="2000680"/>
            <a:ext cx="2907587" cy="4122578"/>
          </a:xfrm>
        </p:spPr>
        <p:txBody>
          <a:bodyPr>
            <a:normAutofit fontScale="92500"/>
          </a:bodyPr>
          <a:lstStyle/>
          <a:p>
            <a:r>
              <a:rPr lang="en-US" dirty="0"/>
              <a:t>4) Modelling: test models with and without </a:t>
            </a:r>
            <a:r>
              <a:rPr lang="en-US" b="1" dirty="0"/>
              <a:t>row/column effects </a:t>
            </a:r>
            <a:r>
              <a:rPr lang="en-US" dirty="0"/>
              <a:t>and with and without </a:t>
            </a:r>
            <a:r>
              <a:rPr lang="en-US" b="1" dirty="0"/>
              <a:t>genotypic information </a:t>
            </a:r>
            <a:r>
              <a:rPr lang="en-US" dirty="0"/>
              <a:t>(genomic relationship matrix vs identity)</a:t>
            </a:r>
          </a:p>
          <a:p>
            <a:pPr marL="457200" lvl="1" indent="0">
              <a:buNone/>
            </a:pPr>
            <a:endParaRPr lang="en-US" dirty="0"/>
          </a:p>
        </p:txBody>
      </p:sp>
    </p:spTree>
    <p:extLst>
      <p:ext uri="{BB962C8B-B14F-4D97-AF65-F5344CB8AC3E}">
        <p14:creationId xmlns:p14="http://schemas.microsoft.com/office/powerpoint/2010/main" val="133010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CCDC5C-7AB1-4A00-810B-786AC4F76A20}"/>
              </a:ext>
            </a:extLst>
          </p:cNvPr>
          <p:cNvPicPr>
            <a:picLocks noChangeAspect="1"/>
          </p:cNvPicPr>
          <p:nvPr/>
        </p:nvPicPr>
        <p:blipFill>
          <a:blip r:embed="rId3"/>
          <a:stretch>
            <a:fillRect/>
          </a:stretch>
        </p:blipFill>
        <p:spPr>
          <a:xfrm>
            <a:off x="2734227" y="1436060"/>
            <a:ext cx="9239312" cy="5251819"/>
          </a:xfrm>
          <a:prstGeom prst="rect">
            <a:avLst/>
          </a:prstGeom>
        </p:spPr>
      </p:pic>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Simulation</a:t>
            </a:r>
            <a:r>
              <a:rPr lang="es-ES_tradnl" b="1" dirty="0">
                <a:solidFill>
                  <a:schemeClr val="accent6">
                    <a:lumMod val="50000"/>
                  </a:schemeClr>
                </a:solidFill>
              </a:rPr>
              <a:t> </a:t>
            </a:r>
            <a:r>
              <a:rPr lang="es-ES_tradnl" b="1" dirty="0" err="1">
                <a:solidFill>
                  <a:schemeClr val="accent6">
                    <a:lumMod val="50000"/>
                  </a:schemeClr>
                </a:solidFill>
              </a:rPr>
              <a:t>scheme</a:t>
            </a:r>
            <a:endParaRPr lang="es-ES" b="1" dirty="0">
              <a:solidFill>
                <a:schemeClr val="accent6">
                  <a:lumMod val="50000"/>
                </a:schemeClr>
              </a:solidFill>
            </a:endParaRPr>
          </a:p>
        </p:txBody>
      </p:sp>
      <p:sp>
        <p:nvSpPr>
          <p:cNvPr id="3" name="Rectangle 2">
            <a:extLst>
              <a:ext uri="{FF2B5EF4-FFF2-40B4-BE49-F238E27FC236}">
                <a16:creationId xmlns:a16="http://schemas.microsoft.com/office/drawing/2014/main" id="{7BFC1A59-EDF5-4FCD-992B-788EEB481E72}"/>
              </a:ext>
            </a:extLst>
          </p:cNvPr>
          <p:cNvSpPr/>
          <p:nvPr/>
        </p:nvSpPr>
        <p:spPr>
          <a:xfrm>
            <a:off x="2734227" y="4949308"/>
            <a:ext cx="5444002" cy="17385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ontent Placeholder 2">
            <a:extLst>
              <a:ext uri="{FF2B5EF4-FFF2-40B4-BE49-F238E27FC236}">
                <a16:creationId xmlns:a16="http://schemas.microsoft.com/office/drawing/2014/main" id="{69FCA76A-BDE2-4037-8278-B3C43F389B3D}"/>
              </a:ext>
            </a:extLst>
          </p:cNvPr>
          <p:cNvSpPr>
            <a:spLocks noGrp="1"/>
          </p:cNvSpPr>
          <p:nvPr>
            <p:ph idx="1"/>
          </p:nvPr>
        </p:nvSpPr>
        <p:spPr>
          <a:xfrm>
            <a:off x="0" y="2127994"/>
            <a:ext cx="2815119" cy="4122578"/>
          </a:xfrm>
        </p:spPr>
        <p:txBody>
          <a:bodyPr>
            <a:normAutofit/>
          </a:bodyPr>
          <a:lstStyle/>
          <a:p>
            <a:r>
              <a:rPr lang="en-US" dirty="0"/>
              <a:t>5) </a:t>
            </a:r>
            <a:r>
              <a:rPr lang="en-US" b="1" dirty="0"/>
              <a:t>Performance evaluation</a:t>
            </a:r>
            <a:r>
              <a:rPr lang="en-US" dirty="0"/>
              <a:t>. </a:t>
            </a:r>
          </a:p>
          <a:p>
            <a:pPr lvl="1"/>
            <a:r>
              <a:rPr lang="en-US" b="1" dirty="0"/>
              <a:t>Correlation</a:t>
            </a:r>
            <a:r>
              <a:rPr lang="en-US" dirty="0"/>
              <a:t> TBV-GEBV</a:t>
            </a:r>
          </a:p>
          <a:p>
            <a:pPr lvl="1"/>
            <a:r>
              <a:rPr lang="en-US" b="1" dirty="0"/>
              <a:t>Response to selection </a:t>
            </a:r>
            <a:r>
              <a:rPr lang="en-US" dirty="0"/>
              <a:t>(different intensities of selection tested)</a:t>
            </a:r>
          </a:p>
          <a:p>
            <a:pPr marL="457200" lvl="1" indent="0">
              <a:buNone/>
            </a:pPr>
            <a:endParaRPr lang="en-US" dirty="0"/>
          </a:p>
        </p:txBody>
      </p:sp>
    </p:spTree>
    <p:extLst>
      <p:ext uri="{BB962C8B-B14F-4D97-AF65-F5344CB8AC3E}">
        <p14:creationId xmlns:p14="http://schemas.microsoft.com/office/powerpoint/2010/main" val="302372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Results</a:t>
            </a:r>
            <a:endParaRPr lang="es-ES" b="1" dirty="0">
              <a:solidFill>
                <a:schemeClr val="accent6">
                  <a:lumMod val="50000"/>
                </a:schemeClr>
              </a:solidFill>
            </a:endParaRPr>
          </a:p>
        </p:txBody>
      </p:sp>
      <p:pic>
        <p:nvPicPr>
          <p:cNvPr id="9" name="Picture 8">
            <a:extLst>
              <a:ext uri="{FF2B5EF4-FFF2-40B4-BE49-F238E27FC236}">
                <a16:creationId xmlns:a16="http://schemas.microsoft.com/office/drawing/2014/main" id="{D3047E0D-246E-4231-988D-C6E50B896ED9}"/>
              </a:ext>
            </a:extLst>
          </p:cNvPr>
          <p:cNvPicPr>
            <a:picLocks noChangeAspect="1"/>
          </p:cNvPicPr>
          <p:nvPr/>
        </p:nvPicPr>
        <p:blipFill>
          <a:blip r:embed="rId3"/>
          <a:stretch>
            <a:fillRect/>
          </a:stretch>
        </p:blipFill>
        <p:spPr>
          <a:xfrm>
            <a:off x="3642279" y="876567"/>
            <a:ext cx="8216346" cy="5770813"/>
          </a:xfrm>
          <a:prstGeom prst="rect">
            <a:avLst/>
          </a:prstGeom>
        </p:spPr>
      </p:pic>
      <p:sp>
        <p:nvSpPr>
          <p:cNvPr id="10" name="Content Placeholder 2">
            <a:extLst>
              <a:ext uri="{FF2B5EF4-FFF2-40B4-BE49-F238E27FC236}">
                <a16:creationId xmlns:a16="http://schemas.microsoft.com/office/drawing/2014/main" id="{38188392-4727-4C92-923D-87CE2D09BF6A}"/>
              </a:ext>
            </a:extLst>
          </p:cNvPr>
          <p:cNvSpPr>
            <a:spLocks noGrp="1"/>
          </p:cNvSpPr>
          <p:nvPr>
            <p:ph idx="1"/>
          </p:nvPr>
        </p:nvSpPr>
        <p:spPr>
          <a:xfrm>
            <a:off x="513708" y="1943060"/>
            <a:ext cx="2815119" cy="4122578"/>
          </a:xfrm>
        </p:spPr>
        <p:txBody>
          <a:bodyPr>
            <a:normAutofit fontScale="92500" lnSpcReduction="10000"/>
          </a:bodyPr>
          <a:lstStyle/>
          <a:p>
            <a:r>
              <a:rPr lang="en-US" b="1" dirty="0"/>
              <a:t>Diagonal pattern: AR1xAR1 </a:t>
            </a:r>
            <a:r>
              <a:rPr lang="en-US" dirty="0"/>
              <a:t>correction in model</a:t>
            </a:r>
          </a:p>
          <a:p>
            <a:r>
              <a:rPr lang="en-US" b="1" dirty="0"/>
              <a:t>No pattern: no spatial correction</a:t>
            </a:r>
          </a:p>
          <a:p>
            <a:r>
              <a:rPr lang="en-US" dirty="0" err="1"/>
              <a:t>SPsite</a:t>
            </a:r>
            <a:r>
              <a:rPr lang="en-US" dirty="0"/>
              <a:t> and SP</a:t>
            </a:r>
            <a:r>
              <a:rPr lang="en-US" sz="1800" dirty="0"/>
              <a:t>0.8 </a:t>
            </a:r>
            <a:r>
              <a:rPr lang="en-US" dirty="0"/>
              <a:t>designs are optimized using AR1xAR1 spatial information</a:t>
            </a:r>
          </a:p>
          <a:p>
            <a:endParaRPr lang="en-US" dirty="0"/>
          </a:p>
          <a:p>
            <a:pPr marL="457200" lvl="1" indent="0">
              <a:buNone/>
            </a:pPr>
            <a:endParaRPr lang="en-US" dirty="0"/>
          </a:p>
        </p:txBody>
      </p:sp>
    </p:spTree>
    <p:extLst>
      <p:ext uri="{BB962C8B-B14F-4D97-AF65-F5344CB8AC3E}">
        <p14:creationId xmlns:p14="http://schemas.microsoft.com/office/powerpoint/2010/main" val="34758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Results</a:t>
            </a:r>
            <a:endParaRPr lang="es-ES" b="1" dirty="0">
              <a:solidFill>
                <a:schemeClr val="accent6">
                  <a:lumMod val="50000"/>
                </a:schemeClr>
              </a:solidFill>
            </a:endParaRPr>
          </a:p>
        </p:txBody>
      </p:sp>
      <p:pic>
        <p:nvPicPr>
          <p:cNvPr id="9" name="Picture 8">
            <a:extLst>
              <a:ext uri="{FF2B5EF4-FFF2-40B4-BE49-F238E27FC236}">
                <a16:creationId xmlns:a16="http://schemas.microsoft.com/office/drawing/2014/main" id="{D3047E0D-246E-4231-988D-C6E50B896ED9}"/>
              </a:ext>
            </a:extLst>
          </p:cNvPr>
          <p:cNvPicPr>
            <a:picLocks noChangeAspect="1"/>
          </p:cNvPicPr>
          <p:nvPr/>
        </p:nvPicPr>
        <p:blipFill>
          <a:blip r:embed="rId3"/>
          <a:stretch>
            <a:fillRect/>
          </a:stretch>
        </p:blipFill>
        <p:spPr>
          <a:xfrm>
            <a:off x="3642279" y="876567"/>
            <a:ext cx="8216346" cy="5770813"/>
          </a:xfrm>
          <a:prstGeom prst="rect">
            <a:avLst/>
          </a:prstGeom>
        </p:spPr>
      </p:pic>
      <p:sp>
        <p:nvSpPr>
          <p:cNvPr id="10" name="Content Placeholder 2">
            <a:extLst>
              <a:ext uri="{FF2B5EF4-FFF2-40B4-BE49-F238E27FC236}">
                <a16:creationId xmlns:a16="http://schemas.microsoft.com/office/drawing/2014/main" id="{38188392-4727-4C92-923D-87CE2D09BF6A}"/>
              </a:ext>
            </a:extLst>
          </p:cNvPr>
          <p:cNvSpPr>
            <a:spLocks noGrp="1"/>
          </p:cNvSpPr>
          <p:nvPr>
            <p:ph idx="1"/>
          </p:nvPr>
        </p:nvSpPr>
        <p:spPr>
          <a:xfrm>
            <a:off x="513708" y="1943060"/>
            <a:ext cx="2815119" cy="4122578"/>
          </a:xfrm>
        </p:spPr>
        <p:txBody>
          <a:bodyPr>
            <a:normAutofit lnSpcReduction="10000"/>
          </a:bodyPr>
          <a:lstStyle/>
          <a:p>
            <a:r>
              <a:rPr lang="en-US" dirty="0"/>
              <a:t>AR1xAR1 correction in model barely had any influence in accuracy</a:t>
            </a:r>
          </a:p>
          <a:p>
            <a:r>
              <a:rPr lang="en-US" dirty="0"/>
              <a:t>ALPHA and R-CD were the best for accuracy, better than </a:t>
            </a:r>
            <a:r>
              <a:rPr lang="en-US" dirty="0" err="1"/>
              <a:t>SPsite</a:t>
            </a:r>
            <a:r>
              <a:rPr lang="en-US" dirty="0"/>
              <a:t> and SP</a:t>
            </a:r>
            <a:r>
              <a:rPr lang="en-US" sz="1800" dirty="0"/>
              <a:t>0.8 </a:t>
            </a: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00155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Results</a:t>
            </a:r>
            <a:endParaRPr lang="es-ES" b="1" dirty="0">
              <a:solidFill>
                <a:schemeClr val="accent6">
                  <a:lumMod val="50000"/>
                </a:schemeClr>
              </a:solidFill>
            </a:endParaRPr>
          </a:p>
        </p:txBody>
      </p:sp>
      <p:sp>
        <p:nvSpPr>
          <p:cNvPr id="10" name="Content Placeholder 2">
            <a:extLst>
              <a:ext uri="{FF2B5EF4-FFF2-40B4-BE49-F238E27FC236}">
                <a16:creationId xmlns:a16="http://schemas.microsoft.com/office/drawing/2014/main" id="{38188392-4727-4C92-923D-87CE2D09BF6A}"/>
              </a:ext>
            </a:extLst>
          </p:cNvPr>
          <p:cNvSpPr>
            <a:spLocks noGrp="1"/>
          </p:cNvSpPr>
          <p:nvPr>
            <p:ph idx="1"/>
          </p:nvPr>
        </p:nvSpPr>
        <p:spPr>
          <a:xfrm>
            <a:off x="513708" y="1943060"/>
            <a:ext cx="10840092" cy="4122578"/>
          </a:xfrm>
        </p:spPr>
        <p:txBody>
          <a:bodyPr>
            <a:normAutofit/>
          </a:bodyPr>
          <a:lstStyle/>
          <a:p>
            <a:r>
              <a:rPr lang="en-US" dirty="0"/>
              <a:t>According to </a:t>
            </a:r>
            <a:r>
              <a:rPr lang="en-US" b="1" dirty="0"/>
              <a:t>response to selection</a:t>
            </a:r>
            <a:r>
              <a:rPr lang="en-US" dirty="0"/>
              <a:t>, </a:t>
            </a:r>
            <a:r>
              <a:rPr lang="en-US" b="1" dirty="0"/>
              <a:t>PREP</a:t>
            </a:r>
            <a:r>
              <a:rPr lang="en-US" dirty="0"/>
              <a:t> designs were the best. They compensate their lower accuracy with the higher number of tested genotypes (no complete replication needed). </a:t>
            </a:r>
          </a:p>
          <a:p>
            <a:endParaRPr lang="en-US" dirty="0"/>
          </a:p>
          <a:p>
            <a:r>
              <a:rPr lang="en-US" b="1" dirty="0"/>
              <a:t>More tested genotypes </a:t>
            </a:r>
            <a:r>
              <a:rPr lang="en-US" dirty="0"/>
              <a:t>imply that a higher </a:t>
            </a:r>
            <a:r>
              <a:rPr lang="en-US" b="1" dirty="0"/>
              <a:t>intensity of selection </a:t>
            </a:r>
            <a:r>
              <a:rPr lang="en-US" dirty="0"/>
              <a:t>is possible. That’s the reason of the good response to selection with PREP designs</a:t>
            </a:r>
          </a:p>
          <a:p>
            <a:pPr marL="457200" lvl="1" indent="0">
              <a:buNone/>
            </a:pPr>
            <a:endParaRPr lang="en-US" dirty="0"/>
          </a:p>
        </p:txBody>
      </p:sp>
    </p:spTree>
    <p:extLst>
      <p:ext uri="{BB962C8B-B14F-4D97-AF65-F5344CB8AC3E}">
        <p14:creationId xmlns:p14="http://schemas.microsoft.com/office/powerpoint/2010/main" val="213713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Discussion</a:t>
            </a:r>
            <a:endParaRPr lang="es-ES" b="1" dirty="0">
              <a:solidFill>
                <a:schemeClr val="accent6">
                  <a:lumMod val="50000"/>
                </a:schemeClr>
              </a:solidFill>
            </a:endParaRPr>
          </a:p>
        </p:txBody>
      </p:sp>
      <p:sp>
        <p:nvSpPr>
          <p:cNvPr id="10" name="Content Placeholder 2">
            <a:extLst>
              <a:ext uri="{FF2B5EF4-FFF2-40B4-BE49-F238E27FC236}">
                <a16:creationId xmlns:a16="http://schemas.microsoft.com/office/drawing/2014/main" id="{38188392-4727-4C92-923D-87CE2D09BF6A}"/>
              </a:ext>
            </a:extLst>
          </p:cNvPr>
          <p:cNvSpPr>
            <a:spLocks noGrp="1"/>
          </p:cNvSpPr>
          <p:nvPr>
            <p:ph idx="1"/>
          </p:nvPr>
        </p:nvSpPr>
        <p:spPr>
          <a:xfrm>
            <a:off x="513708" y="1943060"/>
            <a:ext cx="10840092" cy="4122578"/>
          </a:xfrm>
        </p:spPr>
        <p:txBody>
          <a:bodyPr>
            <a:normAutofit/>
          </a:bodyPr>
          <a:lstStyle/>
          <a:p>
            <a:r>
              <a:rPr lang="en-US" dirty="0"/>
              <a:t>In this paper, </a:t>
            </a:r>
            <a:r>
              <a:rPr lang="en-US" b="1" dirty="0"/>
              <a:t>AR1xAR1 spatial correction had little influence</a:t>
            </a:r>
            <a:r>
              <a:rPr lang="en-US" dirty="0"/>
              <a:t>, which contrasts with literature. Why?</a:t>
            </a:r>
          </a:p>
          <a:p>
            <a:pPr lvl="1"/>
            <a:r>
              <a:rPr lang="en-US" dirty="0"/>
              <a:t>The designs used here had </a:t>
            </a:r>
            <a:r>
              <a:rPr lang="en-US" b="1" dirty="0"/>
              <a:t>small blocks</a:t>
            </a:r>
            <a:r>
              <a:rPr lang="en-US" dirty="0"/>
              <a:t>. Therefore, there is low variation within blocks and the block effect in the model is enough to control for spatial variation. No row/column effect needed. </a:t>
            </a:r>
          </a:p>
          <a:p>
            <a:pPr lvl="1"/>
            <a:r>
              <a:rPr lang="en-US" dirty="0"/>
              <a:t>Here, </a:t>
            </a:r>
            <a:r>
              <a:rPr lang="en-US" b="1" dirty="0"/>
              <a:t>independent random effects for row and column effects </a:t>
            </a:r>
            <a:r>
              <a:rPr lang="en-US" dirty="0"/>
              <a:t>were used, while other studies take both of them into account together. This may reduce the performance of spatial corrections</a:t>
            </a:r>
          </a:p>
        </p:txBody>
      </p:sp>
    </p:spTree>
    <p:extLst>
      <p:ext uri="{BB962C8B-B14F-4D97-AF65-F5344CB8AC3E}">
        <p14:creationId xmlns:p14="http://schemas.microsoft.com/office/powerpoint/2010/main" val="249734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Some</a:t>
            </a:r>
            <a:r>
              <a:rPr lang="es-ES_tradnl" b="1" dirty="0">
                <a:solidFill>
                  <a:schemeClr val="accent6">
                    <a:lumMod val="50000"/>
                  </a:schemeClr>
                </a:solidFill>
              </a:rPr>
              <a:t> </a:t>
            </a:r>
            <a:r>
              <a:rPr lang="es-ES_tradnl" b="1" dirty="0" err="1">
                <a:solidFill>
                  <a:schemeClr val="accent6">
                    <a:lumMod val="50000"/>
                  </a:schemeClr>
                </a:solidFill>
              </a:rPr>
              <a:t>basic</a:t>
            </a:r>
            <a:r>
              <a:rPr lang="es-ES_tradnl" b="1" dirty="0">
                <a:solidFill>
                  <a:schemeClr val="accent6">
                    <a:lumMod val="50000"/>
                  </a:schemeClr>
                </a:solidFill>
              </a:rPr>
              <a:t> </a:t>
            </a:r>
            <a:r>
              <a:rPr lang="es-ES_tradnl" b="1" dirty="0" err="1">
                <a:solidFill>
                  <a:schemeClr val="accent6">
                    <a:lumMod val="50000"/>
                  </a:schemeClr>
                </a:solidFill>
              </a:rPr>
              <a:t>concepts</a:t>
            </a:r>
            <a:r>
              <a:rPr lang="es-ES_tradnl" b="1" dirty="0">
                <a:solidFill>
                  <a:schemeClr val="accent6">
                    <a:lumMod val="50000"/>
                  </a:schemeClr>
                </a:solidFill>
              </a:rPr>
              <a:t> in experimental </a:t>
            </a:r>
            <a:r>
              <a:rPr lang="es-ES_tradnl" b="1" dirty="0" err="1">
                <a:solidFill>
                  <a:schemeClr val="accent6">
                    <a:lumMod val="50000"/>
                  </a:schemeClr>
                </a:solidFill>
              </a:rPr>
              <a:t>designs</a:t>
            </a:r>
            <a:r>
              <a:rPr lang="es-ES_tradnl" b="1" dirty="0">
                <a:solidFill>
                  <a:schemeClr val="accent6">
                    <a:lumMod val="50000"/>
                  </a:schemeClr>
                </a:solidFill>
              </a:rPr>
              <a:t>:</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1690688"/>
            <a:ext cx="10515600" cy="4948038"/>
          </a:xfrm>
        </p:spPr>
        <p:txBody>
          <a:bodyPr>
            <a:normAutofit fontScale="77500" lnSpcReduction="20000"/>
          </a:bodyPr>
          <a:lstStyle/>
          <a:p>
            <a:r>
              <a:rPr lang="en-US" b="1" dirty="0"/>
              <a:t>Treatment</a:t>
            </a:r>
            <a:r>
              <a:rPr lang="en-US" dirty="0"/>
              <a:t>: anything that can affect the measured traits. In breeding we are usually interested in the effect of the genotype </a:t>
            </a:r>
            <a:r>
              <a:rPr lang="en-US" dirty="0">
                <a:sym typeface="Wingdings" panose="05000000000000000000" pitchFamily="2" charset="2"/>
              </a:rPr>
              <a:t> treatment = genotype</a:t>
            </a:r>
            <a:endParaRPr lang="en-US" dirty="0"/>
          </a:p>
          <a:p>
            <a:r>
              <a:rPr lang="en-US" dirty="0"/>
              <a:t>The field is divided in </a:t>
            </a:r>
            <a:r>
              <a:rPr lang="en-US" b="1" dirty="0"/>
              <a:t>plots</a:t>
            </a:r>
            <a:r>
              <a:rPr lang="en-US" dirty="0"/>
              <a:t>. The plot is the basic experimental unit. For instance, if treatment = genotype, a single plot contains several plants with the same genotype. Having many plants in a plot allows to reduce the noise (you can estimate the average trait across all of them, which is more reliable the more plants you have). However, large plots require more space </a:t>
            </a:r>
            <a:r>
              <a:rPr lang="en-US" dirty="0">
                <a:sym typeface="Wingdings" panose="05000000000000000000" pitchFamily="2" charset="2"/>
              </a:rPr>
              <a:t> more expensive and a larger field is usually more heterogenous (therefore, there will be more environmental variability within the field, which can be problematic).</a:t>
            </a:r>
            <a:endParaRPr lang="en-US" dirty="0"/>
          </a:p>
          <a:p>
            <a:r>
              <a:rPr lang="en-US" b="1" dirty="0"/>
              <a:t>Blocks</a:t>
            </a:r>
            <a:r>
              <a:rPr lang="en-US" dirty="0"/>
              <a:t>: several plots can be grouped into blocks to try and control for the environmental variability within the field (as the field is divided into several smaller blocks, environment within a block is more homogeneous than within the larger entire field). The block is usually assumed to have a uniform environment, and generally the closer the reality gets to this assumption the better. </a:t>
            </a:r>
          </a:p>
          <a:p>
            <a:r>
              <a:rPr lang="en-US" b="1" dirty="0"/>
              <a:t>Replications</a:t>
            </a:r>
            <a:r>
              <a:rPr lang="en-US" dirty="0"/>
              <a:t>: replicating a genotype in different positions within the field allows to better discriminate between actual genotypic effects and effects caused by the non-uniform environment within the field. The problem of replicating is that it increases the cost of the experiment for a given number of genotypes/it reduces the number of genotypes tested for a given field size.</a:t>
            </a:r>
          </a:p>
          <a:p>
            <a:pPr marL="457200" lvl="1" indent="0">
              <a:buNone/>
            </a:pPr>
            <a:endParaRPr lang="en-US" dirty="0"/>
          </a:p>
        </p:txBody>
      </p:sp>
    </p:spTree>
    <p:extLst>
      <p:ext uri="{BB962C8B-B14F-4D97-AF65-F5344CB8AC3E}">
        <p14:creationId xmlns:p14="http://schemas.microsoft.com/office/powerpoint/2010/main" val="178676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Introduction</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1825625"/>
            <a:ext cx="10515600" cy="4749836"/>
          </a:xfrm>
        </p:spPr>
        <p:txBody>
          <a:bodyPr>
            <a:normAutofit lnSpcReduction="10000"/>
          </a:bodyPr>
          <a:lstStyle/>
          <a:p>
            <a:r>
              <a:rPr lang="en-US" b="1" dirty="0"/>
              <a:t>Spatial heterogeneity </a:t>
            </a:r>
            <a:r>
              <a:rPr lang="en-US" dirty="0"/>
              <a:t>in a field due to fertility, moisture, slope, shade, or management practices can bias the estimation of treatment effects (in this case, treatment = genotypic effects)</a:t>
            </a:r>
          </a:p>
          <a:p>
            <a:r>
              <a:rPr lang="en-US" dirty="0"/>
              <a:t>Deal with spatial </a:t>
            </a:r>
            <a:r>
              <a:rPr lang="en-US" dirty="0" err="1"/>
              <a:t>heterogeinity</a:t>
            </a:r>
            <a:r>
              <a:rPr lang="en-US" dirty="0"/>
              <a:t>:</a:t>
            </a:r>
          </a:p>
          <a:p>
            <a:pPr lvl="1"/>
            <a:r>
              <a:rPr lang="en-US" b="1" dirty="0"/>
              <a:t>Good experimental designs</a:t>
            </a:r>
          </a:p>
          <a:p>
            <a:pPr lvl="1"/>
            <a:r>
              <a:rPr lang="en-US" b="1" dirty="0"/>
              <a:t>Analysis after experiment:  </a:t>
            </a:r>
            <a:r>
              <a:rPr lang="en-US" dirty="0"/>
              <a:t>using a plot’s position to correct for spatial patterns through trend analysis (</a:t>
            </a:r>
            <a:r>
              <a:rPr lang="en-US" dirty="0" err="1"/>
              <a:t>e.g</a:t>
            </a:r>
            <a:r>
              <a:rPr lang="en-US" dirty="0"/>
              <a:t> autoregressive </a:t>
            </a:r>
            <a:r>
              <a:rPr lang="en-US" dirty="0" err="1"/>
              <a:t>procceses</a:t>
            </a:r>
            <a:r>
              <a:rPr lang="en-US" dirty="0"/>
              <a:t>)</a:t>
            </a:r>
          </a:p>
          <a:p>
            <a:r>
              <a:rPr lang="en-US" dirty="0"/>
              <a:t>Objectives:</a:t>
            </a:r>
          </a:p>
          <a:p>
            <a:pPr lvl="1"/>
            <a:r>
              <a:rPr lang="en-US" b="1" dirty="0"/>
              <a:t>Study effectiveness of spatial corrections in the analysis step </a:t>
            </a:r>
            <a:r>
              <a:rPr lang="en-US" dirty="0"/>
              <a:t>with data obtained with classical experimental design</a:t>
            </a:r>
          </a:p>
          <a:p>
            <a:pPr lvl="1"/>
            <a:r>
              <a:rPr lang="en-US" b="1" dirty="0"/>
              <a:t>Analyze performance of experimental designs that take into account spatial corrections</a:t>
            </a:r>
            <a:r>
              <a:rPr lang="en-US" dirty="0"/>
              <a:t> from the beginning</a:t>
            </a:r>
          </a:p>
          <a:p>
            <a:pPr marL="457200" lvl="1" indent="0">
              <a:buNone/>
            </a:pPr>
            <a:endParaRPr lang="en-US" dirty="0"/>
          </a:p>
        </p:txBody>
      </p:sp>
    </p:spTree>
    <p:extLst>
      <p:ext uri="{BB962C8B-B14F-4D97-AF65-F5344CB8AC3E}">
        <p14:creationId xmlns:p14="http://schemas.microsoft.com/office/powerpoint/2010/main" val="187924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a:extLst>
              <a:ext uri="{FF2B5EF4-FFF2-40B4-BE49-F238E27FC236}">
                <a16:creationId xmlns:a16="http://schemas.microsoft.com/office/drawing/2014/main" id="{7F4E68F1-A0C3-419B-B12B-2C87624AFC6A}"/>
              </a:ext>
            </a:extLst>
          </p:cNvPr>
          <p:cNvSpPr txBox="1">
            <a:spLocks/>
          </p:cNvSpPr>
          <p:nvPr/>
        </p:nvSpPr>
        <p:spPr>
          <a:xfrm>
            <a:off x="4660157" y="5370909"/>
            <a:ext cx="2807277" cy="14820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t>GxE</a:t>
            </a:r>
            <a:endParaRPr lang="en-US" sz="2400" dirty="0"/>
          </a:p>
          <a:p>
            <a:pPr marL="0" indent="0" algn="ctr">
              <a:buNone/>
            </a:pPr>
            <a:r>
              <a:rPr lang="en-US" sz="1100" dirty="0" err="1"/>
              <a:t>sdaasdf</a:t>
            </a:r>
            <a:endParaRPr lang="en-US" sz="2400" dirty="0"/>
          </a:p>
          <a:p>
            <a:pPr marL="0" indent="0" algn="ctr">
              <a:buNone/>
            </a:pPr>
            <a:r>
              <a:rPr lang="en-US" sz="2400" dirty="0"/>
              <a:t>G = genomic relationship matrix</a:t>
            </a:r>
            <a:endParaRPr lang="en-US" dirty="0"/>
          </a:p>
          <a:p>
            <a:pPr marL="457200" lvl="1" indent="0" algn="ctr">
              <a:buFont typeface="Arial" panose="020B0604020202020204" pitchFamily="34" charset="0"/>
              <a:buNone/>
            </a:pPr>
            <a:endParaRPr lang="en-US" dirty="0"/>
          </a:p>
        </p:txBody>
      </p:sp>
      <p:pic>
        <p:nvPicPr>
          <p:cNvPr id="44" name="Picture 43">
            <a:extLst>
              <a:ext uri="{FF2B5EF4-FFF2-40B4-BE49-F238E27FC236}">
                <a16:creationId xmlns:a16="http://schemas.microsoft.com/office/drawing/2014/main" id="{897C3548-F471-4549-A234-3BE6438F524B}"/>
              </a:ext>
            </a:extLst>
          </p:cNvPr>
          <p:cNvPicPr>
            <a:picLocks noChangeAspect="1"/>
          </p:cNvPicPr>
          <p:nvPr/>
        </p:nvPicPr>
        <p:blipFill>
          <a:blip r:embed="rId3"/>
          <a:stretch>
            <a:fillRect/>
          </a:stretch>
        </p:blipFill>
        <p:spPr>
          <a:xfrm>
            <a:off x="5096689" y="5685592"/>
            <a:ext cx="1998621" cy="400948"/>
          </a:xfrm>
          <a:prstGeom prst="rect">
            <a:avLst/>
          </a:prstGeom>
        </p:spPr>
      </p:pic>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mixed</a:t>
            </a:r>
            <a:r>
              <a:rPr lang="es-ES_tradnl" b="1" dirty="0">
                <a:solidFill>
                  <a:schemeClr val="accent6">
                    <a:lumMod val="50000"/>
                  </a:schemeClr>
                </a:solidFill>
              </a:rPr>
              <a:t> </a:t>
            </a:r>
            <a:r>
              <a:rPr lang="es-ES_tradnl" b="1" dirty="0" err="1">
                <a:solidFill>
                  <a:schemeClr val="accent6">
                    <a:lumMod val="50000"/>
                  </a:schemeClr>
                </a:solidFill>
              </a:rPr>
              <a:t>model</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643419" y="1684838"/>
            <a:ext cx="10905162" cy="1590160"/>
          </a:xfrm>
        </p:spPr>
        <p:txBody>
          <a:bodyPr>
            <a:normAutofit/>
          </a:bodyPr>
          <a:lstStyle/>
          <a:p>
            <a:r>
              <a:rPr lang="en-US" dirty="0"/>
              <a:t>Spatial corrections can be included in the modelling </a:t>
            </a:r>
            <a:r>
              <a:rPr lang="en-US" dirty="0" err="1"/>
              <a:t>step.The</a:t>
            </a:r>
            <a:r>
              <a:rPr lang="en-US" dirty="0"/>
              <a:t> model with spatial corrections used in this paper was the following:</a:t>
            </a:r>
          </a:p>
          <a:p>
            <a:pPr marL="457200" lvl="1" indent="0">
              <a:buNone/>
            </a:pPr>
            <a:endParaRPr lang="en-US" dirty="0"/>
          </a:p>
        </p:txBody>
      </p:sp>
      <p:pic>
        <p:nvPicPr>
          <p:cNvPr id="17" name="Picture 16">
            <a:extLst>
              <a:ext uri="{FF2B5EF4-FFF2-40B4-BE49-F238E27FC236}">
                <a16:creationId xmlns:a16="http://schemas.microsoft.com/office/drawing/2014/main" id="{92DF1D76-122A-4FE3-8372-AFC906DA3A14}"/>
              </a:ext>
            </a:extLst>
          </p:cNvPr>
          <p:cNvPicPr>
            <a:picLocks noChangeAspect="1"/>
          </p:cNvPicPr>
          <p:nvPr/>
        </p:nvPicPr>
        <p:blipFill>
          <a:blip r:embed="rId4"/>
          <a:stretch>
            <a:fillRect/>
          </a:stretch>
        </p:blipFill>
        <p:spPr>
          <a:xfrm>
            <a:off x="481675" y="2784977"/>
            <a:ext cx="7267575" cy="638175"/>
          </a:xfrm>
          <a:prstGeom prst="rect">
            <a:avLst/>
          </a:prstGeom>
        </p:spPr>
      </p:pic>
      <p:pic>
        <p:nvPicPr>
          <p:cNvPr id="22" name="Picture 21">
            <a:extLst>
              <a:ext uri="{FF2B5EF4-FFF2-40B4-BE49-F238E27FC236}">
                <a16:creationId xmlns:a16="http://schemas.microsoft.com/office/drawing/2014/main" id="{DE71AEDA-A4A8-4EC4-A4FB-9C1A0B50FFFB}"/>
              </a:ext>
            </a:extLst>
          </p:cNvPr>
          <p:cNvPicPr>
            <a:picLocks noChangeAspect="1"/>
          </p:cNvPicPr>
          <p:nvPr/>
        </p:nvPicPr>
        <p:blipFill>
          <a:blip r:embed="rId5"/>
          <a:stretch>
            <a:fillRect/>
          </a:stretch>
        </p:blipFill>
        <p:spPr>
          <a:xfrm>
            <a:off x="7749250" y="2842126"/>
            <a:ext cx="2028825" cy="523875"/>
          </a:xfrm>
          <a:prstGeom prst="rect">
            <a:avLst/>
          </a:prstGeom>
        </p:spPr>
      </p:pic>
      <p:pic>
        <p:nvPicPr>
          <p:cNvPr id="24" name="Picture 23">
            <a:extLst>
              <a:ext uri="{FF2B5EF4-FFF2-40B4-BE49-F238E27FC236}">
                <a16:creationId xmlns:a16="http://schemas.microsoft.com/office/drawing/2014/main" id="{04836697-4030-4E9E-8CA2-765F44E0AB3A}"/>
              </a:ext>
            </a:extLst>
          </p:cNvPr>
          <p:cNvPicPr>
            <a:picLocks noChangeAspect="1"/>
          </p:cNvPicPr>
          <p:nvPr/>
        </p:nvPicPr>
        <p:blipFill>
          <a:blip r:embed="rId6"/>
          <a:stretch>
            <a:fillRect/>
          </a:stretch>
        </p:blipFill>
        <p:spPr>
          <a:xfrm>
            <a:off x="9801225" y="2870702"/>
            <a:ext cx="1552575" cy="552450"/>
          </a:xfrm>
          <a:prstGeom prst="rect">
            <a:avLst/>
          </a:prstGeom>
        </p:spPr>
      </p:pic>
      <p:sp>
        <p:nvSpPr>
          <p:cNvPr id="25" name="Content Placeholder 2">
            <a:extLst>
              <a:ext uri="{FF2B5EF4-FFF2-40B4-BE49-F238E27FC236}">
                <a16:creationId xmlns:a16="http://schemas.microsoft.com/office/drawing/2014/main" id="{313D568A-2DDA-484D-B2CF-C440EBDBB2AA}"/>
              </a:ext>
            </a:extLst>
          </p:cNvPr>
          <p:cNvSpPr txBox="1">
            <a:spLocks/>
          </p:cNvSpPr>
          <p:nvPr/>
        </p:nvSpPr>
        <p:spPr>
          <a:xfrm>
            <a:off x="116078" y="4707892"/>
            <a:ext cx="2523160" cy="2180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bg2">
                    <a:lumMod val="25000"/>
                  </a:schemeClr>
                </a:solidFill>
              </a:rPr>
              <a:t>i</a:t>
            </a:r>
            <a:r>
              <a:rPr lang="en-US" dirty="0">
                <a:solidFill>
                  <a:schemeClr val="bg2">
                    <a:lumMod val="25000"/>
                  </a:schemeClr>
                </a:solidFill>
              </a:rPr>
              <a:t> </a:t>
            </a:r>
            <a:r>
              <a:rPr lang="en-US" dirty="0">
                <a:solidFill>
                  <a:schemeClr val="bg2">
                    <a:lumMod val="25000"/>
                  </a:schemeClr>
                </a:solidFill>
                <a:sym typeface="Wingdings" panose="05000000000000000000" pitchFamily="2" charset="2"/>
              </a:rPr>
              <a:t></a:t>
            </a:r>
            <a:r>
              <a:rPr lang="en-US" dirty="0">
                <a:solidFill>
                  <a:schemeClr val="bg2">
                    <a:lumMod val="25000"/>
                  </a:schemeClr>
                </a:solidFill>
              </a:rPr>
              <a:t> genotype</a:t>
            </a:r>
          </a:p>
          <a:p>
            <a:r>
              <a:rPr lang="en-US" dirty="0">
                <a:solidFill>
                  <a:schemeClr val="bg2">
                    <a:lumMod val="25000"/>
                  </a:schemeClr>
                </a:solidFill>
              </a:rPr>
              <a:t>j </a:t>
            </a:r>
            <a:r>
              <a:rPr lang="en-US" dirty="0">
                <a:solidFill>
                  <a:schemeClr val="bg2">
                    <a:lumMod val="25000"/>
                  </a:schemeClr>
                </a:solidFill>
                <a:sym typeface="Wingdings" panose="05000000000000000000" pitchFamily="2" charset="2"/>
              </a:rPr>
              <a:t></a:t>
            </a:r>
            <a:r>
              <a:rPr lang="en-US" dirty="0">
                <a:solidFill>
                  <a:schemeClr val="bg2">
                    <a:lumMod val="25000"/>
                  </a:schemeClr>
                </a:solidFill>
              </a:rPr>
              <a:t> environment</a:t>
            </a:r>
          </a:p>
          <a:p>
            <a:r>
              <a:rPr lang="en-US" dirty="0">
                <a:solidFill>
                  <a:schemeClr val="bg2">
                    <a:lumMod val="25000"/>
                  </a:schemeClr>
                </a:solidFill>
              </a:rPr>
              <a:t>k </a:t>
            </a:r>
            <a:r>
              <a:rPr lang="en-US" dirty="0">
                <a:solidFill>
                  <a:schemeClr val="bg2">
                    <a:lumMod val="25000"/>
                  </a:schemeClr>
                </a:solidFill>
                <a:sym typeface="Wingdings" panose="05000000000000000000" pitchFamily="2" charset="2"/>
              </a:rPr>
              <a:t> replicate</a:t>
            </a:r>
          </a:p>
          <a:p>
            <a:r>
              <a:rPr lang="en-US" dirty="0">
                <a:solidFill>
                  <a:schemeClr val="bg2">
                    <a:lumMod val="25000"/>
                  </a:schemeClr>
                </a:solidFill>
              </a:rPr>
              <a:t>l </a:t>
            </a:r>
            <a:r>
              <a:rPr lang="en-US" dirty="0">
                <a:solidFill>
                  <a:schemeClr val="bg2">
                    <a:lumMod val="25000"/>
                  </a:schemeClr>
                </a:solidFill>
                <a:sym typeface="Wingdings" panose="05000000000000000000" pitchFamily="2" charset="2"/>
              </a:rPr>
              <a:t> row</a:t>
            </a:r>
          </a:p>
          <a:p>
            <a:r>
              <a:rPr lang="en-US" dirty="0">
                <a:solidFill>
                  <a:schemeClr val="bg2">
                    <a:lumMod val="25000"/>
                  </a:schemeClr>
                </a:solidFill>
                <a:sym typeface="Wingdings" panose="05000000000000000000" pitchFamily="2" charset="2"/>
              </a:rPr>
              <a:t>m  column</a:t>
            </a:r>
            <a:endParaRPr lang="en-US" dirty="0">
              <a:solidFill>
                <a:schemeClr val="bg2">
                  <a:lumMod val="25000"/>
                </a:schemeClr>
              </a:solidFill>
            </a:endParaRPr>
          </a:p>
          <a:p>
            <a:endParaRPr lang="en-US" dirty="0">
              <a:solidFill>
                <a:schemeClr val="bg2">
                  <a:lumMod val="25000"/>
                </a:schemeClr>
              </a:solidFill>
            </a:endParaRPr>
          </a:p>
          <a:p>
            <a:pPr marL="457200" lvl="1" indent="0">
              <a:buFont typeface="Arial" panose="020B0604020202020204" pitchFamily="34" charset="0"/>
              <a:buNone/>
            </a:pPr>
            <a:endParaRPr lang="en-US" dirty="0">
              <a:solidFill>
                <a:schemeClr val="bg2">
                  <a:lumMod val="25000"/>
                </a:schemeClr>
              </a:solidFill>
            </a:endParaRPr>
          </a:p>
        </p:txBody>
      </p:sp>
      <p:sp>
        <p:nvSpPr>
          <p:cNvPr id="26" name="Content Placeholder 2">
            <a:extLst>
              <a:ext uri="{FF2B5EF4-FFF2-40B4-BE49-F238E27FC236}">
                <a16:creationId xmlns:a16="http://schemas.microsoft.com/office/drawing/2014/main" id="{DF030FA0-3A48-4225-96E0-27BDF72D70E0}"/>
              </a:ext>
            </a:extLst>
          </p:cNvPr>
          <p:cNvSpPr txBox="1">
            <a:spLocks/>
          </p:cNvSpPr>
          <p:nvPr/>
        </p:nvSpPr>
        <p:spPr>
          <a:xfrm>
            <a:off x="999713" y="3724923"/>
            <a:ext cx="1178408" cy="638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trait</a:t>
            </a:r>
          </a:p>
          <a:p>
            <a:pPr marL="457200" lvl="1" indent="0">
              <a:buFont typeface="Arial" panose="020B0604020202020204" pitchFamily="34" charset="0"/>
              <a:buNone/>
            </a:pPr>
            <a:endParaRPr lang="en-US" dirty="0"/>
          </a:p>
        </p:txBody>
      </p:sp>
      <p:cxnSp>
        <p:nvCxnSpPr>
          <p:cNvPr id="29" name="Straight Arrow Connector 28">
            <a:extLst>
              <a:ext uri="{FF2B5EF4-FFF2-40B4-BE49-F238E27FC236}">
                <a16:creationId xmlns:a16="http://schemas.microsoft.com/office/drawing/2014/main" id="{980458B8-454D-4735-AF4F-B7D6CA226B5B}"/>
              </a:ext>
            </a:extLst>
          </p:cNvPr>
          <p:cNvCxnSpPr>
            <a:cxnSpLocks/>
          </p:cNvCxnSpPr>
          <p:nvPr/>
        </p:nvCxnSpPr>
        <p:spPr>
          <a:xfrm>
            <a:off x="1395550" y="3366001"/>
            <a:ext cx="0" cy="46178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30" name="Content Placeholder 2">
            <a:extLst>
              <a:ext uri="{FF2B5EF4-FFF2-40B4-BE49-F238E27FC236}">
                <a16:creationId xmlns:a16="http://schemas.microsoft.com/office/drawing/2014/main" id="{D2916A44-6049-4D8F-ADB5-ED51EE8FD288}"/>
              </a:ext>
            </a:extLst>
          </p:cNvPr>
          <p:cNvSpPr txBox="1">
            <a:spLocks/>
          </p:cNvSpPr>
          <p:nvPr/>
        </p:nvSpPr>
        <p:spPr>
          <a:xfrm>
            <a:off x="2229491" y="3736326"/>
            <a:ext cx="1178408" cy="638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mean</a:t>
            </a:r>
          </a:p>
        </p:txBody>
      </p:sp>
      <p:cxnSp>
        <p:nvCxnSpPr>
          <p:cNvPr id="31" name="Straight Arrow Connector 30">
            <a:extLst>
              <a:ext uri="{FF2B5EF4-FFF2-40B4-BE49-F238E27FC236}">
                <a16:creationId xmlns:a16="http://schemas.microsoft.com/office/drawing/2014/main" id="{6731C927-4364-42CB-B02C-C46BE5B8711D}"/>
              </a:ext>
            </a:extLst>
          </p:cNvPr>
          <p:cNvCxnSpPr>
            <a:cxnSpLocks/>
          </p:cNvCxnSpPr>
          <p:nvPr/>
        </p:nvCxnSpPr>
        <p:spPr>
          <a:xfrm>
            <a:off x="2625328" y="3377404"/>
            <a:ext cx="0" cy="46178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6E1BD4C2-621F-49C1-94F4-E89A6E773865}"/>
              </a:ext>
            </a:extLst>
          </p:cNvPr>
          <p:cNvCxnSpPr>
            <a:cxnSpLocks/>
          </p:cNvCxnSpPr>
          <p:nvPr/>
        </p:nvCxnSpPr>
        <p:spPr>
          <a:xfrm>
            <a:off x="5619964" y="3377404"/>
            <a:ext cx="182911" cy="199350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37" name="Content Placeholder 2">
            <a:extLst>
              <a:ext uri="{FF2B5EF4-FFF2-40B4-BE49-F238E27FC236}">
                <a16:creationId xmlns:a16="http://schemas.microsoft.com/office/drawing/2014/main" id="{0005D498-74A4-4817-958A-D95034F66014}"/>
              </a:ext>
            </a:extLst>
          </p:cNvPr>
          <p:cNvSpPr txBox="1">
            <a:spLocks/>
          </p:cNvSpPr>
          <p:nvPr/>
        </p:nvSpPr>
        <p:spPr>
          <a:xfrm>
            <a:off x="3447526" y="3796735"/>
            <a:ext cx="2425261"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Environmental effect (fixed)</a:t>
            </a:r>
          </a:p>
          <a:p>
            <a:pPr marL="457200" lvl="1" indent="0" algn="ctr">
              <a:buFont typeface="Arial" panose="020B0604020202020204" pitchFamily="34" charset="0"/>
              <a:buNone/>
            </a:pPr>
            <a:endParaRPr lang="en-US" dirty="0"/>
          </a:p>
        </p:txBody>
      </p:sp>
      <p:cxnSp>
        <p:nvCxnSpPr>
          <p:cNvPr id="38" name="Straight Arrow Connector 37">
            <a:extLst>
              <a:ext uri="{FF2B5EF4-FFF2-40B4-BE49-F238E27FC236}">
                <a16:creationId xmlns:a16="http://schemas.microsoft.com/office/drawing/2014/main" id="{C422E5A8-F33E-40F5-A8D6-5D792F2D2E18}"/>
              </a:ext>
            </a:extLst>
          </p:cNvPr>
          <p:cNvCxnSpPr>
            <a:cxnSpLocks/>
          </p:cNvCxnSpPr>
          <p:nvPr/>
        </p:nvCxnSpPr>
        <p:spPr>
          <a:xfrm>
            <a:off x="4505525" y="3366001"/>
            <a:ext cx="42700" cy="48415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45" name="Content Placeholder 2">
            <a:extLst>
              <a:ext uri="{FF2B5EF4-FFF2-40B4-BE49-F238E27FC236}">
                <a16:creationId xmlns:a16="http://schemas.microsoft.com/office/drawing/2014/main" id="{46DABA5C-1013-4178-B0D5-7794122E929F}"/>
              </a:ext>
            </a:extLst>
          </p:cNvPr>
          <p:cNvSpPr txBox="1">
            <a:spLocks/>
          </p:cNvSpPr>
          <p:nvPr/>
        </p:nvSpPr>
        <p:spPr>
          <a:xfrm>
            <a:off x="2624335" y="5370909"/>
            <a:ext cx="2100233"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Genotypic effect (random)</a:t>
            </a:r>
          </a:p>
          <a:p>
            <a:pPr marL="457200" lvl="1" indent="0" algn="ctr">
              <a:buFont typeface="Arial" panose="020B0604020202020204" pitchFamily="34" charset="0"/>
              <a:buNone/>
            </a:pPr>
            <a:endParaRPr lang="en-US" dirty="0"/>
          </a:p>
        </p:txBody>
      </p:sp>
      <p:cxnSp>
        <p:nvCxnSpPr>
          <p:cNvPr id="46" name="Straight Arrow Connector 45">
            <a:extLst>
              <a:ext uri="{FF2B5EF4-FFF2-40B4-BE49-F238E27FC236}">
                <a16:creationId xmlns:a16="http://schemas.microsoft.com/office/drawing/2014/main" id="{1F8CCBEA-33F6-43AF-96BC-C42CDE3E64E7}"/>
              </a:ext>
            </a:extLst>
          </p:cNvPr>
          <p:cNvCxnSpPr>
            <a:cxnSpLocks/>
            <a:endCxn id="45" idx="0"/>
          </p:cNvCxnSpPr>
          <p:nvPr/>
        </p:nvCxnSpPr>
        <p:spPr>
          <a:xfrm>
            <a:off x="3513620" y="3366001"/>
            <a:ext cx="160832" cy="2004908"/>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3" name="Content Placeholder 2">
            <a:extLst>
              <a:ext uri="{FF2B5EF4-FFF2-40B4-BE49-F238E27FC236}">
                <a16:creationId xmlns:a16="http://schemas.microsoft.com/office/drawing/2014/main" id="{DE53ACF6-5325-4636-AF3D-2E9E59E7C20A}"/>
              </a:ext>
            </a:extLst>
          </p:cNvPr>
          <p:cNvSpPr txBox="1">
            <a:spLocks/>
          </p:cNvSpPr>
          <p:nvPr/>
        </p:nvSpPr>
        <p:spPr>
          <a:xfrm>
            <a:off x="5576631" y="4041348"/>
            <a:ext cx="2425261"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Block effect </a:t>
            </a:r>
          </a:p>
          <a:p>
            <a:pPr marL="457200" lvl="1" indent="0" algn="ctr">
              <a:buFont typeface="Arial" panose="020B0604020202020204" pitchFamily="34" charset="0"/>
              <a:buNone/>
            </a:pPr>
            <a:endParaRPr lang="en-US" dirty="0"/>
          </a:p>
        </p:txBody>
      </p:sp>
      <p:cxnSp>
        <p:nvCxnSpPr>
          <p:cNvPr id="54" name="Straight Arrow Connector 53">
            <a:extLst>
              <a:ext uri="{FF2B5EF4-FFF2-40B4-BE49-F238E27FC236}">
                <a16:creationId xmlns:a16="http://schemas.microsoft.com/office/drawing/2014/main" id="{50A8F307-7D11-4342-B75F-8A579953FA7B}"/>
              </a:ext>
            </a:extLst>
          </p:cNvPr>
          <p:cNvCxnSpPr>
            <a:cxnSpLocks/>
            <a:endCxn id="53" idx="0"/>
          </p:cNvCxnSpPr>
          <p:nvPr/>
        </p:nvCxnSpPr>
        <p:spPr>
          <a:xfrm>
            <a:off x="6719349" y="3347352"/>
            <a:ext cx="69913" cy="693996"/>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7" name="Content Placeholder 2">
            <a:extLst>
              <a:ext uri="{FF2B5EF4-FFF2-40B4-BE49-F238E27FC236}">
                <a16:creationId xmlns:a16="http://schemas.microsoft.com/office/drawing/2014/main" id="{65F615F8-E095-48EE-AB23-1C1533817FA6}"/>
              </a:ext>
            </a:extLst>
          </p:cNvPr>
          <p:cNvSpPr txBox="1">
            <a:spLocks/>
          </p:cNvSpPr>
          <p:nvPr/>
        </p:nvSpPr>
        <p:spPr>
          <a:xfrm>
            <a:off x="7095310" y="4832702"/>
            <a:ext cx="2425261"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row effect (random)</a:t>
            </a:r>
          </a:p>
          <a:p>
            <a:pPr marL="457200" lvl="1" indent="0" algn="ctr">
              <a:buFont typeface="Arial" panose="020B0604020202020204" pitchFamily="34" charset="0"/>
              <a:buNone/>
            </a:pPr>
            <a:endParaRPr lang="en-US" dirty="0"/>
          </a:p>
        </p:txBody>
      </p:sp>
      <p:cxnSp>
        <p:nvCxnSpPr>
          <p:cNvPr id="58" name="Straight Arrow Connector 57">
            <a:extLst>
              <a:ext uri="{FF2B5EF4-FFF2-40B4-BE49-F238E27FC236}">
                <a16:creationId xmlns:a16="http://schemas.microsoft.com/office/drawing/2014/main" id="{E83F5099-CEF4-42F7-8729-09CB1E5481AF}"/>
              </a:ext>
            </a:extLst>
          </p:cNvPr>
          <p:cNvCxnSpPr>
            <a:cxnSpLocks/>
            <a:endCxn id="57" idx="0"/>
          </p:cNvCxnSpPr>
          <p:nvPr/>
        </p:nvCxnSpPr>
        <p:spPr>
          <a:xfrm>
            <a:off x="8045225" y="3423150"/>
            <a:ext cx="262716" cy="140955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60" name="Content Placeholder 2">
            <a:extLst>
              <a:ext uri="{FF2B5EF4-FFF2-40B4-BE49-F238E27FC236}">
                <a16:creationId xmlns:a16="http://schemas.microsoft.com/office/drawing/2014/main" id="{7216CBA6-1F4F-4795-9E94-01DA36159BC4}"/>
              </a:ext>
            </a:extLst>
          </p:cNvPr>
          <p:cNvSpPr txBox="1">
            <a:spLocks/>
          </p:cNvSpPr>
          <p:nvPr/>
        </p:nvSpPr>
        <p:spPr>
          <a:xfrm>
            <a:off x="8453139" y="5774070"/>
            <a:ext cx="2425261"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column effect (random)</a:t>
            </a:r>
          </a:p>
          <a:p>
            <a:pPr marL="457200" lvl="1" indent="0" algn="ctr">
              <a:buFont typeface="Arial" panose="020B0604020202020204" pitchFamily="34" charset="0"/>
              <a:buNone/>
            </a:pPr>
            <a:endParaRPr lang="en-US" dirty="0"/>
          </a:p>
        </p:txBody>
      </p:sp>
      <p:cxnSp>
        <p:nvCxnSpPr>
          <p:cNvPr id="61" name="Straight Arrow Connector 60">
            <a:extLst>
              <a:ext uri="{FF2B5EF4-FFF2-40B4-BE49-F238E27FC236}">
                <a16:creationId xmlns:a16="http://schemas.microsoft.com/office/drawing/2014/main" id="{E7086DBC-41D8-42A3-B5BB-8240A6E08097}"/>
              </a:ext>
            </a:extLst>
          </p:cNvPr>
          <p:cNvCxnSpPr>
            <a:cxnSpLocks/>
            <a:endCxn id="60" idx="0"/>
          </p:cNvCxnSpPr>
          <p:nvPr/>
        </p:nvCxnSpPr>
        <p:spPr>
          <a:xfrm>
            <a:off x="9224415" y="3423150"/>
            <a:ext cx="441355" cy="2350920"/>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63" name="Content Placeholder 2">
            <a:extLst>
              <a:ext uri="{FF2B5EF4-FFF2-40B4-BE49-F238E27FC236}">
                <a16:creationId xmlns:a16="http://schemas.microsoft.com/office/drawing/2014/main" id="{962F5180-A33C-451F-8596-9C734337842A}"/>
              </a:ext>
            </a:extLst>
          </p:cNvPr>
          <p:cNvSpPr txBox="1">
            <a:spLocks/>
          </p:cNvSpPr>
          <p:nvPr/>
        </p:nvSpPr>
        <p:spPr>
          <a:xfrm>
            <a:off x="9749611" y="4246059"/>
            <a:ext cx="2425261" cy="133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Residual error</a:t>
            </a:r>
          </a:p>
          <a:p>
            <a:pPr marL="457200" lvl="1" indent="0" algn="ctr">
              <a:buFont typeface="Arial" panose="020B0604020202020204" pitchFamily="34" charset="0"/>
              <a:buNone/>
            </a:pPr>
            <a:endParaRPr lang="en-US" dirty="0"/>
          </a:p>
        </p:txBody>
      </p:sp>
      <p:cxnSp>
        <p:nvCxnSpPr>
          <p:cNvPr id="64" name="Straight Arrow Connector 63">
            <a:extLst>
              <a:ext uri="{FF2B5EF4-FFF2-40B4-BE49-F238E27FC236}">
                <a16:creationId xmlns:a16="http://schemas.microsoft.com/office/drawing/2014/main" id="{68FE2C54-9CFD-4559-82D3-73875B36E5A4}"/>
              </a:ext>
            </a:extLst>
          </p:cNvPr>
          <p:cNvCxnSpPr>
            <a:cxnSpLocks/>
          </p:cNvCxnSpPr>
          <p:nvPr/>
        </p:nvCxnSpPr>
        <p:spPr>
          <a:xfrm>
            <a:off x="10775665" y="3408054"/>
            <a:ext cx="186577" cy="80831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624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10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5" grpId="0"/>
      <p:bldP spid="26" grpId="0"/>
      <p:bldP spid="30" grpId="0"/>
      <p:bldP spid="37" grpId="0"/>
      <p:bldP spid="45" grpId="0"/>
      <p:bldP spid="53" grpId="0"/>
      <p:bldP spid="57" grpId="0"/>
      <p:bldP spid="60"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2037380"/>
            <a:ext cx="10515600" cy="4045786"/>
          </a:xfrm>
        </p:spPr>
        <p:txBody>
          <a:bodyPr>
            <a:normAutofit/>
          </a:bodyPr>
          <a:lstStyle/>
          <a:p>
            <a:r>
              <a:rPr lang="en-US" dirty="0"/>
              <a:t>What is the variance-covariance structure of the row and column random effects?</a:t>
            </a:r>
          </a:p>
          <a:p>
            <a:endParaRPr lang="en-US" dirty="0"/>
          </a:p>
          <a:p>
            <a:r>
              <a:rPr lang="en-US" dirty="0"/>
              <a:t>We can model them using autoregression</a:t>
            </a:r>
          </a:p>
          <a:p>
            <a:endParaRPr lang="en-US" dirty="0"/>
          </a:p>
          <a:p>
            <a:r>
              <a:rPr lang="en-US" dirty="0"/>
              <a:t>We assume that closer plots in the row/column will have a higher correlation</a:t>
            </a:r>
          </a:p>
          <a:p>
            <a:pPr marL="457200" lvl="1" indent="0">
              <a:buNone/>
            </a:pPr>
            <a:endParaRPr lang="en-US" dirty="0"/>
          </a:p>
        </p:txBody>
      </p:sp>
    </p:spTree>
    <p:extLst>
      <p:ext uri="{BB962C8B-B14F-4D97-AF65-F5344CB8AC3E}">
        <p14:creationId xmlns:p14="http://schemas.microsoft.com/office/powerpoint/2010/main" val="22042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1825625"/>
            <a:ext cx="10515600" cy="1955265"/>
          </a:xfrm>
        </p:spPr>
        <p:txBody>
          <a:bodyPr>
            <a:normAutofit/>
          </a:bodyPr>
          <a:lstStyle/>
          <a:p>
            <a:r>
              <a:rPr lang="en-US" dirty="0"/>
              <a:t>Autoregressive process of order 1 (</a:t>
            </a:r>
            <a:r>
              <a:rPr lang="en-US" b="1" dirty="0"/>
              <a:t>AR1</a:t>
            </a:r>
            <a:r>
              <a:rPr lang="en-US" dirty="0"/>
              <a:t>): each element in a series depends on the previous one + an error.  </a:t>
            </a:r>
          </a:p>
          <a:p>
            <a:r>
              <a:rPr lang="en-US" dirty="0"/>
              <a:t>The series can be a time series or it can be related to spatial position (e.g. first, second, etc. elements in a row or column).</a:t>
            </a:r>
          </a:p>
          <a:p>
            <a:pPr marL="457200" lvl="1" indent="0">
              <a:buNone/>
            </a:pPr>
            <a:endParaRPr lang="en-US" dirty="0"/>
          </a:p>
        </p:txBody>
      </p:sp>
      <p:pic>
        <p:nvPicPr>
          <p:cNvPr id="5" name="Picture 4">
            <a:extLst>
              <a:ext uri="{FF2B5EF4-FFF2-40B4-BE49-F238E27FC236}">
                <a16:creationId xmlns:a16="http://schemas.microsoft.com/office/drawing/2014/main" id="{38BD040E-EF2E-4CD7-92BD-9F9668AEFE83}"/>
              </a:ext>
            </a:extLst>
          </p:cNvPr>
          <p:cNvPicPr>
            <a:picLocks noChangeAspect="1"/>
          </p:cNvPicPr>
          <p:nvPr/>
        </p:nvPicPr>
        <p:blipFill>
          <a:blip r:embed="rId3"/>
          <a:stretch>
            <a:fillRect/>
          </a:stretch>
        </p:blipFill>
        <p:spPr>
          <a:xfrm>
            <a:off x="3606229" y="3821618"/>
            <a:ext cx="4354507" cy="952983"/>
          </a:xfrm>
          <a:prstGeom prst="rect">
            <a:avLst/>
          </a:prstGeom>
        </p:spPr>
      </p:pic>
      <p:sp>
        <p:nvSpPr>
          <p:cNvPr id="6" name="Content Placeholder 2">
            <a:extLst>
              <a:ext uri="{FF2B5EF4-FFF2-40B4-BE49-F238E27FC236}">
                <a16:creationId xmlns:a16="http://schemas.microsoft.com/office/drawing/2014/main" id="{B2D2713F-7811-4E56-AB7E-439342339125}"/>
              </a:ext>
            </a:extLst>
          </p:cNvPr>
          <p:cNvSpPr txBox="1">
            <a:spLocks/>
          </p:cNvSpPr>
          <p:nvPr/>
        </p:nvSpPr>
        <p:spPr>
          <a:xfrm>
            <a:off x="1153263" y="5004032"/>
            <a:ext cx="2163566"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Current element</a:t>
            </a:r>
          </a:p>
        </p:txBody>
      </p:sp>
      <p:sp>
        <p:nvSpPr>
          <p:cNvPr id="7" name="Content Placeholder 2">
            <a:extLst>
              <a:ext uri="{FF2B5EF4-FFF2-40B4-BE49-F238E27FC236}">
                <a16:creationId xmlns:a16="http://schemas.microsoft.com/office/drawing/2014/main" id="{EAD62385-2729-43D5-8D5E-CE23868C05F6}"/>
              </a:ext>
            </a:extLst>
          </p:cNvPr>
          <p:cNvSpPr txBox="1">
            <a:spLocks/>
          </p:cNvSpPr>
          <p:nvPr/>
        </p:nvSpPr>
        <p:spPr>
          <a:xfrm>
            <a:off x="3488076" y="4952767"/>
            <a:ext cx="3380198" cy="1715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Autoregressive parameter</a:t>
            </a:r>
          </a:p>
        </p:txBody>
      </p:sp>
      <p:sp>
        <p:nvSpPr>
          <p:cNvPr id="8" name="Content Placeholder 2">
            <a:extLst>
              <a:ext uri="{FF2B5EF4-FFF2-40B4-BE49-F238E27FC236}">
                <a16:creationId xmlns:a16="http://schemas.microsoft.com/office/drawing/2014/main" id="{9A2BF7D9-8950-4FA4-A88D-3B259929BE64}"/>
              </a:ext>
            </a:extLst>
          </p:cNvPr>
          <p:cNvSpPr txBox="1">
            <a:spLocks/>
          </p:cNvSpPr>
          <p:nvPr/>
        </p:nvSpPr>
        <p:spPr>
          <a:xfrm>
            <a:off x="6524495" y="4960873"/>
            <a:ext cx="2508607"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Previous element</a:t>
            </a:r>
          </a:p>
        </p:txBody>
      </p:sp>
      <p:sp>
        <p:nvSpPr>
          <p:cNvPr id="10" name="Content Placeholder 2">
            <a:extLst>
              <a:ext uri="{FF2B5EF4-FFF2-40B4-BE49-F238E27FC236}">
                <a16:creationId xmlns:a16="http://schemas.microsoft.com/office/drawing/2014/main" id="{62C77DC1-D5F2-483D-AE0E-7D627304E93C}"/>
              </a:ext>
            </a:extLst>
          </p:cNvPr>
          <p:cNvSpPr txBox="1">
            <a:spLocks/>
          </p:cNvSpPr>
          <p:nvPr/>
        </p:nvSpPr>
        <p:spPr>
          <a:xfrm>
            <a:off x="2910560" y="5997743"/>
            <a:ext cx="4634501" cy="1715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Previously known or estimated using REML or cross validation</a:t>
            </a:r>
          </a:p>
        </p:txBody>
      </p:sp>
      <p:cxnSp>
        <p:nvCxnSpPr>
          <p:cNvPr id="13" name="Straight Arrow Connector 12">
            <a:extLst>
              <a:ext uri="{FF2B5EF4-FFF2-40B4-BE49-F238E27FC236}">
                <a16:creationId xmlns:a16="http://schemas.microsoft.com/office/drawing/2014/main" id="{98D1F1C7-7E5B-49D7-A472-0DAF89480AF8}"/>
              </a:ext>
            </a:extLst>
          </p:cNvPr>
          <p:cNvCxnSpPr/>
          <p:nvPr/>
        </p:nvCxnSpPr>
        <p:spPr>
          <a:xfrm flipH="1">
            <a:off x="3000054" y="4551452"/>
            <a:ext cx="976045" cy="57535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E081F84-5374-4A50-A3B9-F51D93EB8E14}"/>
              </a:ext>
            </a:extLst>
          </p:cNvPr>
          <p:cNvCxnSpPr>
            <a:cxnSpLocks/>
          </p:cNvCxnSpPr>
          <p:nvPr/>
        </p:nvCxnSpPr>
        <p:spPr>
          <a:xfrm>
            <a:off x="5412745" y="4572000"/>
            <a:ext cx="0" cy="46178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0712BF1-335C-4C84-A6FF-89E842C83629}"/>
              </a:ext>
            </a:extLst>
          </p:cNvPr>
          <p:cNvCxnSpPr>
            <a:cxnSpLocks/>
          </p:cNvCxnSpPr>
          <p:nvPr/>
        </p:nvCxnSpPr>
        <p:spPr>
          <a:xfrm>
            <a:off x="5959011" y="4551452"/>
            <a:ext cx="1376737" cy="573778"/>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8341C04-AB8B-4B66-9BD8-406AE14EFB50}"/>
              </a:ext>
            </a:extLst>
          </p:cNvPr>
          <p:cNvCxnSpPr>
            <a:cxnSpLocks/>
          </p:cNvCxnSpPr>
          <p:nvPr/>
        </p:nvCxnSpPr>
        <p:spPr>
          <a:xfrm>
            <a:off x="5412745" y="5696780"/>
            <a:ext cx="0" cy="38065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11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1825625"/>
            <a:ext cx="10515600" cy="1955265"/>
          </a:xfrm>
        </p:spPr>
        <p:txBody>
          <a:bodyPr>
            <a:normAutofit/>
          </a:bodyPr>
          <a:lstStyle/>
          <a:p>
            <a:r>
              <a:rPr lang="en-US" dirty="0"/>
              <a:t>Autoregressive process of order 1 (</a:t>
            </a:r>
            <a:r>
              <a:rPr lang="en-US" b="1" dirty="0"/>
              <a:t>AR1</a:t>
            </a:r>
            <a:r>
              <a:rPr lang="en-US" dirty="0"/>
              <a:t>): each element in a series depends on the previous one + an error.  </a:t>
            </a:r>
          </a:p>
          <a:p>
            <a:r>
              <a:rPr lang="en-US" dirty="0"/>
              <a:t>The series can be a time series or it can be related to spatial position (e.g. first, second, etc. elements in a row or column).</a:t>
            </a:r>
          </a:p>
          <a:p>
            <a:pPr marL="457200" lvl="1" indent="0">
              <a:buNone/>
            </a:pPr>
            <a:endParaRPr lang="en-US" dirty="0"/>
          </a:p>
        </p:txBody>
      </p:sp>
      <p:pic>
        <p:nvPicPr>
          <p:cNvPr id="5" name="Picture 4">
            <a:extLst>
              <a:ext uri="{FF2B5EF4-FFF2-40B4-BE49-F238E27FC236}">
                <a16:creationId xmlns:a16="http://schemas.microsoft.com/office/drawing/2014/main" id="{38BD040E-EF2E-4CD7-92BD-9F9668AEFE83}"/>
              </a:ext>
            </a:extLst>
          </p:cNvPr>
          <p:cNvPicPr>
            <a:picLocks noChangeAspect="1"/>
          </p:cNvPicPr>
          <p:nvPr/>
        </p:nvPicPr>
        <p:blipFill>
          <a:blip r:embed="rId3"/>
          <a:stretch>
            <a:fillRect/>
          </a:stretch>
        </p:blipFill>
        <p:spPr>
          <a:xfrm>
            <a:off x="3606229" y="3821618"/>
            <a:ext cx="4354507" cy="952983"/>
          </a:xfrm>
          <a:prstGeom prst="rect">
            <a:avLst/>
          </a:prstGeom>
        </p:spPr>
      </p:pic>
      <p:sp>
        <p:nvSpPr>
          <p:cNvPr id="6" name="Content Placeholder 2">
            <a:extLst>
              <a:ext uri="{FF2B5EF4-FFF2-40B4-BE49-F238E27FC236}">
                <a16:creationId xmlns:a16="http://schemas.microsoft.com/office/drawing/2014/main" id="{B2D2713F-7811-4E56-AB7E-439342339125}"/>
              </a:ext>
            </a:extLst>
          </p:cNvPr>
          <p:cNvSpPr txBox="1">
            <a:spLocks/>
          </p:cNvSpPr>
          <p:nvPr/>
        </p:nvSpPr>
        <p:spPr>
          <a:xfrm>
            <a:off x="1153263" y="5004032"/>
            <a:ext cx="2163566"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Current element</a:t>
            </a:r>
          </a:p>
        </p:txBody>
      </p:sp>
      <p:cxnSp>
        <p:nvCxnSpPr>
          <p:cNvPr id="13" name="Straight Arrow Connector 12">
            <a:extLst>
              <a:ext uri="{FF2B5EF4-FFF2-40B4-BE49-F238E27FC236}">
                <a16:creationId xmlns:a16="http://schemas.microsoft.com/office/drawing/2014/main" id="{98D1F1C7-7E5B-49D7-A472-0DAF89480AF8}"/>
              </a:ext>
            </a:extLst>
          </p:cNvPr>
          <p:cNvCxnSpPr/>
          <p:nvPr/>
        </p:nvCxnSpPr>
        <p:spPr>
          <a:xfrm flipH="1">
            <a:off x="3000054" y="4551452"/>
            <a:ext cx="976045" cy="57535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15" name="Content Placeholder 2">
            <a:extLst>
              <a:ext uri="{FF2B5EF4-FFF2-40B4-BE49-F238E27FC236}">
                <a16:creationId xmlns:a16="http://schemas.microsoft.com/office/drawing/2014/main" id="{FCA1672B-F56A-4279-BC9F-59EC85E45A1D}"/>
              </a:ext>
            </a:extLst>
          </p:cNvPr>
          <p:cNvSpPr txBox="1">
            <a:spLocks/>
          </p:cNvSpPr>
          <p:nvPr/>
        </p:nvSpPr>
        <p:spPr>
          <a:xfrm>
            <a:off x="4624216" y="5004032"/>
            <a:ext cx="2163566"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Signal</a:t>
            </a:r>
          </a:p>
        </p:txBody>
      </p:sp>
      <p:sp>
        <p:nvSpPr>
          <p:cNvPr id="4" name="Left Brace 3">
            <a:extLst>
              <a:ext uri="{FF2B5EF4-FFF2-40B4-BE49-F238E27FC236}">
                <a16:creationId xmlns:a16="http://schemas.microsoft.com/office/drawing/2014/main" id="{BAF52042-7C83-4BF2-808E-96E5AE318179}"/>
              </a:ext>
            </a:extLst>
          </p:cNvPr>
          <p:cNvSpPr/>
          <p:nvPr/>
        </p:nvSpPr>
        <p:spPr>
          <a:xfrm rot="16200000">
            <a:off x="5797194" y="3980352"/>
            <a:ext cx="342447" cy="1475480"/>
          </a:xfrm>
          <a:prstGeom prst="leftBrace">
            <a:avLst/>
          </a:prstGeom>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
        <p:nvSpPr>
          <p:cNvPr id="16" name="Content Placeholder 2">
            <a:extLst>
              <a:ext uri="{FF2B5EF4-FFF2-40B4-BE49-F238E27FC236}">
                <a16:creationId xmlns:a16="http://schemas.microsoft.com/office/drawing/2014/main" id="{BB927157-8B20-4BD9-A9B3-8721D0697A5A}"/>
              </a:ext>
            </a:extLst>
          </p:cNvPr>
          <p:cNvSpPr txBox="1">
            <a:spLocks/>
          </p:cNvSpPr>
          <p:nvPr/>
        </p:nvSpPr>
        <p:spPr>
          <a:xfrm>
            <a:off x="7262962" y="5004032"/>
            <a:ext cx="2163566" cy="107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dirty="0"/>
              <a:t>Error</a:t>
            </a:r>
          </a:p>
        </p:txBody>
      </p:sp>
      <p:cxnSp>
        <p:nvCxnSpPr>
          <p:cNvPr id="18" name="Straight Arrow Connector 17">
            <a:extLst>
              <a:ext uri="{FF2B5EF4-FFF2-40B4-BE49-F238E27FC236}">
                <a16:creationId xmlns:a16="http://schemas.microsoft.com/office/drawing/2014/main" id="{44D9FD52-7C05-4EF3-B6AB-9CD609A6D832}"/>
              </a:ext>
            </a:extLst>
          </p:cNvPr>
          <p:cNvCxnSpPr>
            <a:cxnSpLocks/>
          </p:cNvCxnSpPr>
          <p:nvPr/>
        </p:nvCxnSpPr>
        <p:spPr>
          <a:xfrm>
            <a:off x="7746715" y="4601641"/>
            <a:ext cx="820196" cy="402391"/>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269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E9C-9961-47A9-8D16-CAF9993D465F}"/>
              </a:ext>
            </a:extLst>
          </p:cNvPr>
          <p:cNvSpPr>
            <a:spLocks noGrp="1"/>
          </p:cNvSpPr>
          <p:nvPr>
            <p:ph type="title"/>
          </p:nvPr>
        </p:nvSpPr>
        <p:spPr/>
        <p:txBody>
          <a:bodyPr/>
          <a:lstStyle/>
          <a:p>
            <a:r>
              <a:rPr lang="es-ES_tradnl" b="1" dirty="0" err="1">
                <a:solidFill>
                  <a:schemeClr val="accent6">
                    <a:lumMod val="50000"/>
                  </a:schemeClr>
                </a:solidFill>
              </a:rPr>
              <a:t>Spatial</a:t>
            </a:r>
            <a:r>
              <a:rPr lang="es-ES_tradnl" b="1" dirty="0">
                <a:solidFill>
                  <a:schemeClr val="accent6">
                    <a:lumMod val="50000"/>
                  </a:schemeClr>
                </a:solidFill>
              </a:rPr>
              <a:t> </a:t>
            </a:r>
            <a:r>
              <a:rPr lang="es-ES_tradnl" b="1" dirty="0" err="1">
                <a:solidFill>
                  <a:schemeClr val="accent6">
                    <a:lumMod val="50000"/>
                  </a:schemeClr>
                </a:solidFill>
              </a:rPr>
              <a:t>corrections</a:t>
            </a:r>
            <a:r>
              <a:rPr lang="es-ES_tradnl" b="1" dirty="0">
                <a:solidFill>
                  <a:schemeClr val="accent6">
                    <a:lumMod val="50000"/>
                  </a:schemeClr>
                </a:solidFill>
              </a:rPr>
              <a:t>: </a:t>
            </a:r>
            <a:r>
              <a:rPr lang="es-ES_tradnl" b="1" dirty="0" err="1">
                <a:solidFill>
                  <a:schemeClr val="accent6">
                    <a:lumMod val="50000"/>
                  </a:schemeClr>
                </a:solidFill>
              </a:rPr>
              <a:t>autoregressive</a:t>
            </a:r>
            <a:r>
              <a:rPr lang="es-ES_tradnl" b="1" dirty="0">
                <a:solidFill>
                  <a:schemeClr val="accent6">
                    <a:lumMod val="50000"/>
                  </a:schemeClr>
                </a:solidFill>
              </a:rPr>
              <a:t> </a:t>
            </a:r>
            <a:r>
              <a:rPr lang="es-ES_tradnl" b="1" dirty="0" err="1">
                <a:solidFill>
                  <a:schemeClr val="accent6">
                    <a:lumMod val="50000"/>
                  </a:schemeClr>
                </a:solidFill>
              </a:rPr>
              <a:t>process</a:t>
            </a:r>
            <a:endParaRPr lang="es-ES" b="1" dirty="0">
              <a:solidFill>
                <a:schemeClr val="accent6">
                  <a:lumMod val="50000"/>
                </a:schemeClr>
              </a:solidFill>
            </a:endParaRPr>
          </a:p>
        </p:txBody>
      </p:sp>
      <p:sp>
        <p:nvSpPr>
          <p:cNvPr id="3" name="Content Placeholder 2">
            <a:extLst>
              <a:ext uri="{FF2B5EF4-FFF2-40B4-BE49-F238E27FC236}">
                <a16:creationId xmlns:a16="http://schemas.microsoft.com/office/drawing/2014/main" id="{5D6E0FC8-5C48-4B4E-949F-6ED8EF79ED61}"/>
              </a:ext>
            </a:extLst>
          </p:cNvPr>
          <p:cNvSpPr>
            <a:spLocks noGrp="1"/>
          </p:cNvSpPr>
          <p:nvPr>
            <p:ph idx="1"/>
          </p:nvPr>
        </p:nvSpPr>
        <p:spPr>
          <a:xfrm>
            <a:off x="838200" y="2072204"/>
            <a:ext cx="2952964" cy="4666229"/>
          </a:xfrm>
        </p:spPr>
        <p:txBody>
          <a:bodyPr>
            <a:normAutofit/>
          </a:bodyPr>
          <a:lstStyle/>
          <a:p>
            <a:r>
              <a:rPr lang="en-US" dirty="0"/>
              <a:t>Autoregression can be used to generate a relationship matrix (</a:t>
            </a:r>
            <a:r>
              <a:rPr lang="en-US" b="1" dirty="0"/>
              <a:t>AR1</a:t>
            </a:r>
            <a:r>
              <a:rPr lang="en-US" dirty="0"/>
              <a:t>)</a:t>
            </a:r>
          </a:p>
          <a:p>
            <a:endParaRPr lang="en-US" dirty="0"/>
          </a:p>
          <a:p>
            <a:r>
              <a:rPr lang="en-US" dirty="0"/>
              <a:t>Closer individuals will have a higher correlation      (rho &lt; 1)</a:t>
            </a:r>
          </a:p>
          <a:p>
            <a:pPr marL="457200" lvl="1" indent="0">
              <a:buNone/>
            </a:pPr>
            <a:endParaRPr lang="en-US" dirty="0"/>
          </a:p>
        </p:txBody>
      </p:sp>
      <p:pic>
        <p:nvPicPr>
          <p:cNvPr id="12" name="Picture 11" descr="Diagram, text&#10;&#10;Description automatically generated">
            <a:extLst>
              <a:ext uri="{FF2B5EF4-FFF2-40B4-BE49-F238E27FC236}">
                <a16:creationId xmlns:a16="http://schemas.microsoft.com/office/drawing/2014/main" id="{6C49053A-2812-4BE7-AE1A-C8AF82AEF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058" y="1625867"/>
            <a:ext cx="7702536" cy="4890499"/>
          </a:xfrm>
          <a:prstGeom prst="rect">
            <a:avLst/>
          </a:prstGeom>
        </p:spPr>
      </p:pic>
    </p:spTree>
    <p:extLst>
      <p:ext uri="{BB962C8B-B14F-4D97-AF65-F5344CB8AC3E}">
        <p14:creationId xmlns:p14="http://schemas.microsoft.com/office/powerpoint/2010/main" val="4172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1764</Words>
  <Application>Microsoft Office PowerPoint</Application>
  <PresentationFormat>Widescreen</PresentationFormat>
  <Paragraphs>204</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Paper review: Do Spatial Designs Outperform Classic Experimental Designs?</vt:lpstr>
      <vt:lpstr>PowerPoint Presentation</vt:lpstr>
      <vt:lpstr>Some basic concepts in experimental designs:</vt:lpstr>
      <vt:lpstr>Introduction</vt:lpstr>
      <vt:lpstr>Spatial corrections: mixed model</vt:lpstr>
      <vt:lpstr>Spatial corrections: autoregressive process</vt:lpstr>
      <vt:lpstr>Spatial corrections: autoregressive process</vt:lpstr>
      <vt:lpstr>Spatial corrections: autoregressive process</vt:lpstr>
      <vt:lpstr>Spatial corrections: autoregressive process</vt:lpstr>
      <vt:lpstr>Spatial corrections: autoregressive process</vt:lpstr>
      <vt:lpstr>Spatial corrections: autoregressive process</vt:lpstr>
      <vt:lpstr>Methodology recap</vt:lpstr>
      <vt:lpstr>Experimental designs tested</vt:lpstr>
      <vt:lpstr>Experimental designs tested</vt:lpstr>
      <vt:lpstr>Experimental designs tested</vt:lpstr>
      <vt:lpstr>Experimental designs tested</vt:lpstr>
      <vt:lpstr>Experimental designs tested</vt:lpstr>
      <vt:lpstr>Experimental designs tested</vt:lpstr>
      <vt:lpstr>Simulation scheme</vt:lpstr>
      <vt:lpstr>Simulation scheme</vt:lpstr>
      <vt:lpstr>Simulation scheme</vt:lpstr>
      <vt:lpstr>Simulation scheme</vt:lpstr>
      <vt:lpstr>Simulation scheme</vt:lpstr>
      <vt:lpstr>Simulation scheme</vt:lpstr>
      <vt:lpstr>Results</vt:lpstr>
      <vt:lpstr>Results</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Spatial Designs Outperform Classic Experimental Designs?</dc:title>
  <dc:creator>Fernandez Gonzalez Javier (ext) ESMD</dc:creator>
  <cp:lastModifiedBy>Fernandez Gonzalez Javier (ext) ESMD</cp:lastModifiedBy>
  <cp:revision>63</cp:revision>
  <dcterms:created xsi:type="dcterms:W3CDTF">2022-10-17T19:09:26Z</dcterms:created>
  <dcterms:modified xsi:type="dcterms:W3CDTF">2022-10-18T11:29:47Z</dcterms:modified>
</cp:coreProperties>
</file>