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7843c03c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7843c03c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7843c03c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7843c03c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7843c03c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7843c03c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7843c03c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7843c03c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7843c03c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7843c03c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7843c03ce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7843c03c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7843c03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7843c03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7843c03c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7843c03ce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43c03c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7843c03c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7843c03c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7843c03c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6e36058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6e36058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7843c03c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7843c03c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7843c03ce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7843c03ce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7843c03ce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7843c03ce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7843c03ce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7843c03c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7843c03ce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7843c03ce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7843c03c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7843c03c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7843c03ce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7843c03c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7843c03c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7843c03c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7843c03c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7843c03c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7843c03ce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7843c03ce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e36058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e36058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7843c03c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7843c03c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6e36058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6e36058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7843c03c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7843c03c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7843c03c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7843c03c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7843c03c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7843c03c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7843c03c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7843c03c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7843c03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7843c03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90050" y="13743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400">
                <a:solidFill>
                  <a:srgbClr val="000000"/>
                </a:solidFill>
                <a:latin typeface="Arial"/>
                <a:ea typeface="Arial"/>
                <a:cs typeface="Arial"/>
                <a:sym typeface="Arial"/>
              </a:rPr>
              <a:t>Loan Repayment Assessment in Banking</a:t>
            </a:r>
            <a:endParaRPr sz="5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2090350" y="4036285"/>
            <a:ext cx="4242600" cy="738300"/>
          </a:xfrm>
          <a:prstGeom prst="rect">
            <a:avLst/>
          </a:prstGeom>
        </p:spPr>
        <p:txBody>
          <a:bodyPr anchorCtr="0" anchor="t" bIns="91425" lIns="91425" spcFirstLastPara="1" rIns="91425" wrap="square" tIns="91425">
            <a:normAutofit fontScale="62500" lnSpcReduction="20000"/>
          </a:bodyPr>
          <a:lstStyle/>
          <a:p>
            <a:pPr indent="0" lvl="0" marL="0" rtl="0" algn="r">
              <a:lnSpc>
                <a:spcPct val="115000"/>
              </a:lnSpc>
              <a:spcBef>
                <a:spcPts val="1000"/>
              </a:spcBef>
              <a:spcAft>
                <a:spcPts val="0"/>
              </a:spcAft>
              <a:buNone/>
            </a:pPr>
            <a:r>
              <a:rPr lang="en" sz="1800">
                <a:solidFill>
                  <a:srgbClr val="7F7F7F"/>
                </a:solidFill>
                <a:latin typeface="Trebuchet MS"/>
                <a:ea typeface="Trebuchet MS"/>
                <a:cs typeface="Trebuchet MS"/>
                <a:sym typeface="Trebuchet MS"/>
              </a:rPr>
              <a:t>-by Hari Santosh</a:t>
            </a:r>
            <a:endParaRPr sz="1800">
              <a:solidFill>
                <a:srgbClr val="7F7F7F"/>
              </a:solidFill>
              <a:latin typeface="Trebuchet MS"/>
              <a:ea typeface="Trebuchet MS"/>
              <a:cs typeface="Trebuchet MS"/>
              <a:sym typeface="Trebuchet MS"/>
            </a:endParaRPr>
          </a:p>
          <a:p>
            <a:pPr indent="0" lvl="0" marL="0" rtl="0" algn="r">
              <a:lnSpc>
                <a:spcPct val="115000"/>
              </a:lnSpc>
              <a:spcBef>
                <a:spcPts val="1000"/>
              </a:spcBef>
              <a:spcAft>
                <a:spcPts val="0"/>
              </a:spcAft>
              <a:buNone/>
            </a:pPr>
            <a:r>
              <a:rPr lang="en" sz="1800">
                <a:solidFill>
                  <a:srgbClr val="7F7F7F"/>
                </a:solidFill>
                <a:latin typeface="Trebuchet MS"/>
                <a:ea typeface="Trebuchet MS"/>
                <a:cs typeface="Trebuchet MS"/>
                <a:sym typeface="Trebuchet MS"/>
              </a:rPr>
              <a:t>hsgame08@gmail.com</a:t>
            </a:r>
            <a:endParaRPr sz="1800">
              <a:solidFill>
                <a:srgbClr val="7F7F7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19750" y="2090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the distribution of same feature loan amount using qq-plot, It can be confirmed its not normally distributed.</a:t>
            </a:r>
            <a:endParaRPr/>
          </a:p>
        </p:txBody>
      </p:sp>
      <p:sp>
        <p:nvSpPr>
          <p:cNvPr id="190" name="Google Shape;190;p22"/>
          <p:cNvSpPr txBox="1"/>
          <p:nvPr>
            <p:ph idx="1" type="body"/>
          </p:nvPr>
        </p:nvSpPr>
        <p:spPr>
          <a:xfrm>
            <a:off x="0" y="15092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statsmodels.api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sm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matplotlib.pyplot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plt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fig = sm.qqplot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'loan_amnt'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line=</a:t>
            </a:r>
            <a:r>
              <a:rPr lang="en" sz="1050">
                <a:solidFill>
                  <a:srgbClr val="CE9178"/>
                </a:solidFill>
                <a:highlight>
                  <a:srgbClr val="1E1E1E"/>
                </a:highlight>
                <a:latin typeface="Courier New"/>
                <a:ea typeface="Courier New"/>
                <a:cs typeface="Courier New"/>
                <a:sym typeface="Courier New"/>
              </a:rPr>
              <a: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"Q-Q Plot"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plt.xlabel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"Theoretical Quantiles"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plt.ylabel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"Sample Quantiles"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3551500" y="1509223"/>
            <a:ext cx="4583674" cy="34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103125" y="1313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 plot the pie chart of the target variable loan_status, the Defaulted (0) class in low compared to Paid class, causing class imbalance</a:t>
            </a:r>
            <a:endParaRPr/>
          </a:p>
        </p:txBody>
      </p:sp>
      <p:sp>
        <p:nvSpPr>
          <p:cNvPr id="197" name="Google Shape;197;p23"/>
          <p:cNvSpPr txBox="1"/>
          <p:nvPr>
            <p:ph idx="1" type="body"/>
          </p:nvPr>
        </p:nvSpPr>
        <p:spPr>
          <a:xfrm>
            <a:off x="131175" y="148980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Select the column you want to create a pie chart for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feature_column = </a:t>
            </a:r>
            <a:r>
              <a:rPr lang="en" sz="1050">
                <a:solidFill>
                  <a:srgbClr val="CE9178"/>
                </a:solidFill>
                <a:highlight>
                  <a:srgbClr val="1E1E1E"/>
                </a:highlight>
                <a:latin typeface="Courier New"/>
                <a:ea typeface="Courier New"/>
                <a:cs typeface="Courier New"/>
                <a:sym typeface="Courier New"/>
              </a:rPr>
              <a:t>'loan_status'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Calculate the value counts and percentages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value_counts = 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percentages = value_counts / </a:t>
            </a:r>
            <a:r>
              <a:rPr lang="en" sz="1050">
                <a:solidFill>
                  <a:srgbClr val="DCDCAA"/>
                </a:solidFill>
                <a:highlight>
                  <a:srgbClr val="1E1E1E"/>
                </a:highlight>
                <a:latin typeface="Courier New"/>
                <a:ea typeface="Courier New"/>
                <a:cs typeface="Courier New"/>
                <a:sym typeface="Courier New"/>
              </a:rPr>
              <a:t>len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100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a title to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"Pie Chart of {}"</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format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the percentages as text outside each slice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autotexts = plt.pie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labels=value_counts.index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autopct=</a:t>
            </a:r>
            <a:r>
              <a:rPr lang="en" sz="1050">
                <a:solidFill>
                  <a:srgbClr val="CE9178"/>
                </a:solidFill>
                <a:highlight>
                  <a:srgbClr val="1E1E1E"/>
                </a:highlight>
                <a:latin typeface="Courier New"/>
                <a:ea typeface="Courier New"/>
                <a:cs typeface="Courier New"/>
                <a:sym typeface="Courier New"/>
              </a:rPr>
              <a:t>'%.2f%%'</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autotext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autotexts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autotext.set_horizontalalignment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autotext.set_verticalalignment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Display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plt.tight_layout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1 Means PAID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0 means DEFAULTED</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4805150" y="1489800"/>
            <a:ext cx="2972135" cy="312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122550" y="150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use KNN imputer after trying out mean and median imputer as KNN imputer is less sensitive to outliers in features with null values.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sklearn.impute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KNNImputer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numpy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np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columns you want to impute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"num_actv_bc_tl"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"mort_acc"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"tot_cur_bal"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an instance of the KNNImputer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imputer = KNNImputer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n_neighbors=</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You can adjust the number of neighbors to use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the imputer on the data with the specified columns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imputer.fit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Impute the missing values in the specified columns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imputer.transform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995400" y="438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made a boxplot for each feature to detect outliers, The other boxplots look consistent enough except the annual_inc one.</a:t>
            </a:r>
            <a:endParaRPr/>
          </a:p>
        </p:txBody>
      </p:sp>
      <p:sp>
        <p:nvSpPr>
          <p:cNvPr id="210" name="Google Shape;210;p25"/>
          <p:cNvSpPr txBox="1"/>
          <p:nvPr>
            <p:ph idx="1" type="body"/>
          </p:nvPr>
        </p:nvSpPr>
        <p:spPr>
          <a:xfrm>
            <a:off x="0" y="144010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 = df.select_dtypes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include=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np.number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.copy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boxplot for each feature in the dataset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column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numerical_df.columns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plt.figure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numerical_df.boxplot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"Boxplot of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4322600" y="1819172"/>
            <a:ext cx="3886650" cy="31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161425"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to deal with outliers in the annual_inc feature, I have capped( Winsorize) the outliers ( lying above 99 percentile mark and below 1 percentile mark. This will make sure these values </a:t>
            </a:r>
            <a:r>
              <a:rPr lang="en"/>
              <a:t>don't</a:t>
            </a:r>
            <a:r>
              <a:rPr lang="en"/>
              <a:t> cause bias in the model training coefficients.</a:t>
            </a:r>
            <a:endParaRPr/>
          </a:p>
        </p:txBody>
      </p:sp>
      <p:sp>
        <p:nvSpPr>
          <p:cNvPr id="217" name="Google Shape;217;p26"/>
          <p:cNvSpPr txBox="1"/>
          <p:nvPr>
            <p:ph idx="1" type="body"/>
          </p:nvPr>
        </p:nvSpPr>
        <p:spPr>
          <a:xfrm>
            <a:off x="782350" y="1761925"/>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scipy.stats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mstats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Assuming you have a DataFrame called 'numerical_df' with your dataset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and 'annual_inc' is the column you want to winsorize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Specify the column you want to winsorize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column_to_winsorize = </a:t>
            </a:r>
            <a:r>
              <a:rPr lang="en" sz="1050">
                <a:solidFill>
                  <a:srgbClr val="CE9178"/>
                </a:solidFill>
                <a:highlight>
                  <a:srgbClr val="1E1E1E"/>
                </a:highlight>
                <a:latin typeface="Courier New"/>
                <a:ea typeface="Courier New"/>
                <a:cs typeface="Courier New"/>
                <a:sym typeface="Courier New"/>
              </a:rPr>
              <a:t>'annual_inc'</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Winsorize the column at the 1st and 99th percentile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winsorized_data = mstats.winsorize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numerical_df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column_to_winsorize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limits=</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Replace the original column with the winsorized values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column_to_winsorize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winsorized_data</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122550" y="111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In this code I have made a correlation </a:t>
            </a:r>
            <a:r>
              <a:rPr lang="en" sz="1760"/>
              <a:t>matrix</a:t>
            </a:r>
            <a:r>
              <a:rPr lang="en" sz="1760"/>
              <a:t> with respect to each feature with another. Also made a heatmap with correlation values and highlighting values which have great than 0.8 correlation value. Output in next slide</a:t>
            </a:r>
            <a:endParaRPr sz="1760"/>
          </a:p>
        </p:txBody>
      </p:sp>
      <p:sp>
        <p:nvSpPr>
          <p:cNvPr id="223" name="Google Shape;223;p27"/>
          <p:cNvSpPr txBox="1"/>
          <p:nvPr>
            <p:ph idx="1" type="body"/>
          </p:nvPr>
        </p:nvSpPr>
        <p:spPr>
          <a:xfrm>
            <a:off x="554000" y="1450925"/>
            <a:ext cx="7038900" cy="38655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Calculate the correlation matrix</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correlation_matrix = numerical_df.corr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correlation matrix</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correlation_matrix</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corr_matrix = correlation_matrix.copy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Set the threshold for high correlation.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threshold = </a:t>
            </a:r>
            <a:r>
              <a:rPr lang="en" sz="1050">
                <a:solidFill>
                  <a:srgbClr val="B5CEA8"/>
                </a:solidFill>
                <a:highlight>
                  <a:srgbClr val="1E1E1E"/>
                </a:highlight>
                <a:latin typeface="Courier New"/>
                <a:ea typeface="Courier New"/>
                <a:cs typeface="Courier New"/>
                <a:sym typeface="Courier New"/>
              </a:rPr>
              <a:t>0.8</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mask to highlight high values in the heatmap with high negative and positive correlation.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mask = </a:t>
            </a:r>
            <a:r>
              <a:rPr lang="en" sz="1050">
                <a:solidFill>
                  <a:srgbClr val="DCDCAA"/>
                </a:solidFill>
                <a:highlight>
                  <a:srgbClr val="1E1E1E"/>
                </a:highlight>
                <a:latin typeface="Courier New"/>
                <a:ea typeface="Courier New"/>
                <a:cs typeface="Courier New"/>
                <a:sym typeface="Courier New"/>
              </a:rPr>
              <a:t>abs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&lt;= threshold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Set the values below the threshold to blank.</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mask</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custom colormap to dim the rest of the values in the heatmap.</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cmap = sns.diverging_palette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as_cmap=</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Plot the heatmap.</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ax1 = sns.heatmap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annot=</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cmap=cmap</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plt.gcf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.set_size_inches</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1809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6249"/>
              <a:buNone/>
            </a:pPr>
            <a:r>
              <a:rPr lang="en" sz="1760"/>
              <a:t>Here we can see grade and interest rate are highly correlated, which can cause multicollinearity and cause bias in the model. Therefore a way to deal with them is to combine both into a single feature. But since our problem is a classification task, I have left them as is.</a:t>
            </a:r>
            <a:endParaRPr sz="1760"/>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28"/>
          <p:cNvPicPr preferRelativeResize="0"/>
          <p:nvPr/>
        </p:nvPicPr>
        <p:blipFill>
          <a:blip r:embed="rId3">
            <a:alphaModFix/>
          </a:blip>
          <a:stretch>
            <a:fillRect/>
          </a:stretch>
        </p:blipFill>
        <p:spPr>
          <a:xfrm>
            <a:off x="1297500" y="1138441"/>
            <a:ext cx="7038899" cy="3966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29475" y="150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we are splitting our dataset into predictor variables (X) and target variable (y) .</a:t>
            </a:r>
            <a:endParaRPr/>
          </a:p>
        </p:txBody>
      </p:sp>
      <p:sp>
        <p:nvSpPr>
          <p:cNvPr id="236" name="Google Shape;236;p29"/>
          <p:cNvSpPr txBox="1"/>
          <p:nvPr>
            <p:ph idx="1" type="body"/>
          </p:nvPr>
        </p:nvSpPr>
        <p:spPr>
          <a:xfrm>
            <a:off x="228375" y="15092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Splitting dataset, all columns but last into X, and last column into 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 = numerical_df.iloc</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 = numerical_df.iloc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11750" y="1492425"/>
            <a:ext cx="35136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3461"/>
              <a:buNone/>
            </a:pPr>
            <a:r>
              <a:rPr lang="en" sz="1560"/>
              <a:t>Since the target variable is </a:t>
            </a:r>
            <a:r>
              <a:rPr lang="en" sz="1560"/>
              <a:t>imbalanced, I have tried various undersampling techniques and calculated the f1 score on each technique using the logistic regression classifier. The tomek links technique had the highest f1 score for this test so I have proceeded to use this undersampling technique with other models. </a:t>
            </a:r>
            <a:endParaRPr sz="1560"/>
          </a:p>
          <a:p>
            <a:pPr indent="0" lvl="0" marL="0" rtl="0" algn="l">
              <a:spcBef>
                <a:spcPts val="0"/>
              </a:spcBef>
              <a:spcAft>
                <a:spcPts val="0"/>
              </a:spcAft>
              <a:buSzPct val="63461"/>
              <a:buNone/>
            </a:pPr>
            <a:r>
              <a:rPr lang="en" sz="1560"/>
              <a:t>Note: I have used only logistic classifier here because the code would run for hours without any output when different models were mixed with different undersampling techniques.</a:t>
            </a:r>
            <a:endParaRPr sz="1560"/>
          </a:p>
        </p:txBody>
      </p:sp>
      <p:sp>
        <p:nvSpPr>
          <p:cNvPr id="242" name="Google Shape;242;p30"/>
          <p:cNvSpPr txBox="1"/>
          <p:nvPr>
            <p:ph idx="1" type="body"/>
          </p:nvPr>
        </p:nvSpPr>
        <p:spPr>
          <a:xfrm>
            <a:off x="3839125" y="0"/>
            <a:ext cx="4713900" cy="57636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Split the data into a training set and a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y_test = train_test_split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test_size=</a:t>
            </a:r>
            <a:r>
              <a:rPr lang="en" sz="1050">
                <a:solidFill>
                  <a:srgbClr val="B5CEA8"/>
                </a:solidFill>
                <a:highlight>
                  <a:srgbClr val="1E1E1E"/>
                </a:highlight>
                <a:latin typeface="Courier New"/>
                <a:ea typeface="Courier New"/>
                <a:cs typeface="Courier New"/>
                <a:sym typeface="Courier New"/>
              </a:rPr>
              <a:t>0.2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shuffle= </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random_state=</a:t>
            </a:r>
            <a:r>
              <a:rPr lang="en" sz="1050">
                <a:solidFill>
                  <a:srgbClr val="B5CEA8"/>
                </a:solidFill>
                <a:highlight>
                  <a:srgbClr val="1E1E1E"/>
                </a:highlight>
                <a:latin typeface="Courier New"/>
                <a:ea typeface="Courier New"/>
                <a:cs typeface="Courier New"/>
                <a:sym typeface="Courier New"/>
              </a:rPr>
              <a:t>42</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Make sure y_test is a NumPy array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y_test = np.array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undersampling techniques to be used.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undersampling_techniques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'random'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'tomek_links'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undersample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technique</a:t>
            </a:r>
            <a:r>
              <a:rPr lang="en" sz="1050">
                <a:solidFill>
                  <a:srgbClr val="D4D4D4"/>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"""Undersamples the training set.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Args: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X: A NumPy array containing the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y: A NumPy array containing the class labels for the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technique: The undersampling technique to use. Valid values are 'random',</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'tomek_links', and 'smote'.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Returns: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 NumPy array containing the undersampled training data and a NumPy array</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containing the class labels for the undersampled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'random'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RandomUnderSampler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'tomek_links'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TomekLinks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raise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ValueError</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'Invalid undersampling 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y_undersampled = undersampler.fit_resample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X_undersampled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y_undersampled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79775" y="1657650"/>
            <a:ext cx="3086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continued</a:t>
            </a:r>
            <a:r>
              <a:rPr lang="en"/>
              <a:t> from previous slide</a:t>
            </a:r>
            <a:endParaRPr/>
          </a:p>
        </p:txBody>
      </p:sp>
      <p:sp>
        <p:nvSpPr>
          <p:cNvPr id="248" name="Google Shape;248;p31"/>
          <p:cNvSpPr txBox="1"/>
          <p:nvPr>
            <p:ph idx="1" type="body"/>
          </p:nvPr>
        </p:nvSpPr>
        <p:spPr>
          <a:xfrm>
            <a:off x="3333750" y="0"/>
            <a:ext cx="5724600" cy="497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undersampling techniques.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technique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undersampling_techniques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Undersample the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 = undersample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technique=technique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features in the undersampled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StandardScaler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 = scaler.fit_transform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Train a logistic regression classifier on the undersampled and scaled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clf = LogisticRegression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clf.fit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Evaluate the classifier on the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X_test_scaled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y_pred = clf.predict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X_test_scaled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 = f1_score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y_pred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Store the F1 score in the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F1 scores for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f1_score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f1_scores.items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technique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f1_score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Select the undersampling technique with the highest F1 score.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best_technique = </a:t>
            </a:r>
            <a:r>
              <a:rPr lang="en" sz="1050">
                <a:solidFill>
                  <a:srgbClr val="DCDCAA"/>
                </a:solidFill>
                <a:highlight>
                  <a:srgbClr val="1E1E1E"/>
                </a:highlight>
                <a:latin typeface="Courier New"/>
                <a:ea typeface="Courier New"/>
                <a:cs typeface="Courier New"/>
                <a:sym typeface="Courier New"/>
              </a:rPr>
              <a:t>max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key=f1_scores.get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best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'Best undersampling technique: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best_technique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This code is to mount the drive, import pandas , set the display option to view all columns, and read the train dataset</a:t>
            </a:r>
            <a:endParaRPr sz="23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from google.colab import drive</a:t>
            </a:r>
            <a:endParaRPr/>
          </a:p>
          <a:p>
            <a:pPr indent="0" lvl="0" marL="0" rtl="0" algn="l">
              <a:spcBef>
                <a:spcPts val="1200"/>
              </a:spcBef>
              <a:spcAft>
                <a:spcPts val="0"/>
              </a:spcAft>
              <a:buNone/>
            </a:pPr>
            <a:r>
              <a:rPr lang="en"/>
              <a:t>drive.mount('/content/drive')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pandas as pd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pd.read_csv("/content/drive/MyDrive/Hackathon_KH/train_loan_data (1).csv")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pd.set_option('display.max_columns', None)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103125" y="-48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60"/>
              <a:t>Here are the required </a:t>
            </a:r>
            <a:r>
              <a:rPr lang="en" sz="1660"/>
              <a:t>modules and functions for implementing the previous 2 slides code, also attached is the output f1 scores. We use standard scaler here because the certain features in the train/test data are in different scale compared to the others, therefore normalising all features separately.</a:t>
            </a:r>
            <a:endParaRPr sz="1660"/>
          </a:p>
        </p:txBody>
      </p:sp>
      <p:sp>
        <p:nvSpPr>
          <p:cNvPr id="254" name="Google Shape;254;p32"/>
          <p:cNvSpPr txBox="1"/>
          <p:nvPr>
            <p:ph idx="1" type="body"/>
          </p:nvPr>
        </p:nvSpPr>
        <p:spPr>
          <a:xfrm>
            <a:off x="738675" y="1389875"/>
            <a:ext cx="7597800" cy="3576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imblearn.under_sampling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RandomUnderSampler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imblearn.over_sampling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SMOTE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imblearn.under_sampling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TomekLinks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sklearn.model_selection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train_test_split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sklearn.linear_model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LogisticRegression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sklearn.metrics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f1_score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StandardScaler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random: 0.7601578616916316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tomek_links: 0.884461864863893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smote: 0.7606864274570985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Best undersampling technique: tomek_links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the required modules for models, undersampling, train test split,standard scaler and f1 score.</a:t>
            </a:r>
            <a:endParaRPr/>
          </a:p>
        </p:txBody>
      </p:sp>
      <p:sp>
        <p:nvSpPr>
          <p:cNvPr id="260" name="Google Shape;260;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imblearn.under_sampling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TomekLinks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sklearn.model_selection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train_test_split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sklearn.linear_model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LogisticRegression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sklearn.metrics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f1_score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StandardScaler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sklearn.tree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DecisionTreeClassifier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sklearn.ensemble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RandomForestClassifier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GradientBoostingClassifier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sklearn.svm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SVC</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364425" y="1414675"/>
            <a:ext cx="2891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t>Here I have instantiated multiple models like SVC, RFC, LR, GBC and DTC. Now I have applied each of these models with the tomek links undersampling technique on the train dataset to calculate f1 scores for each model.</a:t>
            </a:r>
            <a:endParaRPr sz="1960"/>
          </a:p>
        </p:txBody>
      </p:sp>
      <p:sp>
        <p:nvSpPr>
          <p:cNvPr id="266" name="Google Shape;266;p34"/>
          <p:cNvSpPr txBox="1"/>
          <p:nvPr>
            <p:ph idx="1" type="body"/>
          </p:nvPr>
        </p:nvSpPr>
        <p:spPr>
          <a:xfrm>
            <a:off x="3304600" y="0"/>
            <a:ext cx="5228700" cy="54108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models to be used.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models =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LogisticRegression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DecisionTreeClassifier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RandomForestClassifier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GradientBoostingClassifier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SVC</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model and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undersampling techniques.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undersampling_technique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undersampling_techniques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model.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f1_scores_for_technique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Undersample the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 = undersample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technique=undersampling_technique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features in the undersampled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StandardScaler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 = scaler.fit_transform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models.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model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models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Train the model on the undersampled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model.fit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Evaluate the model on the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X_test_scaled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y_pred = model.predict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X_test_scaled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f1_score_value = f1_score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y_pred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Store the F1 score in the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f1_scores_for_technique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model.</a:t>
            </a:r>
            <a:r>
              <a:rPr lang="en" sz="1050">
                <a:solidFill>
                  <a:srgbClr val="9CDCFE"/>
                </a:solidFill>
                <a:highlight>
                  <a:srgbClr val="1E1E1E"/>
                </a:highlight>
                <a:latin typeface="Courier New"/>
                <a:ea typeface="Courier New"/>
                <a:cs typeface="Courier New"/>
                <a:sym typeface="Courier New"/>
              </a:rPr>
              <a:t>__class__</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__name__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f1_score_value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the F1 scores for the current undersampling technique to the overall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undersampling_technique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f1_scores_for_technique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16145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3225"/>
              <a:buNone/>
            </a:pPr>
            <a:r>
              <a:rPr lang="en" sz="1860"/>
              <a:t>Here we are printing the f1 scores for each model with tomek links undersampling technique. I have gone ahead with Gradient boost classifier for the next step ( i.e. Hyper parameter tuning) . Note: SVC is not chosen because it gets very resource consuming and complex with a large dataset.</a:t>
            </a:r>
            <a:endParaRPr sz="1860"/>
          </a:p>
        </p:txBody>
      </p:sp>
      <p:sp>
        <p:nvSpPr>
          <p:cNvPr id="272" name="Google Shape;272;p35"/>
          <p:cNvSpPr txBox="1"/>
          <p:nvPr>
            <p:ph idx="1" type="body"/>
          </p:nvPr>
        </p:nvSpPr>
        <p:spPr>
          <a:xfrm>
            <a:off x="1078875" y="1438475"/>
            <a:ext cx="6871500" cy="3936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F1 scores for each model and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undersampling_technique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f1_scores_for_technique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f1_scores.items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'Undersampling technique: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undersampling_technique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model_name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f1_score_value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f1_scores_for_technique.items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model_name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f1_score_value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Undersampling technique: tomek_links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LogisticRegression: 0.884461864863893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DecisionTreeClassifier: 0.8039033832009356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RandomForestClassifier: 0.8823953823953824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GradientBoostingClassifier: 0.8858267716535433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SVC: 0.8874176874601714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5725" y="1441200"/>
            <a:ext cx="3309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t>Here we train use the GridSearchCV method to find the best hyperparameters for our model (</a:t>
            </a:r>
            <a:r>
              <a:rPr lang="en" sz="1050">
                <a:solidFill>
                  <a:srgbClr val="CE9178"/>
                </a:solidFill>
                <a:highlight>
                  <a:srgbClr val="1E1E1E"/>
                </a:highlight>
                <a:latin typeface="Courier New"/>
                <a:ea typeface="Courier New"/>
                <a:cs typeface="Courier New"/>
                <a:sym typeface="Courier New"/>
              </a:rPr>
              <a:t>'n_estimators'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200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300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'max_depth'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7</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'learning_rate'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This gives us the best model with tuned hyperparameters.</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I have tried to perform gridsearchCV on each model but but code wouldn’t execute even after 6 hours of running.</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p:txBody>
      </p:sp>
      <p:sp>
        <p:nvSpPr>
          <p:cNvPr id="278" name="Google Shape;278;p36"/>
          <p:cNvSpPr txBox="1"/>
          <p:nvPr>
            <p:ph idx="1" type="body"/>
          </p:nvPr>
        </p:nvSpPr>
        <p:spPr>
          <a:xfrm>
            <a:off x="3440675" y="0"/>
            <a:ext cx="5394300" cy="555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sklearn.model_selection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GridSearchCV</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GBM hyperparameters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gbm_param_grid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'n_estimators'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200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300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'max_depth'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7</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'learning_rate'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Undersample the training data using TomekLinks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tl = TomekLinks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 = tl.fit_resample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undersampled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StandardScaler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 = scaler.fit_transform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GridSearchCV object for the GBM model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gbm_grid_search = GridSearchCV</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GradientBoostingClassifier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gbm_param_grid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cv=</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scoring=</a:t>
            </a:r>
            <a:r>
              <a:rPr lang="en" sz="1050">
                <a:solidFill>
                  <a:srgbClr val="CE9178"/>
                </a:solidFill>
                <a:highlight>
                  <a:srgbClr val="1E1E1E"/>
                </a:highlight>
                <a:latin typeface="Courier New"/>
                <a:ea typeface="Courier New"/>
                <a:cs typeface="Courier New"/>
                <a:sym typeface="Courier New"/>
              </a:rPr>
              <a:t>'f1_macro'</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the GBM model to the undersampled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gbm_grid_search.fit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Get the best GBM model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best_gbm_model = gbm_grid_search.best_estimator_</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test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X_test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Evaluate the GBM model on the test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gbm_f1_score = f1_score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best_gbm_model.predict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marR="76200" rtl="0" algn="l">
              <a:lnSpc>
                <a:spcPct val="135714"/>
              </a:lnSpc>
              <a:spcBef>
                <a:spcPts val="800"/>
              </a:spcBef>
              <a:spcAft>
                <a:spcPts val="0"/>
              </a:spcAft>
              <a:buNone/>
            </a:pPr>
            <a:r>
              <a:rPr lang="en" sz="1050">
                <a:solidFill>
                  <a:srgbClr val="D5D5D5"/>
                </a:solidFill>
                <a:latin typeface="Courier New"/>
                <a:ea typeface="Courier New"/>
                <a:cs typeface="Courier New"/>
                <a:sym typeface="Courier New"/>
              </a:rPr>
              <a:t>gbm_f1_score</a:t>
            </a:r>
            <a:endParaRPr sz="1050">
              <a:solidFill>
                <a:srgbClr val="D5D5D5"/>
              </a:solidFill>
              <a:latin typeface="Courier New"/>
              <a:ea typeface="Courier New"/>
              <a:cs typeface="Courier New"/>
              <a:sym typeface="Courier New"/>
            </a:endParaRPr>
          </a:p>
          <a:p>
            <a:pPr indent="0" lvl="0" marL="0" rtl="0" algn="l">
              <a:spcBef>
                <a:spcPts val="100"/>
              </a:spcBef>
              <a:spcAft>
                <a:spcPts val="0"/>
              </a:spcAft>
              <a:buNone/>
            </a:pPr>
            <a:r>
              <a:rPr lang="en" sz="1000">
                <a:solidFill>
                  <a:srgbClr val="D5D5D5"/>
                </a:solidFill>
                <a:highlight>
                  <a:srgbClr val="383838"/>
                </a:highlight>
                <a:latin typeface="Roboto"/>
                <a:ea typeface="Roboto"/>
                <a:cs typeface="Roboto"/>
                <a:sym typeface="Roboto"/>
              </a:rPr>
              <a:t>output</a:t>
            </a:r>
            <a:endParaRPr sz="1000">
              <a:solidFill>
                <a:srgbClr val="D5D5D5"/>
              </a:solidFill>
              <a:highlight>
                <a:srgbClr val="383838"/>
              </a:highlight>
              <a:latin typeface="Roboto"/>
              <a:ea typeface="Roboto"/>
              <a:cs typeface="Roboto"/>
              <a:sym typeface="Roboto"/>
            </a:endParaRPr>
          </a:p>
          <a:p>
            <a:pPr indent="0" lvl="0" marL="50800" marR="12700" rtl="0" algn="l">
              <a:spcBef>
                <a:spcPts val="100"/>
              </a:spcBef>
              <a:spcAft>
                <a:spcPts val="0"/>
              </a:spcAft>
              <a:buNone/>
            </a:pPr>
            <a:r>
              <a:rPr lang="en" sz="1000">
                <a:solidFill>
                  <a:srgbClr val="D5D5D5"/>
                </a:solidFill>
                <a:highlight>
                  <a:srgbClr val="383838"/>
                </a:highlight>
                <a:latin typeface="Roboto"/>
                <a:ea typeface="Roboto"/>
                <a:cs typeface="Roboto"/>
                <a:sym typeface="Roboto"/>
              </a:rPr>
              <a:t>0.8800290486564996</a:t>
            </a:r>
            <a:endParaRPr sz="1000">
              <a:solidFill>
                <a:srgbClr val="D5D5D5"/>
              </a:solidFill>
              <a:highlight>
                <a:srgbClr val="383838"/>
              </a:highlight>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we pickle the model and scaler object so we can save its program state offline and apply to a different dataset elsewhere.</a:t>
            </a:r>
            <a:endParaRPr/>
          </a:p>
        </p:txBody>
      </p:sp>
      <p:sp>
        <p:nvSpPr>
          <p:cNvPr id="284" name="Google Shape;284;p37"/>
          <p:cNvSpPr txBox="1"/>
          <p:nvPr>
            <p:ph idx="1" type="body"/>
          </p:nvPr>
        </p:nvSpPr>
        <p:spPr>
          <a:xfrm>
            <a:off x="1001100" y="1567550"/>
            <a:ext cx="7335300" cy="323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import joblib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Save the best model</a:t>
            </a:r>
            <a:endParaRPr/>
          </a:p>
          <a:p>
            <a:pPr indent="0" lvl="0" marL="0" rtl="0" algn="l">
              <a:spcBef>
                <a:spcPts val="1200"/>
              </a:spcBef>
              <a:spcAft>
                <a:spcPts val="0"/>
              </a:spcAft>
              <a:buNone/>
            </a:pPr>
            <a:r>
              <a:rPr lang="en"/>
              <a:t>joblib.dump(best_gbm_model, 'best_gbm_model.pkl')</a:t>
            </a:r>
            <a:endParaRPr/>
          </a:p>
          <a:p>
            <a:pPr indent="0" lvl="0" marL="0" rtl="0" algn="l">
              <a:spcBef>
                <a:spcPts val="1200"/>
              </a:spcBef>
              <a:spcAft>
                <a:spcPts val="0"/>
              </a:spcAft>
              <a:buNone/>
            </a:pPr>
            <a:r>
              <a:rPr lang="en" sz="1000">
                <a:solidFill>
                  <a:srgbClr val="D5D5D5"/>
                </a:solidFill>
                <a:highlight>
                  <a:srgbClr val="383838"/>
                </a:highlight>
                <a:latin typeface="Courier New"/>
                <a:ea typeface="Courier New"/>
                <a:cs typeface="Courier New"/>
                <a:sym typeface="Courier New"/>
              </a:rPr>
              <a:t>output</a:t>
            </a:r>
            <a:endParaRPr sz="1000">
              <a:solidFill>
                <a:srgbClr val="D5D5D5"/>
              </a:solidFill>
              <a:highlight>
                <a:srgbClr val="383838"/>
              </a:highlight>
              <a:latin typeface="Courier New"/>
              <a:ea typeface="Courier New"/>
              <a:cs typeface="Courier New"/>
              <a:sym typeface="Courier New"/>
            </a:endParaRPr>
          </a:p>
          <a:p>
            <a:pPr indent="0" lvl="0" marL="50800" marR="12700" rtl="0" algn="l">
              <a:spcBef>
                <a:spcPts val="1200"/>
              </a:spcBef>
              <a:spcAft>
                <a:spcPts val="0"/>
              </a:spcAft>
              <a:buNone/>
            </a:pPr>
            <a:r>
              <a:rPr lang="en" sz="1000">
                <a:solidFill>
                  <a:srgbClr val="D5D5D5"/>
                </a:solidFill>
                <a:highlight>
                  <a:srgbClr val="383838"/>
                </a:highlight>
                <a:latin typeface="Courier New"/>
                <a:ea typeface="Courier New"/>
                <a:cs typeface="Courier New"/>
                <a:sym typeface="Courier New"/>
              </a:rPr>
              <a:t>['best_gbm_model.pkl']</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joblib.dump(scaler, 'scaler.pkl')</a:t>
            </a:r>
            <a:endParaRPr/>
          </a:p>
          <a:p>
            <a:pPr indent="0" lvl="0" marL="0" rtl="0" algn="l">
              <a:spcBef>
                <a:spcPts val="1200"/>
              </a:spcBef>
              <a:spcAft>
                <a:spcPts val="0"/>
              </a:spcAft>
              <a:buNone/>
            </a:pPr>
            <a:r>
              <a:rPr lang="en" sz="1000">
                <a:solidFill>
                  <a:srgbClr val="D5D5D5"/>
                </a:solidFill>
                <a:highlight>
                  <a:srgbClr val="383838"/>
                </a:highlight>
                <a:latin typeface="Courier New"/>
                <a:ea typeface="Courier New"/>
                <a:cs typeface="Courier New"/>
                <a:sym typeface="Courier New"/>
              </a:rPr>
              <a:t>output</a:t>
            </a:r>
            <a:endParaRPr sz="1000">
              <a:solidFill>
                <a:srgbClr val="D5D5D5"/>
              </a:solidFill>
              <a:highlight>
                <a:srgbClr val="383838"/>
              </a:highlight>
              <a:latin typeface="Courier New"/>
              <a:ea typeface="Courier New"/>
              <a:cs typeface="Courier New"/>
              <a:sym typeface="Courier New"/>
            </a:endParaRPr>
          </a:p>
          <a:p>
            <a:pPr indent="0" lvl="0" marL="50800" marR="12700" rtl="0" algn="l">
              <a:spcBef>
                <a:spcPts val="1200"/>
              </a:spcBef>
              <a:spcAft>
                <a:spcPts val="0"/>
              </a:spcAft>
              <a:buNone/>
            </a:pPr>
            <a:r>
              <a:rPr lang="en" sz="1000">
                <a:solidFill>
                  <a:srgbClr val="D5D5D5"/>
                </a:solidFill>
                <a:highlight>
                  <a:srgbClr val="383838"/>
                </a:highlight>
                <a:latin typeface="Courier New"/>
                <a:ea typeface="Courier New"/>
                <a:cs typeface="Courier New"/>
                <a:sym typeface="Courier New"/>
              </a:rPr>
              <a:t>['scaler.pkl']</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05255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60"/>
              <a:t>Now we create a preprocessing </a:t>
            </a:r>
            <a:r>
              <a:rPr lang="en" sz="1660"/>
              <a:t>pipeline which performs all our previous tasks in a serialised way one function after the other . We pickle this so we can apply the same preprocessing techniques on a different dataset without writing code again.</a:t>
            </a:r>
            <a:endParaRPr sz="1660"/>
          </a:p>
        </p:txBody>
      </p:sp>
      <p:sp>
        <p:nvSpPr>
          <p:cNvPr id="290" name="Google Shape;290;p38"/>
          <p:cNvSpPr txBox="1"/>
          <p:nvPr>
            <p:ph idx="1" type="body"/>
          </p:nvPr>
        </p:nvSpPr>
        <p:spPr>
          <a:xfrm>
            <a:off x="758100" y="1205200"/>
            <a:ext cx="7804800" cy="3938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sklearn.pipeline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Pipeline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FunctionTransformer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preprocessing pipeline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preprocessing_pipeline = Pipeline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'encode_categorical_feature'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encode_categorical_feature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'map_values'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map_values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'drop_null_rows'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drop_null_rows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'impute_missing_values'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impute_missing_values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'winsorize_column'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winsorize_column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'handle_missing_values'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FunctionTransformer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handle_missing_values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Save the preprocessing pipeline as a pickle file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joblib</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joblib.dump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preprocessing_pipeline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'preprocessing_pipeline_new.pkl'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output:</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['preprocessing_pipeline_new.pkl']</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This file is saved as preprocessing.py so we need to import this as a module to use it on a different notebook.</a:t>
            </a:r>
            <a:endParaRPr sz="1050">
              <a:solidFill>
                <a:srgbClr val="D5D5D5"/>
              </a:solidFill>
              <a:highlight>
                <a:srgbClr val="383838"/>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60"/>
              <a:t>Here we open a new notebook to make predictions on a new unseen dataset without any target variable. We are performing preprocessing tasks using the pipeline by unpickling it. We also unpickle the model and scaler files.</a:t>
            </a:r>
            <a:endParaRPr sz="1860"/>
          </a:p>
        </p:txBody>
      </p:sp>
      <p:sp>
        <p:nvSpPr>
          <p:cNvPr id="296" name="Google Shape;296;p39"/>
          <p:cNvSpPr txBox="1"/>
          <p:nvPr>
            <p:ph idx="1" type="body"/>
          </p:nvPr>
        </p:nvSpPr>
        <p:spPr>
          <a:xfrm>
            <a:off x="738675" y="1253800"/>
            <a:ext cx="8048100" cy="42183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pandas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pd.read_csv</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"/content/drive/MyDrive/Hackathon_KH/test_loan_data (1).csv"</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preprocessing_functions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preprocessing_functions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handle_missing_values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convert_date_column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encode_categorical_feature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map_values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drop_null_rows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impute_missing_values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winsorize_column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joblib</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Load the preprocessing pipeline from the pickle file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preprocessing_pipeline = joblib.load</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'/content/preprocessing_pipeline_new.pkl'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Apply the preprocessing pipeline to the new dataset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new_preprocessed_data = preprocessing_pipeline.transform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numpy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np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 = new_preprocessed_data.select_dtypes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include=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np.number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.copy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Load the GBM model and scaler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gbm_model = joblib.load</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'best_gbm_model.pkl'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joblib.load</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'scaler.pkl'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1210025" y="53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60"/>
              <a:t>Now we performing scaling operation on the new dataset and make predictions using all available numerical </a:t>
            </a:r>
            <a:r>
              <a:rPr lang="en" sz="1860"/>
              <a:t>feature</a:t>
            </a:r>
            <a:r>
              <a:rPr lang="en" sz="1860"/>
              <a:t> columns. We then make a new column called ‘loan_status’ and append it to the end of the new dataset. We then convert the dataframe back to CSV file and write it to our google drive.</a:t>
            </a:r>
            <a:endParaRPr sz="1860"/>
          </a:p>
        </p:txBody>
      </p:sp>
      <p:sp>
        <p:nvSpPr>
          <p:cNvPr id="302" name="Google Shape;302;p40"/>
          <p:cNvSpPr txBox="1"/>
          <p:nvPr>
            <p:ph idx="1" type="body"/>
          </p:nvPr>
        </p:nvSpPr>
        <p:spPr>
          <a:xfrm>
            <a:off x="1010825" y="1866100"/>
            <a:ext cx="7736700" cy="3829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new data using the saved scaler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scaled_data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numerical_df</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Make predictions on the scaled data using the GBM model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predictions = gbm_model.predict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scaled_data</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Append the predictions array as a new column to the DataFrame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'loan_status'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predictions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Save the modified DataFrame as a new CSV file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df.to_csv</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'/content/drive/MyDrive/Hackathon_KH/modified_dataset.csv'</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index=</a:t>
            </a:r>
            <a:r>
              <a:rPr lang="en" sz="1050">
                <a:solidFill>
                  <a:srgbClr val="569CD6"/>
                </a:solidFill>
                <a:highlight>
                  <a:srgbClr val="1E1E1E"/>
                </a:highlight>
                <a:latin typeface="Courier New"/>
                <a:ea typeface="Courier New"/>
                <a:cs typeface="Courier New"/>
                <a:sym typeface="Courier New"/>
              </a:rPr>
              <a:t>False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258625"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the distribution of the predictions we get on the new dataset.</a:t>
            </a:r>
            <a:endParaRPr/>
          </a:p>
        </p:txBody>
      </p:sp>
      <p:sp>
        <p:nvSpPr>
          <p:cNvPr id="308" name="Google Shape;308;p41"/>
          <p:cNvSpPr txBox="1"/>
          <p:nvPr>
            <p:ph idx="1" type="body"/>
          </p:nvPr>
        </p:nvSpPr>
        <p:spPr>
          <a:xfrm>
            <a:off x="349900" y="1040000"/>
            <a:ext cx="5802600" cy="3965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matplotlib.pyplot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plt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Select the column you want to create a pie chart for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feature_column = </a:t>
            </a:r>
            <a:r>
              <a:rPr lang="en" sz="1050">
                <a:solidFill>
                  <a:srgbClr val="CE9178"/>
                </a:solidFill>
                <a:highlight>
                  <a:srgbClr val="1E1E1E"/>
                </a:highlight>
                <a:latin typeface="Courier New"/>
                <a:ea typeface="Courier New"/>
                <a:cs typeface="Courier New"/>
                <a:sym typeface="Courier New"/>
              </a:rPr>
              <a:t>'loan_status'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Calculate the value counts and percentages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value_counts = 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percentages = value_counts / </a:t>
            </a:r>
            <a:r>
              <a:rPr lang="en" sz="1050">
                <a:solidFill>
                  <a:srgbClr val="DCDCAA"/>
                </a:solidFill>
                <a:highlight>
                  <a:srgbClr val="1E1E1E"/>
                </a:highlight>
                <a:latin typeface="Courier New"/>
                <a:ea typeface="Courier New"/>
                <a:cs typeface="Courier New"/>
                <a:sym typeface="Courier New"/>
              </a:rPr>
              <a:t>len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100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a title to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"Pie Chart of {}"</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format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the percentages as text outside each slice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autotexts = plt.pie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labels=value_counts.index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autopct=</a:t>
            </a:r>
            <a:r>
              <a:rPr lang="en" sz="1050">
                <a:solidFill>
                  <a:srgbClr val="CE9178"/>
                </a:solidFill>
                <a:highlight>
                  <a:srgbClr val="1E1E1E"/>
                </a:highlight>
                <a:latin typeface="Courier New"/>
                <a:ea typeface="Courier New"/>
                <a:cs typeface="Courier New"/>
                <a:sym typeface="Courier New"/>
              </a:rPr>
              <a:t>'%.2f%%'</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autotext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autotexts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autotext.set_horizontalalignment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autotext.set_verticalalignment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Display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plt.tight_layout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66">
                <a:solidFill>
                  <a:srgbClr val="6AA94F"/>
                </a:solidFill>
                <a:highlight>
                  <a:srgbClr val="1E1E1E"/>
                </a:highlight>
                <a:latin typeface="Courier New"/>
                <a:ea typeface="Courier New"/>
                <a:cs typeface="Courier New"/>
                <a:sym typeface="Courier New"/>
              </a:rPr>
              <a:t># 1 Means PAID</a:t>
            </a:r>
            <a:endParaRPr sz="1566">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66">
                <a:solidFill>
                  <a:srgbClr val="6AA94F"/>
                </a:solidFill>
                <a:highlight>
                  <a:srgbClr val="1E1E1E"/>
                </a:highlight>
                <a:latin typeface="Courier New"/>
                <a:ea typeface="Courier New"/>
                <a:cs typeface="Courier New"/>
                <a:sym typeface="Courier New"/>
              </a:rPr>
              <a:t># 0 means DEFAULTED</a:t>
            </a:r>
            <a:endParaRPr sz="1566">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09" name="Google Shape;309;p41"/>
          <p:cNvPicPr preferRelativeResize="0"/>
          <p:nvPr/>
        </p:nvPicPr>
        <p:blipFill>
          <a:blip r:embed="rId3">
            <a:alphaModFix/>
          </a:blip>
          <a:stretch>
            <a:fillRect/>
          </a:stretch>
        </p:blipFill>
        <p:spPr>
          <a:xfrm>
            <a:off x="5656626" y="1414150"/>
            <a:ext cx="3059675" cy="3217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51700" y="199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t>I have used Ordinal encoder on the grade column because there is an inherent order on the loan grades</a:t>
            </a:r>
            <a:endParaRPr sz="2100"/>
          </a:p>
          <a:p>
            <a:pPr indent="0" lvl="0" marL="0" rtl="0" algn="l">
              <a:spcBef>
                <a:spcPts val="0"/>
              </a:spcBef>
              <a:spcAft>
                <a:spcPts val="0"/>
              </a:spcAft>
              <a:buNone/>
            </a:pPr>
            <a:r>
              <a:rPr lang="en" sz="2100"/>
              <a:t>( Grade A being least risky therefore score of 1.0, Grade G being highest risk, therefore score of 7.0 )</a:t>
            </a:r>
            <a:endParaRPr sz="2100"/>
          </a:p>
        </p:txBody>
      </p:sp>
      <p:sp>
        <p:nvSpPr>
          <p:cNvPr id="147" name="Google Shape;147;p15"/>
          <p:cNvSpPr txBox="1"/>
          <p:nvPr>
            <p:ph idx="1" type="body"/>
          </p:nvPr>
        </p:nvSpPr>
        <p:spPr>
          <a:xfrm>
            <a:off x="1151700" y="209240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OrdinalEncoder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the OrdinalEncoder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encoder = OrdinalEncoder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and transform the feature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'grade'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encoder.fit_transform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'grade'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1919550" y="1978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228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code is to convert emp_length column from object to number format so it can be used as model input feature.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mapping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'&lt; 1 year'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'1 year'</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'2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'3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'4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'5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'6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'7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7</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'8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8</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'9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9</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'10+ years'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Map the corresponding values using the mapping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mapping</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updated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the Target variable to number number by </a:t>
            </a:r>
            <a:r>
              <a:rPr lang="en"/>
              <a:t>assigning</a:t>
            </a:r>
            <a:r>
              <a:rPr lang="en"/>
              <a:t> 0 as defaulted, and 1 as Paid.</a:t>
            </a:r>
            <a:endParaRPr/>
          </a:p>
        </p:txBody>
      </p:sp>
      <p:sp>
        <p:nvSpPr>
          <p:cNvPr id="159" name="Google Shape;159;p17"/>
          <p:cNvSpPr txBox="1"/>
          <p:nvPr>
            <p:ph idx="1" type="body"/>
          </p:nvPr>
        </p:nvSpPr>
        <p:spPr>
          <a:xfrm>
            <a:off x="1219725" y="18105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LabelEncoder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the LabelEncoder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encoder = LabelEncoder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the encoder to the data and transform the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'loan_status'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encoder.fit_transform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'loan_status'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 have mapped the term column values to its number format to use in model input feature.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mapping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 60 months'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60</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 36 months'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36</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Map the corresponding values using the mapping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mapping</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updated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for null values in the dataset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df.isnull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sum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br>
              <a:rPr lang="en"/>
            </a:br>
            <a:r>
              <a:rPr lang="en" sz="1050">
                <a:solidFill>
                  <a:srgbClr val="D5D5D5"/>
                </a:solidFill>
                <a:highlight>
                  <a:srgbClr val="383838"/>
                </a:highlight>
                <a:latin typeface="Courier New"/>
                <a:ea typeface="Courier New"/>
                <a:cs typeface="Courier New"/>
                <a:sym typeface="Courier New"/>
              </a:rPr>
              <a:t>emp_length 4588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emp_title 5018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num_actv_bc_tl 3948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mort_acc 2771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tot_cur_bal 3948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pub_rec_bankruptcies 31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revol_util 53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title 970</a:t>
            </a:r>
            <a:endParaRPr sz="1050">
              <a:solidFill>
                <a:srgbClr val="D5D5D5"/>
              </a:solidFill>
              <a:highlight>
                <a:srgbClr val="383838"/>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Dropping specified rows because they have </a:t>
            </a:r>
            <a:r>
              <a:rPr lang="en"/>
              <a:t>negligible</a:t>
            </a:r>
            <a:r>
              <a:rPr lang="en"/>
              <a:t> amount of null values compared to dataset</a:t>
            </a:r>
            <a:endParaRPr/>
          </a:p>
        </p:txBody>
      </p:sp>
      <p:sp>
        <p:nvSpPr>
          <p:cNvPr id="177" name="Google Shape;177;p20"/>
          <p:cNvSpPr txBox="1"/>
          <p:nvPr>
            <p:ph idx="1" type="body"/>
          </p:nvPr>
        </p:nvSpPr>
        <p:spPr>
          <a:xfrm>
            <a:off x="1297500" y="19563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Drop the rows with null values in the 'pub_rec_bankruptcies','title','revol_util'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'pub_rec_bankruptcies'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'revol_util'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'title'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the distribution of loan amount column.</a:t>
            </a:r>
            <a:endParaRPr/>
          </a:p>
        </p:txBody>
      </p:sp>
      <p:sp>
        <p:nvSpPr>
          <p:cNvPr id="183" name="Google Shape;183;p21"/>
          <p:cNvSpPr txBox="1"/>
          <p:nvPr>
            <p:ph idx="1" type="body"/>
          </p:nvPr>
        </p:nvSpPr>
        <p:spPr>
          <a:xfrm>
            <a:off x="218625" y="15578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seaborn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sns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Plot the distribution of a single feature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sns.histplot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'loan_amnt'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pic>
        <p:nvPicPr>
          <p:cNvPr id="184" name="Google Shape;184;p21"/>
          <p:cNvPicPr preferRelativeResize="0"/>
          <p:nvPr/>
        </p:nvPicPr>
        <p:blipFill rotWithShape="1">
          <a:blip r:embed="rId3">
            <a:alphaModFix/>
          </a:blip>
          <a:srcRect b="4509" l="6539" r="-6540" t="-4509"/>
          <a:stretch/>
        </p:blipFill>
        <p:spPr>
          <a:xfrm>
            <a:off x="3931425" y="1383875"/>
            <a:ext cx="4903475" cy="366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