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7843c03ce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7843c03ce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7843c03ce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7843c03ce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7843c03ce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7843c03ce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7843c03ce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7843c03ce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7843c03ce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97843c03ce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97843c03ce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97843c03ce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97843c03ce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97843c03ce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97843c03ce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97843c03ce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7843c03ce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97843c03ce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97843c03ce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97843c03ce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6e360582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6e360582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97843c03ce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97843c03ce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97843c03ce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97843c03ce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97843c03ce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97843c03ce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97843c03ce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97843c03ce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97843c03ce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97843c03ce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6e360582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6e360582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6e360582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6e360582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7843c03ce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7843c03ce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7843c03ce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7843c03ce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7843c03ce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7843c03ce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7843c03ce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7843c03ce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7843c03ce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7843c03ce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90050" y="13743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5400">
                <a:solidFill>
                  <a:srgbClr val="000000"/>
                </a:solidFill>
                <a:latin typeface="Arial"/>
                <a:ea typeface="Arial"/>
                <a:cs typeface="Arial"/>
                <a:sym typeface="Arial"/>
              </a:rPr>
              <a:t>Loan Repayment Assessment in Banking</a:t>
            </a:r>
            <a:endParaRPr sz="5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2090350" y="4036285"/>
            <a:ext cx="4242600" cy="738300"/>
          </a:xfrm>
          <a:prstGeom prst="rect">
            <a:avLst/>
          </a:prstGeom>
        </p:spPr>
        <p:txBody>
          <a:bodyPr anchorCtr="0" anchor="t" bIns="91425" lIns="91425" spcFirstLastPara="1" rIns="91425" wrap="square" tIns="91425">
            <a:normAutofit fontScale="62500" lnSpcReduction="20000"/>
          </a:bodyPr>
          <a:lstStyle/>
          <a:p>
            <a:pPr indent="0" lvl="0" marL="0" rtl="0" algn="r">
              <a:lnSpc>
                <a:spcPct val="115000"/>
              </a:lnSpc>
              <a:spcBef>
                <a:spcPts val="1000"/>
              </a:spcBef>
              <a:spcAft>
                <a:spcPts val="0"/>
              </a:spcAft>
              <a:buNone/>
            </a:pPr>
            <a:r>
              <a:rPr lang="en" sz="1800">
                <a:solidFill>
                  <a:srgbClr val="7F7F7F"/>
                </a:solidFill>
                <a:latin typeface="Trebuchet MS"/>
                <a:ea typeface="Trebuchet MS"/>
                <a:cs typeface="Trebuchet MS"/>
                <a:sym typeface="Trebuchet MS"/>
              </a:rPr>
              <a:t>-by Hari Santosh</a:t>
            </a:r>
            <a:endParaRPr sz="1800">
              <a:solidFill>
                <a:srgbClr val="7F7F7F"/>
              </a:solidFill>
              <a:latin typeface="Trebuchet MS"/>
              <a:ea typeface="Trebuchet MS"/>
              <a:cs typeface="Trebuchet MS"/>
              <a:sym typeface="Trebuchet MS"/>
            </a:endParaRPr>
          </a:p>
          <a:p>
            <a:pPr indent="0" lvl="0" marL="0" rtl="0" algn="r">
              <a:lnSpc>
                <a:spcPct val="115000"/>
              </a:lnSpc>
              <a:spcBef>
                <a:spcPts val="1000"/>
              </a:spcBef>
              <a:spcAft>
                <a:spcPts val="0"/>
              </a:spcAft>
              <a:buNone/>
            </a:pPr>
            <a:r>
              <a:rPr lang="en" sz="1800">
                <a:solidFill>
                  <a:srgbClr val="7F7F7F"/>
                </a:solidFill>
                <a:latin typeface="Trebuchet MS"/>
                <a:ea typeface="Trebuchet MS"/>
                <a:cs typeface="Trebuchet MS"/>
                <a:sym typeface="Trebuchet MS"/>
              </a:rPr>
              <a:t>hsgame08@gmail.com</a:t>
            </a:r>
            <a:endParaRPr sz="1800">
              <a:solidFill>
                <a:srgbClr val="7F7F7F"/>
              </a:solidFill>
              <a:latin typeface="Trebuchet MS"/>
              <a:ea typeface="Trebuchet MS"/>
              <a:cs typeface="Trebuchet MS"/>
              <a:sym typeface="Trebuchet MS"/>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19750" y="2090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Checking the distribution of same feature loan amount using qq-plot, It can be confirmed its not normally distributed.</a:t>
            </a:r>
            <a:endParaRPr/>
          </a:p>
        </p:txBody>
      </p:sp>
      <p:sp>
        <p:nvSpPr>
          <p:cNvPr id="190" name="Google Shape;190;p22"/>
          <p:cNvSpPr txBox="1"/>
          <p:nvPr>
            <p:ph idx="1" type="body"/>
          </p:nvPr>
        </p:nvSpPr>
        <p:spPr>
          <a:xfrm>
            <a:off x="0" y="1509225"/>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statsmodels.api </a:t>
            </a:r>
            <a:r>
              <a:rPr lang="en" sz="1050">
                <a:solidFill>
                  <a:srgbClr val="C586C0"/>
                </a:solidFill>
                <a:highlight>
                  <a:srgbClr val="1E1E1E"/>
                </a:highlight>
                <a:latin typeface="Courier New"/>
                <a:ea typeface="Courier New"/>
                <a:cs typeface="Courier New"/>
                <a:sym typeface="Courier New"/>
              </a:rPr>
              <a:t>as</a:t>
            </a:r>
            <a:r>
              <a:rPr lang="en" sz="1050">
                <a:solidFill>
                  <a:srgbClr val="D4D4D4"/>
                </a:solidFill>
                <a:highlight>
                  <a:srgbClr val="1E1E1E"/>
                </a:highlight>
                <a:latin typeface="Courier New"/>
                <a:ea typeface="Courier New"/>
                <a:cs typeface="Courier New"/>
                <a:sym typeface="Courier New"/>
              </a:rPr>
              <a:t> sm</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matplotlib.pyplot </a:t>
            </a:r>
            <a:r>
              <a:rPr lang="en" sz="1050">
                <a:solidFill>
                  <a:srgbClr val="C586C0"/>
                </a:solidFill>
                <a:highlight>
                  <a:srgbClr val="1E1E1E"/>
                </a:highlight>
                <a:latin typeface="Courier New"/>
                <a:ea typeface="Courier New"/>
                <a:cs typeface="Courier New"/>
                <a:sym typeface="Courier New"/>
              </a:rPr>
              <a:t>as</a:t>
            </a:r>
            <a:r>
              <a:rPr lang="en" sz="1050">
                <a:solidFill>
                  <a:srgbClr val="D4D4D4"/>
                </a:solidFill>
                <a:highlight>
                  <a:srgbClr val="1E1E1E"/>
                </a:highlight>
                <a:latin typeface="Courier New"/>
                <a:ea typeface="Courier New"/>
                <a:cs typeface="Courier New"/>
                <a:sym typeface="Courier New"/>
              </a:rPr>
              <a:t> plt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fig = sm.qqplot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'loan_amnt'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line=</a:t>
            </a:r>
            <a:r>
              <a:rPr lang="en" sz="1050">
                <a:solidFill>
                  <a:srgbClr val="CE9178"/>
                </a:solidFill>
                <a:highlight>
                  <a:srgbClr val="1E1E1E"/>
                </a:highlight>
                <a:latin typeface="Courier New"/>
                <a:ea typeface="Courier New"/>
                <a:cs typeface="Courier New"/>
                <a:sym typeface="Courier New"/>
              </a:rPr>
              <a:t>'s'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plt.title</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"Q-Q Plot"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plt.xlabel</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"Theoretical Quantiles"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plt.ylabel</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"Sample Quantiles"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plt.show</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91" name="Google Shape;191;p22"/>
          <p:cNvPicPr preferRelativeResize="0"/>
          <p:nvPr/>
        </p:nvPicPr>
        <p:blipFill>
          <a:blip r:embed="rId3">
            <a:alphaModFix/>
          </a:blip>
          <a:stretch>
            <a:fillRect/>
          </a:stretch>
        </p:blipFill>
        <p:spPr>
          <a:xfrm>
            <a:off x="3551500" y="1509223"/>
            <a:ext cx="4583674" cy="3475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103125" y="1313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Here I plot the pie chart of the target variable loan_status, the Defaulted (0) class in low compared to Paid class, causing class imbalance</a:t>
            </a:r>
            <a:endParaRPr/>
          </a:p>
        </p:txBody>
      </p:sp>
      <p:sp>
        <p:nvSpPr>
          <p:cNvPr id="197" name="Google Shape;197;p23"/>
          <p:cNvSpPr txBox="1"/>
          <p:nvPr>
            <p:ph idx="1" type="body"/>
          </p:nvPr>
        </p:nvSpPr>
        <p:spPr>
          <a:xfrm>
            <a:off x="131175" y="1489800"/>
            <a:ext cx="7038900" cy="2911200"/>
          </a:xfrm>
          <a:prstGeom prst="rect">
            <a:avLst/>
          </a:prstGeom>
        </p:spPr>
        <p:txBody>
          <a:bodyPr anchorCtr="0" anchor="t" bIns="91425" lIns="91425" spcFirstLastPara="1" rIns="91425" wrap="square" tIns="91425">
            <a:normAutofit fontScale="62500" lnSpcReduction="20000"/>
          </a:bodyPr>
          <a:lstStyle/>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Select the column you want to create a pie chart for</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feature_column = </a:t>
            </a:r>
            <a:r>
              <a:rPr lang="en" sz="1050">
                <a:solidFill>
                  <a:srgbClr val="CE9178"/>
                </a:solidFill>
                <a:highlight>
                  <a:srgbClr val="1E1E1E"/>
                </a:highlight>
                <a:latin typeface="Courier New"/>
                <a:ea typeface="Courier New"/>
                <a:cs typeface="Courier New"/>
                <a:sym typeface="Courier New"/>
              </a:rPr>
              <a:t>'loan_status'</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Calculate the value counts and percentages</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value_counts = df</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feature_column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.value_counts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percentages = value_counts / </a:t>
            </a:r>
            <a:r>
              <a:rPr lang="en" sz="1050">
                <a:solidFill>
                  <a:srgbClr val="DCDCAA"/>
                </a:solidFill>
                <a:highlight>
                  <a:srgbClr val="1E1E1E"/>
                </a:highlight>
                <a:latin typeface="Courier New"/>
                <a:ea typeface="Courier New"/>
                <a:cs typeface="Courier New"/>
                <a:sym typeface="Courier New"/>
              </a:rPr>
              <a:t>len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100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Add a title to the chart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plt.title</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"Pie Chart of {}"</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format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feature_column</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Add the percentages as text outside each slice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_</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_</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autotexts = plt.pie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value_counts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labels=value_counts.index</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autopct=</a:t>
            </a:r>
            <a:r>
              <a:rPr lang="en" sz="1050">
                <a:solidFill>
                  <a:srgbClr val="CE9178"/>
                </a:solidFill>
                <a:highlight>
                  <a:srgbClr val="1E1E1E"/>
                </a:highlight>
                <a:latin typeface="Courier New"/>
                <a:ea typeface="Courier New"/>
                <a:cs typeface="Courier New"/>
                <a:sym typeface="Courier New"/>
              </a:rPr>
              <a:t>'%.2f%%'</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autotext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autotexts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autotext.set_horizontalalignment</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'center'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autotext.set_verticalalignment</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'center'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Display the chart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plt.tight_layout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1 Means PAID</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0 means DEFAULTED</a:t>
            </a:r>
            <a:endParaRPr sz="1050">
              <a:solidFill>
                <a:srgbClr val="6AA94F"/>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98" name="Google Shape;198;p23"/>
          <p:cNvPicPr preferRelativeResize="0"/>
          <p:nvPr/>
        </p:nvPicPr>
        <p:blipFill>
          <a:blip r:embed="rId3">
            <a:alphaModFix/>
          </a:blip>
          <a:stretch>
            <a:fillRect/>
          </a:stretch>
        </p:blipFill>
        <p:spPr>
          <a:xfrm>
            <a:off x="4805150" y="1489800"/>
            <a:ext cx="2972135" cy="3125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122550" y="1507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use KNN imputer after trying out mean and median imputer as KNN imputer is less sensitive to outliers in features with null values.</a:t>
            </a:r>
            <a:endParaRPr/>
          </a:p>
        </p:txBody>
      </p:sp>
      <p:sp>
        <p:nvSpPr>
          <p:cNvPr id="204" name="Google Shape;204;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sklearn.impute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KNNImputer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numpy </a:t>
            </a:r>
            <a:r>
              <a:rPr lang="en" sz="1050">
                <a:solidFill>
                  <a:srgbClr val="C586C0"/>
                </a:solidFill>
                <a:highlight>
                  <a:srgbClr val="1E1E1E"/>
                </a:highlight>
                <a:latin typeface="Courier New"/>
                <a:ea typeface="Courier New"/>
                <a:cs typeface="Courier New"/>
                <a:sym typeface="Courier New"/>
              </a:rPr>
              <a:t>as</a:t>
            </a:r>
            <a:r>
              <a:rPr lang="en" sz="1050">
                <a:solidFill>
                  <a:srgbClr val="D4D4D4"/>
                </a:solidFill>
                <a:highlight>
                  <a:srgbClr val="1E1E1E"/>
                </a:highlight>
                <a:latin typeface="Courier New"/>
                <a:ea typeface="Courier New"/>
                <a:cs typeface="Courier New"/>
                <a:sym typeface="Courier New"/>
              </a:rPr>
              <a:t> np</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Define the columns you want to impute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columns = </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"num_actv_bc_tl"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"mort_acc"</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"tot_cur_bal"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"emp_length"</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Create an instance of the KNNImputer</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imputer = KNNImputer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n_neighbors=</a:t>
            </a:r>
            <a:r>
              <a:rPr lang="en" sz="1050">
                <a:solidFill>
                  <a:srgbClr val="B5CEA8"/>
                </a:solidFill>
                <a:highlight>
                  <a:srgbClr val="1E1E1E"/>
                </a:highlight>
                <a:latin typeface="Courier New"/>
                <a:ea typeface="Courier New"/>
                <a:cs typeface="Courier New"/>
                <a:sym typeface="Courier New"/>
              </a:rPr>
              <a:t>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 You can adjust the number of neighbors to use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Fit the imputer on the data with the specified columns</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imputer.fit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columns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Impute the missing values in the specified columns</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columns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imputer.transform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columns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995400" y="438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have made a boxplot for each feature to detect outliers, The other boxplots look consistent enough except the annual_inc one.</a:t>
            </a:r>
            <a:endParaRPr/>
          </a:p>
        </p:txBody>
      </p:sp>
      <p:sp>
        <p:nvSpPr>
          <p:cNvPr id="210" name="Google Shape;210;p25"/>
          <p:cNvSpPr txBox="1"/>
          <p:nvPr>
            <p:ph idx="1" type="body"/>
          </p:nvPr>
        </p:nvSpPr>
        <p:spPr>
          <a:xfrm>
            <a:off x="0" y="1440100"/>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numerical_df = df.select_dtypes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include=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np.number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.copy</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Create a boxplot for each feature in the dataset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column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numerical_df.columns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plt.figure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numerical_df.boxplot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column=column</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plt.title</a:t>
            </a:r>
            <a:r>
              <a:rPr lang="en" sz="1050">
                <a:solidFill>
                  <a:srgbClr val="DCDCDC"/>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f</a:t>
            </a:r>
            <a:r>
              <a:rPr lang="en" sz="1050">
                <a:solidFill>
                  <a:srgbClr val="CE9178"/>
                </a:solidFill>
                <a:highlight>
                  <a:srgbClr val="1E1E1E"/>
                </a:highlight>
                <a:latin typeface="Courier New"/>
                <a:ea typeface="Courier New"/>
                <a:cs typeface="Courier New"/>
                <a:sym typeface="Courier New"/>
              </a:rPr>
              <a:t>"Boxplot of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column</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plt.show</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11" name="Google Shape;211;p25"/>
          <p:cNvPicPr preferRelativeResize="0"/>
          <p:nvPr/>
        </p:nvPicPr>
        <p:blipFill>
          <a:blip r:embed="rId3">
            <a:alphaModFix/>
          </a:blip>
          <a:stretch>
            <a:fillRect/>
          </a:stretch>
        </p:blipFill>
        <p:spPr>
          <a:xfrm>
            <a:off x="4322600" y="1819172"/>
            <a:ext cx="3886650" cy="316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161425" y="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to deal with outliers in the annual_inc feature, I have capped( Winsorize) the outliers ( lying above 99 percentile mark and below 1 percentile mark. This will make sure these values </a:t>
            </a:r>
            <a:r>
              <a:rPr lang="en"/>
              <a:t>don't</a:t>
            </a:r>
            <a:r>
              <a:rPr lang="en"/>
              <a:t> cause bias in the model training coefficients.</a:t>
            </a:r>
            <a:endParaRPr/>
          </a:p>
        </p:txBody>
      </p:sp>
      <p:sp>
        <p:nvSpPr>
          <p:cNvPr id="217" name="Google Shape;217;p26"/>
          <p:cNvSpPr txBox="1"/>
          <p:nvPr>
            <p:ph idx="1" type="body"/>
          </p:nvPr>
        </p:nvSpPr>
        <p:spPr>
          <a:xfrm>
            <a:off x="782350" y="1761925"/>
            <a:ext cx="7038900" cy="2911200"/>
          </a:xfrm>
          <a:prstGeom prst="rect">
            <a:avLst/>
          </a:prstGeom>
        </p:spPr>
        <p:txBody>
          <a:bodyPr anchorCtr="0" anchor="t" bIns="91425" lIns="91425" spcFirstLastPara="1" rIns="91425" wrap="square" tIns="91425">
            <a:normAutofit fontScale="92500" lnSpcReduction="10000"/>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scipy.stats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mstats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Assuming you have a DataFrame called 'numerical_df' with your dataset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and 'annual_inc' is the column you want to winsorize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Specify the column you want to winsorize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column_to_winsorize = </a:t>
            </a:r>
            <a:r>
              <a:rPr lang="en" sz="1050">
                <a:solidFill>
                  <a:srgbClr val="CE9178"/>
                </a:solidFill>
                <a:highlight>
                  <a:srgbClr val="1E1E1E"/>
                </a:highlight>
                <a:latin typeface="Courier New"/>
                <a:ea typeface="Courier New"/>
                <a:cs typeface="Courier New"/>
                <a:sym typeface="Courier New"/>
              </a:rPr>
              <a:t>'annual_inc'</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Winsorize the column at the 1st and 99th percentile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winsorized_data = mstats.winsorize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numerical_df</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column_to_winsorize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limits=</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0.01</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0.01</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Replace the original column with the winsorized values</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numerical_df</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column_to_winsorize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winsorized_data</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122550" y="111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60"/>
              <a:t>In this code I have made a correlation </a:t>
            </a:r>
            <a:r>
              <a:rPr lang="en" sz="1760"/>
              <a:t>matrix</a:t>
            </a:r>
            <a:r>
              <a:rPr lang="en" sz="1760"/>
              <a:t> with respect to each feature with another. Also made a heatmap with correlation values and highlighting values which have great than 0.8 correlation value. Output in next slide</a:t>
            </a:r>
            <a:endParaRPr sz="1760"/>
          </a:p>
        </p:txBody>
      </p:sp>
      <p:sp>
        <p:nvSpPr>
          <p:cNvPr id="223" name="Google Shape;223;p27"/>
          <p:cNvSpPr txBox="1"/>
          <p:nvPr>
            <p:ph idx="1" type="body"/>
          </p:nvPr>
        </p:nvSpPr>
        <p:spPr>
          <a:xfrm>
            <a:off x="554000" y="1450925"/>
            <a:ext cx="7038900" cy="3865500"/>
          </a:xfrm>
          <a:prstGeom prst="rect">
            <a:avLst/>
          </a:prstGeom>
        </p:spPr>
        <p:txBody>
          <a:bodyPr anchorCtr="0" anchor="t" bIns="91425" lIns="91425" spcFirstLastPara="1" rIns="91425" wrap="square" tIns="91425">
            <a:normAutofit fontScale="85000" lnSpcReduction="20000"/>
          </a:bodyPr>
          <a:lstStyle/>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Calculate the correlation matrix</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correlation_matrix = numerical_df.corr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Print the correlation matrix</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correlation_matrix</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corr_matrix = correlation_matrix.copy</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Set the threshold for high correlation.</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threshold = </a:t>
            </a:r>
            <a:r>
              <a:rPr lang="en" sz="1050">
                <a:solidFill>
                  <a:srgbClr val="B5CEA8"/>
                </a:solidFill>
                <a:highlight>
                  <a:srgbClr val="1E1E1E"/>
                </a:highlight>
                <a:latin typeface="Courier New"/>
                <a:ea typeface="Courier New"/>
                <a:cs typeface="Courier New"/>
                <a:sym typeface="Courier New"/>
              </a:rPr>
              <a:t>0.8</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Create a mask to highlight high values in the heatmap with high negative and positive correlation.</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mask = </a:t>
            </a:r>
            <a:r>
              <a:rPr lang="en" sz="1050">
                <a:solidFill>
                  <a:srgbClr val="DCDCAA"/>
                </a:solidFill>
                <a:highlight>
                  <a:srgbClr val="1E1E1E"/>
                </a:highlight>
                <a:latin typeface="Courier New"/>
                <a:ea typeface="Courier New"/>
                <a:cs typeface="Courier New"/>
                <a:sym typeface="Courier New"/>
              </a:rPr>
              <a:t>abs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corr_matrix</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&lt;= threshold</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Set the values below the threshold to blank.</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corr_matrix</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mask</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Create a custom colormap to dim the rest of the values in the heatmap.</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cmap = sns.diverging_palette</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220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as_cmap=</a:t>
            </a:r>
            <a:r>
              <a:rPr lang="en" sz="1050">
                <a:solidFill>
                  <a:srgbClr val="569CD6"/>
                </a:solidFill>
                <a:highlight>
                  <a:srgbClr val="1E1E1E"/>
                </a:highlight>
                <a:latin typeface="Courier New"/>
                <a:ea typeface="Courier New"/>
                <a:cs typeface="Courier New"/>
                <a:sym typeface="Courier New"/>
              </a:rPr>
              <a:t>True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Plot the heatmap.</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ax1 = sns.heatmap</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corr_matrix</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annot=</a:t>
            </a:r>
            <a:r>
              <a:rPr lang="en" sz="1050">
                <a:solidFill>
                  <a:srgbClr val="569CD6"/>
                </a:solidFill>
                <a:highlight>
                  <a:srgbClr val="1E1E1E"/>
                </a:highlight>
                <a:latin typeface="Courier New"/>
                <a:ea typeface="Courier New"/>
                <a:cs typeface="Courier New"/>
                <a:sym typeface="Courier New"/>
              </a:rPr>
              <a:t>True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cmap=cmap</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plt.gcf</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.set_size_inches</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15</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180900" y="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6249"/>
              <a:buNone/>
            </a:pPr>
            <a:r>
              <a:rPr lang="en" sz="1760"/>
              <a:t>Here we can see grade and interest rate are highly correlated, which can cause multicollinearity and cause bias in the model. Therefore a way to deal with them is to combine both into a single feature. But since our problem is a classification task, I have left them as is.</a:t>
            </a:r>
            <a:endParaRPr sz="1760"/>
          </a:p>
        </p:txBody>
      </p:sp>
      <p:sp>
        <p:nvSpPr>
          <p:cNvPr id="229" name="Google Shape;229;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0" name="Google Shape;230;p28"/>
          <p:cNvPicPr preferRelativeResize="0"/>
          <p:nvPr/>
        </p:nvPicPr>
        <p:blipFill>
          <a:blip r:embed="rId3">
            <a:alphaModFix/>
          </a:blip>
          <a:stretch>
            <a:fillRect/>
          </a:stretch>
        </p:blipFill>
        <p:spPr>
          <a:xfrm>
            <a:off x="1297500" y="1138441"/>
            <a:ext cx="7038899" cy="39661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229475" y="1507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Here we are splitting our dataset into predictor variables (X) and target variable (y) .</a:t>
            </a:r>
            <a:endParaRPr/>
          </a:p>
        </p:txBody>
      </p:sp>
      <p:sp>
        <p:nvSpPr>
          <p:cNvPr id="236" name="Google Shape;236;p29"/>
          <p:cNvSpPr txBox="1"/>
          <p:nvPr>
            <p:ph idx="1" type="body"/>
          </p:nvPr>
        </p:nvSpPr>
        <p:spPr>
          <a:xfrm>
            <a:off x="228375" y="1509225"/>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Splitting dataset, all columns but last into X, and last column into Y</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 = numerical_df.iloc</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Y = numerical_df.iloc</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11750" y="1492425"/>
            <a:ext cx="35136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3461"/>
              <a:buNone/>
            </a:pPr>
            <a:r>
              <a:rPr lang="en" sz="1560"/>
              <a:t>Since the target variable is </a:t>
            </a:r>
            <a:r>
              <a:rPr lang="en" sz="1560"/>
              <a:t>imbalanced, I have tried various undersampling techniques and calculated the f1 score on each technique using the logistic regression classifier. The tomek links technique had the highest f1 score for this test so I have proceeded to use this undersampling technique with other models. </a:t>
            </a:r>
            <a:endParaRPr sz="1560"/>
          </a:p>
          <a:p>
            <a:pPr indent="0" lvl="0" marL="0" rtl="0" algn="l">
              <a:spcBef>
                <a:spcPts val="0"/>
              </a:spcBef>
              <a:spcAft>
                <a:spcPts val="0"/>
              </a:spcAft>
              <a:buSzPct val="63461"/>
              <a:buNone/>
            </a:pPr>
            <a:r>
              <a:rPr lang="en" sz="1560"/>
              <a:t>Note: I have used only logistic classifier here because the code would run for hours without any output when different models were mixed with different undersampling techniques.</a:t>
            </a:r>
            <a:endParaRPr sz="1560"/>
          </a:p>
        </p:txBody>
      </p:sp>
      <p:sp>
        <p:nvSpPr>
          <p:cNvPr id="242" name="Google Shape;242;p30"/>
          <p:cNvSpPr txBox="1"/>
          <p:nvPr>
            <p:ph idx="1" type="body"/>
          </p:nvPr>
        </p:nvSpPr>
        <p:spPr>
          <a:xfrm>
            <a:off x="3839125" y="0"/>
            <a:ext cx="4713900" cy="5763600"/>
          </a:xfrm>
          <a:prstGeom prst="rect">
            <a:avLst/>
          </a:prstGeom>
        </p:spPr>
        <p:txBody>
          <a:bodyPr anchorCtr="0" anchor="t" bIns="91425" lIns="91425" spcFirstLastPara="1" rIns="91425" wrap="square" tIns="91425">
            <a:normAutofit fontScale="70000" lnSpcReduction="20000"/>
          </a:bodyPr>
          <a:lstStyle/>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Split the data into a training set and a test set.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X_train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X_test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y_train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y_test = train_test_split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test_size=</a:t>
            </a:r>
            <a:r>
              <a:rPr lang="en" sz="1050">
                <a:solidFill>
                  <a:srgbClr val="B5CEA8"/>
                </a:solidFill>
                <a:highlight>
                  <a:srgbClr val="1E1E1E"/>
                </a:highlight>
                <a:latin typeface="Courier New"/>
                <a:ea typeface="Courier New"/>
                <a:cs typeface="Courier New"/>
                <a:sym typeface="Courier New"/>
              </a:rPr>
              <a:t>0.2</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shuffle= </a:t>
            </a:r>
            <a:r>
              <a:rPr lang="en" sz="1050">
                <a:solidFill>
                  <a:srgbClr val="569CD6"/>
                </a:solidFill>
                <a:highlight>
                  <a:srgbClr val="1E1E1E"/>
                </a:highlight>
                <a:latin typeface="Courier New"/>
                <a:ea typeface="Courier New"/>
                <a:cs typeface="Courier New"/>
                <a:sym typeface="Courier New"/>
              </a:rPr>
              <a:t>True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random_state=</a:t>
            </a:r>
            <a:r>
              <a:rPr lang="en" sz="1050">
                <a:solidFill>
                  <a:srgbClr val="B5CEA8"/>
                </a:solidFill>
                <a:highlight>
                  <a:srgbClr val="1E1E1E"/>
                </a:highlight>
                <a:latin typeface="Courier New"/>
                <a:ea typeface="Courier New"/>
                <a:cs typeface="Courier New"/>
                <a:sym typeface="Courier New"/>
              </a:rPr>
              <a:t>42</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Make sure y_test is a NumPy array</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y_test = np.array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y_test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Define the undersampling techniques to be used.</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undersampling_techniques = </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'random'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'tomek_links'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'smote'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Initialize a dictionary to store the F1 scores for each undersampling technique.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f1_scores = </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def</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undersample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technique</a:t>
            </a:r>
            <a:r>
              <a:rPr lang="en" sz="1050">
                <a:solidFill>
                  <a:srgbClr val="D4D4D4"/>
                </a:solidFill>
                <a:highlight>
                  <a:srgbClr val="1E1E1E"/>
                </a:highlight>
                <a:latin typeface="Courier New"/>
                <a:ea typeface="Courier New"/>
                <a:cs typeface="Courier New"/>
                <a:sym typeface="Courier New"/>
              </a:rPr>
              <a: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"""Undersamples the training set.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Args:</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X: A NumPy array containing the training data.</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y: A NumPy array containing the class labels for the training data.</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technique: The undersampling technique to use. Valid values are 'random',</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'tomek_links', and 'smote'.</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Returns:</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A NumPy array containing the undersampled training data and a NumPy array</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containing the class labels for the undersampled training data.</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technique == </a:t>
            </a:r>
            <a:r>
              <a:rPr lang="en" sz="1050">
                <a:solidFill>
                  <a:srgbClr val="CE9178"/>
                </a:solidFill>
                <a:highlight>
                  <a:srgbClr val="1E1E1E"/>
                </a:highlight>
                <a:latin typeface="Courier New"/>
                <a:ea typeface="Courier New"/>
                <a:cs typeface="Courier New"/>
                <a:sym typeface="Courier New"/>
              </a:rPr>
              <a:t>'random'</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undersampler = RandomUnderSampler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elif</a:t>
            </a:r>
            <a:r>
              <a:rPr lang="en" sz="1050">
                <a:solidFill>
                  <a:srgbClr val="D4D4D4"/>
                </a:solidFill>
                <a:highlight>
                  <a:srgbClr val="1E1E1E"/>
                </a:highlight>
                <a:latin typeface="Courier New"/>
                <a:ea typeface="Courier New"/>
                <a:cs typeface="Courier New"/>
                <a:sym typeface="Courier New"/>
              </a:rPr>
              <a:t> technique == </a:t>
            </a:r>
            <a:r>
              <a:rPr lang="en" sz="1050">
                <a:solidFill>
                  <a:srgbClr val="CE9178"/>
                </a:solidFill>
                <a:highlight>
                  <a:srgbClr val="1E1E1E"/>
                </a:highlight>
                <a:latin typeface="Courier New"/>
                <a:ea typeface="Courier New"/>
                <a:cs typeface="Courier New"/>
                <a:sym typeface="Courier New"/>
              </a:rPr>
              <a:t>'tomek_links'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undersampler = TomekLinks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elif</a:t>
            </a:r>
            <a:r>
              <a:rPr lang="en" sz="1050">
                <a:solidFill>
                  <a:srgbClr val="D4D4D4"/>
                </a:solidFill>
                <a:highlight>
                  <a:srgbClr val="1E1E1E"/>
                </a:highlight>
                <a:latin typeface="Courier New"/>
                <a:ea typeface="Courier New"/>
                <a:cs typeface="Courier New"/>
                <a:sym typeface="Courier New"/>
              </a:rPr>
              <a:t> technique == </a:t>
            </a:r>
            <a:r>
              <a:rPr lang="en" sz="1050">
                <a:solidFill>
                  <a:srgbClr val="CE9178"/>
                </a:solidFill>
                <a:highlight>
                  <a:srgbClr val="1E1E1E"/>
                </a:highlight>
                <a:latin typeface="Courier New"/>
                <a:ea typeface="Courier New"/>
                <a:cs typeface="Courier New"/>
                <a:sym typeface="Courier New"/>
              </a:rPr>
              <a:t>'smote'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undersampler = SMOTE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else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raise</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ValueError</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'Invalid undersampling technique.'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X_undersampled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y_undersampled = undersampler.fit_resample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X_undersampled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y_undersampled</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179775" y="1657650"/>
            <a:ext cx="30861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t>
            </a:r>
            <a:r>
              <a:rPr lang="en"/>
              <a:t>continued</a:t>
            </a:r>
            <a:r>
              <a:rPr lang="en"/>
              <a:t> from previous slide</a:t>
            </a:r>
            <a:endParaRPr/>
          </a:p>
        </p:txBody>
      </p:sp>
      <p:sp>
        <p:nvSpPr>
          <p:cNvPr id="248" name="Google Shape;248;p31"/>
          <p:cNvSpPr txBox="1"/>
          <p:nvPr>
            <p:ph idx="1" type="body"/>
          </p:nvPr>
        </p:nvSpPr>
        <p:spPr>
          <a:xfrm>
            <a:off x="3333750" y="0"/>
            <a:ext cx="5724600" cy="4976400"/>
          </a:xfrm>
          <a:prstGeom prst="rect">
            <a:avLst/>
          </a:prstGeom>
        </p:spPr>
        <p:txBody>
          <a:bodyPr anchorCtr="0" anchor="t" bIns="91425" lIns="91425" spcFirstLastPara="1" rIns="91425" wrap="square" tIns="91425">
            <a:normAutofit fontScale="70000" lnSpcReduction="10000"/>
          </a:bodyPr>
          <a:lstStyle/>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Iterate over the undersampling techniques.</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technique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undersampling_techniques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Undersample the training set.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X_train_undersampled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y_train_undersampled = undersample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X_train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y_train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technique=technique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Scale the features in the undersampled training set.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scaler = StandardScaler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X_train_undersampled = scaler.fit_transform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X_train_undersampled</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Train a logistic regression classifier on the undersampled and scaled training set.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clf = LogisticRegression</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clf.fit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X_train_undersampled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y_train_undersampled</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Evaluate the classifier on the test set.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X_test_scaled = scaler.transform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X_test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y_pred = clf.predict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X_test_scaled</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f1 = f1_score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y_test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y_pred</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Store the F1 score in the dictionary.</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f1_scores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technique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f1</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Print the F1 scores for each undersampling technique.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technique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f1_score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f1_scores.items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highlight>
                  <a:srgbClr val="1E1E1E"/>
                </a:highlight>
                <a:latin typeface="Courier New"/>
                <a:ea typeface="Courier New"/>
                <a:cs typeface="Courier New"/>
                <a:sym typeface="Courier New"/>
              </a:rPr>
              <a:t>print</a:t>
            </a:r>
            <a:r>
              <a:rPr lang="en" sz="1050">
                <a:solidFill>
                  <a:srgbClr val="DCDCDC"/>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f</a:t>
            </a:r>
            <a:r>
              <a:rPr lang="en" sz="1050">
                <a:solidFill>
                  <a:srgbClr val="CE9178"/>
                </a:solidFill>
                <a:highlight>
                  <a:srgbClr val="1E1E1E"/>
                </a:highlight>
                <a:latin typeface="Courier New"/>
                <a:ea typeface="Courier New"/>
                <a:cs typeface="Courier New"/>
                <a:sym typeface="Courier New"/>
              </a:rPr>
              <a: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technique</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f1_score</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Select the undersampling technique with the highest F1 score.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best_technique = </a:t>
            </a:r>
            <a:r>
              <a:rPr lang="en" sz="1050">
                <a:solidFill>
                  <a:srgbClr val="DCDCAA"/>
                </a:solidFill>
                <a:highlight>
                  <a:srgbClr val="1E1E1E"/>
                </a:highlight>
                <a:latin typeface="Courier New"/>
                <a:ea typeface="Courier New"/>
                <a:cs typeface="Courier New"/>
                <a:sym typeface="Courier New"/>
              </a:rPr>
              <a:t>max</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f1_scores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key=f1_scores.get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Print the best undersampling technique.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highlight>
                  <a:srgbClr val="1E1E1E"/>
                </a:highlight>
                <a:latin typeface="Courier New"/>
                <a:ea typeface="Courier New"/>
                <a:cs typeface="Courier New"/>
                <a:sym typeface="Courier New"/>
              </a:rPr>
              <a:t>print</a:t>
            </a:r>
            <a:r>
              <a:rPr lang="en" sz="1050">
                <a:solidFill>
                  <a:srgbClr val="DCDCDC"/>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f</a:t>
            </a:r>
            <a:r>
              <a:rPr lang="en" sz="1050">
                <a:solidFill>
                  <a:srgbClr val="CE9178"/>
                </a:solidFill>
                <a:highlight>
                  <a:srgbClr val="1E1E1E"/>
                </a:highlight>
                <a:latin typeface="Courier New"/>
                <a:ea typeface="Courier New"/>
                <a:cs typeface="Courier New"/>
                <a:sym typeface="Courier New"/>
              </a:rPr>
              <a:t>'Best undersampling technique: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best_technique</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t>This code is to mount the drive, import pandas , set the display option to view all columns, and read the train dataset</a:t>
            </a:r>
            <a:endParaRPr sz="23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from google.colab import drive</a:t>
            </a:r>
            <a:endParaRPr/>
          </a:p>
          <a:p>
            <a:pPr indent="0" lvl="0" marL="0" rtl="0" algn="l">
              <a:spcBef>
                <a:spcPts val="1200"/>
              </a:spcBef>
              <a:spcAft>
                <a:spcPts val="0"/>
              </a:spcAft>
              <a:buNone/>
            </a:pPr>
            <a:r>
              <a:rPr lang="en"/>
              <a:t>drive.mount('/content/drive')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import pandas as pd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df = pd.read_csv("/content/drive/MyDrive/Hackathon_KH/train_loan_data (1).csv")</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pd.set_option('display.max_columns', None)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df</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1132275" y="1993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Here are the required </a:t>
            </a:r>
            <a:r>
              <a:rPr lang="en"/>
              <a:t>modules and functions for implementing the previous 2 slides code, also attached is the output f1 scores</a:t>
            </a:r>
            <a:endParaRPr/>
          </a:p>
        </p:txBody>
      </p:sp>
      <p:sp>
        <p:nvSpPr>
          <p:cNvPr id="254" name="Google Shape;254;p32"/>
          <p:cNvSpPr txBox="1"/>
          <p:nvPr>
            <p:ph idx="1" type="body"/>
          </p:nvPr>
        </p:nvSpPr>
        <p:spPr>
          <a:xfrm>
            <a:off x="738675" y="1389875"/>
            <a:ext cx="7597800" cy="3576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imblearn.under_sampling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RandomUnderSampler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imblearn.over_sampling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SMOTE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imblearn.under_sampling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TomekLinks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sklearn.model_selection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train_test_split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sklearn.linear_model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LogisticRegression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sklearn.metrics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f1_score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sklearn.preprocessing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StandardScaler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random: 0.7601578616916316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tomek_links: 0.884461864863893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smote: 0.7606864274570985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1200"/>
              </a:spcAft>
              <a:buNone/>
            </a:pPr>
            <a:r>
              <a:rPr lang="en" sz="1050">
                <a:solidFill>
                  <a:srgbClr val="D5D5D5"/>
                </a:solidFill>
                <a:highlight>
                  <a:srgbClr val="383838"/>
                </a:highlight>
                <a:latin typeface="Courier New"/>
                <a:ea typeface="Courier New"/>
                <a:cs typeface="Courier New"/>
                <a:sym typeface="Courier New"/>
              </a:rPr>
              <a:t>Best undersampling technique: tomek_links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364425" y="1414675"/>
            <a:ext cx="28917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60"/>
              <a:t>Here I have instantiated multiple models like SVC, RFC, LR, GBC and DTC. Now I have applied each of these models with the tomek links undersampling technique on the train dataset to calculate f1 scores for each model.</a:t>
            </a:r>
            <a:endParaRPr sz="1960"/>
          </a:p>
        </p:txBody>
      </p:sp>
      <p:sp>
        <p:nvSpPr>
          <p:cNvPr id="260" name="Google Shape;260;p33"/>
          <p:cNvSpPr txBox="1"/>
          <p:nvPr>
            <p:ph idx="1" type="body"/>
          </p:nvPr>
        </p:nvSpPr>
        <p:spPr>
          <a:xfrm>
            <a:off x="3304600" y="0"/>
            <a:ext cx="5228700" cy="5410800"/>
          </a:xfrm>
          <a:prstGeom prst="rect">
            <a:avLst/>
          </a:prstGeom>
        </p:spPr>
        <p:txBody>
          <a:bodyPr anchorCtr="0" anchor="t" bIns="91425" lIns="91425" spcFirstLastPara="1" rIns="91425" wrap="square" tIns="91425">
            <a:normAutofit fontScale="70000" lnSpcReduction="20000"/>
          </a:bodyPr>
          <a:lstStyle/>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Define the models to be used.</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models =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LogisticRegression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DecisionTreeClassifier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RandomForestClassifier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GradientBoostingClassifier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SVC</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Initialize a dictionary to store the F1 scores for each model and each undersampling technique.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f1_scores = </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Iterate over the undersampling techniques.</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undersampling_technique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undersampling_techniques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Initialize a dictionary to store the F1 scores for each model.</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f1_scores_for_technique = </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Undersample the training data.</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X_train_undersampled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y_train_undersampled = undersample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X_train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y_train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technique=undersampling_technique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Scale the features in the undersampled training set.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scaler = StandardScaler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X_train_undersampled = scaler.fit_transform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X_train_undersampled</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Iterate over the models.</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model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models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Train the model on the undersampled training data.</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model.fit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X_train_undersampled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y_train_undersampled</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Evaluate the model on the test set.</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X_test_scaled = scaler.transform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X_test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y_pred = model.predict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X_test_scaled</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f1_score_value = f1_score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y_test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y_pred</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Store the F1 score in the dictionary.</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f1_scores_for_technique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model.</a:t>
            </a:r>
            <a:r>
              <a:rPr lang="en" sz="1050">
                <a:solidFill>
                  <a:srgbClr val="9CDCFE"/>
                </a:solidFill>
                <a:highlight>
                  <a:srgbClr val="1E1E1E"/>
                </a:highlight>
                <a:latin typeface="Courier New"/>
                <a:ea typeface="Courier New"/>
                <a:cs typeface="Courier New"/>
                <a:sym typeface="Courier New"/>
              </a:rPr>
              <a:t>__class__</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__name__</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f1_score_value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Add the F1 scores for the current undersampling technique to the overall dictionary.</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f1_scores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undersampling_technique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f1_scores_for_technique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66" name="Google Shape;266;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72" name="Google Shape;272;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78" name="Google Shape;278;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151700" y="1993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00"/>
              <a:t>I have used Ordinal encoder on the grade column because there is an inherent order on the loan grades</a:t>
            </a:r>
            <a:endParaRPr sz="2100"/>
          </a:p>
          <a:p>
            <a:pPr indent="0" lvl="0" marL="0" rtl="0" algn="l">
              <a:spcBef>
                <a:spcPts val="0"/>
              </a:spcBef>
              <a:spcAft>
                <a:spcPts val="0"/>
              </a:spcAft>
              <a:buNone/>
            </a:pPr>
            <a:r>
              <a:rPr lang="en" sz="2100"/>
              <a:t>( Grade A being least risky therefore score of 1.0, Grade G being highest risk, therefore score of 7.0 )</a:t>
            </a:r>
            <a:endParaRPr sz="2100"/>
          </a:p>
        </p:txBody>
      </p:sp>
      <p:sp>
        <p:nvSpPr>
          <p:cNvPr id="147" name="Google Shape;147;p15"/>
          <p:cNvSpPr txBox="1"/>
          <p:nvPr>
            <p:ph idx="1" type="body"/>
          </p:nvPr>
        </p:nvSpPr>
        <p:spPr>
          <a:xfrm>
            <a:off x="1151700" y="2092400"/>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sklearn.preprocessing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OrdinalEncoder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Initialize the OrdinalEncoder</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encoder = OrdinalEncoder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Fit and transform the feature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'grade'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encoder.fit_transform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'grade'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C586C0"/>
              </a:solidFill>
              <a:highlight>
                <a:srgbClr val="1E1E1E"/>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052550" y="2285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code is to convert emp_length column from object to number format so it can be used as model input feature.</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10000"/>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mapping = </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'&lt; 1 year'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'1 year'</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'2 years'</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'3 years'</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'4 years'</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4</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'5 years'</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5</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'6 years'</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6</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'7 years'</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7</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'8 years'</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8</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'9 years'</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9</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'10+ years'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Map the corresponding values using the mapping dictionary</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'emp_length'</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'emp_length'</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map</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mapping</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Print the updated column</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'emp_length'</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a:t>
            </a:r>
            <a:r>
              <a:rPr lang="en"/>
              <a:t> the Target variable to number number by </a:t>
            </a:r>
            <a:r>
              <a:rPr lang="en"/>
              <a:t>assigning</a:t>
            </a:r>
            <a:r>
              <a:rPr lang="en"/>
              <a:t> 0 as defaulted, and 1 as Paid.</a:t>
            </a:r>
            <a:endParaRPr/>
          </a:p>
        </p:txBody>
      </p:sp>
      <p:sp>
        <p:nvSpPr>
          <p:cNvPr id="159" name="Google Shape;159;p17"/>
          <p:cNvSpPr txBox="1"/>
          <p:nvPr>
            <p:ph idx="1" type="body"/>
          </p:nvPr>
        </p:nvSpPr>
        <p:spPr>
          <a:xfrm>
            <a:off x="1219725" y="1810525"/>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sklearn.preprocessing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LabelEncoder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Initialize the LabelEncoder</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encoder = LabelEncoder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Fit the encoder to the data and transform the data</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'loan_status'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encoder.fit_transform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'loan_status'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Here I have mapped the term column values to its number format to use in model input feature.</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mapping = </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 60 months'</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60</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E9178"/>
                </a:solidFill>
                <a:highlight>
                  <a:srgbClr val="1E1E1E"/>
                </a:highlight>
                <a:latin typeface="Courier New"/>
                <a:ea typeface="Courier New"/>
                <a:cs typeface="Courier New"/>
                <a:sym typeface="Courier New"/>
              </a:rPr>
              <a:t>' 36 months'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36</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Map the corresponding values using the mapping dictionary</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'term'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'term'</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map</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mapping</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Print the updated column</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'term'</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Checking for null values in the dataset</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df.isnull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sum</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br>
              <a:rPr lang="en"/>
            </a:br>
            <a:r>
              <a:rPr lang="en" sz="1050">
                <a:solidFill>
                  <a:srgbClr val="D5D5D5"/>
                </a:solidFill>
                <a:highlight>
                  <a:srgbClr val="383838"/>
                </a:highlight>
                <a:latin typeface="Courier New"/>
                <a:ea typeface="Courier New"/>
                <a:cs typeface="Courier New"/>
                <a:sym typeface="Courier New"/>
              </a:rPr>
              <a:t>emp_length 4588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emp_title 5018</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num_actv_bc_tl 3948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mort_acc 2771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tot_cur_bal 3948</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pub_rec_bankruptcies 31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revol_util 53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1200"/>
              </a:spcAft>
              <a:buNone/>
            </a:pPr>
            <a:r>
              <a:rPr lang="en" sz="1050">
                <a:solidFill>
                  <a:srgbClr val="D5D5D5"/>
                </a:solidFill>
                <a:highlight>
                  <a:srgbClr val="383838"/>
                </a:highlight>
                <a:latin typeface="Courier New"/>
                <a:ea typeface="Courier New"/>
                <a:cs typeface="Courier New"/>
                <a:sym typeface="Courier New"/>
              </a:rPr>
              <a:t>title 970</a:t>
            </a:r>
            <a:endParaRPr sz="1050">
              <a:solidFill>
                <a:srgbClr val="D5D5D5"/>
              </a:solidFill>
              <a:highlight>
                <a:srgbClr val="383838"/>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Dropping specified rows because they have </a:t>
            </a:r>
            <a:r>
              <a:rPr lang="en"/>
              <a:t>negligible</a:t>
            </a:r>
            <a:r>
              <a:rPr lang="en"/>
              <a:t> amount of null values compared to dataset</a:t>
            </a:r>
            <a:endParaRPr/>
          </a:p>
        </p:txBody>
      </p:sp>
      <p:sp>
        <p:nvSpPr>
          <p:cNvPr id="177" name="Google Shape;177;p20"/>
          <p:cNvSpPr txBox="1"/>
          <p:nvPr>
            <p:ph idx="1" type="body"/>
          </p:nvPr>
        </p:nvSpPr>
        <p:spPr>
          <a:xfrm>
            <a:off x="1297500" y="1956325"/>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Drop the rows with null values in the 'pub_rec_bankruptcies','title','revol_util' column.</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 = df.dropna</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subset=</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'pub_rec_bankruptcies'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 = df.dropna</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subset=</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'revol_util'</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 = df.dropna</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subset=</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'title'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Checking the distribution of loan amount column.</a:t>
            </a:r>
            <a:endParaRPr/>
          </a:p>
        </p:txBody>
      </p:sp>
      <p:sp>
        <p:nvSpPr>
          <p:cNvPr id="183" name="Google Shape;183;p21"/>
          <p:cNvSpPr txBox="1"/>
          <p:nvPr>
            <p:ph idx="1" type="body"/>
          </p:nvPr>
        </p:nvSpPr>
        <p:spPr>
          <a:xfrm>
            <a:off x="218625" y="1557825"/>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seaborn </a:t>
            </a:r>
            <a:r>
              <a:rPr lang="en" sz="1050">
                <a:solidFill>
                  <a:srgbClr val="C586C0"/>
                </a:solidFill>
                <a:highlight>
                  <a:srgbClr val="1E1E1E"/>
                </a:highlight>
                <a:latin typeface="Courier New"/>
                <a:ea typeface="Courier New"/>
                <a:cs typeface="Courier New"/>
                <a:sym typeface="Courier New"/>
              </a:rPr>
              <a:t>as</a:t>
            </a:r>
            <a:r>
              <a:rPr lang="en" sz="1050">
                <a:solidFill>
                  <a:srgbClr val="D4D4D4"/>
                </a:solidFill>
                <a:highlight>
                  <a:srgbClr val="1E1E1E"/>
                </a:highlight>
                <a:latin typeface="Courier New"/>
                <a:ea typeface="Courier New"/>
                <a:cs typeface="Courier New"/>
                <a:sym typeface="Courier New"/>
              </a:rPr>
              <a:t> sns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 Plot the distribution of a single feature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sns.histplot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'loan_amnt'</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457200" rtl="0" algn="l">
              <a:spcBef>
                <a:spcPts val="0"/>
              </a:spcBef>
              <a:spcAft>
                <a:spcPts val="1200"/>
              </a:spcAft>
              <a:buNone/>
            </a:pPr>
            <a:r>
              <a:t/>
            </a:r>
            <a:endParaRPr/>
          </a:p>
        </p:txBody>
      </p:sp>
      <p:pic>
        <p:nvPicPr>
          <p:cNvPr id="184" name="Google Shape;184;p21"/>
          <p:cNvPicPr preferRelativeResize="0"/>
          <p:nvPr/>
        </p:nvPicPr>
        <p:blipFill rotWithShape="1">
          <a:blip r:embed="rId3">
            <a:alphaModFix/>
          </a:blip>
          <a:srcRect b="4509" l="6539" r="-6540" t="-4509"/>
          <a:stretch/>
        </p:blipFill>
        <p:spPr>
          <a:xfrm>
            <a:off x="3931425" y="1383875"/>
            <a:ext cx="4903475" cy="366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