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3E5D19-04CE-4296-BD36-BD01F7589C4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C89D26-C31D-4EE4-B711-3C6C9B321C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F10C90-A6B3-471A-9168-4C2368AB1AE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04584D-00BE-4663-8A35-8BB150A7298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0DA836-F304-41FA-B7BD-06445DD59032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4C7E19-EC63-44EE-9F1C-A1FA56B290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E04661-DBFC-4D91-AA39-2A3F7D81C1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BBBBA3-3C09-4D60-B818-EB04EADCAE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34B051-A0E5-4B19-8821-CAF7CADE1AD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A52781-AA4E-4C01-962D-CC8C87597A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A3A0E8-89DA-4398-90A1-882FA7CCED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57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4B54D5-4A07-41DD-B11A-385C2C90F6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 tx="0" ty="0" sx="50000" sy="50000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6"/>
          <p:cNvSpPr/>
          <p:nvPr/>
        </p:nvSpPr>
        <p:spPr>
          <a:xfrm>
            <a:off x="329040" y="220680"/>
            <a:ext cx="17621280" cy="9847800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>
            <a:solidFill>
              <a:srgbClr val="676A55">
                <a:tint val="78000"/>
                <a:satMod val="180000"/>
                <a:alpha val="88000"/>
              </a:srgbClr>
            </a:solidFill>
            <a:round/>
          </a:ln>
          <a:effectLst>
            <a:innerShdw blurRad="114300">
              <a:srgbClr val="000000"/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163440" tIns="81720" rIns="163440" bIns="817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11125080" y="9601200"/>
            <a:ext cx="6004080" cy="411120"/>
          </a:xfrm>
          <a:prstGeom prst="rect">
            <a:avLst/>
          </a:prstGeom>
          <a:noFill/>
          <a:ln w="0">
            <a:noFill/>
          </a:ln>
        </p:spPr>
        <p:txBody>
          <a:bodyPr lIns="163440" tIns="81720" rIns="163440" bIns="81720" anchor="t">
            <a:noAutofit/>
          </a:bodyPr>
          <a:lstStyle>
            <a:lvl1pPr indent="0">
              <a:lnSpc>
                <a:spcPct val="100000"/>
              </a:lnSpc>
              <a:buNone/>
              <a:defRPr lang="en-US" sz="2300" b="0" strike="noStrike" spc="-1">
                <a:solidFill>
                  <a:srgbClr val="B9BBB1"/>
                </a:solidFill>
                <a:latin typeface="Rockwel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B9BBB1"/>
                </a:solidFill>
                <a:latin typeface="Rockwell"/>
              </a:rPr>
              <a:t> </a:t>
            </a:r>
            <a:endParaRPr lang="en-IN" sz="2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2590920" y="9601200"/>
            <a:ext cx="8424000" cy="411120"/>
          </a:xfrm>
          <a:prstGeom prst="rect">
            <a:avLst/>
          </a:prstGeom>
          <a:noFill/>
          <a:ln w="0">
            <a:noFill/>
          </a:ln>
        </p:spPr>
        <p:txBody>
          <a:bodyPr lIns="163440" tIns="81720" rIns="163440" bIns="8172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17277840" y="9771840"/>
            <a:ext cx="928080" cy="411120"/>
          </a:xfrm>
          <a:prstGeom prst="rect">
            <a:avLst/>
          </a:prstGeom>
          <a:noFill/>
          <a:ln w="0">
            <a:noFill/>
          </a:ln>
        </p:spPr>
        <p:txBody>
          <a:bodyPr lIns="163440" tIns="81720" rIns="163440" bIns="81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2900" b="0" strike="noStrike" spc="-1">
                <a:solidFill>
                  <a:srgbClr val="DFE0D4"/>
                </a:solidFill>
                <a:latin typeface="Rockwel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688697-54C7-473B-A7A6-E8525BE40568}" type="slidenum">
              <a:rPr lang="en-US" sz="2900" b="0" strike="noStrike" spc="-1">
                <a:solidFill>
                  <a:srgbClr val="DFE0D4"/>
                </a:solidFill>
                <a:latin typeface="Rockwell"/>
              </a:rPr>
              <a:t>‹#›</a:t>
            </a:fld>
            <a:endParaRPr lang="en-IN" sz="2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Rockwel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700" b="0" strike="noStrike" spc="-1">
                <a:solidFill>
                  <a:srgbClr val="FFFFFF"/>
                </a:solidFill>
                <a:latin typeface="Rockwel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100" b="0" strike="noStrike" spc="-1">
                <a:solidFill>
                  <a:srgbClr val="FFFFFF"/>
                </a:solidFill>
                <a:latin typeface="Rockwel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Rockwel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FFFFFF"/>
                </a:solidFill>
                <a:latin typeface="Rockwel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ckwel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ckwel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ckwel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"/>
          <p:cNvSpPr/>
          <p:nvPr/>
        </p:nvSpPr>
        <p:spPr>
          <a:xfrm>
            <a:off x="1902240" y="2484000"/>
            <a:ext cx="12803400" cy="64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801"/>
              </a:lnSpc>
            </a:pPr>
            <a:r>
              <a:rPr lang="en-US" sz="7900" b="1" i="1" strike="noStrike" spc="-1" dirty="0">
                <a:solidFill>
                  <a:srgbClr val="127622"/>
                </a:solidFill>
                <a:latin typeface="Bahnschrift SemiBold SemiConden"/>
              </a:rPr>
              <a:t>CONSTRUCT A BINARY SEARCH TREE FROM PREORDER TRAVERSAL AND DISPLAY PREORDER AND INORDER</a:t>
            </a:r>
            <a:endParaRPr lang="en-IN" sz="7900" b="1" i="1" strike="noStrike" spc="-1" dirty="0">
              <a:solidFill>
                <a:srgbClr val="127622"/>
              </a:solidFill>
              <a:latin typeface="Bahnschrift SemiBold SemiConden"/>
            </a:endParaRPr>
          </a:p>
          <a:p>
            <a:pPr algn="ctr">
              <a:lnSpc>
                <a:spcPts val="9799"/>
              </a:lnSpc>
            </a:pPr>
            <a:endParaRPr lang="en-IN" sz="1800" b="1" i="1" strike="noStrike" spc="-1" dirty="0">
              <a:solidFill>
                <a:srgbClr val="127622"/>
              </a:solidFill>
              <a:latin typeface="Bahnschrift SemiBold SemiConden"/>
            </a:endParaRPr>
          </a:p>
          <a:p>
            <a:pPr algn="ctr">
              <a:lnSpc>
                <a:spcPts val="9799"/>
              </a:lnSpc>
            </a:pPr>
            <a:endParaRPr lang="en-IN" sz="1800" b="1" i="1" strike="noStrike" spc="-1" dirty="0">
              <a:solidFill>
                <a:srgbClr val="127622"/>
              </a:solidFill>
              <a:latin typeface="Bahnschrift SemiBold SemiConden"/>
            </a:endParaRPr>
          </a:p>
        </p:txBody>
      </p:sp>
      <p:pic>
        <p:nvPicPr>
          <p:cNvPr id="43" name="Picture 2" descr="logo1-removebg-preview.png"/>
          <p:cNvPicPr/>
          <p:nvPr/>
        </p:nvPicPr>
        <p:blipFill>
          <a:blip r:embed="rId2"/>
          <a:stretch/>
        </p:blipFill>
        <p:spPr>
          <a:xfrm>
            <a:off x="457200" y="41904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3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"/>
          <p:cNvSpPr/>
          <p:nvPr/>
        </p:nvSpPr>
        <p:spPr>
          <a:xfrm>
            <a:off x="3834000" y="3919680"/>
            <a:ext cx="10619640" cy="15967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00" b="0" strike="noStrike" spc="-1" dirty="0">
                <a:solidFill>
                  <a:srgbClr val="FFFFFF"/>
                </a:solidFill>
                <a:latin typeface="Kollektif Bold"/>
              </a:rPr>
              <a:t>THANK YOU </a:t>
            </a:r>
            <a:endParaRPr lang="en-IN" sz="12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2" descr="logo1-removebg-preview.png"/>
          <p:cNvPicPr/>
          <p:nvPr/>
        </p:nvPicPr>
        <p:blipFill>
          <a:blip r:embed="rId2"/>
          <a:stretch/>
        </p:blipFill>
        <p:spPr>
          <a:xfrm>
            <a:off x="0" y="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3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"/>
          <p:cNvSpPr/>
          <p:nvPr/>
        </p:nvSpPr>
        <p:spPr>
          <a:xfrm>
            <a:off x="6400800" y="419040"/>
            <a:ext cx="4737600" cy="112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8821"/>
              </a:lnSpc>
            </a:pPr>
            <a:r>
              <a:rPr lang="en-US" sz="6200" b="0" strike="noStrike" spc="-1">
                <a:solidFill>
                  <a:srgbClr val="FFFFFF"/>
                </a:solidFill>
                <a:latin typeface="Comic Sans"/>
              </a:rPr>
              <a:t>Prepared by</a:t>
            </a:r>
            <a:r>
              <a:rPr lang="en-US" sz="6200" b="0" strike="noStrike" spc="-1">
                <a:solidFill>
                  <a:srgbClr val="47A1DE"/>
                </a:solidFill>
                <a:latin typeface="Comic Sans"/>
              </a:rPr>
              <a:t>:</a:t>
            </a:r>
            <a:endParaRPr lang="en-IN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3"/>
          <p:cNvSpPr/>
          <p:nvPr/>
        </p:nvSpPr>
        <p:spPr>
          <a:xfrm>
            <a:off x="540000" y="2400480"/>
            <a:ext cx="556236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Name:Patel Pratham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Rollno:154   Div.:D6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Rockwell"/>
              </a:rPr>
              <a:t>Er no.22002170210080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12404520" y="2247840"/>
            <a:ext cx="588312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Name:Kansoda Ronil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Rollno:167  Div.:D6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Rockwell"/>
              </a:rPr>
              <a:t>Er no.22002170210038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0" y="5295960"/>
            <a:ext cx="601956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Name:Thakkar Smit</a:t>
            </a:r>
            <a:endParaRPr lang="en-IN" sz="3600" b="1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Rollno:172   Div.:D6</a:t>
            </a:r>
            <a:endParaRPr lang="en-IN" sz="3600" b="1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Rockwell"/>
              </a:rPr>
              <a:t>Er no.22002170210120</a:t>
            </a:r>
            <a:endParaRPr lang="en-IN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11353680" y="5219640"/>
            <a:ext cx="728748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Name:Bharvadiya Parth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Rollno:177   Div.:D6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Rockwell"/>
              </a:rPr>
              <a:t>Er no.22002170210065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7"/>
          <p:cNvSpPr/>
          <p:nvPr/>
        </p:nvSpPr>
        <p:spPr>
          <a:xfrm>
            <a:off x="6300000" y="7560000"/>
            <a:ext cx="548604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Name:Marvania Brinda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omic Sans"/>
              </a:rPr>
              <a:t>Rollno:183   Div.:D6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644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Rockwell"/>
              </a:rPr>
              <a:t>Er no.22002170210070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7" descr="logo1-removebg-preview.png"/>
          <p:cNvPicPr/>
          <p:nvPr/>
        </p:nvPicPr>
        <p:blipFill>
          <a:blip r:embed="rId2"/>
          <a:stretch/>
        </p:blipFill>
        <p:spPr>
          <a:xfrm>
            <a:off x="533520" y="41904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8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2"/>
          <p:cNvSpPr/>
          <p:nvPr/>
        </p:nvSpPr>
        <p:spPr>
          <a:xfrm>
            <a:off x="4543560" y="220320"/>
            <a:ext cx="9200160" cy="135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0650"/>
              </a:lnSpc>
            </a:pPr>
            <a:r>
              <a:rPr lang="en-US" sz="7700" b="0" u="sng" strike="noStrike" spc="-1">
                <a:solidFill>
                  <a:srgbClr val="FFFFFF"/>
                </a:solidFill>
                <a:uFillTx/>
                <a:latin typeface="Comic Sans Bold"/>
              </a:rPr>
              <a:t>INTRODUCTION </a:t>
            </a:r>
            <a:endParaRPr lang="en-IN" sz="7700" b="0" u="sng" strike="noStrike" spc="-1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0" y="2034360"/>
            <a:ext cx="16230240" cy="36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22480" lvl="1" indent="-561240">
              <a:lnSpc>
                <a:spcPts val="7279"/>
              </a:lnSpc>
              <a:buClr>
                <a:srgbClr val="272727"/>
              </a:buClr>
              <a:buFont typeface="Arial"/>
              <a:buChar char="•"/>
            </a:pPr>
            <a:r>
              <a:rPr lang="en-US" sz="5200" b="0" strike="noStrike" spc="-1" dirty="0">
                <a:solidFill>
                  <a:srgbClr val="272727"/>
                </a:solidFill>
                <a:latin typeface="Comic Sans"/>
              </a:rPr>
              <a:t>Binary Search Trees (BSTs) are fundamental data structures used in computer science and programming for efficient data storage and retrieval.</a:t>
            </a:r>
            <a:endParaRPr lang="en-IN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4"/>
          <p:cNvSpPr/>
          <p:nvPr/>
        </p:nvSpPr>
        <p:spPr>
          <a:xfrm>
            <a:off x="0" y="5598000"/>
            <a:ext cx="17259120" cy="543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00880" lvl="1" indent="-550440">
              <a:lnSpc>
                <a:spcPts val="7138"/>
              </a:lnSpc>
              <a:buClr>
                <a:srgbClr val="272727"/>
              </a:buClr>
              <a:buFont typeface="Arial"/>
              <a:buChar char="•"/>
            </a:pPr>
            <a:r>
              <a:rPr lang="en-US" sz="5200" b="0" strike="noStrike" spc="-1" dirty="0">
                <a:solidFill>
                  <a:srgbClr val="272727"/>
                </a:solidFill>
                <a:latin typeface="Comic Sans"/>
              </a:rPr>
              <a:t>In this discussion, we will explore the process of constructing a Binary Search Tree from a pre-order traversal sequence and then demonstrate how to perform </a:t>
            </a:r>
            <a:r>
              <a:rPr lang="en-US" sz="5200" b="0" strike="noStrike" spc="-1" dirty="0" err="1">
                <a:solidFill>
                  <a:srgbClr val="272727"/>
                </a:solidFill>
                <a:latin typeface="Comic Sans"/>
              </a:rPr>
              <a:t>postorder</a:t>
            </a:r>
            <a:r>
              <a:rPr lang="en-US" sz="5200" b="0" strike="noStrike" spc="-1" dirty="0">
                <a:solidFill>
                  <a:srgbClr val="272727"/>
                </a:solidFill>
                <a:latin typeface="Comic Sans"/>
              </a:rPr>
              <a:t> and </a:t>
            </a:r>
            <a:r>
              <a:rPr lang="en-US" sz="5200" b="0" strike="noStrike" spc="-1" dirty="0" err="1">
                <a:solidFill>
                  <a:srgbClr val="272727"/>
                </a:solidFill>
                <a:latin typeface="Comic Sans"/>
              </a:rPr>
              <a:t>inorder</a:t>
            </a:r>
            <a:r>
              <a:rPr lang="en-US" sz="5200" b="0" strike="noStrike" spc="-1" dirty="0">
                <a:solidFill>
                  <a:srgbClr val="272727"/>
                </a:solidFill>
                <a:latin typeface="Comic Sans"/>
              </a:rPr>
              <a:t> traversals on resulting tree.</a:t>
            </a:r>
            <a:endParaRPr lang="en-IN" sz="5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7138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Picture 4" descr="logo1-removebg-preview.png"/>
          <p:cNvPicPr/>
          <p:nvPr/>
        </p:nvPicPr>
        <p:blipFill>
          <a:blip r:embed="rId2"/>
          <a:stretch/>
        </p:blipFill>
        <p:spPr>
          <a:xfrm>
            <a:off x="457200" y="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2"/>
          <p:cNvSpPr/>
          <p:nvPr/>
        </p:nvSpPr>
        <p:spPr>
          <a:xfrm>
            <a:off x="2654280" y="275400"/>
            <a:ext cx="10985040" cy="13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900" b="0" u="sng" strike="noStrike" spc="-1">
                <a:solidFill>
                  <a:srgbClr val="FFFFFF"/>
                </a:solidFill>
                <a:uFillTx/>
                <a:latin typeface="Comic Sans Bold"/>
              </a:rPr>
              <a:t>Applications of BST</a:t>
            </a:r>
            <a:endParaRPr lang="en-IN" sz="7900" b="0" u="sng" strike="noStrike" spc="-1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TextBox 3"/>
          <p:cNvSpPr/>
          <p:nvPr/>
        </p:nvSpPr>
        <p:spPr>
          <a:xfrm>
            <a:off x="1260000" y="2880000"/>
            <a:ext cx="15609240" cy="559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71640" lvl="1" indent="-485640" algn="just">
              <a:lnSpc>
                <a:spcPts val="6299"/>
              </a:lnSpc>
              <a:buClr>
                <a:srgbClr val="272727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272727"/>
                </a:solidFill>
                <a:latin typeface="Comic Sans"/>
              </a:rPr>
              <a:t>BST’s are used for indexing in databases.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272727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272727"/>
                </a:solidFill>
                <a:latin typeface="Comic Sans"/>
              </a:rPr>
              <a:t>It is used to implement searching &amp; sorting algorithms.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272727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272727"/>
                </a:solidFill>
                <a:latin typeface="Comic Sans"/>
              </a:rPr>
              <a:t>Used for data caching.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272727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272727"/>
                </a:solidFill>
                <a:latin typeface="Comic Sans"/>
              </a:rPr>
              <a:t>It is also used to implement dictionaries.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272727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272727"/>
                </a:solidFill>
                <a:latin typeface="Comic Sans"/>
              </a:rPr>
              <a:t>Used in priority queues.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272727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272727"/>
                </a:solidFill>
                <a:latin typeface="Comic Sans"/>
              </a:rPr>
              <a:t>Used in spell checkers.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Picture 3" descr="logo1-removebg-preview.png"/>
          <p:cNvPicPr/>
          <p:nvPr/>
        </p:nvPicPr>
        <p:blipFill>
          <a:blip r:embed="rId2"/>
          <a:stretch/>
        </p:blipFill>
        <p:spPr>
          <a:xfrm>
            <a:off x="457200" y="41904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4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/>
          <p:nvPr/>
        </p:nvSpPr>
        <p:spPr>
          <a:xfrm>
            <a:off x="9139320" y="4820040"/>
            <a:ext cx="900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3" name="TextBox 3"/>
          <p:cNvSpPr/>
          <p:nvPr/>
        </p:nvSpPr>
        <p:spPr>
          <a:xfrm>
            <a:off x="7238880" y="0"/>
            <a:ext cx="4309200" cy="129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0219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7"/>
          <p:cNvSpPr/>
          <p:nvPr/>
        </p:nvSpPr>
        <p:spPr>
          <a:xfrm rot="10800000" flipV="1">
            <a:off x="381240" y="2272342"/>
            <a:ext cx="17220960" cy="74775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 1. If the 'preorder' is null or empty:        -- Print "Write Something!!!"        -- Exit the program.        -- Return null.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2. Split the 'preorder' string into an array of strings 'nodes' using space as the delimiter.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3. Create an integer array 'index' with a single element initialized to 0.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4. Call the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omic Sans"/>
              </a:rPr>
              <a:t>makeBST</a:t>
            </a: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 function with arguments 'nodes', 'index', '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omic Sans"/>
              </a:rPr>
              <a:t>Integer.MIN_VALUE</a:t>
            </a: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', and '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omic Sans"/>
              </a:rPr>
              <a:t>Integer.MAX_VALUE</a:t>
            </a: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' and return the result.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5.Algorithm </a:t>
            </a:r>
            <a:r>
              <a:rPr lang="en-US" sz="3200" spc="-1" dirty="0" err="1">
                <a:solidFill>
                  <a:srgbClr val="000000"/>
                </a:solidFill>
                <a:latin typeface="Comic Sans"/>
              </a:rPr>
              <a:t>makeBST</a:t>
            </a: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(nodes: String[], index: int[], min: int, max: int) -&gt; BST    -- If 'index[0]' is greater than or equal to the length of 'nodes':        -- Return null (no more nodes to process).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6.Create a BST if all conditions in step 5 gets satisfied.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8" descr="logo1-removebg-preview.png"/>
          <p:cNvPicPr/>
          <p:nvPr/>
        </p:nvPicPr>
        <p:blipFill>
          <a:blip r:embed="rId2"/>
          <a:stretch/>
        </p:blipFill>
        <p:spPr>
          <a:xfrm>
            <a:off x="-304920" y="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9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1080" y="3672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7200" b="1" u="sng" strike="noStrike" spc="-1">
                <a:solidFill>
                  <a:srgbClr val="FFFFFF"/>
                </a:solidFill>
                <a:uFillTx/>
                <a:latin typeface="Comic Sans bold"/>
              </a:rPr>
              <a:t>Algorithm</a:t>
            </a:r>
            <a:endParaRPr lang="en-US" sz="7200" b="1" u="sng" strike="noStrike" spc="-1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1"/>
          <p:cNvSpPr/>
          <p:nvPr/>
        </p:nvSpPr>
        <p:spPr>
          <a:xfrm>
            <a:off x="380880" y="2400480"/>
            <a:ext cx="1287756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7.Recursively call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omic Sans"/>
              </a:rPr>
              <a:t>makeBST</a:t>
            </a: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 for the left subtree and right subtree then the tree will be constructed.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8.Main Function 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 --- Read a pre-order traversal string 'preorder' from the user.    --- Close the scanner.  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--- Call the ‘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omic Sans"/>
              </a:rPr>
              <a:t>makeBST</a:t>
            </a:r>
            <a:r>
              <a:rPr lang="en-US" sz="3200" b="0" strike="noStrike" spc="-1" dirty="0">
                <a:solidFill>
                  <a:srgbClr val="000000"/>
                </a:solidFill>
                <a:latin typeface="Comic Sans"/>
              </a:rPr>
              <a:t>' function with 'preorder' as an argument and store the resulting BST in 'root'.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" descr="logo1-removebg-preview.png"/>
          <p:cNvPicPr/>
          <p:nvPr/>
        </p:nvPicPr>
        <p:blipFill>
          <a:blip r:embed="rId2"/>
          <a:stretch/>
        </p:blipFill>
        <p:spPr>
          <a:xfrm>
            <a:off x="-304920" y="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3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2"/>
          <p:cNvSpPr/>
          <p:nvPr/>
        </p:nvSpPr>
        <p:spPr>
          <a:xfrm>
            <a:off x="6257160" y="-182160"/>
            <a:ext cx="4422240" cy="17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4136"/>
              </a:lnSpc>
            </a:pPr>
            <a:r>
              <a:rPr lang="en-US" sz="4600" b="0" u="sng" strike="noStrike" spc="-1">
                <a:solidFill>
                  <a:srgbClr val="FFFFFF"/>
                </a:solidFill>
                <a:uFillTx/>
                <a:latin typeface="Comic Sans bold"/>
              </a:rPr>
              <a:t>Advantages</a:t>
            </a:r>
            <a:endParaRPr lang="en-IN" sz="4600" b="0" u="sng" strike="noStrike" spc="-1">
              <a:solidFill>
                <a:srgbClr val="000000"/>
              </a:solidFill>
              <a:uFillTx/>
              <a:latin typeface="Comic Sans bold"/>
            </a:endParaRPr>
          </a:p>
        </p:txBody>
      </p:sp>
      <p:sp>
        <p:nvSpPr>
          <p:cNvPr id="72" name="TextBox 3"/>
          <p:cNvSpPr/>
          <p:nvPr/>
        </p:nvSpPr>
        <p:spPr>
          <a:xfrm>
            <a:off x="-9360" y="2012400"/>
            <a:ext cx="16230240" cy="73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014480" lvl="1" indent="-507240">
              <a:lnSpc>
                <a:spcPts val="6579"/>
              </a:lnSpc>
              <a:buClr>
                <a:srgbClr val="272727"/>
              </a:buClr>
              <a:buFont typeface="Arial"/>
              <a:buChar char="•"/>
            </a:pP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BST is fast in </a:t>
            </a:r>
            <a:r>
              <a:rPr lang="en-US" sz="4600" b="0" strike="noStrike" spc="-1" dirty="0" err="1">
                <a:solidFill>
                  <a:srgbClr val="272727"/>
                </a:solidFill>
                <a:latin typeface="Comic Sans"/>
              </a:rPr>
              <a:t>inserstion</a:t>
            </a: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 and deletion when balanced</a:t>
            </a:r>
            <a:endParaRPr lang="en-IN" sz="4600" b="0" strike="noStrike" spc="-1" dirty="0">
              <a:solidFill>
                <a:srgbClr val="000000"/>
              </a:solidFill>
              <a:latin typeface="Arial"/>
            </a:endParaRPr>
          </a:p>
          <a:p>
            <a:pPr marL="992880" lvl="1" indent="-496440">
              <a:lnSpc>
                <a:spcPts val="6440"/>
              </a:lnSpc>
              <a:buClr>
                <a:srgbClr val="272727"/>
              </a:buClr>
              <a:buFont typeface="Arial"/>
              <a:buChar char="•"/>
            </a:pP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BST code is as simple as compared to other data structures.</a:t>
            </a:r>
            <a:endParaRPr lang="en-IN" sz="4600" b="0" strike="noStrike" spc="-1" dirty="0">
              <a:solidFill>
                <a:srgbClr val="000000"/>
              </a:solidFill>
              <a:latin typeface="Arial"/>
            </a:endParaRPr>
          </a:p>
          <a:p>
            <a:pPr marL="992880" lvl="1" indent="-496440">
              <a:lnSpc>
                <a:spcPts val="6440"/>
              </a:lnSpc>
              <a:buClr>
                <a:srgbClr val="272727"/>
              </a:buClr>
              <a:buFont typeface="Arial"/>
              <a:buChar char="•"/>
            </a:pP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BST can automatically </a:t>
            </a:r>
            <a:r>
              <a:rPr lang="en-US" sz="4600" b="0" strike="noStrike" spc="-1" dirty="0" err="1">
                <a:solidFill>
                  <a:srgbClr val="272727"/>
                </a:solidFill>
                <a:latin typeface="Comic Sans"/>
              </a:rPr>
              <a:t>sortt</a:t>
            </a: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 elements as they are </a:t>
            </a:r>
            <a:r>
              <a:rPr lang="en-US" sz="4600" b="0" strike="noStrike" spc="-1" dirty="0" err="1">
                <a:solidFill>
                  <a:srgbClr val="272727"/>
                </a:solidFill>
                <a:latin typeface="Comic Sans"/>
              </a:rPr>
              <a:t>inserted,so</a:t>
            </a: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 the elements are always stored in a sorted order.</a:t>
            </a:r>
            <a:endParaRPr lang="en-IN" sz="4600" b="0" strike="noStrike" spc="-1" dirty="0">
              <a:solidFill>
                <a:srgbClr val="000000"/>
              </a:solidFill>
              <a:latin typeface="Arial"/>
            </a:endParaRPr>
          </a:p>
          <a:p>
            <a:pPr marL="992880" lvl="1" indent="-496440">
              <a:lnSpc>
                <a:spcPts val="6440"/>
              </a:lnSpc>
              <a:buClr>
                <a:srgbClr val="272727"/>
              </a:buClr>
              <a:buFont typeface="Arial"/>
              <a:buChar char="•"/>
            </a:pP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Space Efficiency: Relatively memory-efficient compared to other structures.</a:t>
            </a:r>
            <a:endParaRPr lang="en-IN" sz="4600" b="0" strike="noStrike" spc="-1" dirty="0">
              <a:solidFill>
                <a:srgbClr val="000000"/>
              </a:solidFill>
              <a:latin typeface="Arial"/>
            </a:endParaRPr>
          </a:p>
          <a:p>
            <a:pPr marL="992880" lvl="1" indent="-496440">
              <a:lnSpc>
                <a:spcPts val="6440"/>
              </a:lnSpc>
              <a:buClr>
                <a:srgbClr val="272727"/>
              </a:buClr>
              <a:buFont typeface="Arial"/>
              <a:buChar char="•"/>
            </a:pPr>
            <a:r>
              <a:rPr lang="en-US" sz="4600" b="0" strike="noStrike" spc="-1" dirty="0">
                <a:solidFill>
                  <a:srgbClr val="272727"/>
                </a:solidFill>
                <a:latin typeface="Comic Sans"/>
              </a:rPr>
              <a:t>Simplicity: Simple to implement and understand.</a:t>
            </a:r>
            <a:endParaRPr lang="en-IN" sz="4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3" descr="logo1-removebg-preview.png"/>
          <p:cNvPicPr/>
          <p:nvPr/>
        </p:nvPicPr>
        <p:blipFill>
          <a:blip r:embed="rId2"/>
          <a:stretch/>
        </p:blipFill>
        <p:spPr>
          <a:xfrm>
            <a:off x="0" y="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4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2"/>
          <p:cNvSpPr/>
          <p:nvPr/>
        </p:nvSpPr>
        <p:spPr>
          <a:xfrm>
            <a:off x="5600160" y="-190440"/>
            <a:ext cx="5797800" cy="176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3859"/>
              </a:lnSpc>
            </a:pPr>
            <a:r>
              <a:rPr lang="en-US" sz="4800" b="0" u="sng" strike="noStrike" spc="-1">
                <a:solidFill>
                  <a:srgbClr val="FFFFFF"/>
                </a:solidFill>
                <a:uFillTx/>
                <a:latin typeface="Comic Sans bold"/>
              </a:rPr>
              <a:t>DISADVANTAGES</a:t>
            </a:r>
            <a:endParaRPr lang="en-IN" sz="4800" b="0" u="sng" strike="noStrike" spc="-1">
              <a:solidFill>
                <a:srgbClr val="000000"/>
              </a:solidFill>
              <a:uFillTx/>
              <a:latin typeface="Comic Sans bold"/>
            </a:endParaRPr>
          </a:p>
        </p:txBody>
      </p:sp>
      <p:sp>
        <p:nvSpPr>
          <p:cNvPr id="76" name="TextBox 3"/>
          <p:cNvSpPr/>
          <p:nvPr/>
        </p:nvSpPr>
        <p:spPr>
          <a:xfrm>
            <a:off x="0" y="2181240"/>
            <a:ext cx="18287640" cy="71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71640" lvl="1" indent="-485640" algn="just">
              <a:lnSpc>
                <a:spcPts val="6299"/>
              </a:lnSpc>
              <a:buClr>
                <a:srgbClr val="000000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000000"/>
                </a:solidFill>
                <a:latin typeface="Comic Sans"/>
              </a:rPr>
              <a:t>A BST can be imbalanced or degenerated which can increase the complexity.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000000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000000"/>
                </a:solidFill>
                <a:latin typeface="Comic Sans"/>
              </a:rPr>
              <a:t>Do not support some operations that are possible with ordered data structures.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000000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000000"/>
                </a:solidFill>
                <a:latin typeface="Comic Sans"/>
              </a:rPr>
              <a:t>Regular BSTs do not guarantee balanced structures, and maintaining balance manually can be complex and error-prone.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85640" algn="just">
              <a:lnSpc>
                <a:spcPts val="6299"/>
              </a:lnSpc>
              <a:buClr>
                <a:srgbClr val="000000"/>
              </a:buClr>
              <a:buFont typeface="Arial"/>
              <a:buChar char="•"/>
            </a:pPr>
            <a:r>
              <a:rPr lang="en-US" sz="4500" b="0" strike="noStrike" spc="-1" dirty="0">
                <a:solidFill>
                  <a:srgbClr val="000000"/>
                </a:solidFill>
                <a:latin typeface="Comic Sans"/>
              </a:rPr>
              <a:t>They are not well-suited for data structures that need to be accessed randomly</a:t>
            </a:r>
            <a:endParaRPr lang="en-IN" sz="4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ts val="6299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Picture 3" descr="logo1-removebg-preview.png"/>
          <p:cNvPicPr/>
          <p:nvPr/>
        </p:nvPicPr>
        <p:blipFill>
          <a:blip r:embed="rId2"/>
          <a:stretch/>
        </p:blipFill>
        <p:spPr>
          <a:xfrm>
            <a:off x="0" y="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4" descr="logo-removebg-preview.png"/>
          <p:cNvPicPr/>
          <p:nvPr/>
        </p:nvPicPr>
        <p:blipFill>
          <a:blip r:embed="rId3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"/>
          <p:cNvSpPr/>
          <p:nvPr/>
        </p:nvSpPr>
        <p:spPr>
          <a:xfrm>
            <a:off x="0" y="2629080"/>
            <a:ext cx="9396720" cy="6194880"/>
          </a:xfrm>
          <a:custGeom>
            <a:avLst/>
            <a:gdLst>
              <a:gd name="textAreaLeft" fmla="*/ 0 w 9396720"/>
              <a:gd name="textAreaRight" fmla="*/ 9397080 w 9396720"/>
              <a:gd name="textAreaTop" fmla="*/ 0 h 6194880"/>
              <a:gd name="textAreaBottom" fmla="*/ 6195240 h 6194880"/>
            </a:gdLst>
            <a:ahLst/>
            <a:cxnLst/>
            <a:rect l="textAreaLeft" t="textAreaTop" r="textAreaRight" b="textAreaBottom"/>
            <a:pathLst>
              <a:path w="9397252" h="6195226">
                <a:moveTo>
                  <a:pt x="0" y="0"/>
                </a:moveTo>
                <a:lnTo>
                  <a:pt x="9397252" y="0"/>
                </a:lnTo>
                <a:lnTo>
                  <a:pt x="9397252" y="6195225"/>
                </a:lnTo>
                <a:lnTo>
                  <a:pt x="0" y="61952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Freeform 3"/>
          <p:cNvSpPr/>
          <p:nvPr/>
        </p:nvSpPr>
        <p:spPr>
          <a:xfrm>
            <a:off x="9601200" y="2705040"/>
            <a:ext cx="7685640" cy="6561360"/>
          </a:xfrm>
          <a:custGeom>
            <a:avLst/>
            <a:gdLst>
              <a:gd name="textAreaLeft" fmla="*/ 0 w 7685640"/>
              <a:gd name="textAreaRight" fmla="*/ 7686000 w 7685640"/>
              <a:gd name="textAreaTop" fmla="*/ 0 h 6561360"/>
              <a:gd name="textAreaBottom" fmla="*/ 6561720 h 6561360"/>
            </a:gdLst>
            <a:ahLst/>
            <a:cxnLst/>
            <a:rect l="textAreaLeft" t="textAreaTop" r="textAreaRight" b="textAreaBottom"/>
            <a:pathLst>
              <a:path w="7686157" h="6561701">
                <a:moveTo>
                  <a:pt x="0" y="0"/>
                </a:moveTo>
                <a:lnTo>
                  <a:pt x="7686157" y="0"/>
                </a:lnTo>
                <a:lnTo>
                  <a:pt x="7686157" y="6561701"/>
                </a:lnTo>
                <a:lnTo>
                  <a:pt x="0" y="65617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4"/>
          <p:cNvSpPr/>
          <p:nvPr/>
        </p:nvSpPr>
        <p:spPr>
          <a:xfrm>
            <a:off x="5562720" y="0"/>
            <a:ext cx="4172040" cy="14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1058"/>
              </a:lnSpc>
            </a:pPr>
            <a:r>
              <a:rPr lang="en-US" sz="6000" b="0" u="sng" strike="noStrike" spc="-1">
                <a:solidFill>
                  <a:srgbClr val="FFFFFF"/>
                </a:solidFill>
                <a:uFillTx/>
                <a:latin typeface="Comic Sans bold"/>
              </a:rPr>
              <a:t>Examples</a:t>
            </a:r>
            <a:endParaRPr lang="en-IN" sz="6000" b="0" u="sng" strike="noStrike" spc="-1">
              <a:solidFill>
                <a:srgbClr val="000000"/>
              </a:solidFill>
              <a:uFillTx/>
              <a:latin typeface="Comic Sans bold"/>
            </a:endParaRPr>
          </a:p>
        </p:txBody>
      </p:sp>
      <p:pic>
        <p:nvPicPr>
          <p:cNvPr id="82" name="Picture 4" descr="logo1-removebg-preview.png"/>
          <p:cNvPicPr/>
          <p:nvPr/>
        </p:nvPicPr>
        <p:blipFill>
          <a:blip r:embed="rId4"/>
          <a:stretch/>
        </p:blipFill>
        <p:spPr>
          <a:xfrm>
            <a:off x="0" y="0"/>
            <a:ext cx="1999800" cy="201888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5" descr="logo-removebg-preview.png"/>
          <p:cNvPicPr/>
          <p:nvPr/>
        </p:nvPicPr>
        <p:blipFill>
          <a:blip r:embed="rId5"/>
          <a:stretch/>
        </p:blipFill>
        <p:spPr>
          <a:xfrm>
            <a:off x="13944600" y="343080"/>
            <a:ext cx="397764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140</TotalTime>
  <Words>531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Bahnschrift SemiBold SemiConden</vt:lpstr>
      <vt:lpstr>Comic Sans</vt:lpstr>
      <vt:lpstr>Comic Sans Bold</vt:lpstr>
      <vt:lpstr>Comic Sans Bold</vt:lpstr>
      <vt:lpstr>Kollektif Bold</vt:lpstr>
      <vt:lpstr>Rockwell</vt:lpstr>
      <vt:lpstr>Symbol</vt:lpstr>
      <vt:lpstr>Times New Roman</vt:lpstr>
      <vt:lpstr>Wingdings</vt:lpstr>
      <vt:lpstr>Foundry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Creative Doodle Brainstorming Presentation</dc:title>
  <dc:subject/>
  <dc:creator>Mr.Kantibhai Thakkar</dc:creator>
  <dc:description/>
  <cp:lastModifiedBy>Parth Bharvadiya</cp:lastModifiedBy>
  <cp:revision>13</cp:revision>
  <dcterms:created xsi:type="dcterms:W3CDTF">2006-08-16T00:00:00Z</dcterms:created>
  <dcterms:modified xsi:type="dcterms:W3CDTF">2023-09-30T07:33:38Z</dcterms:modified>
  <dc:identifier>DAFv1cj3rEo</dc:identifier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10</vt:i4>
  </property>
</Properties>
</file>