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7" r:id="rId6"/>
    <p:sldId id="268" r:id="rId7"/>
    <p:sldId id="262" r:id="rId8"/>
    <p:sldId id="259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673CD-C8FD-4144-A91E-45C5B27E7174}" v="2" dt="2019-02-09T04:11:3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50000" autoAdjust="0"/>
  </p:normalViewPr>
  <p:slideViewPr>
    <p:cSldViewPr snapToGrid="0" snapToObjects="1">
      <p:cViewPr varScale="1">
        <p:scale>
          <a:sx n="116" d="100"/>
          <a:sy n="116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y Shah" userId="8c714355-9378-4e78-bcd0-d4a9fa39e4cf" providerId="ADAL" clId="{138673CD-C8FD-4144-A91E-45C5B27E7174}"/>
    <pc:docChg chg="addSld modSld">
      <pc:chgData name="Alay Shah" userId="8c714355-9378-4e78-bcd0-d4a9fa39e4cf" providerId="ADAL" clId="{138673CD-C8FD-4144-A91E-45C5B27E7174}" dt="2019-02-09T04:11:35.087" v="1"/>
      <pc:docMkLst>
        <pc:docMk/>
      </pc:docMkLst>
      <pc:sldChg chg="add">
        <pc:chgData name="Alay Shah" userId="8c714355-9378-4e78-bcd0-d4a9fa39e4cf" providerId="ADAL" clId="{138673CD-C8FD-4144-A91E-45C5B27E7174}" dt="2019-02-09T04:11:34.581" v="0"/>
        <pc:sldMkLst>
          <pc:docMk/>
          <pc:sldMk cId="2992867518" sldId="267"/>
        </pc:sldMkLst>
      </pc:sldChg>
      <pc:sldChg chg="add">
        <pc:chgData name="Alay Shah" userId="8c714355-9378-4e78-bcd0-d4a9fa39e4cf" providerId="ADAL" clId="{138673CD-C8FD-4144-A91E-45C5B27E7174}" dt="2019-02-09T04:11:35.087" v="1"/>
        <pc:sldMkLst>
          <pc:docMk/>
          <pc:sldMk cId="386831369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D718-A395-F541-B2DB-1D9B28AA415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D1EC-04D0-D549-A7D0-FA53F0F95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581 Online Social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OSN 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" y="1676436"/>
            <a:ext cx="9146650" cy="4860842"/>
          </a:xfrm>
        </p:spPr>
      </p:pic>
    </p:spTree>
    <p:extLst>
      <p:ext uri="{BB962C8B-B14F-4D97-AF65-F5344CB8AC3E}">
        <p14:creationId xmlns:p14="http://schemas.microsoft.com/office/powerpoint/2010/main" val="58850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6769100" cy="78958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Content Placeholder 4" descr="CDugasFBgraph.png"/>
          <p:cNvPicPr>
            <a:picLocks noGrp="1" noChangeAspect="1"/>
          </p:cNvPicPr>
          <p:nvPr>
            <p:ph idx="1"/>
          </p:nvPr>
        </p:nvPicPr>
        <p:blipFill>
          <a:blip r:embed="rId2"/>
          <a:srcRect l="936" r="156"/>
          <a:stretch>
            <a:fillRect/>
          </a:stretch>
        </p:blipFill>
        <p:spPr>
          <a:xfrm>
            <a:off x="1044223" y="789582"/>
            <a:ext cx="6942666" cy="6015438"/>
          </a:xfrm>
        </p:spPr>
      </p:pic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6769100" cy="1143000"/>
          </a:xfrm>
        </p:spPr>
        <p:txBody>
          <a:bodyPr/>
          <a:lstStyle/>
          <a:p>
            <a:r>
              <a:rPr lang="en-US" dirty="0"/>
              <a:t>Networks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867" y="1600200"/>
            <a:ext cx="7247466" cy="4933244"/>
          </a:xfrm>
        </p:spPr>
        <p:txBody>
          <a:bodyPr>
            <a:normAutofit/>
          </a:bodyPr>
          <a:lstStyle/>
          <a:p>
            <a:r>
              <a:rPr lang="en-US" dirty="0"/>
              <a:t>Communications Networks</a:t>
            </a:r>
          </a:p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The Internet</a:t>
            </a:r>
          </a:p>
          <a:p>
            <a:r>
              <a:rPr lang="en-US" dirty="0"/>
              <a:t>Power Networks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Terrorism Networks</a:t>
            </a:r>
          </a:p>
          <a:p>
            <a:r>
              <a:rPr lang="en-US" b="1" dirty="0">
                <a:solidFill>
                  <a:srgbClr val="800000"/>
                </a:solidFill>
              </a:rPr>
              <a:t>Social Networks (SN)</a:t>
            </a:r>
          </a:p>
          <a:p>
            <a:pPr lvl="1"/>
            <a:r>
              <a:rPr lang="en-US" b="1" dirty="0">
                <a:solidFill>
                  <a:srgbClr val="800000"/>
                </a:solidFill>
              </a:rPr>
              <a:t>Online Social Networks (OSN)</a:t>
            </a:r>
          </a:p>
        </p:txBody>
      </p:sp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6769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SN Example: </a:t>
            </a:r>
            <a:br>
              <a:rPr lang="en-US" dirty="0"/>
            </a:br>
            <a:r>
              <a:rPr lang="en-US" dirty="0"/>
              <a:t>Friendships in a Karate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256"/>
            <a:ext cx="4167717" cy="47315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Studied by Anthropologist Wayne Zachary in 1970s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Circles (</a:t>
            </a:r>
            <a:r>
              <a:rPr lang="en-US" b="1" dirty="0">
                <a:solidFill>
                  <a:srgbClr val="800000"/>
                </a:solidFill>
              </a:rPr>
              <a:t>Nodes</a:t>
            </a:r>
            <a:r>
              <a:rPr lang="en-US" dirty="0"/>
              <a:t>) represent people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(</a:t>
            </a:r>
            <a:r>
              <a:rPr lang="en-US" b="1" dirty="0">
                <a:solidFill>
                  <a:srgbClr val="800000"/>
                </a:solidFill>
              </a:rPr>
              <a:t>Edges</a:t>
            </a:r>
            <a:r>
              <a:rPr lang="en-US" dirty="0"/>
              <a:t>) represent friendships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Links 1 and 34 are special (more about that later)</a:t>
            </a:r>
          </a:p>
        </p:txBody>
      </p:sp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  <p:pic>
        <p:nvPicPr>
          <p:cNvPr id="6" name="Picture 5" descr="Karat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17" y="1844256"/>
            <a:ext cx="4519083" cy="2830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6769100" cy="1143000"/>
          </a:xfrm>
        </p:spPr>
        <p:txBody>
          <a:bodyPr/>
          <a:lstStyle/>
          <a:p>
            <a:r>
              <a:rPr lang="en-US" dirty="0"/>
              <a:t>Network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10022" cy="5257800"/>
          </a:xfrm>
        </p:spPr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Strong Ties, Weak Ties</a:t>
            </a:r>
          </a:p>
          <a:p>
            <a:r>
              <a:rPr lang="en-US" dirty="0"/>
              <a:t>Behavior</a:t>
            </a:r>
          </a:p>
          <a:p>
            <a:pPr lvl="1"/>
            <a:r>
              <a:rPr lang="en-US" dirty="0"/>
              <a:t>Game Theory</a:t>
            </a:r>
          </a:p>
          <a:p>
            <a:pPr lvl="1"/>
            <a:r>
              <a:rPr lang="en-US" dirty="0"/>
              <a:t>Network Dynamics</a:t>
            </a:r>
          </a:p>
          <a:p>
            <a:pPr lvl="2"/>
            <a:r>
              <a:rPr lang="en-US" dirty="0"/>
              <a:t>Structural Effects</a:t>
            </a:r>
          </a:p>
          <a:p>
            <a:pPr lvl="2"/>
            <a:r>
              <a:rPr lang="en-US" dirty="0"/>
              <a:t>Aggregate Behavior</a:t>
            </a:r>
          </a:p>
          <a:p>
            <a:pPr lvl="1"/>
            <a:r>
              <a:rPr lang="en-US" dirty="0"/>
              <a:t>The world will react to what you do:</a:t>
            </a:r>
            <a:br>
              <a:rPr lang="en-US" dirty="0"/>
            </a:br>
            <a:r>
              <a:rPr lang="en-US" dirty="0"/>
              <a:t>Cause/Effect relationships can be subtle</a:t>
            </a:r>
          </a:p>
        </p:txBody>
      </p:sp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  <p:pic>
        <p:nvPicPr>
          <p:cNvPr id="5" name="Picture 4" descr="Kara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95" y="1600199"/>
            <a:ext cx="4599405" cy="29294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7535333" y="4078111"/>
            <a:ext cx="4233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39063" y="4289779"/>
            <a:ext cx="1601449" cy="175432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Highlighted Nodes give clue to schism that eventually split the club in two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AE3B-3E8C-4345-9246-F1034E77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FE61-D875-4342-A194-F64A44AB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64B2-C5A5-4662-A91F-CE4622CC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A2BD-CFC6-44AB-8C35-B622705E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" y="45182"/>
            <a:ext cx="741997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Terminology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4" y="1188182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Connectivity in Structure</a:t>
            </a:r>
          </a:p>
          <a:p>
            <a:pPr lvl="1"/>
            <a:r>
              <a:rPr lang="en-US" dirty="0"/>
              <a:t>Who is connected to whom</a:t>
            </a:r>
          </a:p>
          <a:p>
            <a:r>
              <a:rPr lang="en-US" dirty="0"/>
              <a:t>Connectivity in Behavior</a:t>
            </a:r>
          </a:p>
          <a:p>
            <a:pPr lvl="1"/>
            <a:r>
              <a:rPr lang="en-US" dirty="0"/>
              <a:t>How does action of one node affect the behavior of a (directly or indirectly) connected node</a:t>
            </a:r>
          </a:p>
          <a:p>
            <a:r>
              <a:rPr lang="en-US" dirty="0"/>
              <a:t>Diffusion</a:t>
            </a:r>
          </a:p>
          <a:p>
            <a:r>
              <a:rPr lang="en-US" dirty="0"/>
              <a:t>Epidemics </a:t>
            </a:r>
          </a:p>
          <a:p>
            <a:r>
              <a:rPr lang="en-US" dirty="0"/>
              <a:t>Network Effects</a:t>
            </a:r>
          </a:p>
          <a:p>
            <a:pPr lvl="1"/>
            <a:r>
              <a:rPr lang="en-US" dirty="0"/>
              <a:t>Tipping Point or Going Viral</a:t>
            </a:r>
          </a:p>
        </p:txBody>
      </p:sp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  <p:pic>
        <p:nvPicPr>
          <p:cNvPr id="5" name="Picture 4" descr="conta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40" y="3725333"/>
            <a:ext cx="3663672" cy="2427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6840" y="6152444"/>
            <a:ext cx="376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Email recommendations for a book: illustrates social contagion in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977" y="635000"/>
            <a:ext cx="3638197" cy="3069695"/>
          </a:xfrm>
        </p:spPr>
        <p:txBody>
          <a:bodyPr/>
          <a:lstStyle/>
          <a:p>
            <a:r>
              <a:rPr lang="en-US" dirty="0"/>
              <a:t>Online Social Networks: Timeline</a:t>
            </a:r>
          </a:p>
        </p:txBody>
      </p:sp>
      <p:pic>
        <p:nvPicPr>
          <p:cNvPr id="5" name="Content Placeholder 4" descr="OSNtimeline.jpg"/>
          <p:cNvPicPr>
            <a:picLocks noGrp="1" noChangeAspect="1"/>
          </p:cNvPicPr>
          <p:nvPr>
            <p:ph idx="1"/>
          </p:nvPr>
        </p:nvPicPr>
        <p:blipFill>
          <a:blip r:embed="rId2"/>
          <a:srcRect l="4667" t="836" r="-1333" b="2925"/>
          <a:stretch>
            <a:fillRect/>
          </a:stretch>
        </p:blipFill>
        <p:spPr>
          <a:xfrm>
            <a:off x="182457" y="0"/>
            <a:ext cx="4277689" cy="6847101"/>
          </a:xfrm>
        </p:spPr>
      </p:pic>
      <p:pic>
        <p:nvPicPr>
          <p:cNvPr id="4" name="Content Placeholder 3" descr="CDugasFBgrap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39063" y="45182"/>
            <a:ext cx="1601449" cy="1372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7444" y="3396918"/>
            <a:ext cx="479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http://jcmc.indiana.edu/vol13/issue1/boyd.ellison.html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146" y="6139723"/>
            <a:ext cx="402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0"/>
                </a:solidFill>
              </a:rPr>
              <a:t>Facebook</a:t>
            </a:r>
            <a:r>
              <a:rPr lang="en-US" dirty="0">
                <a:solidFill>
                  <a:srgbClr val="000090"/>
                </a:solidFill>
              </a:rPr>
              <a:t> and Twitter were “latecomers”</a:t>
            </a:r>
          </a:p>
          <a:p>
            <a:r>
              <a:rPr lang="en-US" dirty="0">
                <a:solidFill>
                  <a:srgbClr val="000090"/>
                </a:solidFill>
              </a:rPr>
              <a:t>Why did they flourish?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994" y="274637"/>
            <a:ext cx="1842447" cy="3478497"/>
          </a:xfrm>
        </p:spPr>
        <p:txBody>
          <a:bodyPr>
            <a:normAutofit/>
          </a:bodyPr>
          <a:lstStyle/>
          <a:p>
            <a:r>
              <a:rPr lang="en-US"/>
              <a:t>OSN Use</a:t>
            </a:r>
            <a:br>
              <a:rPr lang="en-US"/>
            </a:br>
            <a:r>
              <a:rPr lang="en-US"/>
              <a:t>in</a:t>
            </a:r>
            <a:br>
              <a:rPr lang="en-US"/>
            </a:br>
            <a:r>
              <a:rPr lang="en-US"/>
              <a:t>U.S. </a:t>
            </a:r>
            <a:r>
              <a:rPr lang="en-US" dirty="0"/>
              <a:t>2018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38" y="-12532"/>
            <a:ext cx="5032263" cy="6870532"/>
          </a:xfrm>
        </p:spPr>
      </p:pic>
    </p:spTree>
    <p:extLst>
      <p:ext uri="{BB962C8B-B14F-4D97-AF65-F5344CB8AC3E}">
        <p14:creationId xmlns:p14="http://schemas.microsoft.com/office/powerpoint/2010/main" val="1953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179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 581 Online Social Networks</vt:lpstr>
      <vt:lpstr>Networks are Everywhere</vt:lpstr>
      <vt:lpstr>SN Example:  Friendships in a Karate Club</vt:lpstr>
      <vt:lpstr>Network Characteristics</vt:lpstr>
      <vt:lpstr>PowerPoint Presentation</vt:lpstr>
      <vt:lpstr>PowerPoint Presentation</vt:lpstr>
      <vt:lpstr>Some Terminology and Concepts</vt:lpstr>
      <vt:lpstr>Online Social Networks: Timeline</vt:lpstr>
      <vt:lpstr>OSN Use in U.S. 2018</vt:lpstr>
      <vt:lpstr>Global OSN Use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Cheryl Dugas</dc:creator>
  <cp:lastModifiedBy>Alay Shah</cp:lastModifiedBy>
  <cp:revision>18</cp:revision>
  <dcterms:created xsi:type="dcterms:W3CDTF">2012-09-30T11:47:43Z</dcterms:created>
  <dcterms:modified xsi:type="dcterms:W3CDTF">2019-02-09T04:11:47Z</dcterms:modified>
</cp:coreProperties>
</file>