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6" r:id="rId2"/>
    <p:sldId id="475" r:id="rId3"/>
    <p:sldId id="476" r:id="rId4"/>
    <p:sldId id="477" r:id="rId5"/>
    <p:sldId id="560" r:id="rId6"/>
    <p:sldId id="494" r:id="rId7"/>
    <p:sldId id="495" r:id="rId8"/>
    <p:sldId id="496" r:id="rId9"/>
    <p:sldId id="497" r:id="rId10"/>
    <p:sldId id="498" r:id="rId11"/>
    <p:sldId id="478" r:id="rId12"/>
    <p:sldId id="479" r:id="rId13"/>
    <p:sldId id="480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  <p:sldId id="515" r:id="rId31"/>
    <p:sldId id="516" r:id="rId32"/>
    <p:sldId id="549" r:id="rId33"/>
    <p:sldId id="550" r:id="rId34"/>
    <p:sldId id="551" r:id="rId35"/>
    <p:sldId id="552" r:id="rId36"/>
    <p:sldId id="553" r:id="rId37"/>
    <p:sldId id="554" r:id="rId38"/>
    <p:sldId id="555" r:id="rId39"/>
    <p:sldId id="556" r:id="rId40"/>
    <p:sldId id="557" r:id="rId41"/>
    <p:sldId id="558" r:id="rId42"/>
    <p:sldId id="559" r:id="rId43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74F6"/>
    <a:srgbClr val="6289F8"/>
    <a:srgbClr val="8097F8"/>
    <a:srgbClr val="2C61F6"/>
    <a:srgbClr val="F8F0D0"/>
    <a:srgbClr val="F2E4A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7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7.xml"/><Relationship Id="rId13" Type="http://schemas.openxmlformats.org/officeDocument/2006/relationships/slide" Target="slides/slide42.xml"/><Relationship Id="rId3" Type="http://schemas.openxmlformats.org/officeDocument/2006/relationships/slide" Target="slides/slide28.xml"/><Relationship Id="rId7" Type="http://schemas.openxmlformats.org/officeDocument/2006/relationships/slide" Target="slides/slide36.xml"/><Relationship Id="rId12" Type="http://schemas.openxmlformats.org/officeDocument/2006/relationships/slide" Target="slides/slide41.xml"/><Relationship Id="rId2" Type="http://schemas.openxmlformats.org/officeDocument/2006/relationships/slide" Target="slides/slide14.xml"/><Relationship Id="rId1" Type="http://schemas.openxmlformats.org/officeDocument/2006/relationships/slide" Target="slides/slide1.xml"/><Relationship Id="rId6" Type="http://schemas.openxmlformats.org/officeDocument/2006/relationships/slide" Target="slides/slide35.xml"/><Relationship Id="rId11" Type="http://schemas.openxmlformats.org/officeDocument/2006/relationships/slide" Target="slides/slide40.xml"/><Relationship Id="rId5" Type="http://schemas.openxmlformats.org/officeDocument/2006/relationships/slide" Target="slides/slide34.xml"/><Relationship Id="rId10" Type="http://schemas.openxmlformats.org/officeDocument/2006/relationships/slide" Target="slides/slide39.xml"/><Relationship Id="rId4" Type="http://schemas.openxmlformats.org/officeDocument/2006/relationships/slide" Target="slides/slide33.xml"/><Relationship Id="rId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4" tIns="48471" rIns="96944" bIns="48471" numCol="1" anchor="t" anchorCtr="0" compatLnSpc="1">
            <a:prstTxWarp prst="textNoShape">
              <a:avLst/>
            </a:prstTxWarp>
          </a:bodyPr>
          <a:lstStyle>
            <a:lvl1pPr algn="l" defTabSz="968375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Minimum Spanning Tree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4" tIns="48471" rIns="96944" bIns="48471" numCol="1" anchor="t" anchorCtr="0" compatLnSpc="1">
            <a:prstTxWarp prst="textNoShape">
              <a:avLst/>
            </a:prstTxWarp>
          </a:bodyPr>
          <a:lstStyle>
            <a:lvl1pPr algn="r" defTabSz="968375">
              <a:defRPr sz="1400" smtClean="0">
                <a:cs typeface="+mn-cs"/>
              </a:defRPr>
            </a:lvl1pPr>
          </a:lstStyle>
          <a:p>
            <a:pPr>
              <a:defRPr/>
            </a:pPr>
            <a:fld id="{DBD368C8-B9A4-2E44-B451-4499516429EF}" type="datetime8">
              <a:rPr lang="en-US"/>
              <a:pPr>
                <a:defRPr/>
              </a:pPr>
              <a:t>11/17/2016 9:30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4" tIns="48471" rIns="96944" bIns="48471" numCol="1" anchor="b" anchorCtr="0" compatLnSpc="1">
            <a:prstTxWarp prst="textNoShape">
              <a:avLst/>
            </a:prstTxWarp>
          </a:bodyPr>
          <a:lstStyle>
            <a:lvl1pPr algn="l" defTabSz="968375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4" tIns="48471" rIns="96944" bIns="48471" numCol="1" anchor="b" anchorCtr="0" compatLnSpc="1">
            <a:prstTxWarp prst="textNoShape">
              <a:avLst/>
            </a:prstTxWarp>
          </a:bodyPr>
          <a:lstStyle>
            <a:lvl1pPr algn="r" defTabSz="968375">
              <a:defRPr sz="1400" smtClean="0">
                <a:cs typeface="+mn-cs"/>
              </a:defRPr>
            </a:lvl1pPr>
          </a:lstStyle>
          <a:p>
            <a:pPr>
              <a:defRPr/>
            </a:pPr>
            <a:fld id="{E38A74E7-086B-0444-81C9-85A75BB2FF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4" tIns="48471" rIns="96944" bIns="48471" numCol="1" anchor="t" anchorCtr="0" compatLnSpc="1">
            <a:prstTxWarp prst="textNoShape">
              <a:avLst/>
            </a:prstTxWarp>
          </a:bodyPr>
          <a:lstStyle>
            <a:lvl1pPr algn="l" defTabSz="968375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Minimum Spanning Tree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4" tIns="48471" rIns="96944" bIns="48471" numCol="1" anchor="t" anchorCtr="0" compatLnSpc="1">
            <a:prstTxWarp prst="textNoShape">
              <a:avLst/>
            </a:prstTxWarp>
          </a:bodyPr>
          <a:lstStyle>
            <a:lvl1pPr algn="r" defTabSz="968375">
              <a:defRPr sz="1400" smtClean="0">
                <a:cs typeface="+mn-cs"/>
              </a:defRPr>
            </a:lvl1pPr>
          </a:lstStyle>
          <a:p>
            <a:pPr>
              <a:defRPr/>
            </a:pPr>
            <a:fld id="{E208087B-B998-8B4C-BD0E-D957CF3894B2}" type="datetime8">
              <a:rPr lang="en-US"/>
              <a:pPr>
                <a:defRPr/>
              </a:pPr>
              <a:t>11/17/2016 9:30 AM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4" tIns="48471" rIns="96944" bIns="484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4" tIns="48471" rIns="96944" bIns="48471" numCol="1" anchor="b" anchorCtr="0" compatLnSpc="1">
            <a:prstTxWarp prst="textNoShape">
              <a:avLst/>
            </a:prstTxWarp>
          </a:bodyPr>
          <a:lstStyle>
            <a:lvl1pPr algn="l" defTabSz="968375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4" tIns="48471" rIns="96944" bIns="48471" numCol="1" anchor="b" anchorCtr="0" compatLnSpc="1">
            <a:prstTxWarp prst="textNoShape">
              <a:avLst/>
            </a:prstTxWarp>
          </a:bodyPr>
          <a:lstStyle>
            <a:lvl1pPr algn="r" defTabSz="968375">
              <a:defRPr sz="1400" smtClean="0">
                <a:cs typeface="+mn-cs"/>
              </a:defRPr>
            </a:lvl1pPr>
          </a:lstStyle>
          <a:p>
            <a:pPr>
              <a:defRPr/>
            </a:pPr>
            <a:fld id="{829316D6-0528-5941-9F21-C866110E0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9229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5750032-7057-5C46-9BD9-B0CEA0A10A89}" type="datetime8">
              <a:rPr lang="en-US" sz="1400"/>
              <a:pPr eaLnBrk="1" hangingPunct="1"/>
              <a:t>11/17/2016 9:30 AM</a:t>
            </a:fld>
            <a:endParaRPr lang="en-US" sz="1400"/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FD88F01-BB7F-514B-9735-802A620B44A2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295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5750032-7057-5C46-9BD9-B0CEA0A10A89}" type="datetime8">
              <a:rPr lang="en-US" sz="1400"/>
              <a:pPr eaLnBrk="1" hangingPunct="1"/>
              <a:t>11/17/2016 9:30 AM</a:t>
            </a:fld>
            <a:endParaRPr lang="en-US" sz="1400"/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FD88F01-BB7F-514B-9735-802A620B44A2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928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5750032-7057-5C46-9BD9-B0CEA0A10A89}" type="datetime8">
              <a:rPr lang="en-US" sz="1400"/>
              <a:pPr eaLnBrk="1" hangingPunct="1"/>
              <a:t>11/17/2016 9:30 AM</a:t>
            </a:fld>
            <a:endParaRPr lang="en-US" sz="1400"/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FD88F01-BB7F-514B-9735-802A620B44A2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15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Skip Lists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76F601B-80EA-2046-814F-D50BA23A7538}" type="datetime1">
              <a:rPr lang="en-US" sz="1300" smtClean="0"/>
              <a:t>11/17/2016</a:t>
            </a:fld>
            <a:endParaRPr lang="en-US" sz="1300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A7667C3-AC50-4B47-A44E-5EC9342BFAAD}" type="slidenum">
              <a:rPr lang="en-US" sz="1300"/>
              <a:pPr eaLnBrk="1" hangingPunct="1"/>
              <a:t>32</a:t>
            </a:fld>
            <a:endParaRPr lang="en-US" sz="13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162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Skip Lists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340DF6-FA4F-5748-8DC6-C07270870D9D}" type="datetime1">
              <a:rPr lang="en-US" sz="1300" smtClean="0"/>
              <a:t>11/17/2016</a:t>
            </a:fld>
            <a:endParaRPr lang="en-US" sz="1300"/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D316273-A4F6-AA41-A68B-F3B8D1EE6BF1}" type="slidenum">
              <a:rPr lang="en-US" sz="1300"/>
              <a:pPr eaLnBrk="1" hangingPunct="1"/>
              <a:t>35</a:t>
            </a:fld>
            <a:endParaRPr lang="en-US" sz="1300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87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358875" y="6400800"/>
            <a:ext cx="2738237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2015 Goodrich</a:t>
            </a:r>
            <a:r>
              <a:rPr lang="en-US" sz="1400" baseline="0" dirty="0" smtClean="0">
                <a:cs typeface="+mn-cs"/>
              </a:rPr>
              <a:t> and </a:t>
            </a:r>
            <a:r>
              <a:rPr lang="en-US" sz="1400" dirty="0" err="1" smtClean="0">
                <a:cs typeface="+mn-cs"/>
              </a:rPr>
              <a:t>Tamassia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4E65C8-DB02-7A45-AD73-92334B8869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6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48F818-2BB1-3E44-89A5-76E23C346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0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5A763A-CAB4-824F-A080-7315D5FDAD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13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14ECC7-440C-CA47-8C8C-0E71E14D9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6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900287-E5E2-194D-A07C-A3FC8EA239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8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4AC534-FB59-094A-B713-26E00F6A4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A29403-0889-D545-9EF5-186511525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0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F22FC1-ADA8-E04B-AABB-65BF3512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1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1CCD72-0599-E949-AEEA-01937475C2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7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2347A9-F44A-204E-B0E6-76FAF8722B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190A38-8768-FF48-9ABE-7C12ECDBE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5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E6A174-FE8A-544E-A6A6-AE1047C0D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0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C34A04BA-09FD-E449-BF19-E6C947974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358875" y="6400800"/>
            <a:ext cx="2738237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2015 Goodrich</a:t>
            </a:r>
            <a:r>
              <a:rPr lang="en-US" sz="1400" baseline="0" dirty="0" smtClean="0">
                <a:cs typeface="+mn-cs"/>
              </a:rPr>
              <a:t> and</a:t>
            </a:r>
            <a:r>
              <a:rPr lang="en-US" sz="1400" dirty="0" smtClean="0">
                <a:cs typeface="+mn-cs"/>
              </a:rPr>
              <a:t> </a:t>
            </a:r>
            <a:r>
              <a:rPr lang="en-US" sz="1400" dirty="0" err="1" smtClean="0">
                <a:cs typeface="+mn-cs"/>
              </a:rPr>
              <a:t>Tamassia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Randomized Algorithms</a:t>
            </a:r>
            <a:endParaRPr lang="en-US" sz="1400"/>
          </a:p>
        </p:txBody>
      </p:sp>
      <p:sp>
        <p:nvSpPr>
          <p:cNvPr id="16386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C38B522-2B5D-974C-939C-9FC5038D297C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9906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Tahoma" charset="0"/>
              </a:rPr>
              <a:t>Randomized Algorithms</a:t>
            </a:r>
            <a:endParaRPr lang="en-US" sz="4800" dirty="0">
              <a:latin typeface="Tahoma" charset="0"/>
            </a:endParaRPr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595" y="3124200"/>
            <a:ext cx="3733800" cy="3258982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Chernoff</a:t>
            </a:r>
            <a:r>
              <a:rPr lang="en-US" dirty="0" smtClean="0"/>
              <a:t> Bounds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681626" cy="3935957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10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Random-Sort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572000"/>
          </a:xfrm>
        </p:spPr>
        <p:txBody>
          <a:bodyPr/>
          <a:lstStyle/>
          <a:p>
            <a:r>
              <a:rPr lang="en-US" sz="2000" dirty="0"/>
              <a:t>To see that every permutation is equally likely to be output by the </a:t>
            </a:r>
            <a:r>
              <a:rPr lang="en-US" sz="2000" dirty="0" smtClean="0"/>
              <a:t>random-sort</a:t>
            </a:r>
            <a:r>
              <a:rPr lang="en-US" sz="2000" dirty="0"/>
              <a:t> </a:t>
            </a:r>
            <a:r>
              <a:rPr lang="en-US" sz="2000" dirty="0" smtClean="0"/>
              <a:t>method</a:t>
            </a:r>
            <a:r>
              <a:rPr lang="en-US" sz="2000" dirty="0"/>
              <a:t>, note that each element, x</a:t>
            </a:r>
            <a:r>
              <a:rPr lang="en-US" sz="2000" baseline="-25000" dirty="0"/>
              <a:t>i</a:t>
            </a:r>
            <a:r>
              <a:rPr lang="en-US" sz="2000" dirty="0"/>
              <a:t>, in X has an equal probability, 1/n, of </a:t>
            </a:r>
            <a:r>
              <a:rPr lang="en-US" sz="2000" dirty="0" smtClean="0"/>
              <a:t>having its random </a:t>
            </a:r>
            <a:r>
              <a:rPr lang="en-US" sz="2000" dirty="0" err="1"/>
              <a:t>r</a:t>
            </a:r>
            <a:r>
              <a:rPr lang="en-US" sz="2000" baseline="-25000" dirty="0" err="1"/>
              <a:t>i</a:t>
            </a:r>
            <a:r>
              <a:rPr lang="en-US" sz="2000" dirty="0"/>
              <a:t> value be the smallest. </a:t>
            </a:r>
            <a:endParaRPr lang="en-US" sz="2000" dirty="0" smtClean="0"/>
          </a:p>
          <a:p>
            <a:r>
              <a:rPr lang="en-US" sz="2000" dirty="0" smtClean="0"/>
              <a:t>Thus</a:t>
            </a:r>
            <a:r>
              <a:rPr lang="en-US" sz="2000" dirty="0"/>
              <a:t>, each element in X has equal probability </a:t>
            </a:r>
            <a:r>
              <a:rPr lang="en-US" sz="2000" dirty="0" smtClean="0"/>
              <a:t>of 1</a:t>
            </a:r>
            <a:r>
              <a:rPr lang="en-US" sz="2000" dirty="0"/>
              <a:t>/n of being the first element in the permutation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Applying this reasoning recursively, implies that the permutation that is output has the following probability of being chosen: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That is, each permutation is equally likely to be output.</a:t>
            </a:r>
          </a:p>
          <a:p>
            <a:r>
              <a:rPr lang="en-US" sz="2000" dirty="0" smtClean="0"/>
              <a:t>There is a small probability that this algorithm will fail, however, if the random values are not unique.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224458"/>
            <a:ext cx="3975100" cy="81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0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Fisher-Yates Shuffling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077200" cy="4419600"/>
          </a:xfrm>
        </p:spPr>
        <p:txBody>
          <a:bodyPr/>
          <a:lstStyle/>
          <a:p>
            <a:r>
              <a:rPr lang="en-US" sz="2800" dirty="0" smtClean="0"/>
              <a:t>There is a different algorithm, known as the Fisher-Yates algorithm, which always succeeds.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09" y="2590800"/>
            <a:ext cx="7848600" cy="2166596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824" y="4953000"/>
            <a:ext cx="3879519" cy="1433588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811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Fisher-Yates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876800"/>
          </a:xfrm>
        </p:spPr>
        <p:txBody>
          <a:bodyPr/>
          <a:lstStyle/>
          <a:p>
            <a:r>
              <a:rPr lang="en-US" sz="2400" dirty="0"/>
              <a:t>This algorithm considers the items in the array one at time from the end </a:t>
            </a:r>
            <a:r>
              <a:rPr lang="en-US" sz="2400" dirty="0" smtClean="0"/>
              <a:t>and swaps </a:t>
            </a:r>
            <a:r>
              <a:rPr lang="en-US" sz="2400" dirty="0"/>
              <a:t>each element with an element in the array from that point to the beginning.</a:t>
            </a:r>
          </a:p>
          <a:p>
            <a:r>
              <a:rPr lang="en-US" sz="2400" dirty="0"/>
              <a:t>Notice that each element has an equal probability, of 1/n, of being chosen as </a:t>
            </a:r>
            <a:r>
              <a:rPr lang="en-US" sz="2400" dirty="0" smtClean="0"/>
              <a:t>the last </a:t>
            </a:r>
            <a:r>
              <a:rPr lang="en-US" sz="2400" dirty="0"/>
              <a:t>element in the array X (including the element that starts out in that position)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Applying this analysis recursively, we see that the output permutation has probability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That is, each permutation is equally likely.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5043151"/>
            <a:ext cx="3975100" cy="81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5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Stable Marriage</a:t>
            </a:r>
            <a:endParaRPr lang="en-US" sz="1400"/>
          </a:p>
        </p:txBody>
      </p:sp>
      <p:sp>
        <p:nvSpPr>
          <p:cNvPr id="16386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C38B522-2B5D-974C-939C-9FC5038D297C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The Stable Marriage Problem</a:t>
            </a:r>
            <a:endParaRPr lang="en-US" dirty="0">
              <a:latin typeface="Tahoma" charset="0"/>
            </a:endParaRPr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595" y="3124200"/>
            <a:ext cx="3733800" cy="3258982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807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Coupon Collector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419600"/>
          </a:xfrm>
        </p:spPr>
        <p:txBody>
          <a:bodyPr/>
          <a:lstStyle/>
          <a:p>
            <a:r>
              <a:rPr lang="en-US" sz="2800" dirty="0"/>
              <a:t>I</a:t>
            </a:r>
            <a:r>
              <a:rPr lang="en-US" sz="2800" dirty="0" smtClean="0"/>
              <a:t>magine </a:t>
            </a:r>
            <a:r>
              <a:rPr lang="en-US" sz="2800" dirty="0"/>
              <a:t>that there </a:t>
            </a:r>
            <a:r>
              <a:rPr lang="en-US" sz="2800" dirty="0" smtClean="0"/>
              <a:t>is a </a:t>
            </a:r>
            <a:r>
              <a:rPr lang="en-US" sz="2800" dirty="0"/>
              <a:t>set, C, of n coupons and we are interested in collecting at least one of </a:t>
            </a:r>
            <a:r>
              <a:rPr lang="en-US" sz="2800" dirty="0" smtClean="0"/>
              <a:t>every coupon </a:t>
            </a:r>
            <a:r>
              <a:rPr lang="en-US" sz="2800" dirty="0"/>
              <a:t>in C. </a:t>
            </a:r>
            <a:endParaRPr lang="en-US" sz="2800" dirty="0" smtClean="0"/>
          </a:p>
          <a:p>
            <a:r>
              <a:rPr lang="en-US" sz="2800" dirty="0" smtClean="0"/>
              <a:t>We </a:t>
            </a:r>
            <a:r>
              <a:rPr lang="en-US" sz="2800" dirty="0"/>
              <a:t>can go </a:t>
            </a:r>
            <a:r>
              <a:rPr lang="en-US" sz="2800" dirty="0" smtClean="0"/>
              <a:t>to a </a:t>
            </a:r>
            <a:r>
              <a:rPr lang="en-US" sz="2800" dirty="0"/>
              <a:t>ticket window once a day and request a coupon, </a:t>
            </a:r>
            <a:r>
              <a:rPr lang="en-US" sz="2800" dirty="0" smtClean="0"/>
              <a:t>and a </a:t>
            </a:r>
            <a:r>
              <a:rPr lang="en-US" sz="2800" dirty="0"/>
              <a:t>clerk will choose one of the n coupons at random and give it to us.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b="1" dirty="0">
                <a:solidFill>
                  <a:srgbClr val="FF0000"/>
                </a:solidFill>
              </a:rPr>
              <a:t>coupon collector </a:t>
            </a:r>
            <a:r>
              <a:rPr lang="en-US" sz="2800" b="1" dirty="0" smtClean="0">
                <a:solidFill>
                  <a:srgbClr val="FF0000"/>
                </a:solidFill>
              </a:rPr>
              <a:t>problem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is</a:t>
            </a:r>
            <a:r>
              <a:rPr lang="en-US" sz="2800" dirty="0"/>
              <a:t> </a:t>
            </a:r>
            <a:r>
              <a:rPr lang="en-US" sz="2800" dirty="0" smtClean="0"/>
              <a:t>to </a:t>
            </a:r>
            <a:r>
              <a:rPr lang="en-US" sz="2800" dirty="0"/>
              <a:t>determine the number of times we need to go to the ticket window before </a:t>
            </a:r>
            <a:r>
              <a:rPr lang="en-US" sz="2800" dirty="0" smtClean="0"/>
              <a:t>we have </a:t>
            </a:r>
            <a:r>
              <a:rPr lang="en-US" sz="2800" dirty="0"/>
              <a:t>collected all n coupons.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Stable Marriage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Coupon Collecting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419600"/>
          </a:xfrm>
        </p:spPr>
        <p:txBody>
          <a:bodyPr/>
          <a:lstStyle/>
          <a:p>
            <a:r>
              <a:rPr lang="en-US" sz="2800" dirty="0"/>
              <a:t>Let X be a random variable representing the number of times that we need to </a:t>
            </a:r>
            <a:r>
              <a:rPr lang="en-US" sz="2800" dirty="0" smtClean="0"/>
              <a:t>visit the </a:t>
            </a:r>
            <a:r>
              <a:rPr lang="en-US" sz="2800" dirty="0"/>
              <a:t>ticket window before we get all n coupons. </a:t>
            </a:r>
            <a:endParaRPr lang="en-US" sz="2800" dirty="0" smtClean="0"/>
          </a:p>
          <a:p>
            <a:r>
              <a:rPr lang="en-US" sz="2800" dirty="0" smtClean="0"/>
              <a:t>We </a:t>
            </a:r>
            <a:r>
              <a:rPr lang="en-US" sz="2800" dirty="0"/>
              <a:t>can write X </a:t>
            </a:r>
            <a:r>
              <a:rPr lang="en-US" sz="2800" dirty="0" smtClean="0"/>
              <a:t>as follows:</a:t>
            </a:r>
          </a:p>
          <a:p>
            <a:pPr lvl="1"/>
            <a:r>
              <a:rPr lang="en-US" sz="2400" dirty="0" smtClean="0"/>
              <a:t>X </a:t>
            </a:r>
            <a:r>
              <a:rPr lang="en-US" sz="2400" dirty="0"/>
              <a:t>= X</a:t>
            </a:r>
            <a:r>
              <a:rPr lang="en-US" sz="2400" baseline="-25000" dirty="0"/>
              <a:t>1</a:t>
            </a:r>
            <a:r>
              <a:rPr lang="en-US" sz="2400" dirty="0"/>
              <a:t> + X</a:t>
            </a:r>
            <a:r>
              <a:rPr lang="en-US" sz="2400" baseline="-25000" dirty="0"/>
              <a:t>2</a:t>
            </a:r>
            <a:r>
              <a:rPr lang="en-US" sz="2400" dirty="0"/>
              <a:t> + . . . +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 smtClean="0"/>
              <a:t>, </a:t>
            </a:r>
          </a:p>
          <a:p>
            <a:r>
              <a:rPr lang="en-US" sz="2800" dirty="0" smtClean="0"/>
              <a:t>Here </a:t>
            </a:r>
            <a:r>
              <a:rPr lang="en-US" sz="2800" dirty="0"/>
              <a:t>X</a:t>
            </a:r>
            <a:r>
              <a:rPr lang="en-US" sz="2800" baseline="-25000" dirty="0"/>
              <a:t>i</a:t>
            </a:r>
            <a:r>
              <a:rPr lang="en-US" sz="2800" dirty="0"/>
              <a:t> is the number of trips we have to make to the ticket window in order to </a:t>
            </a:r>
            <a:r>
              <a:rPr lang="en-US" sz="2800" dirty="0" smtClean="0"/>
              <a:t>go from </a:t>
            </a:r>
            <a:r>
              <a:rPr lang="en-US" sz="2800" dirty="0"/>
              <a:t>having </a:t>
            </a:r>
            <a:r>
              <a:rPr lang="en-US" sz="2800" dirty="0" err="1"/>
              <a:t>i</a:t>
            </a:r>
            <a:r>
              <a:rPr lang="en-US" sz="2800" dirty="0"/>
              <a:t> − 1 distinct coupons to having </a:t>
            </a:r>
            <a:r>
              <a:rPr lang="en-US" sz="2800" dirty="0" err="1"/>
              <a:t>i</a:t>
            </a:r>
            <a:r>
              <a:rPr lang="en-US" sz="2800" dirty="0"/>
              <a:t> distinct </a:t>
            </a:r>
            <a:r>
              <a:rPr lang="en-US" sz="2800" dirty="0" smtClean="0"/>
              <a:t>coupons.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Stable Marriage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Analysis of Coupon Collecting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077200" cy="4876800"/>
          </a:xfrm>
        </p:spPr>
        <p:txBody>
          <a:bodyPr/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  <a:r>
              <a:rPr lang="en-US" sz="2000" dirty="0"/>
              <a:t> = 1, since we are guaranteed to get a distinct coupon in our first trip to </a:t>
            </a:r>
            <a:r>
              <a:rPr lang="en-US" sz="2000" dirty="0" smtClean="0"/>
              <a:t>the ticket window.</a:t>
            </a:r>
          </a:p>
          <a:p>
            <a:r>
              <a:rPr lang="en-US" sz="2000" dirty="0" smtClean="0"/>
              <a:t>After </a:t>
            </a:r>
            <a:r>
              <a:rPr lang="en-US" sz="2000" dirty="0"/>
              <a:t>we have gotten </a:t>
            </a:r>
            <a:r>
              <a:rPr lang="en-US" sz="2000" dirty="0" err="1"/>
              <a:t>i</a:t>
            </a:r>
            <a:r>
              <a:rPr lang="en-US" sz="2000" dirty="0"/>
              <a:t> −1 distinct coupons, our chance </a:t>
            </a:r>
            <a:r>
              <a:rPr lang="en-US" sz="2000" dirty="0" smtClean="0"/>
              <a:t>of getting </a:t>
            </a:r>
            <a:r>
              <a:rPr lang="en-US" sz="2000" dirty="0"/>
              <a:t>a new one in any trip to the window </a:t>
            </a:r>
            <a:r>
              <a:rPr lang="en-US" sz="2000" dirty="0" smtClean="0"/>
              <a:t>is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This is because there are n coupons, but </a:t>
            </a:r>
            <a:r>
              <a:rPr lang="en-US" sz="2000" dirty="0"/>
              <a:t>only n−(i−1) that we don’t already have at this </a:t>
            </a:r>
            <a:r>
              <a:rPr lang="en-US" sz="2000" dirty="0" smtClean="0"/>
              <a:t>point in </a:t>
            </a:r>
            <a:r>
              <a:rPr lang="en-US" sz="2000" dirty="0"/>
              <a:t>time.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implies that each X</a:t>
            </a:r>
            <a:r>
              <a:rPr lang="en-US" sz="2000" baseline="-25000" dirty="0"/>
              <a:t>i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FF0000"/>
                </a:solidFill>
              </a:rPr>
              <a:t>geometric random variable </a:t>
            </a:r>
            <a:r>
              <a:rPr lang="en-US" sz="2000" dirty="0"/>
              <a:t>with parameter</a:t>
            </a:r>
            <a:r>
              <a:rPr lang="en-US" sz="2000" dirty="0" smtClean="0"/>
              <a:t>, p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That is, if we imagine that we have a biased </a:t>
            </a:r>
            <a:r>
              <a:rPr lang="en-US" sz="2000" dirty="0" smtClean="0"/>
              <a:t>coin that comes up heads with </a:t>
            </a:r>
            <a:r>
              <a:rPr lang="en-US" sz="2000" dirty="0"/>
              <a:t>probability p</a:t>
            </a:r>
            <a:r>
              <a:rPr lang="en-US" sz="2000" baseline="-25000" dirty="0"/>
              <a:t>i</a:t>
            </a:r>
            <a:r>
              <a:rPr lang="en-US" sz="2000" dirty="0"/>
              <a:t>, then X</a:t>
            </a:r>
            <a:r>
              <a:rPr lang="en-US" sz="2000" baseline="-25000" dirty="0"/>
              <a:t>i</a:t>
            </a:r>
            <a:r>
              <a:rPr lang="en-US" sz="2000" dirty="0"/>
              <a:t> is the number of times we have to flip this coin until we </a:t>
            </a:r>
            <a:r>
              <a:rPr lang="en-US" sz="2000" dirty="0" smtClean="0"/>
              <a:t>get it </a:t>
            </a:r>
            <a:r>
              <a:rPr lang="en-US" sz="2000" dirty="0"/>
              <a:t>to come up heads.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Stable Marriage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152" y="2895600"/>
            <a:ext cx="2147448" cy="77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6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More Analysis of Coupon Collecting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077200" cy="4876800"/>
          </a:xfrm>
        </p:spPr>
        <p:txBody>
          <a:bodyPr/>
          <a:lstStyle/>
          <a:p>
            <a:r>
              <a:rPr lang="en-US" sz="2400" dirty="0" smtClean="0"/>
              <a:t>By linearity of expectation,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Here, 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is the nth harmonic number, which is at most </a:t>
            </a:r>
            <a:r>
              <a:rPr lang="en-US" sz="2400" dirty="0" err="1" smtClean="0"/>
              <a:t>ln</a:t>
            </a:r>
            <a:r>
              <a:rPr lang="en-US" sz="2400" dirty="0" smtClean="0"/>
              <a:t> n + 1.</a:t>
            </a:r>
          </a:p>
          <a:p>
            <a:r>
              <a:rPr lang="en-US" sz="2400" dirty="0" smtClean="0"/>
              <a:t>Thus, the expected number of trips to the ticket window in the coupon collector problem is O(n log n).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Stable Marriage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05000"/>
            <a:ext cx="4191000" cy="248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2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Stable Marriage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077200" cy="4953000"/>
          </a:xfrm>
        </p:spPr>
        <p:txBody>
          <a:bodyPr/>
          <a:lstStyle/>
          <a:p>
            <a:r>
              <a:rPr lang="en-US" sz="2400" dirty="0"/>
              <a:t>Imagine a village consisting of n men and n women, all of whom are single, heterosexual</a:t>
            </a:r>
            <a:r>
              <a:rPr lang="en-US" sz="2400" dirty="0" smtClean="0"/>
              <a:t>, and </a:t>
            </a:r>
            <a:r>
              <a:rPr lang="en-US" sz="2400" dirty="0"/>
              <a:t>interested in getting married. </a:t>
            </a:r>
            <a:endParaRPr lang="en-US" sz="2400" dirty="0" smtClean="0"/>
          </a:p>
          <a:p>
            <a:pPr lvl="1"/>
            <a:r>
              <a:rPr lang="en-US" sz="2000" dirty="0" smtClean="0"/>
              <a:t>Every </a:t>
            </a:r>
            <a:r>
              <a:rPr lang="en-US" sz="2000" dirty="0"/>
              <a:t>man has a list of the </a:t>
            </a:r>
            <a:r>
              <a:rPr lang="en-US" sz="2000" dirty="0" smtClean="0"/>
              <a:t>women ordered </a:t>
            </a:r>
            <a:r>
              <a:rPr lang="en-US" sz="2000" dirty="0"/>
              <a:t>by his preferences, and, likewise, every woman has a list of the men </a:t>
            </a:r>
            <a:r>
              <a:rPr lang="en-US" sz="2000" dirty="0" smtClean="0"/>
              <a:t>ordered by </a:t>
            </a:r>
            <a:r>
              <a:rPr lang="en-US" sz="2000" dirty="0"/>
              <a:t>her preferences. </a:t>
            </a:r>
            <a:endParaRPr lang="en-US" sz="2000" dirty="0" smtClean="0"/>
          </a:p>
          <a:p>
            <a:r>
              <a:rPr lang="en-US" sz="2400" dirty="0" smtClean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stable marriage problem </a:t>
            </a:r>
            <a:r>
              <a:rPr lang="en-US" sz="2400" dirty="0"/>
              <a:t>is to match up the men </a:t>
            </a:r>
            <a:r>
              <a:rPr lang="en-US" sz="2400" dirty="0" smtClean="0"/>
              <a:t>and women </a:t>
            </a:r>
            <a:r>
              <a:rPr lang="en-US" sz="2400" dirty="0"/>
              <a:t>in a way that is stable. </a:t>
            </a:r>
            <a:endParaRPr lang="en-US" sz="2400" dirty="0" smtClean="0"/>
          </a:p>
          <a:p>
            <a:r>
              <a:rPr lang="en-US" sz="2400" dirty="0" smtClean="0"/>
              <a:t>Such </a:t>
            </a:r>
            <a:r>
              <a:rPr lang="en-US" sz="2400" dirty="0"/>
              <a:t>a matching is </a:t>
            </a:r>
            <a:r>
              <a:rPr lang="en-US" sz="2400" b="1" dirty="0">
                <a:solidFill>
                  <a:srgbClr val="FF0000"/>
                </a:solidFill>
              </a:rPr>
              <a:t>stable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if there is no </a:t>
            </a:r>
            <a:r>
              <a:rPr lang="en-US" sz="2400" dirty="0" smtClean="0"/>
              <a:t>unmatched man</a:t>
            </a:r>
            <a:r>
              <a:rPr lang="en-US" sz="2400" dirty="0"/>
              <a:t>-woman pair, (x, y), such that x and y would prefer to be married to each </a:t>
            </a:r>
            <a:r>
              <a:rPr lang="en-US" sz="2400" dirty="0" smtClean="0"/>
              <a:t>other than </a:t>
            </a:r>
            <a:r>
              <a:rPr lang="en-US" sz="2400" dirty="0"/>
              <a:t>to their spouses. </a:t>
            </a:r>
            <a:endParaRPr lang="en-US" sz="2400" dirty="0" smtClean="0"/>
          </a:p>
          <a:p>
            <a:pPr lvl="1"/>
            <a:r>
              <a:rPr lang="en-US" sz="2000" dirty="0" smtClean="0"/>
              <a:t>That </a:t>
            </a:r>
            <a:r>
              <a:rPr lang="en-US" sz="2000" dirty="0"/>
              <a:t>is, it would be unstable if x preferred y over his </a:t>
            </a:r>
            <a:r>
              <a:rPr lang="en-US" sz="2000" dirty="0" smtClean="0"/>
              <a:t>wife and </a:t>
            </a:r>
            <a:r>
              <a:rPr lang="en-US" sz="2000" dirty="0"/>
              <a:t>y preferred x over her husband.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Stable Marriage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1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r>
              <a:rPr lang="en-US" dirty="0" smtClean="0"/>
              <a:t>Applications: Simple Algorithms and Card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FF0000"/>
                </a:solidFill>
              </a:rPr>
              <a:t>randomized algorithm </a:t>
            </a:r>
            <a:r>
              <a:rPr lang="en-US" sz="2400" dirty="0"/>
              <a:t>is an algorithm whose behavior depends, in part, </a:t>
            </a:r>
            <a:r>
              <a:rPr lang="en-US" sz="2400" dirty="0" smtClean="0"/>
              <a:t>on the </a:t>
            </a:r>
            <a:r>
              <a:rPr lang="en-US" sz="2400" dirty="0"/>
              <a:t>outcomes of random choices or the values of random bits.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main </a:t>
            </a:r>
            <a:r>
              <a:rPr lang="en-US" sz="2400" dirty="0" smtClean="0"/>
              <a:t>advantage of </a:t>
            </a:r>
            <a:r>
              <a:rPr lang="en-US" sz="2400" dirty="0"/>
              <a:t>using randomization in algorithm design is that the results are often simple </a:t>
            </a:r>
            <a:r>
              <a:rPr lang="en-US" sz="2400" dirty="0" smtClean="0"/>
              <a:t>and efficient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addition, there are some problems that need randomization for them </a:t>
            </a:r>
            <a:r>
              <a:rPr lang="en-US" sz="2400" dirty="0" smtClean="0"/>
              <a:t>to work </a:t>
            </a:r>
            <a:r>
              <a:rPr lang="en-US" sz="2400" dirty="0"/>
              <a:t>effectively.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instance, consider the problem common in computer </a:t>
            </a:r>
            <a:r>
              <a:rPr lang="en-US" sz="2400" dirty="0" smtClean="0"/>
              <a:t>games involving </a:t>
            </a:r>
            <a:r>
              <a:rPr lang="en-US" sz="2400" dirty="0"/>
              <a:t>playing cards—that of randomly shuffling a deck of cards so that all </a:t>
            </a:r>
            <a:r>
              <a:rPr lang="en-US" sz="2400" dirty="0" smtClean="0"/>
              <a:t>possible orderings </a:t>
            </a:r>
            <a:r>
              <a:rPr lang="en-US" sz="2400" dirty="0"/>
              <a:t>are equally </a:t>
            </a:r>
            <a:r>
              <a:rPr lang="en-US" sz="2400" dirty="0" smtClean="0"/>
              <a:t>likely.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Randomized Algorithms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7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762000"/>
          </a:xfrm>
        </p:spPr>
        <p:txBody>
          <a:bodyPr/>
          <a:lstStyle/>
          <a:p>
            <a:r>
              <a:rPr lang="en-US" dirty="0" smtClean="0"/>
              <a:t>A Stable Marriage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029200"/>
            <a:ext cx="7772400" cy="1447800"/>
          </a:xfrm>
        </p:spPr>
        <p:txBody>
          <a:bodyPr/>
          <a:lstStyle/>
          <a:p>
            <a:r>
              <a:rPr lang="en-US" sz="2000" dirty="0"/>
              <a:t>Each man and woman </a:t>
            </a:r>
            <a:r>
              <a:rPr lang="en-US" sz="2000" dirty="0" smtClean="0"/>
              <a:t>is listed </a:t>
            </a:r>
            <a:r>
              <a:rPr lang="en-US" sz="2000" dirty="0"/>
              <a:t>with his or her preference list, and the matching shown is stable. </a:t>
            </a:r>
            <a:endParaRPr lang="en-US" sz="2000" dirty="0" smtClean="0"/>
          </a:p>
          <a:p>
            <a:r>
              <a:rPr lang="en-US" sz="2000" dirty="0" smtClean="0"/>
              <a:t>Note that even </a:t>
            </a:r>
            <a:r>
              <a:rPr lang="en-US" sz="2000" dirty="0"/>
              <a:t>though female 2 is married to her last choice, there is no man who prefers </a:t>
            </a:r>
            <a:r>
              <a:rPr lang="en-US" sz="2000" dirty="0" smtClean="0"/>
              <a:t>her over </a:t>
            </a:r>
            <a:r>
              <a:rPr lang="en-US" sz="2000" dirty="0"/>
              <a:t>his current wife.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Stable Marriage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066800"/>
            <a:ext cx="4272246" cy="3886200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449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Hospital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419600"/>
          </a:xfrm>
        </p:spPr>
        <p:txBody>
          <a:bodyPr/>
          <a:lstStyle/>
          <a:p>
            <a:r>
              <a:rPr lang="en-US" sz="2800" dirty="0" smtClean="0"/>
              <a:t>The stable marriage problem </a:t>
            </a:r>
            <a:r>
              <a:rPr lang="en-US" sz="2800" dirty="0"/>
              <a:t>arises in </a:t>
            </a:r>
            <a:r>
              <a:rPr lang="en-US" sz="2800" dirty="0" smtClean="0"/>
              <a:t>practice in the </a:t>
            </a:r>
            <a:r>
              <a:rPr lang="en-US" sz="2800" dirty="0"/>
              <a:t>annual placement of residents in hospitals.</a:t>
            </a:r>
          </a:p>
          <a:p>
            <a:r>
              <a:rPr lang="en-US" sz="2800" dirty="0"/>
              <a:t>Residents rank order the hospitals that they would like to work in, and </a:t>
            </a:r>
            <a:r>
              <a:rPr lang="en-US" sz="2800" dirty="0" smtClean="0"/>
              <a:t>hospitals rank </a:t>
            </a:r>
            <a:r>
              <a:rPr lang="en-US" sz="2800" dirty="0"/>
              <a:t>the set of available residents for each of their available open slots. </a:t>
            </a:r>
            <a:endParaRPr lang="en-US" sz="2800" dirty="0" smtClean="0"/>
          </a:p>
          <a:p>
            <a:r>
              <a:rPr lang="en-US" sz="2800" dirty="0" smtClean="0"/>
              <a:t>Then a stable </a:t>
            </a:r>
            <a:r>
              <a:rPr lang="en-US" sz="2800" dirty="0"/>
              <a:t>“marriage” is computed between residents and available slots in hospitals.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Stable Marriage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8001000" cy="4648200"/>
          </a:xfrm>
        </p:spPr>
        <p:txBody>
          <a:bodyPr/>
          <a:lstStyle/>
          <a:p>
            <a:r>
              <a:rPr lang="en-US" sz="2000" dirty="0"/>
              <a:t>There is a simple algorithm for solving the stable marriage problem, which </a:t>
            </a:r>
            <a:r>
              <a:rPr lang="en-US" sz="2000" dirty="0" smtClean="0"/>
              <a:t>involves men </a:t>
            </a:r>
            <a:r>
              <a:rPr lang="en-US" sz="2000" dirty="0"/>
              <a:t>making proposals to women in a series of rounds.</a:t>
            </a:r>
          </a:p>
          <a:p>
            <a:r>
              <a:rPr lang="en-US" sz="2000" dirty="0"/>
              <a:t>A round begins with an unmatched man making a proposal to the </a:t>
            </a:r>
            <a:r>
              <a:rPr lang="en-US" sz="2000" dirty="0" smtClean="0"/>
              <a:t>female highest</a:t>
            </a:r>
            <a:r>
              <a:rPr lang="en-US" sz="2000" dirty="0"/>
              <a:t>-ranked on his list. </a:t>
            </a:r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/>
              <a:t>she is unmatched, then she accepts his proposal </a:t>
            </a:r>
            <a:r>
              <a:rPr lang="en-US" sz="2000" dirty="0" smtClean="0"/>
              <a:t>and the </a:t>
            </a:r>
            <a:r>
              <a:rPr lang="en-US" sz="2000" dirty="0"/>
              <a:t>round ends. If, on the other hand, she is matched, then she accepts his </a:t>
            </a:r>
            <a:r>
              <a:rPr lang="en-US" sz="2000" dirty="0" smtClean="0"/>
              <a:t>proposal only </a:t>
            </a:r>
            <a:r>
              <a:rPr lang="en-US" sz="2000" dirty="0"/>
              <a:t>if she ranks him higher than her current partner.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the case when </a:t>
            </a:r>
            <a:r>
              <a:rPr lang="en-US" sz="2000" dirty="0" smtClean="0"/>
              <a:t>the woman </a:t>
            </a:r>
            <a:r>
              <a:rPr lang="en-US" sz="2000" dirty="0"/>
              <a:t>receiving the proposal is already matched, then whichever man she </a:t>
            </a:r>
            <a:r>
              <a:rPr lang="en-US" sz="2000" dirty="0" smtClean="0"/>
              <a:t>rejects repeats </a:t>
            </a:r>
            <a:r>
              <a:rPr lang="en-US" sz="2000" dirty="0"/>
              <a:t>the computation for this round, making a proposal to the next woman </a:t>
            </a:r>
            <a:r>
              <a:rPr lang="en-US" sz="2000" dirty="0" smtClean="0"/>
              <a:t>on his </a:t>
            </a:r>
            <a:r>
              <a:rPr lang="en-US" sz="2000" dirty="0"/>
              <a:t>list (his highest-ranked woman that he has not previously proposed to).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Stable Marriage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r>
              <a:rPr lang="en-US" dirty="0" smtClean="0"/>
              <a:t>The Proposal Algorithm: Details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Stable Marriage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00"/>
            <a:ext cx="7848600" cy="4443768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963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724400"/>
          </a:xfrm>
        </p:spPr>
        <p:txBody>
          <a:bodyPr/>
          <a:lstStyle/>
          <a:p>
            <a:r>
              <a:rPr lang="en-US" sz="2400" dirty="0"/>
              <a:t>To see that the matching resulting from this proposal algorithm is stable, </a:t>
            </a:r>
            <a:r>
              <a:rPr lang="en-US" sz="2400" dirty="0" smtClean="0"/>
              <a:t>suppose there </a:t>
            </a:r>
            <a:r>
              <a:rPr lang="en-US" sz="2400" dirty="0"/>
              <a:t>is an unstable pair, (x, y), that are not matched by the algorithm, that is</a:t>
            </a:r>
            <a:r>
              <a:rPr lang="en-US" sz="2400" dirty="0" smtClean="0"/>
              <a:t>, both </a:t>
            </a:r>
            <a:r>
              <a:rPr lang="en-US" sz="2400" dirty="0"/>
              <a:t>x and y prefer each other to the partners they end up with by following </a:t>
            </a:r>
            <a:r>
              <a:rPr lang="en-US" sz="2400" dirty="0" smtClean="0"/>
              <a:t>the proposal </a:t>
            </a:r>
            <a:r>
              <a:rPr lang="en-US" sz="2400" dirty="0"/>
              <a:t>algorithm. </a:t>
            </a:r>
            <a:endParaRPr lang="en-US" sz="2400" dirty="0" smtClean="0"/>
          </a:p>
          <a:p>
            <a:r>
              <a:rPr lang="en-US" sz="2400" dirty="0" smtClean="0"/>
              <a:t>Note </a:t>
            </a:r>
            <a:r>
              <a:rPr lang="en-US" sz="2400" dirty="0"/>
              <a:t>that at the time x made his last proposal, to his </a:t>
            </a:r>
            <a:r>
              <a:rPr lang="en-US" sz="2400" dirty="0" smtClean="0"/>
              <a:t>current partner</a:t>
            </a:r>
            <a:r>
              <a:rPr lang="en-US" sz="2400" dirty="0"/>
              <a:t>, w, he had made a proposal to every woman that he ranked higher than w.</a:t>
            </a:r>
          </a:p>
          <a:p>
            <a:r>
              <a:rPr lang="en-US" sz="2400" dirty="0"/>
              <a:t>But this means that he would have made a proposal to y, which she would </a:t>
            </a:r>
            <a:r>
              <a:rPr lang="en-US" sz="2400" dirty="0" smtClean="0"/>
              <a:t>have accepted</a:t>
            </a:r>
            <a:r>
              <a:rPr lang="en-US" sz="2400" dirty="0"/>
              <a:t>, because she ranks x higher than the man she ended up with. </a:t>
            </a:r>
            <a:endParaRPr lang="en-US" sz="2400" dirty="0" smtClean="0"/>
          </a:p>
          <a:p>
            <a:r>
              <a:rPr lang="en-US" sz="2400" dirty="0" smtClean="0"/>
              <a:t>Thus</a:t>
            </a:r>
            <a:r>
              <a:rPr lang="en-US" sz="2400" dirty="0"/>
              <a:t>, </a:t>
            </a:r>
            <a:r>
              <a:rPr lang="en-US" sz="2400" dirty="0" smtClean="0"/>
              <a:t>such a </a:t>
            </a:r>
            <a:r>
              <a:rPr lang="en-US" sz="2400" dirty="0"/>
              <a:t>pair, (x, y), cannot exist.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Stable Marriage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953000"/>
          </a:xfrm>
        </p:spPr>
        <p:txBody>
          <a:bodyPr/>
          <a:lstStyle/>
          <a:p>
            <a:r>
              <a:rPr lang="en-US" sz="2800" dirty="0"/>
              <a:t>The worst-case running time of this algorithm is O(n</a:t>
            </a:r>
            <a:r>
              <a:rPr lang="en-US" sz="2800" baseline="30000" dirty="0"/>
              <a:t>2</a:t>
            </a:r>
            <a:r>
              <a:rPr lang="en-US" sz="2800" dirty="0"/>
              <a:t>). </a:t>
            </a:r>
            <a:endParaRPr lang="en-US" sz="2800" dirty="0" smtClean="0"/>
          </a:p>
          <a:p>
            <a:pPr lvl="1"/>
            <a:r>
              <a:rPr lang="en-US" sz="2400" dirty="0" smtClean="0"/>
              <a:t>To </a:t>
            </a:r>
            <a:r>
              <a:rPr lang="en-US" sz="2400" dirty="0"/>
              <a:t>see this fact, note </a:t>
            </a:r>
            <a:r>
              <a:rPr lang="en-US" sz="2400" dirty="0" smtClean="0"/>
              <a:t>that at </a:t>
            </a:r>
            <a:r>
              <a:rPr lang="en-US" sz="2400" dirty="0"/>
              <a:t>the beginning of the algorithm, the total length of the lists of all n men is O(n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  <a:r>
              <a:rPr lang="en-US" sz="2400" dirty="0" smtClean="0"/>
              <a:t>, and </a:t>
            </a:r>
            <a:r>
              <a:rPr lang="en-US" sz="2400" dirty="0"/>
              <a:t>at each step of the algorithm, some man is using up a proposal to a woman </a:t>
            </a:r>
            <a:r>
              <a:rPr lang="en-US" sz="2400" dirty="0" smtClean="0"/>
              <a:t>on his </a:t>
            </a:r>
            <a:r>
              <a:rPr lang="en-US" sz="2400" dirty="0"/>
              <a:t>list to whom he will never again propose. </a:t>
            </a:r>
            <a:endParaRPr lang="en-US" sz="2400" dirty="0" smtClean="0"/>
          </a:p>
          <a:p>
            <a:pPr lvl="1"/>
            <a:r>
              <a:rPr lang="en-US" sz="2400" dirty="0" smtClean="0"/>
              <a:t>Thus</a:t>
            </a:r>
            <a:r>
              <a:rPr lang="en-US" sz="2400" dirty="0"/>
              <a:t>, if we charge each entry in </a:t>
            </a:r>
            <a:r>
              <a:rPr lang="en-US" sz="2400" dirty="0" smtClean="0"/>
              <a:t>the list </a:t>
            </a:r>
            <a:r>
              <a:rPr lang="en-US" sz="2400" dirty="0"/>
              <a:t>of preferences by the men 1 cyber-dollar for the work we do in having a </a:t>
            </a:r>
            <a:r>
              <a:rPr lang="en-US" sz="2400" dirty="0" smtClean="0"/>
              <a:t>man make </a:t>
            </a:r>
            <a:r>
              <a:rPr lang="en-US" sz="2400" dirty="0"/>
              <a:t>a proposal, then we can pay for all the proposals using O(n</a:t>
            </a:r>
            <a:r>
              <a:rPr lang="en-US" sz="2400" baseline="30000" dirty="0"/>
              <a:t>2</a:t>
            </a:r>
            <a:r>
              <a:rPr lang="en-US" sz="2400" dirty="0"/>
              <a:t>) cyber-dollars.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Stable Marriage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8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Average-Case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153400" cy="4800600"/>
          </a:xfrm>
        </p:spPr>
        <p:txBody>
          <a:bodyPr/>
          <a:lstStyle/>
          <a:p>
            <a:r>
              <a:rPr lang="en-US" sz="2400" dirty="0"/>
              <a:t>For the sake of </a:t>
            </a:r>
            <a:r>
              <a:rPr lang="en-US" sz="2400" dirty="0" smtClean="0"/>
              <a:t>average-case analysis</a:t>
            </a:r>
            <a:r>
              <a:rPr lang="en-US" sz="2400" dirty="0"/>
              <a:t>, </a:t>
            </a:r>
            <a:r>
              <a:rPr lang="en-US" sz="2400" dirty="0" smtClean="0"/>
              <a:t>suppose the </a:t>
            </a:r>
            <a:r>
              <a:rPr lang="en-US" sz="2400" dirty="0"/>
              <a:t>preference list for every man is an independent random permutation of the </a:t>
            </a:r>
            <a:r>
              <a:rPr lang="en-US" sz="2400" dirty="0" smtClean="0"/>
              <a:t>list of </a:t>
            </a:r>
            <a:r>
              <a:rPr lang="en-US" sz="2400" dirty="0"/>
              <a:t>women. </a:t>
            </a:r>
            <a:endParaRPr lang="en-US" sz="2400" dirty="0" smtClean="0"/>
          </a:p>
          <a:p>
            <a:r>
              <a:rPr lang="en-US" sz="2400" dirty="0" smtClean="0"/>
              <a:t>Then</a:t>
            </a:r>
            <a:r>
              <a:rPr lang="en-US" sz="2400" dirty="0"/>
              <a:t>, each time it is a man’s turn to make a proposal, he is making </a:t>
            </a:r>
            <a:r>
              <a:rPr lang="en-US" sz="2400" dirty="0" smtClean="0"/>
              <a:t>that proposal </a:t>
            </a:r>
            <a:r>
              <a:rPr lang="en-US" sz="2400" dirty="0"/>
              <a:t>to a random woman he has not proposed to before.</a:t>
            </a:r>
          </a:p>
          <a:p>
            <a:r>
              <a:rPr lang="en-US" sz="2400" dirty="0" smtClean="0"/>
              <a:t>We can </a:t>
            </a:r>
            <a:r>
              <a:rPr lang="en-US" sz="2400" dirty="0"/>
              <a:t>simplify this analysis </a:t>
            </a:r>
            <a:r>
              <a:rPr lang="en-US" sz="2400" dirty="0" smtClean="0"/>
              <a:t>further so each </a:t>
            </a:r>
            <a:r>
              <a:rPr lang="en-US" sz="2400" dirty="0"/>
              <a:t>time it is a man’s turn to make a proposal, he makes his </a:t>
            </a:r>
            <a:r>
              <a:rPr lang="en-US" sz="2400" dirty="0" smtClean="0"/>
              <a:t>proposal to </a:t>
            </a:r>
            <a:r>
              <a:rPr lang="en-US" sz="2400" dirty="0"/>
              <a:t>a random woman </a:t>
            </a:r>
            <a:r>
              <a:rPr lang="en-US" sz="2400" dirty="0" smtClean="0"/>
              <a:t>ignoring </a:t>
            </a:r>
            <a:r>
              <a:rPr lang="en-US" sz="2400" dirty="0"/>
              <a:t>his previous proposals. </a:t>
            </a:r>
            <a:endParaRPr lang="en-US" sz="2400" dirty="0" smtClean="0"/>
          </a:p>
          <a:p>
            <a:r>
              <a:rPr lang="en-US" sz="2400" dirty="0" smtClean="0"/>
              <a:t>Such an algorithm </a:t>
            </a:r>
            <a:r>
              <a:rPr lang="en-US" sz="2400" dirty="0"/>
              <a:t>is </a:t>
            </a:r>
            <a:r>
              <a:rPr lang="en-US" sz="2400" b="1" dirty="0" err="1">
                <a:solidFill>
                  <a:srgbClr val="FF0000"/>
                </a:solidFill>
              </a:rPr>
              <a:t>memoryless</a:t>
            </a:r>
            <a:r>
              <a:rPr lang="en-US" sz="2400" dirty="0"/>
              <a:t>, in the sense that each proposal a man makes is </a:t>
            </a:r>
            <a:r>
              <a:rPr lang="en-US" sz="2400" dirty="0" smtClean="0"/>
              <a:t>independent of </a:t>
            </a:r>
            <a:r>
              <a:rPr lang="en-US" sz="2400" dirty="0"/>
              <a:t>any proposal he made earlier.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Stable Marriage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5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Average-Case Analysis,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724400"/>
          </a:xfrm>
        </p:spPr>
        <p:txBody>
          <a:bodyPr/>
          <a:lstStyle/>
          <a:p>
            <a:r>
              <a:rPr lang="en-US" sz="2400" dirty="0"/>
              <a:t>The key observation to analyze the </a:t>
            </a:r>
            <a:r>
              <a:rPr lang="en-US" sz="2400" dirty="0" err="1"/>
              <a:t>memoryless</a:t>
            </a:r>
            <a:r>
              <a:rPr lang="en-US" sz="2400" dirty="0"/>
              <a:t> algorithm is to focus on </a:t>
            </a:r>
            <a:r>
              <a:rPr lang="en-US" sz="2400" dirty="0" smtClean="0"/>
              <a:t>the women </a:t>
            </a:r>
            <a:r>
              <a:rPr lang="en-US" sz="2400" dirty="0"/>
              <a:t>and realize that each round in this algorithm consists of a sequence of </a:t>
            </a:r>
            <a:r>
              <a:rPr lang="en-US" sz="2400" dirty="0" smtClean="0"/>
              <a:t>proposals to </a:t>
            </a:r>
            <a:r>
              <a:rPr lang="en-US" sz="2400" dirty="0"/>
              <a:t>independently chosen random women until a proposal is made to an </a:t>
            </a:r>
            <a:r>
              <a:rPr lang="en-US" sz="2400" dirty="0" smtClean="0"/>
              <a:t>unmatched woman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That </a:t>
            </a:r>
            <a:r>
              <a:rPr lang="en-US" sz="2400" dirty="0"/>
              <a:t>is, the </a:t>
            </a:r>
            <a:r>
              <a:rPr lang="en-US" sz="2400" dirty="0" err="1"/>
              <a:t>memoryless</a:t>
            </a:r>
            <a:r>
              <a:rPr lang="en-US" sz="2400" dirty="0"/>
              <a:t> algorithm is an instance of the </a:t>
            </a:r>
            <a:r>
              <a:rPr lang="en-US" sz="2400" b="1" dirty="0" smtClean="0">
                <a:solidFill>
                  <a:srgbClr val="FF0000"/>
                </a:solidFill>
              </a:rPr>
              <a:t>coupon collector </a:t>
            </a:r>
            <a:r>
              <a:rPr lang="en-US" sz="2400" b="1" dirty="0">
                <a:solidFill>
                  <a:srgbClr val="FF0000"/>
                </a:solidFill>
              </a:rPr>
              <a:t>problem </a:t>
            </a:r>
            <a:r>
              <a:rPr lang="en-US" sz="2400" dirty="0"/>
              <a:t>where the names of the women are the coupons. </a:t>
            </a:r>
            <a:endParaRPr lang="en-US" sz="2400" dirty="0" smtClean="0"/>
          </a:p>
          <a:p>
            <a:r>
              <a:rPr lang="en-US" sz="2400" dirty="0" smtClean="0"/>
              <a:t>Thus</a:t>
            </a:r>
            <a:r>
              <a:rPr lang="en-US" sz="2400" dirty="0"/>
              <a:t>, by </a:t>
            </a:r>
            <a:r>
              <a:rPr lang="en-US" sz="2400" dirty="0" smtClean="0"/>
              <a:t>the analysis </a:t>
            </a:r>
            <a:r>
              <a:rPr lang="en-US" sz="2400" dirty="0"/>
              <a:t>of the coupon collector problem, the expected running time of the </a:t>
            </a:r>
            <a:r>
              <a:rPr lang="en-US" sz="2400" dirty="0" err="1" smtClean="0"/>
              <a:t>memoryless</a:t>
            </a:r>
            <a:r>
              <a:rPr lang="en-US" sz="2400" dirty="0"/>
              <a:t> </a:t>
            </a:r>
            <a:r>
              <a:rPr lang="en-US" sz="2400" dirty="0" smtClean="0"/>
              <a:t>stable </a:t>
            </a:r>
            <a:r>
              <a:rPr lang="en-US" sz="2400" dirty="0"/>
              <a:t>marriage algorithm is </a:t>
            </a:r>
            <a:r>
              <a:rPr lang="en-US" sz="2400" b="1" dirty="0"/>
              <a:t>O(n log n)</a:t>
            </a:r>
            <a:r>
              <a:rPr lang="en-US" sz="24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Stable Marriage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0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Minimum Cuts</a:t>
            </a:r>
            <a:endParaRPr lang="en-US" sz="1400"/>
          </a:p>
        </p:txBody>
      </p:sp>
      <p:sp>
        <p:nvSpPr>
          <p:cNvPr id="16386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C38B522-2B5D-974C-939C-9FC5038D297C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Minimum Cuts</a:t>
            </a:r>
            <a:endParaRPr lang="en-US" dirty="0">
              <a:latin typeface="Tahoma" charset="0"/>
            </a:endParaRPr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595" y="3124200"/>
            <a:ext cx="3733800" cy="3258982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384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r>
              <a:rPr lang="en-US" dirty="0" smtClean="0"/>
              <a:t>Definition of Minimum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419600"/>
          </a:xfrm>
        </p:spPr>
        <p:txBody>
          <a:bodyPr/>
          <a:lstStyle/>
          <a:p>
            <a:r>
              <a:rPr lang="en-US" sz="2000" dirty="0"/>
              <a:t>A cut, C, of a connected graph, G, is a subset of the edges of G whose </a:t>
            </a:r>
            <a:r>
              <a:rPr lang="en-US" sz="2000" dirty="0" smtClean="0"/>
              <a:t>removal disconnects </a:t>
            </a:r>
            <a:r>
              <a:rPr lang="en-US" sz="2000" dirty="0"/>
              <a:t>G. </a:t>
            </a:r>
            <a:endParaRPr lang="en-US" sz="2000" dirty="0" smtClean="0"/>
          </a:p>
          <a:p>
            <a:r>
              <a:rPr lang="en-US" sz="2000" dirty="0" smtClean="0"/>
              <a:t>That </a:t>
            </a:r>
            <a:r>
              <a:rPr lang="en-US" sz="2000" dirty="0"/>
              <a:t>is, after removing all the edges of C, we can partition </a:t>
            </a:r>
            <a:r>
              <a:rPr lang="en-US" sz="2000" dirty="0" smtClean="0"/>
              <a:t>the vertices </a:t>
            </a:r>
            <a:r>
              <a:rPr lang="en-US" sz="2000" dirty="0"/>
              <a:t>of G into two subsets, A, and B such that there are no edges between </a:t>
            </a:r>
            <a:r>
              <a:rPr lang="en-US" sz="2000" dirty="0" smtClean="0"/>
              <a:t>a vertex </a:t>
            </a:r>
            <a:r>
              <a:rPr lang="en-US" sz="2000" dirty="0"/>
              <a:t>in A and a vertex in B.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minimum cut </a:t>
            </a:r>
            <a:r>
              <a:rPr lang="en-US" sz="2000" dirty="0"/>
              <a:t>of G is a cut </a:t>
            </a:r>
            <a:r>
              <a:rPr lang="en-US" sz="2000" dirty="0" smtClean="0"/>
              <a:t>of smallest </a:t>
            </a:r>
            <a:r>
              <a:rPr lang="en-US" sz="2000" dirty="0"/>
              <a:t>size among all cuts of 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Minimum Cuts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657600"/>
            <a:ext cx="4114800" cy="2726760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03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/>
          <a:lstStyle/>
          <a:p>
            <a:r>
              <a:rPr lang="en-US" dirty="0" smtClean="0"/>
              <a:t>Generating Random 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067" y="1600200"/>
            <a:ext cx="8077200" cy="4495800"/>
          </a:xfrm>
        </p:spPr>
        <p:txBody>
          <a:bodyPr/>
          <a:lstStyle/>
          <a:p>
            <a:r>
              <a:rPr lang="en-US" sz="2800" dirty="0"/>
              <a:t>The input to the random permutation problem is a list, X = (x</a:t>
            </a:r>
            <a:r>
              <a:rPr lang="en-US" sz="2800" baseline="-25000" dirty="0"/>
              <a:t>1</a:t>
            </a:r>
            <a:r>
              <a:rPr lang="en-US" sz="2800" dirty="0"/>
              <a:t>, x</a:t>
            </a:r>
            <a:r>
              <a:rPr lang="en-US" sz="2800" baseline="-25000" dirty="0"/>
              <a:t>2</a:t>
            </a:r>
            <a:r>
              <a:rPr lang="en-US" sz="2800" dirty="0"/>
              <a:t>, . . . , 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)</a:t>
            </a:r>
            <a:r>
              <a:rPr lang="en-US" sz="2800" dirty="0" smtClean="0"/>
              <a:t>, of </a:t>
            </a:r>
            <a:r>
              <a:rPr lang="en-US" sz="2800" dirty="0"/>
              <a:t>n elements, which could stand for playing cards or any other objects we want </a:t>
            </a:r>
            <a:r>
              <a:rPr lang="en-US" sz="2800" dirty="0" smtClean="0"/>
              <a:t>to randomly </a:t>
            </a:r>
            <a:r>
              <a:rPr lang="en-US" sz="2800" dirty="0"/>
              <a:t>permute.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output is a reordering of the elements of X, done in a </a:t>
            </a:r>
            <a:r>
              <a:rPr lang="en-US" sz="2800" dirty="0" smtClean="0"/>
              <a:t>way so </a:t>
            </a:r>
            <a:r>
              <a:rPr lang="en-US" sz="2800" dirty="0"/>
              <a:t>that all permutations of X are equally likely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We can use a </a:t>
            </a:r>
            <a:r>
              <a:rPr lang="en-US" sz="2800" dirty="0"/>
              <a:t>function, </a:t>
            </a:r>
            <a:r>
              <a:rPr lang="en-US" sz="2800" b="1" dirty="0"/>
              <a:t>random</a:t>
            </a:r>
            <a:r>
              <a:rPr lang="en-US" sz="2800" dirty="0"/>
              <a:t>(k), </a:t>
            </a:r>
            <a:r>
              <a:rPr lang="en-US" sz="2800" dirty="0" smtClean="0"/>
              <a:t>which returns </a:t>
            </a:r>
            <a:r>
              <a:rPr lang="en-US" sz="2800" dirty="0"/>
              <a:t>an integer in the range [0, k − 1] chosen uniformly and independently </a:t>
            </a:r>
            <a:r>
              <a:rPr lang="en-US" sz="2800" dirty="0" smtClean="0"/>
              <a:t>at random</a:t>
            </a:r>
            <a:r>
              <a:rPr lang="en-US" sz="2800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067" y="1524000"/>
            <a:ext cx="8077200" cy="5029200"/>
          </a:xfrm>
        </p:spPr>
        <p:txBody>
          <a:bodyPr/>
          <a:lstStyle/>
          <a:p>
            <a:r>
              <a:rPr lang="en-US" sz="2400" dirty="0"/>
              <a:t>In several applications, it is important to determine the size of a smallest </a:t>
            </a:r>
            <a:r>
              <a:rPr lang="en-US" sz="2400" dirty="0" smtClean="0"/>
              <a:t>cut of </a:t>
            </a:r>
            <a:r>
              <a:rPr lang="en-US" sz="2400" dirty="0"/>
              <a:t>a graph. </a:t>
            </a:r>
            <a:endParaRPr lang="en-US" sz="2400" dirty="0" smtClean="0"/>
          </a:p>
          <a:p>
            <a:pPr lvl="1"/>
            <a:r>
              <a:rPr lang="en-US" sz="1800" dirty="0" smtClean="0"/>
              <a:t>For </a:t>
            </a:r>
            <a:r>
              <a:rPr lang="en-US" sz="1800" dirty="0"/>
              <a:t>example, in a communications network, the failures of the </a:t>
            </a:r>
            <a:r>
              <a:rPr lang="en-US" sz="1800" dirty="0" smtClean="0"/>
              <a:t>edges of </a:t>
            </a:r>
            <a:r>
              <a:rPr lang="en-US" sz="1800" dirty="0"/>
              <a:t>a cut prevents the communication between the nodes on the two sides of a cut.</a:t>
            </a:r>
          </a:p>
          <a:p>
            <a:pPr lvl="1"/>
            <a:r>
              <a:rPr lang="en-US" sz="1800" dirty="0"/>
              <a:t>Thus, the size of a minimum cut and the number of such cuts give an idea of </a:t>
            </a:r>
            <a:r>
              <a:rPr lang="en-US" sz="1800" dirty="0" smtClean="0"/>
              <a:t>the vulnerability </a:t>
            </a:r>
            <a:r>
              <a:rPr lang="en-US" sz="1800" dirty="0"/>
              <a:t>of the network to edge failures. </a:t>
            </a:r>
            <a:endParaRPr lang="en-US" sz="1800" dirty="0" smtClean="0"/>
          </a:p>
          <a:p>
            <a:r>
              <a:rPr lang="en-US" sz="2400" dirty="0" smtClean="0"/>
              <a:t>Small </a:t>
            </a:r>
            <a:r>
              <a:rPr lang="en-US" sz="2400" dirty="0"/>
              <a:t>cuts are also important </a:t>
            </a:r>
            <a:r>
              <a:rPr lang="en-US" sz="2400" dirty="0" smtClean="0"/>
              <a:t>for the </a:t>
            </a:r>
            <a:r>
              <a:rPr lang="en-US" sz="2400" dirty="0"/>
              <a:t>automatic classification of web content. </a:t>
            </a:r>
            <a:endParaRPr lang="en-US" sz="2400" dirty="0" smtClean="0"/>
          </a:p>
          <a:p>
            <a:pPr lvl="1"/>
            <a:r>
              <a:rPr lang="en-US" sz="1800" dirty="0" smtClean="0"/>
              <a:t>Namely</a:t>
            </a:r>
            <a:r>
              <a:rPr lang="en-US" sz="1800" dirty="0"/>
              <a:t>, consider a collection of </a:t>
            </a:r>
            <a:r>
              <a:rPr lang="en-US" sz="1800" dirty="0" smtClean="0"/>
              <a:t>web pages </a:t>
            </a:r>
            <a:r>
              <a:rPr lang="en-US" sz="1800" dirty="0"/>
              <a:t>and model them as a graph, where vertices correspond to pages and edges </a:t>
            </a:r>
            <a:r>
              <a:rPr lang="en-US" sz="1800" dirty="0" smtClean="0"/>
              <a:t>to links </a:t>
            </a:r>
            <a:r>
              <a:rPr lang="en-US" sz="1800" dirty="0"/>
              <a:t>between pages. </a:t>
            </a:r>
            <a:endParaRPr lang="en-US" sz="1800" dirty="0" smtClean="0"/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size of a minimum cut provides a measure of how </a:t>
            </a:r>
            <a:r>
              <a:rPr lang="en-US" sz="1800" dirty="0" smtClean="0"/>
              <a:t>much groups </a:t>
            </a:r>
            <a:r>
              <a:rPr lang="en-US" sz="1800" dirty="0"/>
              <a:t>of pages have related content. Also, we can use minimum cuts to </a:t>
            </a:r>
            <a:r>
              <a:rPr lang="en-US" sz="1800" dirty="0" smtClean="0"/>
              <a:t>recursively partition </a:t>
            </a:r>
            <a:r>
              <a:rPr lang="en-US" sz="1800" dirty="0"/>
              <a:t>the collection into clusters of related documents</a:t>
            </a:r>
            <a:r>
              <a:rPr lang="en-US" sz="1800" dirty="0" smtClean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Minimum Cuts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2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to Max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84" y="1600200"/>
            <a:ext cx="7772400" cy="4648200"/>
          </a:xfrm>
        </p:spPr>
        <p:txBody>
          <a:bodyPr/>
          <a:lstStyle/>
          <a:p>
            <a:r>
              <a:rPr lang="en-US" sz="2000" dirty="0" smtClean="0"/>
              <a:t>The min-cut/max-flow theorem states that, given a pair of vertices, s and t, we can compute a minimum cut in polynomial time such that s is on one side of the cut and t is on the other.</a:t>
            </a:r>
          </a:p>
          <a:p>
            <a:r>
              <a:rPr lang="en-US" sz="2000" dirty="0" smtClean="0"/>
              <a:t>In this case, however, we want the minimum cut over all possible cuts.</a:t>
            </a:r>
          </a:p>
          <a:p>
            <a:r>
              <a:rPr lang="en-US" sz="2000" dirty="0" smtClean="0"/>
              <a:t>Nevertheless, we can compute such an overall minimum cut by O(n) calls to an (</a:t>
            </a:r>
            <a:r>
              <a:rPr lang="en-US" sz="2000" dirty="0" err="1" smtClean="0"/>
              <a:t>s,t</a:t>
            </a:r>
            <a:r>
              <a:rPr lang="en-US" sz="2000" dirty="0" smtClean="0"/>
              <a:t>)-min-cut-max-flow algorithm. </a:t>
            </a:r>
            <a:r>
              <a:rPr lang="en-US" sz="2000" dirty="0" smtClean="0"/>
              <a:t> </a:t>
            </a:r>
            <a:r>
              <a:rPr lang="en-US" sz="2000" dirty="0" smtClean="0"/>
              <a:t>(See Exercise C-19.9.)</a:t>
            </a:r>
          </a:p>
          <a:p>
            <a:r>
              <a:rPr lang="en-US" sz="2000" dirty="0" smtClean="0"/>
              <a:t>There is </a:t>
            </a:r>
            <a:r>
              <a:rPr lang="en-US" sz="2000" dirty="0" smtClean="0"/>
              <a:t>a </a:t>
            </a:r>
            <a:r>
              <a:rPr lang="en-US" sz="2000" dirty="0" smtClean="0"/>
              <a:t>simple, efficient randomized algorithm that succeeds with high probability without using </a:t>
            </a:r>
            <a:r>
              <a:rPr lang="en-US" sz="2000" dirty="0" smtClean="0"/>
              <a:t>min-cut-max-flow, but using the concept of </a:t>
            </a:r>
            <a:r>
              <a:rPr lang="en-US" sz="2000" dirty="0" smtClean="0">
                <a:solidFill>
                  <a:srgbClr val="FF0000"/>
                </a:solidFill>
              </a:rPr>
              <a:t>Contracting Edges</a:t>
            </a:r>
            <a:r>
              <a:rPr lang="en-US" sz="2000" dirty="0" smtClean="0"/>
              <a:t>, which we skip.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Minimum Cuts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Skip Lists</a:t>
            </a:r>
          </a:p>
        </p:txBody>
      </p:sp>
      <p:sp>
        <p:nvSpPr>
          <p:cNvPr id="4099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3AAB3D5-F31C-6643-B8E2-893F7A689F85}" type="slidenum">
              <a:rPr lang="en-US" sz="1400"/>
              <a:pPr eaLnBrk="1" hangingPunct="1"/>
              <a:t>32</a:t>
            </a:fld>
            <a:endParaRPr 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Skip Lists</a:t>
            </a:r>
          </a:p>
        </p:txBody>
      </p:sp>
      <p:grpSp>
        <p:nvGrpSpPr>
          <p:cNvPr id="4101" name="Group 383"/>
          <p:cNvGrpSpPr>
            <a:grpSpLocks/>
          </p:cNvGrpSpPr>
          <p:nvPr/>
        </p:nvGrpSpPr>
        <p:grpSpPr bwMode="auto">
          <a:xfrm>
            <a:off x="4381500" y="3403600"/>
            <a:ext cx="3460750" cy="215900"/>
            <a:chOff x="3154" y="2834"/>
            <a:chExt cx="2180" cy="136"/>
          </a:xfrm>
        </p:grpSpPr>
        <p:sp>
          <p:nvSpPr>
            <p:cNvPr id="4133" name="Rectangle 384"/>
            <p:cNvSpPr>
              <a:spLocks noChangeArrowheads="1"/>
            </p:cNvSpPr>
            <p:nvPr/>
          </p:nvSpPr>
          <p:spPr bwMode="auto">
            <a:xfrm>
              <a:off x="5106" y="2834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+</a:t>
              </a:r>
              <a:r>
                <a:rPr lang="en-US" sz="1800">
                  <a:sym typeface="Symbol" charset="0"/>
                </a:rPr>
                <a:t></a:t>
              </a:r>
              <a:endParaRPr lang="en-US"/>
            </a:p>
          </p:txBody>
        </p:sp>
        <p:sp>
          <p:nvSpPr>
            <p:cNvPr id="4134" name="Rectangle 385"/>
            <p:cNvSpPr>
              <a:spLocks noChangeArrowheads="1"/>
            </p:cNvSpPr>
            <p:nvPr/>
          </p:nvSpPr>
          <p:spPr bwMode="auto">
            <a:xfrm>
              <a:off x="3154" y="2834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-</a:t>
              </a:r>
              <a:r>
                <a:rPr lang="en-US" sz="1800">
                  <a:sym typeface="Symbol" charset="0"/>
                </a:rPr>
                <a:t></a:t>
              </a:r>
            </a:p>
          </p:txBody>
        </p:sp>
        <p:cxnSp>
          <p:nvCxnSpPr>
            <p:cNvPr id="4135" name="AutoShape 386"/>
            <p:cNvCxnSpPr>
              <a:cxnSpLocks noChangeShapeType="1"/>
              <a:stCxn id="4134" idx="3"/>
              <a:endCxn id="4133" idx="1"/>
            </p:cNvCxnSpPr>
            <p:nvPr/>
          </p:nvCxnSpPr>
          <p:spPr bwMode="auto">
            <a:xfrm>
              <a:off x="3389" y="2902"/>
              <a:ext cx="171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102" name="Text Box 387"/>
          <p:cNvSpPr txBox="1">
            <a:spLocks noChangeArrowheads="1"/>
          </p:cNvSpPr>
          <p:nvPr/>
        </p:nvSpPr>
        <p:spPr bwMode="auto">
          <a:xfrm>
            <a:off x="4041775" y="484822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0</a:t>
            </a:r>
          </a:p>
        </p:txBody>
      </p:sp>
      <p:sp>
        <p:nvSpPr>
          <p:cNvPr id="4103" name="Text Box 388"/>
          <p:cNvSpPr txBox="1">
            <a:spLocks noChangeArrowheads="1"/>
          </p:cNvSpPr>
          <p:nvPr/>
        </p:nvSpPr>
        <p:spPr bwMode="auto">
          <a:xfrm>
            <a:off x="4041775" y="434022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1</a:t>
            </a:r>
          </a:p>
        </p:txBody>
      </p:sp>
      <p:sp>
        <p:nvSpPr>
          <p:cNvPr id="4104" name="Text Box 389"/>
          <p:cNvSpPr txBox="1">
            <a:spLocks noChangeArrowheads="1"/>
          </p:cNvSpPr>
          <p:nvPr/>
        </p:nvSpPr>
        <p:spPr bwMode="auto">
          <a:xfrm>
            <a:off x="4041775" y="383222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2</a:t>
            </a:r>
          </a:p>
        </p:txBody>
      </p:sp>
      <p:sp>
        <p:nvSpPr>
          <p:cNvPr id="4105" name="Text Box 390"/>
          <p:cNvSpPr txBox="1">
            <a:spLocks noChangeArrowheads="1"/>
          </p:cNvSpPr>
          <p:nvPr/>
        </p:nvSpPr>
        <p:spPr bwMode="auto">
          <a:xfrm>
            <a:off x="4041775" y="332422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3</a:t>
            </a:r>
          </a:p>
        </p:txBody>
      </p:sp>
      <p:grpSp>
        <p:nvGrpSpPr>
          <p:cNvPr id="4106" name="Group 391"/>
          <p:cNvGrpSpPr>
            <a:grpSpLocks/>
          </p:cNvGrpSpPr>
          <p:nvPr/>
        </p:nvGrpSpPr>
        <p:grpSpPr bwMode="auto">
          <a:xfrm>
            <a:off x="4381500" y="4922838"/>
            <a:ext cx="3460750" cy="217487"/>
            <a:chOff x="3154" y="3791"/>
            <a:chExt cx="2180" cy="137"/>
          </a:xfrm>
        </p:grpSpPr>
        <p:sp>
          <p:nvSpPr>
            <p:cNvPr id="4122" name="Rectangle 392"/>
            <p:cNvSpPr>
              <a:spLocks noChangeArrowheads="1"/>
            </p:cNvSpPr>
            <p:nvPr/>
          </p:nvSpPr>
          <p:spPr bwMode="auto">
            <a:xfrm>
              <a:off x="5106" y="3791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+</a:t>
              </a:r>
              <a:r>
                <a:rPr lang="en-US" sz="1800">
                  <a:sym typeface="Symbol" charset="0"/>
                </a:rPr>
                <a:t>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4123" name="Rectangle 393"/>
            <p:cNvSpPr>
              <a:spLocks noChangeArrowheads="1"/>
            </p:cNvSpPr>
            <p:nvPr/>
          </p:nvSpPr>
          <p:spPr bwMode="auto">
            <a:xfrm>
              <a:off x="3154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-</a:t>
              </a:r>
              <a:r>
                <a:rPr lang="en-US" sz="1800">
                  <a:sym typeface="Symbol" charset="0"/>
                </a:rPr>
                <a:t></a:t>
              </a:r>
            </a:p>
          </p:txBody>
        </p:sp>
        <p:sp>
          <p:nvSpPr>
            <p:cNvPr id="4124" name="Rectangle 394"/>
            <p:cNvSpPr>
              <a:spLocks noChangeArrowheads="1"/>
            </p:cNvSpPr>
            <p:nvPr/>
          </p:nvSpPr>
          <p:spPr bwMode="auto">
            <a:xfrm>
              <a:off x="3544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10</a:t>
              </a:r>
            </a:p>
          </p:txBody>
        </p:sp>
        <p:sp>
          <p:nvSpPr>
            <p:cNvPr id="4125" name="Rectangle 395"/>
            <p:cNvSpPr>
              <a:spLocks noChangeArrowheads="1"/>
            </p:cNvSpPr>
            <p:nvPr/>
          </p:nvSpPr>
          <p:spPr bwMode="auto">
            <a:xfrm>
              <a:off x="4715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36</a:t>
              </a:r>
            </a:p>
          </p:txBody>
        </p:sp>
        <p:cxnSp>
          <p:nvCxnSpPr>
            <p:cNvPr id="4126" name="AutoShape 396"/>
            <p:cNvCxnSpPr>
              <a:cxnSpLocks noChangeShapeType="1"/>
              <a:stCxn id="4123" idx="3"/>
              <a:endCxn id="4124" idx="1"/>
            </p:cNvCxnSpPr>
            <p:nvPr/>
          </p:nvCxnSpPr>
          <p:spPr bwMode="auto">
            <a:xfrm>
              <a:off x="3389" y="3859"/>
              <a:ext cx="14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27" name="AutoShape 397"/>
            <p:cNvCxnSpPr>
              <a:cxnSpLocks noChangeShapeType="1"/>
              <a:stCxn id="4130" idx="3"/>
              <a:endCxn id="4125" idx="1"/>
            </p:cNvCxnSpPr>
            <p:nvPr/>
          </p:nvCxnSpPr>
          <p:spPr bwMode="auto">
            <a:xfrm>
              <a:off x="4559" y="3859"/>
              <a:ext cx="15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28" name="AutoShape 398"/>
            <p:cNvCxnSpPr>
              <a:cxnSpLocks noChangeShapeType="1"/>
              <a:stCxn id="4124" idx="3"/>
              <a:endCxn id="4131" idx="1"/>
            </p:cNvCxnSpPr>
            <p:nvPr/>
          </p:nvCxnSpPr>
          <p:spPr bwMode="auto">
            <a:xfrm>
              <a:off x="3779" y="3859"/>
              <a:ext cx="151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29" name="AutoShape 399"/>
            <p:cNvCxnSpPr>
              <a:cxnSpLocks noChangeShapeType="1"/>
              <a:stCxn id="4125" idx="3"/>
              <a:endCxn id="4122" idx="1"/>
            </p:cNvCxnSpPr>
            <p:nvPr/>
          </p:nvCxnSpPr>
          <p:spPr bwMode="auto">
            <a:xfrm>
              <a:off x="4950" y="3859"/>
              <a:ext cx="15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130" name="Rectangle 400"/>
            <p:cNvSpPr>
              <a:spLocks noChangeArrowheads="1"/>
            </p:cNvSpPr>
            <p:nvPr/>
          </p:nvSpPr>
          <p:spPr bwMode="auto">
            <a:xfrm>
              <a:off x="4324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23</a:t>
              </a:r>
            </a:p>
          </p:txBody>
        </p:sp>
        <p:sp>
          <p:nvSpPr>
            <p:cNvPr id="4131" name="Rectangle 401"/>
            <p:cNvSpPr>
              <a:spLocks noChangeArrowheads="1"/>
            </p:cNvSpPr>
            <p:nvPr/>
          </p:nvSpPr>
          <p:spPr bwMode="auto">
            <a:xfrm>
              <a:off x="3936" y="3792"/>
              <a:ext cx="229" cy="13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15</a:t>
              </a:r>
            </a:p>
          </p:txBody>
        </p:sp>
        <p:cxnSp>
          <p:nvCxnSpPr>
            <p:cNvPr id="4132" name="AutoShape 402"/>
            <p:cNvCxnSpPr>
              <a:cxnSpLocks noChangeShapeType="1"/>
              <a:stCxn id="4131" idx="3"/>
              <a:endCxn id="4130" idx="1"/>
            </p:cNvCxnSpPr>
            <p:nvPr/>
          </p:nvCxnSpPr>
          <p:spPr bwMode="auto">
            <a:xfrm flipV="1">
              <a:off x="4171" y="3859"/>
              <a:ext cx="147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107" name="Group 403"/>
          <p:cNvGrpSpPr>
            <a:grpSpLocks/>
          </p:cNvGrpSpPr>
          <p:nvPr/>
        </p:nvGrpSpPr>
        <p:grpSpPr bwMode="auto">
          <a:xfrm>
            <a:off x="4381500" y="3910013"/>
            <a:ext cx="3460750" cy="215900"/>
            <a:chOff x="3154" y="3173"/>
            <a:chExt cx="2180" cy="136"/>
          </a:xfrm>
        </p:grpSpPr>
        <p:sp>
          <p:nvSpPr>
            <p:cNvPr id="4117" name="Rectangle 404"/>
            <p:cNvSpPr>
              <a:spLocks noChangeArrowheads="1"/>
            </p:cNvSpPr>
            <p:nvPr/>
          </p:nvSpPr>
          <p:spPr bwMode="auto">
            <a:xfrm>
              <a:off x="5106" y="3173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+</a:t>
              </a:r>
              <a:r>
                <a:rPr lang="en-US" sz="1800">
                  <a:sym typeface="Symbol" charset="0"/>
                </a:rPr>
                <a:t></a:t>
              </a:r>
              <a:endParaRPr lang="en-US"/>
            </a:p>
          </p:txBody>
        </p:sp>
        <p:sp>
          <p:nvSpPr>
            <p:cNvPr id="4118" name="Rectangle 405"/>
            <p:cNvSpPr>
              <a:spLocks noChangeArrowheads="1"/>
            </p:cNvSpPr>
            <p:nvPr/>
          </p:nvSpPr>
          <p:spPr bwMode="auto">
            <a:xfrm>
              <a:off x="3154" y="317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-</a:t>
              </a:r>
              <a:r>
                <a:rPr lang="en-US" sz="1800">
                  <a:sym typeface="Symbol" charset="0"/>
                </a:rPr>
                <a:t></a:t>
              </a:r>
              <a:endParaRPr lang="en-US"/>
            </a:p>
          </p:txBody>
        </p:sp>
        <p:cxnSp>
          <p:nvCxnSpPr>
            <p:cNvPr id="4119" name="AutoShape 406"/>
            <p:cNvCxnSpPr>
              <a:cxnSpLocks noChangeShapeType="1"/>
              <a:stCxn id="4118" idx="3"/>
              <a:endCxn id="4120" idx="1"/>
            </p:cNvCxnSpPr>
            <p:nvPr/>
          </p:nvCxnSpPr>
          <p:spPr bwMode="auto">
            <a:xfrm>
              <a:off x="3389" y="3241"/>
              <a:ext cx="54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120" name="Rectangle 407"/>
            <p:cNvSpPr>
              <a:spLocks noChangeArrowheads="1"/>
            </p:cNvSpPr>
            <p:nvPr/>
          </p:nvSpPr>
          <p:spPr bwMode="auto">
            <a:xfrm>
              <a:off x="3936" y="3173"/>
              <a:ext cx="229" cy="13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15</a:t>
              </a:r>
            </a:p>
          </p:txBody>
        </p:sp>
        <p:cxnSp>
          <p:nvCxnSpPr>
            <p:cNvPr id="4121" name="AutoShape 408"/>
            <p:cNvCxnSpPr>
              <a:cxnSpLocks noChangeShapeType="1"/>
              <a:stCxn id="4120" idx="3"/>
              <a:endCxn id="4117" idx="1"/>
            </p:cNvCxnSpPr>
            <p:nvPr/>
          </p:nvCxnSpPr>
          <p:spPr bwMode="auto">
            <a:xfrm>
              <a:off x="4171" y="3241"/>
              <a:ext cx="92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108" name="Group 409"/>
          <p:cNvGrpSpPr>
            <a:grpSpLocks/>
          </p:cNvGrpSpPr>
          <p:nvPr/>
        </p:nvGrpSpPr>
        <p:grpSpPr bwMode="auto">
          <a:xfrm>
            <a:off x="4381500" y="4416425"/>
            <a:ext cx="3460750" cy="215900"/>
            <a:chOff x="3154" y="3504"/>
            <a:chExt cx="2180" cy="136"/>
          </a:xfrm>
        </p:grpSpPr>
        <p:sp>
          <p:nvSpPr>
            <p:cNvPr id="4110" name="Rectangle 410"/>
            <p:cNvSpPr>
              <a:spLocks noChangeArrowheads="1"/>
            </p:cNvSpPr>
            <p:nvPr/>
          </p:nvSpPr>
          <p:spPr bwMode="auto">
            <a:xfrm>
              <a:off x="5106" y="3504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+</a:t>
              </a:r>
              <a:r>
                <a:rPr lang="en-US" sz="1800">
                  <a:sym typeface="Symbol" charset="0"/>
                </a:rPr>
                <a:t></a:t>
              </a:r>
              <a:endParaRPr lang="en-US"/>
            </a:p>
          </p:txBody>
        </p:sp>
        <p:sp>
          <p:nvSpPr>
            <p:cNvPr id="4111" name="Rectangle 411"/>
            <p:cNvSpPr>
              <a:spLocks noChangeArrowheads="1"/>
            </p:cNvSpPr>
            <p:nvPr/>
          </p:nvSpPr>
          <p:spPr bwMode="auto">
            <a:xfrm>
              <a:off x="3154" y="3504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-</a:t>
              </a:r>
              <a:r>
                <a:rPr lang="en-US" sz="1800">
                  <a:sym typeface="Symbol" charset="0"/>
                </a:rPr>
                <a:t></a:t>
              </a:r>
              <a:endParaRPr lang="en-US"/>
            </a:p>
          </p:txBody>
        </p:sp>
        <p:sp>
          <p:nvSpPr>
            <p:cNvPr id="4112" name="Rectangle 412"/>
            <p:cNvSpPr>
              <a:spLocks noChangeArrowheads="1"/>
            </p:cNvSpPr>
            <p:nvPr/>
          </p:nvSpPr>
          <p:spPr bwMode="auto">
            <a:xfrm>
              <a:off x="4325" y="3504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23</a:t>
              </a:r>
            </a:p>
          </p:txBody>
        </p:sp>
        <p:cxnSp>
          <p:nvCxnSpPr>
            <p:cNvPr id="4113" name="AutoShape 413"/>
            <p:cNvCxnSpPr>
              <a:cxnSpLocks noChangeShapeType="1"/>
              <a:stCxn id="4111" idx="3"/>
              <a:endCxn id="4115" idx="1"/>
            </p:cNvCxnSpPr>
            <p:nvPr/>
          </p:nvCxnSpPr>
          <p:spPr bwMode="auto">
            <a:xfrm>
              <a:off x="3389" y="3572"/>
              <a:ext cx="54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4" name="AutoShape 414"/>
            <p:cNvCxnSpPr>
              <a:cxnSpLocks noChangeShapeType="1"/>
              <a:stCxn id="4112" idx="3"/>
              <a:endCxn id="4110" idx="1"/>
            </p:cNvCxnSpPr>
            <p:nvPr/>
          </p:nvCxnSpPr>
          <p:spPr bwMode="auto">
            <a:xfrm>
              <a:off x="4560" y="3572"/>
              <a:ext cx="54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115" name="Rectangle 415"/>
            <p:cNvSpPr>
              <a:spLocks noChangeArrowheads="1"/>
            </p:cNvSpPr>
            <p:nvPr/>
          </p:nvSpPr>
          <p:spPr bwMode="auto">
            <a:xfrm>
              <a:off x="3936" y="3504"/>
              <a:ext cx="229" cy="13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15</a:t>
              </a:r>
            </a:p>
          </p:txBody>
        </p:sp>
        <p:cxnSp>
          <p:nvCxnSpPr>
            <p:cNvPr id="4116" name="AutoShape 416"/>
            <p:cNvCxnSpPr>
              <a:cxnSpLocks noChangeShapeType="1"/>
              <a:stCxn id="4115" idx="3"/>
              <a:endCxn id="4112" idx="1"/>
            </p:cNvCxnSpPr>
            <p:nvPr/>
          </p:nvCxnSpPr>
          <p:spPr bwMode="auto">
            <a:xfrm>
              <a:off x="4171" y="3572"/>
              <a:ext cx="14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2" name="Subtitle 1"/>
          <p:cNvSpPr txBox="1">
            <a:spLocks/>
          </p:cNvSpPr>
          <p:nvPr/>
        </p:nvSpPr>
        <p:spPr bwMode="auto">
          <a:xfrm>
            <a:off x="914400" y="381000"/>
            <a:ext cx="6629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smtClean="0"/>
              <a:t>Presentation for use with the textbook, </a:t>
            </a:r>
            <a:r>
              <a:rPr lang="en-US" sz="180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smtClean="0"/>
              <a:t>, by M. T. Goodrich and R. Tamassia, Wiley, 2015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391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Skip Lists</a:t>
            </a: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60AE2B2-F2E1-3A4E-9D31-B51C2F9D69AF}" type="slidenum">
              <a:rPr lang="en-US" sz="1400"/>
              <a:pPr eaLnBrk="1" hangingPunct="1"/>
              <a:t>33</a:t>
            </a:fld>
            <a:endParaRPr lang="en-US" sz="1400"/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What is a Skip List</a:t>
            </a:r>
          </a:p>
        </p:txBody>
      </p:sp>
      <p:sp>
        <p:nvSpPr>
          <p:cNvPr id="512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9248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skip list</a:t>
            </a:r>
            <a:r>
              <a:rPr lang="en-US" sz="2000" dirty="0">
                <a:latin typeface="Tahoma" charset="0"/>
              </a:rPr>
              <a:t> for a set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dirty="0">
                <a:latin typeface="Tahoma" charset="0"/>
              </a:rPr>
              <a:t> of distinct (key, element) items is a series of lists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0</a:t>
            </a:r>
            <a:r>
              <a:rPr lang="en-US" sz="2000" dirty="0">
                <a:latin typeface="Times New Roman" charset="0"/>
              </a:rPr>
              <a:t>,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1 </a:t>
            </a:r>
            <a:r>
              <a:rPr lang="en-US" sz="2000" dirty="0">
                <a:latin typeface="Times New Roman" charset="0"/>
              </a:rPr>
              <a:t>, … , </a:t>
            </a:r>
            <a:r>
              <a:rPr lang="en-US" sz="2000" b="1" i="1" dirty="0" err="1">
                <a:latin typeface="Times New Roman" charset="0"/>
              </a:rPr>
              <a:t>S</a:t>
            </a:r>
            <a:r>
              <a:rPr lang="en-US" sz="2000" b="1" i="1" baseline="-25000" dirty="0" err="1">
                <a:latin typeface="Times New Roman" charset="0"/>
              </a:rPr>
              <a:t>h</a:t>
            </a:r>
            <a:r>
              <a:rPr lang="en-US" sz="2000" dirty="0">
                <a:latin typeface="Tahoma" charset="0"/>
              </a:rPr>
              <a:t> such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Each list </a:t>
            </a:r>
            <a:r>
              <a:rPr lang="en-US" sz="1800" b="1" i="1" dirty="0">
                <a:latin typeface="Times New Roman" charset="0"/>
              </a:rPr>
              <a:t>S</a:t>
            </a:r>
            <a:r>
              <a:rPr lang="en-US" sz="1800" b="1" i="1" baseline="-25000" dirty="0">
                <a:latin typeface="Times New Roman" charset="0"/>
              </a:rPr>
              <a:t>i</a:t>
            </a:r>
            <a:r>
              <a:rPr lang="en-US" sz="1800" dirty="0">
                <a:latin typeface="Tahoma" charset="0"/>
              </a:rPr>
              <a:t> contains the special keys </a:t>
            </a:r>
            <a:r>
              <a:rPr lang="en-US" sz="1800" dirty="0">
                <a:latin typeface="Symbol" charset="0"/>
                <a:sym typeface="Symbol" charset="0"/>
              </a:rPr>
              <a:t>+</a:t>
            </a:r>
            <a:r>
              <a:rPr lang="en-US" sz="1800" dirty="0">
                <a:latin typeface="Tahoma" charset="0"/>
                <a:sym typeface="Symbol" charset="0"/>
              </a:rPr>
              <a:t> </a:t>
            </a:r>
            <a:r>
              <a:rPr lang="en-US" sz="1800" dirty="0">
                <a:latin typeface="Tahoma" charset="0"/>
              </a:rPr>
              <a:t>and </a:t>
            </a:r>
            <a:r>
              <a:rPr lang="en-US" sz="1800" dirty="0">
                <a:latin typeface="Symbol" charset="0"/>
                <a:sym typeface="Symbol" charset="0"/>
              </a:rPr>
              <a:t>-</a:t>
            </a:r>
            <a:r>
              <a:rPr lang="en-US" sz="1800" dirty="0">
                <a:latin typeface="Tahoma" charset="0"/>
                <a:sym typeface="Symbol" charset="0"/>
              </a:rPr>
              <a:t></a:t>
            </a:r>
            <a:r>
              <a:rPr lang="en-US" sz="1800" dirty="0">
                <a:latin typeface="Tahoma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List </a:t>
            </a:r>
            <a:r>
              <a:rPr lang="en-US" sz="1800" b="1" i="1" dirty="0">
                <a:latin typeface="Times New Roman" charset="0"/>
              </a:rPr>
              <a:t>S</a:t>
            </a:r>
            <a:r>
              <a:rPr lang="en-US" sz="1800" baseline="-25000" dirty="0">
                <a:latin typeface="Times New Roman" charset="0"/>
              </a:rPr>
              <a:t>0</a:t>
            </a:r>
            <a:r>
              <a:rPr lang="en-US" sz="1800" dirty="0">
                <a:latin typeface="Tahoma" charset="0"/>
              </a:rPr>
              <a:t> contains the keys of </a:t>
            </a:r>
            <a:r>
              <a:rPr lang="en-US" sz="1800" b="1" i="1" dirty="0">
                <a:latin typeface="Times New Roman" charset="0"/>
              </a:rPr>
              <a:t>S </a:t>
            </a:r>
            <a:r>
              <a:rPr lang="en-US" sz="1800" dirty="0">
                <a:latin typeface="Tahoma" charset="0"/>
              </a:rPr>
              <a:t>in </a:t>
            </a:r>
            <a:r>
              <a:rPr lang="en-US" sz="1800" dirty="0" err="1">
                <a:latin typeface="Tahoma" charset="0"/>
              </a:rPr>
              <a:t>nondecreasing</a:t>
            </a:r>
            <a:r>
              <a:rPr lang="en-US" sz="1800" dirty="0">
                <a:latin typeface="Tahoma" charset="0"/>
              </a:rPr>
              <a:t> order </a:t>
            </a:r>
            <a:endParaRPr lang="en-US" sz="1800" baseline="-25000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Each list is a subsequence of the previous one, i.e.,</a:t>
            </a:r>
            <a:br>
              <a:rPr lang="en-US" sz="1800" dirty="0">
                <a:latin typeface="Tahoma" charset="0"/>
              </a:rPr>
            </a:br>
            <a:r>
              <a:rPr lang="en-US" sz="1800" dirty="0">
                <a:latin typeface="Tahoma" charset="0"/>
              </a:rPr>
              <a:t>			</a:t>
            </a:r>
            <a:r>
              <a:rPr lang="en-US" sz="1800" b="1" i="1" dirty="0">
                <a:latin typeface="Times New Roman" charset="0"/>
              </a:rPr>
              <a:t>S</a:t>
            </a:r>
            <a:r>
              <a:rPr lang="en-US" sz="1800" baseline="-25000" dirty="0">
                <a:latin typeface="Times New Roman" charset="0"/>
              </a:rPr>
              <a:t>0 </a:t>
            </a:r>
            <a:r>
              <a:rPr lang="en-US" sz="1800" dirty="0">
                <a:latin typeface="Times New Roman" charset="0"/>
                <a:sym typeface="Symbol" charset="0"/>
              </a:rPr>
              <a:t></a:t>
            </a:r>
            <a:r>
              <a:rPr lang="en-US" sz="1800" baseline="-25000" dirty="0">
                <a:latin typeface="Times New Roman" charset="0"/>
              </a:rPr>
              <a:t> </a:t>
            </a:r>
            <a:r>
              <a:rPr lang="en-US" sz="1800" b="1" i="1" dirty="0">
                <a:latin typeface="Times New Roman" charset="0"/>
              </a:rPr>
              <a:t>S</a:t>
            </a:r>
            <a:r>
              <a:rPr lang="en-US" sz="1800" baseline="-25000" dirty="0">
                <a:latin typeface="Times New Roman" charset="0"/>
              </a:rPr>
              <a:t>1 </a:t>
            </a:r>
            <a:r>
              <a:rPr lang="en-US" sz="1800" dirty="0">
                <a:latin typeface="Times New Roman" charset="0"/>
                <a:sym typeface="Symbol" charset="0"/>
              </a:rPr>
              <a:t></a:t>
            </a:r>
            <a:r>
              <a:rPr lang="en-US" sz="1800" baseline="-25000" dirty="0">
                <a:latin typeface="Times New Roman" charset="0"/>
              </a:rPr>
              <a:t> </a:t>
            </a:r>
            <a:r>
              <a:rPr lang="en-US" sz="1800" dirty="0">
                <a:latin typeface="Times New Roman" charset="0"/>
              </a:rPr>
              <a:t> … </a:t>
            </a:r>
            <a:r>
              <a:rPr lang="en-US" sz="1800" dirty="0">
                <a:latin typeface="Times New Roman" charset="0"/>
                <a:sym typeface="Symbol" charset="0"/>
              </a:rPr>
              <a:t>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b="1" i="1" dirty="0" err="1">
                <a:latin typeface="Times New Roman" charset="0"/>
              </a:rPr>
              <a:t>S</a:t>
            </a:r>
            <a:r>
              <a:rPr lang="en-US" sz="1800" b="1" i="1" baseline="-25000" dirty="0" err="1">
                <a:latin typeface="Times New Roman" charset="0"/>
              </a:rPr>
              <a:t>h</a:t>
            </a:r>
            <a:endParaRPr lang="en-US" sz="1800" b="1" i="1" baseline="-25000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List </a:t>
            </a:r>
            <a:r>
              <a:rPr lang="en-US" sz="1800" b="1" i="1" dirty="0" err="1">
                <a:latin typeface="Times New Roman" charset="0"/>
              </a:rPr>
              <a:t>S</a:t>
            </a:r>
            <a:r>
              <a:rPr lang="en-US" sz="1800" b="1" i="1" baseline="-25000" dirty="0" err="1">
                <a:latin typeface="Times New Roman" charset="0"/>
              </a:rPr>
              <a:t>h</a:t>
            </a:r>
            <a:r>
              <a:rPr lang="en-US" sz="1800" b="1" i="1" baseline="-25000" dirty="0">
                <a:latin typeface="Times New Roman" charset="0"/>
              </a:rPr>
              <a:t> </a:t>
            </a:r>
            <a:r>
              <a:rPr lang="en-US" sz="1800" dirty="0">
                <a:latin typeface="Tahoma" charset="0"/>
              </a:rPr>
              <a:t>contains only the two special keys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We show how to use a skip list to implement the </a:t>
            </a:r>
            <a:r>
              <a:rPr lang="en-US" sz="2000" dirty="0" smtClean="0">
                <a:latin typeface="Tahoma" charset="0"/>
              </a:rPr>
              <a:t>Dictionary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ADT</a:t>
            </a:r>
            <a:endParaRPr lang="en-US" sz="2000" dirty="0">
              <a:latin typeface="Tahoma" charset="0"/>
            </a:endParaRPr>
          </a:p>
        </p:txBody>
      </p:sp>
      <p:grpSp>
        <p:nvGrpSpPr>
          <p:cNvPr id="5126" name="Group 1119"/>
          <p:cNvGrpSpPr>
            <a:grpSpLocks/>
          </p:cNvGrpSpPr>
          <p:nvPr/>
        </p:nvGrpSpPr>
        <p:grpSpPr bwMode="auto">
          <a:xfrm>
            <a:off x="1330325" y="5862638"/>
            <a:ext cx="7280275" cy="215900"/>
            <a:chOff x="838" y="3693"/>
            <a:chExt cx="4586" cy="136"/>
          </a:xfrm>
        </p:grpSpPr>
        <p:sp>
          <p:nvSpPr>
            <p:cNvPr id="5152" name="Rectangle 1029"/>
            <p:cNvSpPr>
              <a:spLocks noChangeArrowheads="1"/>
            </p:cNvSpPr>
            <p:nvPr/>
          </p:nvSpPr>
          <p:spPr bwMode="auto">
            <a:xfrm>
              <a:off x="3896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56</a:t>
              </a:r>
            </a:p>
          </p:txBody>
        </p:sp>
        <p:sp>
          <p:nvSpPr>
            <p:cNvPr id="5153" name="Rectangle 1030"/>
            <p:cNvSpPr>
              <a:spLocks noChangeArrowheads="1"/>
            </p:cNvSpPr>
            <p:nvPr/>
          </p:nvSpPr>
          <p:spPr bwMode="auto">
            <a:xfrm>
              <a:off x="4330" y="3693"/>
              <a:ext cx="227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64</a:t>
              </a:r>
            </a:p>
          </p:txBody>
        </p:sp>
        <p:sp>
          <p:nvSpPr>
            <p:cNvPr id="5154" name="Rectangle 1031"/>
            <p:cNvSpPr>
              <a:spLocks noChangeArrowheads="1"/>
            </p:cNvSpPr>
            <p:nvPr/>
          </p:nvSpPr>
          <p:spPr bwMode="auto">
            <a:xfrm>
              <a:off x="4762" y="3693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78</a:t>
              </a:r>
            </a:p>
          </p:txBody>
        </p:sp>
        <p:sp>
          <p:nvSpPr>
            <p:cNvPr id="5155" name="Rectangle 1032"/>
            <p:cNvSpPr>
              <a:spLocks noChangeArrowheads="1"/>
            </p:cNvSpPr>
            <p:nvPr/>
          </p:nvSpPr>
          <p:spPr bwMode="auto">
            <a:xfrm>
              <a:off x="5196" y="3693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+</a:t>
              </a:r>
              <a:r>
                <a:rPr lang="en-US" sz="1800">
                  <a:sym typeface="Symbol" charset="0"/>
                </a:rPr>
                <a:t>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5156" name="Rectangle 1033"/>
            <p:cNvSpPr>
              <a:spLocks noChangeArrowheads="1"/>
            </p:cNvSpPr>
            <p:nvPr/>
          </p:nvSpPr>
          <p:spPr bwMode="auto">
            <a:xfrm>
              <a:off x="2610" y="3693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31</a:t>
              </a:r>
            </a:p>
          </p:txBody>
        </p:sp>
        <p:sp>
          <p:nvSpPr>
            <p:cNvPr id="5157" name="Rectangle 1034"/>
            <p:cNvSpPr>
              <a:spLocks noChangeArrowheads="1"/>
            </p:cNvSpPr>
            <p:nvPr/>
          </p:nvSpPr>
          <p:spPr bwMode="auto">
            <a:xfrm>
              <a:off x="3043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34</a:t>
              </a:r>
            </a:p>
          </p:txBody>
        </p:sp>
        <p:sp>
          <p:nvSpPr>
            <p:cNvPr id="5158" name="Rectangle 1036"/>
            <p:cNvSpPr>
              <a:spLocks noChangeArrowheads="1"/>
            </p:cNvSpPr>
            <p:nvPr/>
          </p:nvSpPr>
          <p:spPr bwMode="auto">
            <a:xfrm>
              <a:off x="3462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44</a:t>
              </a:r>
            </a:p>
          </p:txBody>
        </p:sp>
        <p:sp>
          <p:nvSpPr>
            <p:cNvPr id="5159" name="Rectangle 1037"/>
            <p:cNvSpPr>
              <a:spLocks noChangeArrowheads="1"/>
            </p:cNvSpPr>
            <p:nvPr/>
          </p:nvSpPr>
          <p:spPr bwMode="auto">
            <a:xfrm>
              <a:off x="838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-</a:t>
              </a:r>
              <a:r>
                <a:rPr lang="en-US" sz="1800">
                  <a:sym typeface="Symbol" charset="0"/>
                </a:rPr>
                <a:t></a:t>
              </a:r>
            </a:p>
          </p:txBody>
        </p:sp>
        <p:sp>
          <p:nvSpPr>
            <p:cNvPr id="5160" name="Rectangle 1038"/>
            <p:cNvSpPr>
              <a:spLocks noChangeArrowheads="1"/>
            </p:cNvSpPr>
            <p:nvPr/>
          </p:nvSpPr>
          <p:spPr bwMode="auto">
            <a:xfrm>
              <a:off x="1272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12</a:t>
              </a:r>
            </a:p>
          </p:txBody>
        </p:sp>
        <p:sp>
          <p:nvSpPr>
            <p:cNvPr id="5161" name="Rectangle 1039"/>
            <p:cNvSpPr>
              <a:spLocks noChangeArrowheads="1"/>
            </p:cNvSpPr>
            <p:nvPr/>
          </p:nvSpPr>
          <p:spPr bwMode="auto">
            <a:xfrm>
              <a:off x="1705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23</a:t>
              </a:r>
            </a:p>
          </p:txBody>
        </p:sp>
        <p:sp>
          <p:nvSpPr>
            <p:cNvPr id="5162" name="Rectangle 1040"/>
            <p:cNvSpPr>
              <a:spLocks noChangeArrowheads="1"/>
            </p:cNvSpPr>
            <p:nvPr/>
          </p:nvSpPr>
          <p:spPr bwMode="auto">
            <a:xfrm>
              <a:off x="2139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26</a:t>
              </a:r>
            </a:p>
          </p:txBody>
        </p:sp>
        <p:cxnSp>
          <p:nvCxnSpPr>
            <p:cNvPr id="5163" name="AutoShape 1041"/>
            <p:cNvCxnSpPr>
              <a:cxnSpLocks noChangeShapeType="1"/>
              <a:stCxn id="5159" idx="3"/>
              <a:endCxn id="5160" idx="1"/>
            </p:cNvCxnSpPr>
            <p:nvPr/>
          </p:nvCxnSpPr>
          <p:spPr bwMode="auto">
            <a:xfrm>
              <a:off x="1073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64" name="AutoShape 1042"/>
            <p:cNvCxnSpPr>
              <a:cxnSpLocks noChangeShapeType="1"/>
              <a:stCxn id="5161" idx="3"/>
              <a:endCxn id="5162" idx="1"/>
            </p:cNvCxnSpPr>
            <p:nvPr/>
          </p:nvCxnSpPr>
          <p:spPr bwMode="auto">
            <a:xfrm>
              <a:off x="1940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65" name="AutoShape 1043"/>
            <p:cNvCxnSpPr>
              <a:cxnSpLocks noChangeShapeType="1"/>
              <a:stCxn id="5156" idx="3"/>
              <a:endCxn id="5157" idx="1"/>
            </p:cNvCxnSpPr>
            <p:nvPr/>
          </p:nvCxnSpPr>
          <p:spPr bwMode="auto">
            <a:xfrm>
              <a:off x="2844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66" name="AutoShape 1045"/>
            <p:cNvCxnSpPr>
              <a:cxnSpLocks noChangeShapeType="1"/>
              <a:stCxn id="5160" idx="3"/>
              <a:endCxn id="5161" idx="1"/>
            </p:cNvCxnSpPr>
            <p:nvPr/>
          </p:nvCxnSpPr>
          <p:spPr bwMode="auto">
            <a:xfrm>
              <a:off x="1507" y="3761"/>
              <a:ext cx="19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67" name="AutoShape 1046"/>
            <p:cNvCxnSpPr>
              <a:cxnSpLocks noChangeShapeType="1"/>
              <a:stCxn id="5162" idx="3"/>
              <a:endCxn id="5156" idx="1"/>
            </p:cNvCxnSpPr>
            <p:nvPr/>
          </p:nvCxnSpPr>
          <p:spPr bwMode="auto">
            <a:xfrm>
              <a:off x="2374" y="3761"/>
              <a:ext cx="23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68" name="AutoShape 1047"/>
            <p:cNvCxnSpPr>
              <a:cxnSpLocks noChangeShapeType="1"/>
              <a:stCxn id="5157" idx="3"/>
              <a:endCxn id="5158" idx="1"/>
            </p:cNvCxnSpPr>
            <p:nvPr/>
          </p:nvCxnSpPr>
          <p:spPr bwMode="auto">
            <a:xfrm>
              <a:off x="3278" y="3761"/>
              <a:ext cx="17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69" name="AutoShape 1048"/>
            <p:cNvCxnSpPr>
              <a:cxnSpLocks noChangeShapeType="1"/>
              <a:stCxn id="5158" idx="3"/>
              <a:endCxn id="5152" idx="1"/>
            </p:cNvCxnSpPr>
            <p:nvPr/>
          </p:nvCxnSpPr>
          <p:spPr bwMode="auto">
            <a:xfrm>
              <a:off x="3697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70" name="AutoShape 1049"/>
            <p:cNvCxnSpPr>
              <a:cxnSpLocks noChangeShapeType="1"/>
              <a:stCxn id="5152" idx="3"/>
              <a:endCxn id="5153" idx="1"/>
            </p:cNvCxnSpPr>
            <p:nvPr/>
          </p:nvCxnSpPr>
          <p:spPr bwMode="auto">
            <a:xfrm>
              <a:off x="4131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71" name="AutoShape 1050"/>
            <p:cNvCxnSpPr>
              <a:cxnSpLocks noChangeShapeType="1"/>
              <a:stCxn id="5153" idx="3"/>
              <a:endCxn id="5154" idx="1"/>
            </p:cNvCxnSpPr>
            <p:nvPr/>
          </p:nvCxnSpPr>
          <p:spPr bwMode="auto">
            <a:xfrm>
              <a:off x="4563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72" name="AutoShape 1051"/>
            <p:cNvCxnSpPr>
              <a:cxnSpLocks noChangeShapeType="1"/>
              <a:stCxn id="5154" idx="3"/>
              <a:endCxn id="5155" idx="1"/>
            </p:cNvCxnSpPr>
            <p:nvPr/>
          </p:nvCxnSpPr>
          <p:spPr bwMode="auto">
            <a:xfrm>
              <a:off x="4996" y="3761"/>
              <a:ext cx="19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127" name="Group 1122"/>
          <p:cNvGrpSpPr>
            <a:grpSpLocks/>
          </p:cNvGrpSpPr>
          <p:nvPr/>
        </p:nvGrpSpPr>
        <p:grpSpPr bwMode="auto">
          <a:xfrm>
            <a:off x="1330325" y="4343400"/>
            <a:ext cx="7280275" cy="215900"/>
            <a:chOff x="838" y="2736"/>
            <a:chExt cx="4586" cy="136"/>
          </a:xfrm>
        </p:grpSpPr>
        <p:sp>
          <p:nvSpPr>
            <p:cNvPr id="5149" name="Rectangle 1052"/>
            <p:cNvSpPr>
              <a:spLocks noChangeArrowheads="1"/>
            </p:cNvSpPr>
            <p:nvPr/>
          </p:nvSpPr>
          <p:spPr bwMode="auto">
            <a:xfrm>
              <a:off x="5196" y="2736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+</a:t>
              </a:r>
              <a:r>
                <a:rPr lang="en-US" sz="1800">
                  <a:sym typeface="Symbol" charset="0"/>
                </a:rPr>
                <a:t></a:t>
              </a:r>
              <a:endParaRPr lang="en-US"/>
            </a:p>
          </p:txBody>
        </p:sp>
        <p:sp>
          <p:nvSpPr>
            <p:cNvPr id="5150" name="Rectangle 1054"/>
            <p:cNvSpPr>
              <a:spLocks noChangeArrowheads="1"/>
            </p:cNvSpPr>
            <p:nvPr/>
          </p:nvSpPr>
          <p:spPr bwMode="auto">
            <a:xfrm>
              <a:off x="838" y="2736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-</a:t>
              </a:r>
              <a:r>
                <a:rPr lang="en-US" sz="1800">
                  <a:sym typeface="Symbol" charset="0"/>
                </a:rPr>
                <a:t></a:t>
              </a:r>
            </a:p>
          </p:txBody>
        </p:sp>
        <p:cxnSp>
          <p:nvCxnSpPr>
            <p:cNvPr id="5151" name="AutoShape 1056"/>
            <p:cNvCxnSpPr>
              <a:cxnSpLocks noChangeShapeType="1"/>
              <a:stCxn id="5150" idx="3"/>
              <a:endCxn id="5149" idx="1"/>
            </p:cNvCxnSpPr>
            <p:nvPr/>
          </p:nvCxnSpPr>
          <p:spPr bwMode="auto">
            <a:xfrm>
              <a:off x="1073" y="2804"/>
              <a:ext cx="411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5128" name="Rectangle 1060"/>
          <p:cNvSpPr>
            <a:spLocks noChangeArrowheads="1"/>
          </p:cNvSpPr>
          <p:nvPr/>
        </p:nvSpPr>
        <p:spPr bwMode="auto">
          <a:xfrm>
            <a:off x="8248650" y="4849813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sp>
        <p:nvSpPr>
          <p:cNvPr id="5129" name="Rectangle 1061"/>
          <p:cNvSpPr>
            <a:spLocks noChangeArrowheads="1"/>
          </p:cNvSpPr>
          <p:nvPr/>
        </p:nvSpPr>
        <p:spPr bwMode="auto">
          <a:xfrm>
            <a:off x="4143375" y="4849813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31</a:t>
            </a:r>
          </a:p>
        </p:txBody>
      </p:sp>
      <p:sp>
        <p:nvSpPr>
          <p:cNvPr id="5130" name="Rectangle 1062"/>
          <p:cNvSpPr>
            <a:spLocks noChangeArrowheads="1"/>
          </p:cNvSpPr>
          <p:nvPr/>
        </p:nvSpPr>
        <p:spPr bwMode="auto">
          <a:xfrm>
            <a:off x="1330325" y="4849813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cxnSp>
        <p:nvCxnSpPr>
          <p:cNvPr id="5131" name="AutoShape 1065"/>
          <p:cNvCxnSpPr>
            <a:cxnSpLocks noChangeShapeType="1"/>
            <a:stCxn id="5130" idx="3"/>
            <a:endCxn id="5129" idx="1"/>
          </p:cNvCxnSpPr>
          <p:nvPr/>
        </p:nvCxnSpPr>
        <p:spPr bwMode="auto">
          <a:xfrm>
            <a:off x="1703388" y="4957763"/>
            <a:ext cx="24304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32" name="AutoShape 1066"/>
          <p:cNvCxnSpPr>
            <a:cxnSpLocks noChangeShapeType="1"/>
            <a:stCxn id="5129" idx="3"/>
            <a:endCxn id="5128" idx="1"/>
          </p:cNvCxnSpPr>
          <p:nvPr/>
        </p:nvCxnSpPr>
        <p:spPr bwMode="auto">
          <a:xfrm>
            <a:off x="4514850" y="4957763"/>
            <a:ext cx="372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133" name="Rectangle 1069"/>
          <p:cNvSpPr>
            <a:spLocks noChangeArrowheads="1"/>
          </p:cNvSpPr>
          <p:nvPr/>
        </p:nvSpPr>
        <p:spPr bwMode="auto">
          <a:xfrm>
            <a:off x="6873875" y="5356225"/>
            <a:ext cx="360363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64</a:t>
            </a:r>
          </a:p>
        </p:txBody>
      </p:sp>
      <p:sp>
        <p:nvSpPr>
          <p:cNvPr id="5134" name="Rectangle 1070"/>
          <p:cNvSpPr>
            <a:spLocks noChangeArrowheads="1"/>
          </p:cNvSpPr>
          <p:nvPr/>
        </p:nvSpPr>
        <p:spPr bwMode="auto">
          <a:xfrm>
            <a:off x="8248650" y="5356225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sp>
        <p:nvSpPr>
          <p:cNvPr id="5135" name="Rectangle 1071"/>
          <p:cNvSpPr>
            <a:spLocks noChangeArrowheads="1"/>
          </p:cNvSpPr>
          <p:nvPr/>
        </p:nvSpPr>
        <p:spPr bwMode="auto">
          <a:xfrm>
            <a:off x="4143375" y="5356225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31</a:t>
            </a:r>
          </a:p>
        </p:txBody>
      </p:sp>
      <p:sp>
        <p:nvSpPr>
          <p:cNvPr id="5136" name="Rectangle 1072"/>
          <p:cNvSpPr>
            <a:spLocks noChangeArrowheads="1"/>
          </p:cNvSpPr>
          <p:nvPr/>
        </p:nvSpPr>
        <p:spPr bwMode="auto">
          <a:xfrm>
            <a:off x="4830763" y="5356225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34</a:t>
            </a:r>
          </a:p>
        </p:txBody>
      </p:sp>
      <p:sp>
        <p:nvSpPr>
          <p:cNvPr id="5137" name="Rectangle 1073"/>
          <p:cNvSpPr>
            <a:spLocks noChangeArrowheads="1"/>
          </p:cNvSpPr>
          <p:nvPr/>
        </p:nvSpPr>
        <p:spPr bwMode="auto">
          <a:xfrm>
            <a:off x="1330325" y="5356225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sp>
        <p:nvSpPr>
          <p:cNvPr id="5138" name="Rectangle 1074"/>
          <p:cNvSpPr>
            <a:spLocks noChangeArrowheads="1"/>
          </p:cNvSpPr>
          <p:nvPr/>
        </p:nvSpPr>
        <p:spPr bwMode="auto">
          <a:xfrm>
            <a:off x="2706688" y="5356225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23</a:t>
            </a:r>
          </a:p>
        </p:txBody>
      </p:sp>
      <p:cxnSp>
        <p:nvCxnSpPr>
          <p:cNvPr id="5139" name="AutoShape 1075"/>
          <p:cNvCxnSpPr>
            <a:cxnSpLocks noChangeShapeType="1"/>
            <a:stCxn id="5137" idx="3"/>
            <a:endCxn id="5138" idx="1"/>
          </p:cNvCxnSpPr>
          <p:nvPr/>
        </p:nvCxnSpPr>
        <p:spPr bwMode="auto">
          <a:xfrm>
            <a:off x="1703388" y="5464175"/>
            <a:ext cx="993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40" name="AutoShape 1076"/>
          <p:cNvCxnSpPr>
            <a:cxnSpLocks noChangeShapeType="1"/>
            <a:stCxn id="5138" idx="3"/>
            <a:endCxn id="5135" idx="1"/>
          </p:cNvCxnSpPr>
          <p:nvPr/>
        </p:nvCxnSpPr>
        <p:spPr bwMode="auto">
          <a:xfrm>
            <a:off x="3079750" y="5464175"/>
            <a:ext cx="10541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41" name="AutoShape 1077"/>
          <p:cNvCxnSpPr>
            <a:cxnSpLocks noChangeShapeType="1"/>
            <a:stCxn id="5135" idx="3"/>
            <a:endCxn id="5136" idx="1"/>
          </p:cNvCxnSpPr>
          <p:nvPr/>
        </p:nvCxnSpPr>
        <p:spPr bwMode="auto">
          <a:xfrm>
            <a:off x="4514850" y="5464175"/>
            <a:ext cx="3063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42" name="AutoShape 1078"/>
          <p:cNvCxnSpPr>
            <a:cxnSpLocks noChangeShapeType="1"/>
            <a:stCxn id="5136" idx="3"/>
            <a:endCxn id="5133" idx="1"/>
          </p:cNvCxnSpPr>
          <p:nvPr/>
        </p:nvCxnSpPr>
        <p:spPr bwMode="auto">
          <a:xfrm>
            <a:off x="5203825" y="5464175"/>
            <a:ext cx="16605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43" name="AutoShape 1080"/>
          <p:cNvCxnSpPr>
            <a:cxnSpLocks noChangeShapeType="1"/>
            <a:stCxn id="5133" idx="3"/>
            <a:endCxn id="5134" idx="1"/>
          </p:cNvCxnSpPr>
          <p:nvPr/>
        </p:nvCxnSpPr>
        <p:spPr bwMode="auto">
          <a:xfrm>
            <a:off x="7243763" y="5464175"/>
            <a:ext cx="9953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144" name="Text Box 1115"/>
          <p:cNvSpPr txBox="1">
            <a:spLocks noChangeArrowheads="1"/>
          </p:cNvSpPr>
          <p:nvPr/>
        </p:nvSpPr>
        <p:spPr bwMode="auto">
          <a:xfrm>
            <a:off x="838200" y="57150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S</a:t>
            </a:r>
            <a:r>
              <a:rPr lang="en-US" baseline="-25000">
                <a:latin typeface="Times New Roman" charset="0"/>
              </a:rPr>
              <a:t>0</a:t>
            </a:r>
          </a:p>
        </p:txBody>
      </p:sp>
      <p:sp>
        <p:nvSpPr>
          <p:cNvPr id="5145" name="Text Box 1116"/>
          <p:cNvSpPr txBox="1">
            <a:spLocks noChangeArrowheads="1"/>
          </p:cNvSpPr>
          <p:nvPr/>
        </p:nvSpPr>
        <p:spPr bwMode="auto">
          <a:xfrm>
            <a:off x="838200" y="52070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S</a:t>
            </a:r>
            <a:r>
              <a:rPr lang="en-US" baseline="-25000">
                <a:latin typeface="Times New Roman" charset="0"/>
              </a:rPr>
              <a:t>1</a:t>
            </a:r>
          </a:p>
        </p:txBody>
      </p:sp>
      <p:sp>
        <p:nvSpPr>
          <p:cNvPr id="5146" name="Text Box 1117"/>
          <p:cNvSpPr txBox="1">
            <a:spLocks noChangeArrowheads="1"/>
          </p:cNvSpPr>
          <p:nvPr/>
        </p:nvSpPr>
        <p:spPr bwMode="auto">
          <a:xfrm>
            <a:off x="838200" y="46990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S</a:t>
            </a:r>
            <a:r>
              <a:rPr lang="en-US" baseline="-25000">
                <a:latin typeface="Times New Roman" charset="0"/>
              </a:rPr>
              <a:t>2</a:t>
            </a:r>
          </a:p>
        </p:txBody>
      </p:sp>
      <p:sp>
        <p:nvSpPr>
          <p:cNvPr id="5147" name="Text Box 1118"/>
          <p:cNvSpPr txBox="1">
            <a:spLocks noChangeArrowheads="1"/>
          </p:cNvSpPr>
          <p:nvPr/>
        </p:nvSpPr>
        <p:spPr bwMode="auto">
          <a:xfrm>
            <a:off x="838200" y="41910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S</a:t>
            </a:r>
            <a:r>
              <a:rPr lang="en-US" baseline="-25000">
                <a:latin typeface="Times New Roman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2819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Skip Lists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1BFDF9E-88BE-874B-BAEA-210E5D07227B}" type="slidenum">
              <a:rPr lang="en-US" sz="1400"/>
              <a:pPr eaLnBrk="1" hangingPunct="1"/>
              <a:t>34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Search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80772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search for a key 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>
                <a:latin typeface="Tahoma" charset="0"/>
              </a:rPr>
              <a:t> in a a skip list as follows: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We start at the first position of the top list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At the current position 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>
                <a:latin typeface="Tahoma" charset="0"/>
              </a:rPr>
              <a:t>, we compare </a:t>
            </a:r>
            <a:r>
              <a:rPr lang="en-US" sz="1800" b="1" i="1">
                <a:latin typeface="Times New Roman" charset="0"/>
              </a:rPr>
              <a:t>x</a:t>
            </a:r>
            <a:r>
              <a:rPr lang="en-US" sz="1800">
                <a:latin typeface="Tahoma" charset="0"/>
              </a:rPr>
              <a:t> with </a:t>
            </a:r>
            <a:r>
              <a:rPr lang="en-US" sz="1800" b="1" i="1">
                <a:latin typeface="Times New Roman" charset="0"/>
              </a:rPr>
              <a:t>y </a:t>
            </a:r>
            <a:r>
              <a:rPr lang="en-US" sz="2000">
                <a:latin typeface="Symbol" charset="0"/>
                <a:sym typeface="Symbol" charset="0"/>
              </a:rPr>
              <a:t></a:t>
            </a:r>
            <a:r>
              <a:rPr lang="en-US" sz="1800" b="1" i="1">
                <a:latin typeface="Times New Roman" charset="0"/>
              </a:rPr>
              <a:t> key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next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>
                <a:latin typeface="Times New Roman" charset="0"/>
              </a:rPr>
              <a:t>))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b="1" i="1">
                <a:latin typeface="Times New Roman" charset="0"/>
              </a:rPr>
              <a:t>		x </a:t>
            </a:r>
            <a:r>
              <a:rPr lang="en-US" sz="1800">
                <a:latin typeface="Symbol" charset="0"/>
              </a:rPr>
              <a:t>=</a:t>
            </a:r>
            <a:r>
              <a:rPr lang="en-US" sz="1800" b="1" i="1">
                <a:latin typeface="Times New Roman" charset="0"/>
              </a:rPr>
              <a:t> y</a:t>
            </a:r>
            <a:r>
              <a:rPr lang="en-US" sz="1800">
                <a:latin typeface="Tahoma" charset="0"/>
              </a:rPr>
              <a:t>: we return </a:t>
            </a:r>
            <a:r>
              <a:rPr lang="en-US" sz="1800" b="1" i="1">
                <a:latin typeface="Times New Roman" charset="0"/>
              </a:rPr>
              <a:t>element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next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>
                <a:latin typeface="Times New Roman" charset="0"/>
              </a:rPr>
              <a:t>))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b="1" i="1">
                <a:latin typeface="Times New Roman" charset="0"/>
              </a:rPr>
              <a:t>		x </a:t>
            </a:r>
            <a:r>
              <a:rPr lang="en-US" sz="1800">
                <a:latin typeface="Symbol" charset="0"/>
              </a:rPr>
              <a:t>&gt;</a:t>
            </a:r>
            <a:r>
              <a:rPr lang="en-US" sz="1800" b="1" i="1">
                <a:latin typeface="Times New Roman" charset="0"/>
              </a:rPr>
              <a:t> y</a:t>
            </a:r>
            <a:r>
              <a:rPr lang="en-US" sz="1800">
                <a:latin typeface="Tahoma" charset="0"/>
              </a:rPr>
              <a:t>: we </a:t>
            </a:r>
            <a:r>
              <a:rPr lang="ja-JP" altLang="en-US" sz="1800">
                <a:latin typeface="Tahoma" charset="0"/>
              </a:rPr>
              <a:t>“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scan forward</a:t>
            </a:r>
            <a:r>
              <a:rPr lang="ja-JP" altLang="en-US" sz="1800">
                <a:latin typeface="Tahoma" charset="0"/>
              </a:rPr>
              <a:t>”</a:t>
            </a:r>
            <a:r>
              <a:rPr lang="en-US" sz="1800">
                <a:latin typeface="Tahoma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b="1" i="1">
                <a:latin typeface="Times New Roman" charset="0"/>
              </a:rPr>
              <a:t>		x </a:t>
            </a:r>
            <a:r>
              <a:rPr lang="en-US" sz="1800">
                <a:latin typeface="Symbol" charset="0"/>
              </a:rPr>
              <a:t>&lt;</a:t>
            </a:r>
            <a:r>
              <a:rPr lang="en-US" sz="1800" b="1" i="1">
                <a:latin typeface="Times New Roman" charset="0"/>
              </a:rPr>
              <a:t> y</a:t>
            </a:r>
            <a:r>
              <a:rPr lang="en-US" sz="1800">
                <a:latin typeface="Tahoma" charset="0"/>
              </a:rPr>
              <a:t>: we </a:t>
            </a:r>
            <a:r>
              <a:rPr lang="ja-JP" altLang="en-US" sz="1800">
                <a:latin typeface="Tahoma" charset="0"/>
              </a:rPr>
              <a:t>“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drop down</a:t>
            </a:r>
            <a:r>
              <a:rPr lang="ja-JP" altLang="en-US" sz="1800">
                <a:latin typeface="Tahoma" charset="0"/>
              </a:rPr>
              <a:t>”</a:t>
            </a:r>
            <a:endParaRPr lang="en-US" sz="18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If we try to drop down past the bottom list, we return </a:t>
            </a:r>
            <a:r>
              <a:rPr lang="en-US" sz="1800" b="1" i="1">
                <a:latin typeface="Times New Roman" charset="0"/>
              </a:rPr>
              <a:t>null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Example: search for 78</a:t>
            </a:r>
          </a:p>
        </p:txBody>
      </p:sp>
      <p:grpSp>
        <p:nvGrpSpPr>
          <p:cNvPr id="6150" name="Group 68"/>
          <p:cNvGrpSpPr>
            <a:grpSpLocks/>
          </p:cNvGrpSpPr>
          <p:nvPr/>
        </p:nvGrpSpPr>
        <p:grpSpPr bwMode="auto">
          <a:xfrm>
            <a:off x="1330325" y="4419600"/>
            <a:ext cx="7280275" cy="215900"/>
            <a:chOff x="838" y="2832"/>
            <a:chExt cx="4586" cy="136"/>
          </a:xfrm>
        </p:grpSpPr>
        <p:sp>
          <p:nvSpPr>
            <p:cNvPr id="6202" name="Rectangle 26"/>
            <p:cNvSpPr>
              <a:spLocks noChangeArrowheads="1"/>
            </p:cNvSpPr>
            <p:nvPr/>
          </p:nvSpPr>
          <p:spPr bwMode="auto">
            <a:xfrm>
              <a:off x="5196" y="2832"/>
              <a:ext cx="228" cy="1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+</a:t>
              </a:r>
              <a:r>
                <a:rPr lang="en-US" sz="1800">
                  <a:sym typeface="Symbol" charset="0"/>
                </a:rPr>
                <a:t></a:t>
              </a:r>
              <a:endParaRPr lang="en-US"/>
            </a:p>
          </p:txBody>
        </p:sp>
        <p:sp>
          <p:nvSpPr>
            <p:cNvPr id="6203" name="Rectangle 27"/>
            <p:cNvSpPr>
              <a:spLocks noChangeArrowheads="1"/>
            </p:cNvSpPr>
            <p:nvPr/>
          </p:nvSpPr>
          <p:spPr bwMode="auto">
            <a:xfrm>
              <a:off x="838" y="2832"/>
              <a:ext cx="229" cy="1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-</a:t>
              </a:r>
              <a:r>
                <a:rPr lang="en-US" sz="1800">
                  <a:sym typeface="Symbol" charset="0"/>
                </a:rPr>
                <a:t></a:t>
              </a:r>
            </a:p>
          </p:txBody>
        </p:sp>
        <p:cxnSp>
          <p:nvCxnSpPr>
            <p:cNvPr id="6204" name="AutoShape 28"/>
            <p:cNvCxnSpPr>
              <a:cxnSpLocks noChangeShapeType="1"/>
              <a:stCxn id="6203" idx="3"/>
              <a:endCxn id="6202" idx="1"/>
            </p:cNvCxnSpPr>
            <p:nvPr/>
          </p:nvCxnSpPr>
          <p:spPr bwMode="auto">
            <a:xfrm>
              <a:off x="1079" y="2900"/>
              <a:ext cx="410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6151" name="Text Box 49"/>
          <p:cNvSpPr txBox="1">
            <a:spLocks noChangeArrowheads="1"/>
          </p:cNvSpPr>
          <p:nvPr/>
        </p:nvSpPr>
        <p:spPr bwMode="auto">
          <a:xfrm>
            <a:off x="838200" y="57912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S</a:t>
            </a:r>
            <a:r>
              <a:rPr lang="en-US" baseline="-25000">
                <a:latin typeface="Times New Roman" charset="0"/>
              </a:rPr>
              <a:t>0</a:t>
            </a:r>
          </a:p>
        </p:txBody>
      </p:sp>
      <p:sp>
        <p:nvSpPr>
          <p:cNvPr id="6152" name="Text Box 50"/>
          <p:cNvSpPr txBox="1">
            <a:spLocks noChangeArrowheads="1"/>
          </p:cNvSpPr>
          <p:nvPr/>
        </p:nvSpPr>
        <p:spPr bwMode="auto">
          <a:xfrm>
            <a:off x="838200" y="52832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S</a:t>
            </a:r>
            <a:r>
              <a:rPr lang="en-US" baseline="-25000">
                <a:latin typeface="Times New Roman" charset="0"/>
              </a:rPr>
              <a:t>1</a:t>
            </a:r>
          </a:p>
        </p:txBody>
      </p:sp>
      <p:sp>
        <p:nvSpPr>
          <p:cNvPr id="6153" name="Text Box 51"/>
          <p:cNvSpPr txBox="1">
            <a:spLocks noChangeArrowheads="1"/>
          </p:cNvSpPr>
          <p:nvPr/>
        </p:nvSpPr>
        <p:spPr bwMode="auto">
          <a:xfrm>
            <a:off x="838200" y="47752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S</a:t>
            </a:r>
            <a:r>
              <a:rPr lang="en-US" baseline="-25000">
                <a:latin typeface="Times New Roman" charset="0"/>
              </a:rPr>
              <a:t>2</a:t>
            </a:r>
          </a:p>
        </p:txBody>
      </p:sp>
      <p:sp>
        <p:nvSpPr>
          <p:cNvPr id="6154" name="Text Box 52"/>
          <p:cNvSpPr txBox="1">
            <a:spLocks noChangeArrowheads="1"/>
          </p:cNvSpPr>
          <p:nvPr/>
        </p:nvSpPr>
        <p:spPr bwMode="auto">
          <a:xfrm>
            <a:off x="838200" y="42672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S</a:t>
            </a:r>
            <a:r>
              <a:rPr lang="en-US" baseline="-25000">
                <a:latin typeface="Times New Roman" charset="0"/>
              </a:rPr>
              <a:t>3</a:t>
            </a:r>
          </a:p>
        </p:txBody>
      </p:sp>
      <p:sp>
        <p:nvSpPr>
          <p:cNvPr id="6155" name="Rectangle 30"/>
          <p:cNvSpPr>
            <a:spLocks noChangeArrowheads="1"/>
          </p:cNvSpPr>
          <p:nvPr/>
        </p:nvSpPr>
        <p:spPr bwMode="auto">
          <a:xfrm>
            <a:off x="8248650" y="4926013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sp>
        <p:nvSpPr>
          <p:cNvPr id="6156" name="Rectangle 31"/>
          <p:cNvSpPr>
            <a:spLocks noChangeArrowheads="1"/>
          </p:cNvSpPr>
          <p:nvPr/>
        </p:nvSpPr>
        <p:spPr bwMode="auto">
          <a:xfrm>
            <a:off x="4143375" y="4926013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31</a:t>
            </a:r>
          </a:p>
        </p:txBody>
      </p:sp>
      <p:sp>
        <p:nvSpPr>
          <p:cNvPr id="6157" name="Rectangle 32"/>
          <p:cNvSpPr>
            <a:spLocks noChangeArrowheads="1"/>
          </p:cNvSpPr>
          <p:nvPr/>
        </p:nvSpPr>
        <p:spPr bwMode="auto">
          <a:xfrm>
            <a:off x="1330325" y="4926013"/>
            <a:ext cx="363538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cxnSp>
        <p:nvCxnSpPr>
          <p:cNvPr id="6158" name="AutoShape 33"/>
          <p:cNvCxnSpPr>
            <a:cxnSpLocks noChangeShapeType="1"/>
            <a:stCxn id="6157" idx="3"/>
            <a:endCxn id="6156" idx="1"/>
          </p:cNvCxnSpPr>
          <p:nvPr/>
        </p:nvCxnSpPr>
        <p:spPr bwMode="auto">
          <a:xfrm>
            <a:off x="1712913" y="5033963"/>
            <a:ext cx="241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59" name="AutoShape 34"/>
          <p:cNvCxnSpPr>
            <a:cxnSpLocks noChangeShapeType="1"/>
            <a:stCxn id="6156" idx="3"/>
            <a:endCxn id="6155" idx="1"/>
          </p:cNvCxnSpPr>
          <p:nvPr/>
        </p:nvCxnSpPr>
        <p:spPr bwMode="auto">
          <a:xfrm>
            <a:off x="4524375" y="5033963"/>
            <a:ext cx="3705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7510" name="AutoShape 54"/>
          <p:cNvCxnSpPr>
            <a:cxnSpLocks noChangeShapeType="1"/>
            <a:stCxn id="6157" idx="0"/>
            <a:endCxn id="6156" idx="0"/>
          </p:cNvCxnSpPr>
          <p:nvPr/>
        </p:nvCxnSpPr>
        <p:spPr bwMode="auto">
          <a:xfrm rot="5400000" flipV="1">
            <a:off x="2917825" y="3502026"/>
            <a:ext cx="1587" cy="2811462"/>
          </a:xfrm>
          <a:prstGeom prst="curvedConnector3">
            <a:avLst>
              <a:gd name="adj1" fmla="val -20900009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61" name="AutoShape 59"/>
          <p:cNvCxnSpPr>
            <a:cxnSpLocks noChangeShapeType="1"/>
            <a:stCxn id="6203" idx="2"/>
            <a:endCxn id="6157" idx="0"/>
          </p:cNvCxnSpPr>
          <p:nvPr/>
        </p:nvCxnSpPr>
        <p:spPr bwMode="auto">
          <a:xfrm>
            <a:off x="1512888" y="4654550"/>
            <a:ext cx="0" cy="25241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62" name="AutoShape 60"/>
          <p:cNvCxnSpPr>
            <a:cxnSpLocks noChangeShapeType="1"/>
            <a:stCxn id="6156" idx="2"/>
            <a:endCxn id="6166" idx="0"/>
          </p:cNvCxnSpPr>
          <p:nvPr/>
        </p:nvCxnSpPr>
        <p:spPr bwMode="auto">
          <a:xfrm>
            <a:off x="4324350" y="5160963"/>
            <a:ext cx="0" cy="2524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63" name="AutoShape 61"/>
          <p:cNvCxnSpPr>
            <a:cxnSpLocks noChangeShapeType="1"/>
            <a:stCxn id="6164" idx="2"/>
            <a:endCxn id="6178" idx="0"/>
          </p:cNvCxnSpPr>
          <p:nvPr/>
        </p:nvCxnSpPr>
        <p:spPr bwMode="auto">
          <a:xfrm>
            <a:off x="7054850" y="5667375"/>
            <a:ext cx="0" cy="25241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64" name="Rectangle 37"/>
          <p:cNvSpPr>
            <a:spLocks noChangeArrowheads="1"/>
          </p:cNvSpPr>
          <p:nvPr/>
        </p:nvSpPr>
        <p:spPr bwMode="auto">
          <a:xfrm>
            <a:off x="6873875" y="5432425"/>
            <a:ext cx="360363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64</a:t>
            </a:r>
          </a:p>
        </p:txBody>
      </p:sp>
      <p:sp>
        <p:nvSpPr>
          <p:cNvPr id="6165" name="Rectangle 38"/>
          <p:cNvSpPr>
            <a:spLocks noChangeArrowheads="1"/>
          </p:cNvSpPr>
          <p:nvPr/>
        </p:nvSpPr>
        <p:spPr bwMode="auto">
          <a:xfrm>
            <a:off x="8248650" y="5432425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sp>
        <p:nvSpPr>
          <p:cNvPr id="6166" name="Rectangle 39"/>
          <p:cNvSpPr>
            <a:spLocks noChangeArrowheads="1"/>
          </p:cNvSpPr>
          <p:nvPr/>
        </p:nvSpPr>
        <p:spPr bwMode="auto">
          <a:xfrm>
            <a:off x="4143375" y="5432425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31</a:t>
            </a:r>
          </a:p>
        </p:txBody>
      </p:sp>
      <p:sp>
        <p:nvSpPr>
          <p:cNvPr id="6167" name="Rectangle 40"/>
          <p:cNvSpPr>
            <a:spLocks noChangeArrowheads="1"/>
          </p:cNvSpPr>
          <p:nvPr/>
        </p:nvSpPr>
        <p:spPr bwMode="auto">
          <a:xfrm>
            <a:off x="4830763" y="5432425"/>
            <a:ext cx="363537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34</a:t>
            </a:r>
          </a:p>
        </p:txBody>
      </p:sp>
      <p:sp>
        <p:nvSpPr>
          <p:cNvPr id="6168" name="Rectangle 41"/>
          <p:cNvSpPr>
            <a:spLocks noChangeArrowheads="1"/>
          </p:cNvSpPr>
          <p:nvPr/>
        </p:nvSpPr>
        <p:spPr bwMode="auto">
          <a:xfrm>
            <a:off x="1330325" y="5432425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sp>
        <p:nvSpPr>
          <p:cNvPr id="6169" name="Rectangle 42"/>
          <p:cNvSpPr>
            <a:spLocks noChangeArrowheads="1"/>
          </p:cNvSpPr>
          <p:nvPr/>
        </p:nvSpPr>
        <p:spPr bwMode="auto">
          <a:xfrm>
            <a:off x="2706688" y="5432425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23</a:t>
            </a:r>
          </a:p>
        </p:txBody>
      </p:sp>
      <p:cxnSp>
        <p:nvCxnSpPr>
          <p:cNvPr id="6170" name="AutoShape 43"/>
          <p:cNvCxnSpPr>
            <a:cxnSpLocks noChangeShapeType="1"/>
            <a:stCxn id="6168" idx="3"/>
            <a:endCxn id="6169" idx="1"/>
          </p:cNvCxnSpPr>
          <p:nvPr/>
        </p:nvCxnSpPr>
        <p:spPr bwMode="auto">
          <a:xfrm>
            <a:off x="1703388" y="5540375"/>
            <a:ext cx="993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71" name="AutoShape 44"/>
          <p:cNvCxnSpPr>
            <a:cxnSpLocks noChangeShapeType="1"/>
            <a:stCxn id="6169" idx="3"/>
            <a:endCxn id="6166" idx="1"/>
          </p:cNvCxnSpPr>
          <p:nvPr/>
        </p:nvCxnSpPr>
        <p:spPr bwMode="auto">
          <a:xfrm>
            <a:off x="3079750" y="5540375"/>
            <a:ext cx="10445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72" name="AutoShape 45"/>
          <p:cNvCxnSpPr>
            <a:cxnSpLocks noChangeShapeType="1"/>
            <a:stCxn id="6166" idx="3"/>
            <a:endCxn id="6167" idx="1"/>
          </p:cNvCxnSpPr>
          <p:nvPr/>
        </p:nvCxnSpPr>
        <p:spPr bwMode="auto">
          <a:xfrm>
            <a:off x="4524375" y="5540375"/>
            <a:ext cx="2873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73" name="AutoShape 46"/>
          <p:cNvCxnSpPr>
            <a:cxnSpLocks noChangeShapeType="1"/>
            <a:stCxn id="6167" idx="3"/>
            <a:endCxn id="6164" idx="1"/>
          </p:cNvCxnSpPr>
          <p:nvPr/>
        </p:nvCxnSpPr>
        <p:spPr bwMode="auto">
          <a:xfrm>
            <a:off x="5213350" y="5540375"/>
            <a:ext cx="16414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74" name="AutoShape 48"/>
          <p:cNvCxnSpPr>
            <a:cxnSpLocks noChangeShapeType="1"/>
            <a:stCxn id="6164" idx="3"/>
            <a:endCxn id="6165" idx="1"/>
          </p:cNvCxnSpPr>
          <p:nvPr/>
        </p:nvCxnSpPr>
        <p:spPr bwMode="auto">
          <a:xfrm>
            <a:off x="7253288" y="5540375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7512" name="AutoShape 56"/>
          <p:cNvCxnSpPr>
            <a:cxnSpLocks noChangeShapeType="1"/>
            <a:stCxn id="6166" idx="0"/>
            <a:endCxn id="6167" idx="0"/>
          </p:cNvCxnSpPr>
          <p:nvPr/>
        </p:nvCxnSpPr>
        <p:spPr bwMode="auto">
          <a:xfrm rot="5400000" flipV="1">
            <a:off x="4668044" y="5069681"/>
            <a:ext cx="1588" cy="68897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7518" name="AutoShape 62"/>
          <p:cNvCxnSpPr>
            <a:cxnSpLocks noChangeShapeType="1"/>
            <a:stCxn id="6167" idx="0"/>
            <a:endCxn id="6164" idx="0"/>
          </p:cNvCxnSpPr>
          <p:nvPr/>
        </p:nvCxnSpPr>
        <p:spPr bwMode="auto">
          <a:xfrm rot="5400000" flipV="1">
            <a:off x="6033294" y="4393406"/>
            <a:ext cx="1588" cy="2041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77" name="Rectangle 5"/>
          <p:cNvSpPr>
            <a:spLocks noChangeArrowheads="1"/>
          </p:cNvSpPr>
          <p:nvPr/>
        </p:nvSpPr>
        <p:spPr bwMode="auto">
          <a:xfrm>
            <a:off x="6184900" y="5938838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56</a:t>
            </a:r>
          </a:p>
        </p:txBody>
      </p:sp>
      <p:sp>
        <p:nvSpPr>
          <p:cNvPr id="6178" name="Rectangle 6"/>
          <p:cNvSpPr>
            <a:spLocks noChangeArrowheads="1"/>
          </p:cNvSpPr>
          <p:nvPr/>
        </p:nvSpPr>
        <p:spPr bwMode="auto">
          <a:xfrm>
            <a:off x="6873875" y="5938838"/>
            <a:ext cx="360363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64</a:t>
            </a:r>
          </a:p>
        </p:txBody>
      </p:sp>
      <p:sp>
        <p:nvSpPr>
          <p:cNvPr id="6179" name="Rectangle 7"/>
          <p:cNvSpPr>
            <a:spLocks noChangeArrowheads="1"/>
          </p:cNvSpPr>
          <p:nvPr/>
        </p:nvSpPr>
        <p:spPr bwMode="auto">
          <a:xfrm>
            <a:off x="7559675" y="5938838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78</a:t>
            </a:r>
          </a:p>
        </p:txBody>
      </p:sp>
      <p:sp>
        <p:nvSpPr>
          <p:cNvPr id="6180" name="Rectangle 8"/>
          <p:cNvSpPr>
            <a:spLocks noChangeArrowheads="1"/>
          </p:cNvSpPr>
          <p:nvPr/>
        </p:nvSpPr>
        <p:spPr bwMode="auto">
          <a:xfrm>
            <a:off x="8248650" y="5938838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  <a:endParaRPr lang="en-US">
              <a:latin typeface="Times New Roman" charset="0"/>
            </a:endParaRPr>
          </a:p>
        </p:txBody>
      </p:sp>
      <p:sp>
        <p:nvSpPr>
          <p:cNvPr id="6181" name="Rectangle 9"/>
          <p:cNvSpPr>
            <a:spLocks noChangeArrowheads="1"/>
          </p:cNvSpPr>
          <p:nvPr/>
        </p:nvSpPr>
        <p:spPr bwMode="auto">
          <a:xfrm>
            <a:off x="4143375" y="5938838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31</a:t>
            </a:r>
          </a:p>
        </p:txBody>
      </p:sp>
      <p:sp>
        <p:nvSpPr>
          <p:cNvPr id="6182" name="Rectangle 10"/>
          <p:cNvSpPr>
            <a:spLocks noChangeArrowheads="1"/>
          </p:cNvSpPr>
          <p:nvPr/>
        </p:nvSpPr>
        <p:spPr bwMode="auto">
          <a:xfrm>
            <a:off x="4830763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34</a:t>
            </a:r>
          </a:p>
        </p:txBody>
      </p:sp>
      <p:sp>
        <p:nvSpPr>
          <p:cNvPr id="6183" name="Rectangle 11"/>
          <p:cNvSpPr>
            <a:spLocks noChangeArrowheads="1"/>
          </p:cNvSpPr>
          <p:nvPr/>
        </p:nvSpPr>
        <p:spPr bwMode="auto">
          <a:xfrm>
            <a:off x="5495925" y="5938838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44</a:t>
            </a:r>
          </a:p>
        </p:txBody>
      </p:sp>
      <p:sp>
        <p:nvSpPr>
          <p:cNvPr id="6184" name="Rectangle 12"/>
          <p:cNvSpPr>
            <a:spLocks noChangeArrowheads="1"/>
          </p:cNvSpPr>
          <p:nvPr/>
        </p:nvSpPr>
        <p:spPr bwMode="auto">
          <a:xfrm>
            <a:off x="1330325" y="5938838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</a:p>
        </p:txBody>
      </p:sp>
      <p:sp>
        <p:nvSpPr>
          <p:cNvPr id="6185" name="Rectangle 13"/>
          <p:cNvSpPr>
            <a:spLocks noChangeArrowheads="1"/>
          </p:cNvSpPr>
          <p:nvPr/>
        </p:nvSpPr>
        <p:spPr bwMode="auto">
          <a:xfrm>
            <a:off x="2019300" y="5938838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12</a:t>
            </a:r>
          </a:p>
        </p:txBody>
      </p:sp>
      <p:sp>
        <p:nvSpPr>
          <p:cNvPr id="6186" name="Rectangle 14"/>
          <p:cNvSpPr>
            <a:spLocks noChangeArrowheads="1"/>
          </p:cNvSpPr>
          <p:nvPr/>
        </p:nvSpPr>
        <p:spPr bwMode="auto">
          <a:xfrm>
            <a:off x="2706688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23</a:t>
            </a:r>
          </a:p>
        </p:txBody>
      </p:sp>
      <p:sp>
        <p:nvSpPr>
          <p:cNvPr id="6187" name="Rectangle 15"/>
          <p:cNvSpPr>
            <a:spLocks noChangeArrowheads="1"/>
          </p:cNvSpPr>
          <p:nvPr/>
        </p:nvSpPr>
        <p:spPr bwMode="auto">
          <a:xfrm>
            <a:off x="3395663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26</a:t>
            </a:r>
          </a:p>
        </p:txBody>
      </p:sp>
      <p:cxnSp>
        <p:nvCxnSpPr>
          <p:cNvPr id="6188" name="AutoShape 16"/>
          <p:cNvCxnSpPr>
            <a:cxnSpLocks noChangeShapeType="1"/>
            <a:stCxn id="6184" idx="3"/>
            <a:endCxn id="6185" idx="1"/>
          </p:cNvCxnSpPr>
          <p:nvPr/>
        </p:nvCxnSpPr>
        <p:spPr bwMode="auto">
          <a:xfrm>
            <a:off x="1703388" y="6046788"/>
            <a:ext cx="3063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89" name="AutoShape 17"/>
          <p:cNvCxnSpPr>
            <a:cxnSpLocks noChangeShapeType="1"/>
            <a:stCxn id="6186" idx="3"/>
            <a:endCxn id="6187" idx="1"/>
          </p:cNvCxnSpPr>
          <p:nvPr/>
        </p:nvCxnSpPr>
        <p:spPr bwMode="auto">
          <a:xfrm>
            <a:off x="3079750" y="6046788"/>
            <a:ext cx="3063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90" name="AutoShape 18"/>
          <p:cNvCxnSpPr>
            <a:cxnSpLocks noChangeShapeType="1"/>
            <a:stCxn id="6181" idx="3"/>
            <a:endCxn id="6182" idx="1"/>
          </p:cNvCxnSpPr>
          <p:nvPr/>
        </p:nvCxnSpPr>
        <p:spPr bwMode="auto">
          <a:xfrm>
            <a:off x="4514850" y="6046788"/>
            <a:ext cx="3063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91" name="AutoShape 19"/>
          <p:cNvCxnSpPr>
            <a:cxnSpLocks noChangeShapeType="1"/>
            <a:stCxn id="6185" idx="3"/>
            <a:endCxn id="6186" idx="1"/>
          </p:cNvCxnSpPr>
          <p:nvPr/>
        </p:nvCxnSpPr>
        <p:spPr bwMode="auto">
          <a:xfrm>
            <a:off x="2392363" y="6046788"/>
            <a:ext cx="3048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92" name="AutoShape 20"/>
          <p:cNvCxnSpPr>
            <a:cxnSpLocks noChangeShapeType="1"/>
            <a:stCxn id="6187" idx="3"/>
            <a:endCxn id="6181" idx="1"/>
          </p:cNvCxnSpPr>
          <p:nvPr/>
        </p:nvCxnSpPr>
        <p:spPr bwMode="auto">
          <a:xfrm>
            <a:off x="3768725" y="6046788"/>
            <a:ext cx="3651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93" name="AutoShape 21"/>
          <p:cNvCxnSpPr>
            <a:cxnSpLocks noChangeShapeType="1"/>
            <a:stCxn id="6182" idx="3"/>
            <a:endCxn id="6183" idx="1"/>
          </p:cNvCxnSpPr>
          <p:nvPr/>
        </p:nvCxnSpPr>
        <p:spPr bwMode="auto">
          <a:xfrm>
            <a:off x="5203825" y="6046788"/>
            <a:ext cx="2825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94" name="AutoShape 22"/>
          <p:cNvCxnSpPr>
            <a:cxnSpLocks noChangeShapeType="1"/>
            <a:stCxn id="6183" idx="3"/>
            <a:endCxn id="6177" idx="1"/>
          </p:cNvCxnSpPr>
          <p:nvPr/>
        </p:nvCxnSpPr>
        <p:spPr bwMode="auto">
          <a:xfrm>
            <a:off x="5868988" y="6046788"/>
            <a:ext cx="3063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95" name="AutoShape 23"/>
          <p:cNvCxnSpPr>
            <a:cxnSpLocks noChangeShapeType="1"/>
            <a:stCxn id="6177" idx="3"/>
            <a:endCxn id="6178" idx="1"/>
          </p:cNvCxnSpPr>
          <p:nvPr/>
        </p:nvCxnSpPr>
        <p:spPr bwMode="auto">
          <a:xfrm>
            <a:off x="6557963" y="6046788"/>
            <a:ext cx="2968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96" name="AutoShape 24"/>
          <p:cNvCxnSpPr>
            <a:cxnSpLocks noChangeShapeType="1"/>
            <a:stCxn id="6178" idx="3"/>
            <a:endCxn id="6179" idx="1"/>
          </p:cNvCxnSpPr>
          <p:nvPr/>
        </p:nvCxnSpPr>
        <p:spPr bwMode="auto">
          <a:xfrm>
            <a:off x="7253288" y="6046788"/>
            <a:ext cx="2873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97" name="AutoShape 25"/>
          <p:cNvCxnSpPr>
            <a:cxnSpLocks noChangeShapeType="1"/>
            <a:stCxn id="6179" idx="3"/>
            <a:endCxn id="6180" idx="1"/>
          </p:cNvCxnSpPr>
          <p:nvPr/>
        </p:nvCxnSpPr>
        <p:spPr bwMode="auto">
          <a:xfrm>
            <a:off x="7940675" y="6046788"/>
            <a:ext cx="2984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7520" name="AutoShape 64"/>
          <p:cNvCxnSpPr>
            <a:cxnSpLocks noChangeShapeType="1"/>
            <a:stCxn id="6178" idx="0"/>
            <a:endCxn id="6179" idx="0"/>
          </p:cNvCxnSpPr>
          <p:nvPr/>
        </p:nvCxnSpPr>
        <p:spPr bwMode="auto">
          <a:xfrm rot="5400000" flipV="1">
            <a:off x="7396956" y="5577682"/>
            <a:ext cx="1587" cy="685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200" name="Text Box 69"/>
          <p:cNvSpPr txBox="1">
            <a:spLocks noChangeArrowheads="1"/>
          </p:cNvSpPr>
          <p:nvPr/>
        </p:nvSpPr>
        <p:spPr bwMode="auto">
          <a:xfrm>
            <a:off x="2282825" y="4595813"/>
            <a:ext cx="1343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</a:rPr>
              <a:t>scan forward</a:t>
            </a:r>
          </a:p>
        </p:txBody>
      </p:sp>
      <p:sp>
        <p:nvSpPr>
          <p:cNvPr id="6201" name="Text Box 70"/>
          <p:cNvSpPr txBox="1">
            <a:spLocks noChangeArrowheads="1"/>
          </p:cNvSpPr>
          <p:nvPr/>
        </p:nvSpPr>
        <p:spPr bwMode="auto">
          <a:xfrm>
            <a:off x="3154363" y="5100638"/>
            <a:ext cx="1144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</a:rPr>
              <a:t>drop down</a:t>
            </a:r>
          </a:p>
        </p:txBody>
      </p:sp>
    </p:spTree>
    <p:extLst>
      <p:ext uri="{BB962C8B-B14F-4D97-AF65-F5344CB8AC3E}">
        <p14:creationId xmlns:p14="http://schemas.microsoft.com/office/powerpoint/2010/main" val="121654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Skip Lists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526B2D9-845E-DD49-963A-50316A785756}" type="slidenum">
              <a:rPr lang="en-US" sz="1400"/>
              <a:pPr eaLnBrk="1" hangingPunct="1"/>
              <a:t>35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Randomized </a:t>
            </a:r>
            <a:r>
              <a:rPr lang="en-US" sz="4000" dirty="0" smtClean="0">
                <a:latin typeface="Tahoma" charset="0"/>
              </a:rPr>
              <a:t>Algorithms Review</a:t>
            </a:r>
            <a:endParaRPr lang="en-US" sz="4000" dirty="0">
              <a:latin typeface="Tahoma" charset="0"/>
            </a:endParaRP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38862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Recall a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randomized algorithm</a:t>
            </a:r>
            <a:r>
              <a:rPr lang="en-US" sz="2000" dirty="0">
                <a:latin typeface="Tahoma" charset="0"/>
              </a:rPr>
              <a:t> performs coin tosses (i.e., uses random bits) to control its execution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It contains statements of the type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latin typeface="Times New Roman" charset="0"/>
              </a:rPr>
              <a:t>	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b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random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b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Symbol" charset="0"/>
              </a:rPr>
              <a:t>=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0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do A …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else</a:t>
            </a:r>
            <a:r>
              <a:rPr lang="en-US" sz="1800" dirty="0">
                <a:latin typeface="Times New Roman" charset="0"/>
              </a:rPr>
              <a:t> { </a:t>
            </a:r>
            <a:r>
              <a:rPr lang="en-US" sz="1800" b="1" i="1" dirty="0">
                <a:latin typeface="Times New Roman" charset="0"/>
              </a:rPr>
              <a:t>b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dirty="0">
                <a:latin typeface="Symbol" charset="0"/>
              </a:rPr>
              <a:t>=</a:t>
            </a:r>
            <a:r>
              <a:rPr lang="en-US" sz="1800" dirty="0">
                <a:latin typeface="Times New Roman" charset="0"/>
              </a:rPr>
              <a:t> 1}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do  B …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Its running time depends on the outcomes of the coin tosses</a:t>
            </a:r>
          </a:p>
        </p:txBody>
      </p:sp>
      <p:sp>
        <p:nvSpPr>
          <p:cNvPr id="717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00200"/>
            <a:ext cx="3810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analyze the expected running time of a randomized algorithm under the following assumptions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the coins are unbiased,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the coin tosses are independent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worst-case running time of a randomized algorithm is often large but has very low probability (e.g., it occurs when all the coin tosses give </a:t>
            </a:r>
            <a:r>
              <a:rPr lang="ja-JP" altLang="en-US" sz="2000">
                <a:latin typeface="Tahoma" charset="0"/>
              </a:rPr>
              <a:t>“</a:t>
            </a:r>
            <a:r>
              <a:rPr lang="en-US" sz="2000">
                <a:latin typeface="Tahoma" charset="0"/>
              </a:rPr>
              <a:t>heads</a:t>
            </a:r>
            <a:r>
              <a:rPr lang="ja-JP" altLang="en-US" sz="2000">
                <a:latin typeface="Tahoma" charset="0"/>
              </a:rPr>
              <a:t>”</a:t>
            </a:r>
            <a:r>
              <a:rPr lang="en-US" sz="2000">
                <a:latin typeface="Tahoma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use a randomized algorithm to insert items into a skip list</a:t>
            </a:r>
          </a:p>
          <a:p>
            <a:pPr lvl="1" eaLnBrk="1" hangingPunct="1">
              <a:lnSpc>
                <a:spcPct val="90000"/>
              </a:lnSpc>
            </a:pPr>
            <a:endParaRPr lang="en-US" sz="18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1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Skip Lists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BF06836-634E-E849-85CE-54F2EFEAF0E6}" type="slidenum">
              <a:rPr lang="en-US" sz="1400"/>
              <a:pPr eaLnBrk="1" hangingPunct="1"/>
              <a:t>36</a:t>
            </a:fld>
            <a:endParaRPr lang="en-US" sz="1400"/>
          </a:p>
        </p:txBody>
      </p:sp>
      <p:sp>
        <p:nvSpPr>
          <p:cNvPr id="81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2971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To insert an entry 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into a skip list, we use a randomized algorithm: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We repeatedly toss a coin until we get tails, and we denote with </a:t>
            </a:r>
            <a:r>
              <a:rPr lang="en-US" sz="1800" b="1" i="1">
                <a:latin typeface="Times New Roman" charset="0"/>
              </a:rPr>
              <a:t>i </a:t>
            </a:r>
            <a:r>
              <a:rPr lang="en-US" sz="1800">
                <a:latin typeface="Tahoma" charset="0"/>
              </a:rPr>
              <a:t>the number of times the coin came up heads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If </a:t>
            </a:r>
            <a:r>
              <a:rPr lang="en-US" sz="1800" b="1" i="1">
                <a:latin typeface="Times New Roman" charset="0"/>
              </a:rPr>
              <a:t>i </a:t>
            </a:r>
            <a:r>
              <a:rPr lang="en-US" sz="1800">
                <a:latin typeface="Symbol" charset="0"/>
                <a:sym typeface="Symbol" charset="0"/>
              </a:rPr>
              <a:t></a:t>
            </a:r>
            <a:r>
              <a:rPr lang="en-US" sz="1800" b="1" i="1">
                <a:latin typeface="Times New Roman" charset="0"/>
              </a:rPr>
              <a:t> h</a:t>
            </a:r>
            <a:r>
              <a:rPr lang="en-US" sz="1800">
                <a:latin typeface="Tahoma" charset="0"/>
              </a:rPr>
              <a:t>, we add to the skip list new lists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="1" i="1" baseline="-25000">
                <a:latin typeface="Times New Roman" charset="0"/>
              </a:rPr>
              <a:t>h</a:t>
            </a:r>
            <a:r>
              <a:rPr lang="en-US" sz="1800" baseline="-25000">
                <a:latin typeface="Symbol" charset="0"/>
              </a:rPr>
              <a:t>+</a:t>
            </a:r>
            <a:r>
              <a:rPr lang="en-US" sz="1800" baseline="-25000">
                <a:latin typeface="Times New Roman" charset="0"/>
              </a:rPr>
              <a:t>1</a:t>
            </a:r>
            <a:r>
              <a:rPr lang="en-US" sz="1800">
                <a:latin typeface="Times New Roman" charset="0"/>
              </a:rPr>
              <a:t>, … ,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="1" i="1" baseline="-25000">
                <a:latin typeface="Times New Roman" charset="0"/>
              </a:rPr>
              <a:t>i </a:t>
            </a:r>
            <a:r>
              <a:rPr lang="en-US" sz="1800" baseline="-25000">
                <a:latin typeface="Symbol" charset="0"/>
              </a:rPr>
              <a:t>+</a:t>
            </a:r>
            <a:r>
              <a:rPr lang="en-US" sz="1800" baseline="-25000">
                <a:latin typeface="Times New Roman" charset="0"/>
              </a:rPr>
              <a:t>1</a:t>
            </a:r>
            <a:r>
              <a:rPr lang="en-US" sz="1800">
                <a:latin typeface="Tahoma" charset="0"/>
              </a:rPr>
              <a:t>, each containing only the two special keys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We search for </a:t>
            </a:r>
            <a:r>
              <a:rPr lang="en-US" sz="1800" b="1" i="1">
                <a:latin typeface="Times New Roman" charset="0"/>
              </a:rPr>
              <a:t>x </a:t>
            </a:r>
            <a:r>
              <a:rPr lang="en-US" sz="1800">
                <a:latin typeface="Tahoma" charset="0"/>
              </a:rPr>
              <a:t>in the skip list and find the positions 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 baseline="-25000">
                <a:latin typeface="Times New Roman" charset="0"/>
              </a:rPr>
              <a:t>0</a:t>
            </a:r>
            <a:r>
              <a:rPr lang="en-US" sz="1800">
                <a:latin typeface="Times New Roman" charset="0"/>
              </a:rPr>
              <a:t>, </a:t>
            </a:r>
            <a:r>
              <a:rPr lang="en-US" sz="1800" baseline="-25000">
                <a:latin typeface="Times New Roman" charset="0"/>
              </a:rPr>
              <a:t> 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 baseline="-25000">
                <a:latin typeface="Times New Roman" charset="0"/>
              </a:rPr>
              <a:t>1 </a:t>
            </a:r>
            <a:r>
              <a:rPr lang="en-US" sz="1800">
                <a:latin typeface="Times New Roman" charset="0"/>
              </a:rPr>
              <a:t>, …, 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 b="1" i="1" baseline="-25000">
                <a:latin typeface="Times New Roman" charset="0"/>
              </a:rPr>
              <a:t>i </a:t>
            </a:r>
            <a:r>
              <a:rPr lang="en-US" sz="1800">
                <a:latin typeface="Tahoma" charset="0"/>
              </a:rPr>
              <a:t>of the items with largest key less than </a:t>
            </a:r>
            <a:r>
              <a:rPr lang="en-US" sz="1800" b="1" i="1">
                <a:latin typeface="Times New Roman" charset="0"/>
              </a:rPr>
              <a:t>x</a:t>
            </a:r>
            <a:r>
              <a:rPr lang="en-US" sz="1800">
                <a:latin typeface="Tahoma" charset="0"/>
              </a:rPr>
              <a:t> in each list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0</a:t>
            </a:r>
            <a:r>
              <a:rPr lang="en-US" sz="1800">
                <a:latin typeface="Times New Roman" charset="0"/>
              </a:rPr>
              <a:t>,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1</a:t>
            </a:r>
            <a:r>
              <a:rPr lang="en-US" sz="1800">
                <a:latin typeface="Times New Roman" charset="0"/>
              </a:rPr>
              <a:t>, … ,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="1" i="1" baseline="-25000">
                <a:latin typeface="Times New Roman" charset="0"/>
              </a:rPr>
              <a:t>i</a:t>
            </a:r>
            <a:endParaRPr lang="en-US" sz="18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For </a:t>
            </a:r>
            <a:r>
              <a:rPr lang="en-US" sz="1800" b="1" i="1">
                <a:latin typeface="Times New Roman" charset="0"/>
              </a:rPr>
              <a:t>j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latin typeface="Symbol" charset="0"/>
                <a:sym typeface="Symbol" charset="0"/>
              </a:rPr>
              <a:t></a:t>
            </a:r>
            <a:r>
              <a:rPr lang="en-US" sz="1800">
                <a:latin typeface="Times New Roman" charset="0"/>
              </a:rPr>
              <a:t> 0, …, </a:t>
            </a: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, we insert item 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,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Tahoma" charset="0"/>
              </a:rPr>
              <a:t> into list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="1" i="1" baseline="-25000">
                <a:latin typeface="Times New Roman" charset="0"/>
              </a:rPr>
              <a:t>j</a:t>
            </a:r>
            <a:r>
              <a:rPr lang="en-US" sz="1800">
                <a:latin typeface="Tahoma" charset="0"/>
              </a:rPr>
              <a:t> after position 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 b="1" i="1" baseline="-25000">
                <a:latin typeface="Times New Roman" charset="0"/>
              </a:rPr>
              <a:t>j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Example: insert key </a:t>
            </a:r>
            <a:r>
              <a:rPr lang="en-US" sz="2000">
                <a:latin typeface="Times New Roman" charset="0"/>
              </a:rPr>
              <a:t>15</a:t>
            </a:r>
            <a:r>
              <a:rPr lang="en-US" sz="2000">
                <a:latin typeface="Tahoma" charset="0"/>
              </a:rPr>
              <a:t>, with </a:t>
            </a:r>
            <a:r>
              <a:rPr lang="en-US" sz="2000" b="1" i="1">
                <a:latin typeface="Times New Roman" charset="0"/>
              </a:rPr>
              <a:t>i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=</a:t>
            </a:r>
            <a:r>
              <a:rPr lang="en-US" sz="2000">
                <a:latin typeface="Times New Roman" charset="0"/>
              </a:rPr>
              <a:t> 2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</a:t>
            </a: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3505200" y="5938838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  <a:endParaRPr lang="en-US">
              <a:latin typeface="Times New Roman" charset="0"/>
            </a:endParaRPr>
          </a:p>
        </p:txBody>
      </p:sp>
      <p:sp>
        <p:nvSpPr>
          <p:cNvPr id="8199" name="Rectangle 11"/>
          <p:cNvSpPr>
            <a:spLocks noChangeArrowheads="1"/>
          </p:cNvSpPr>
          <p:nvPr/>
        </p:nvSpPr>
        <p:spPr bwMode="auto">
          <a:xfrm>
            <a:off x="1025525" y="5938838"/>
            <a:ext cx="363538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</a:p>
        </p:txBody>
      </p:sp>
      <p:sp>
        <p:nvSpPr>
          <p:cNvPr id="8200" name="Rectangle 12"/>
          <p:cNvSpPr>
            <a:spLocks noChangeArrowheads="1"/>
          </p:cNvSpPr>
          <p:nvPr/>
        </p:nvSpPr>
        <p:spPr bwMode="auto">
          <a:xfrm>
            <a:off x="1644650" y="5938838"/>
            <a:ext cx="363538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10</a:t>
            </a:r>
          </a:p>
        </p:txBody>
      </p:sp>
      <p:sp>
        <p:nvSpPr>
          <p:cNvPr id="8201" name="Rectangle 14"/>
          <p:cNvSpPr>
            <a:spLocks noChangeArrowheads="1"/>
          </p:cNvSpPr>
          <p:nvPr/>
        </p:nvSpPr>
        <p:spPr bwMode="auto">
          <a:xfrm>
            <a:off x="2884488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36</a:t>
            </a:r>
          </a:p>
        </p:txBody>
      </p:sp>
      <p:cxnSp>
        <p:nvCxnSpPr>
          <p:cNvPr id="8202" name="AutoShape 15"/>
          <p:cNvCxnSpPr>
            <a:cxnSpLocks noChangeShapeType="1"/>
            <a:stCxn id="8199" idx="3"/>
            <a:endCxn id="8200" idx="1"/>
          </p:cNvCxnSpPr>
          <p:nvPr/>
        </p:nvCxnSpPr>
        <p:spPr bwMode="auto">
          <a:xfrm>
            <a:off x="1408113" y="6046788"/>
            <a:ext cx="2174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3" name="AutoShape 16"/>
          <p:cNvCxnSpPr>
            <a:cxnSpLocks noChangeShapeType="1"/>
            <a:stCxn id="8209" idx="3"/>
            <a:endCxn id="8201" idx="1"/>
          </p:cNvCxnSpPr>
          <p:nvPr/>
        </p:nvCxnSpPr>
        <p:spPr bwMode="auto">
          <a:xfrm>
            <a:off x="2646363" y="6046788"/>
            <a:ext cx="228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4" name="AutoShape 18"/>
          <p:cNvCxnSpPr>
            <a:cxnSpLocks noChangeShapeType="1"/>
            <a:stCxn id="8200" idx="3"/>
            <a:endCxn id="8209" idx="1"/>
          </p:cNvCxnSpPr>
          <p:nvPr/>
        </p:nvCxnSpPr>
        <p:spPr bwMode="auto">
          <a:xfrm>
            <a:off x="2027238" y="6046788"/>
            <a:ext cx="2174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5" name="AutoShape 19"/>
          <p:cNvCxnSpPr>
            <a:cxnSpLocks noChangeShapeType="1"/>
            <a:stCxn id="8201" idx="3"/>
            <a:endCxn id="8198" idx="1"/>
          </p:cNvCxnSpPr>
          <p:nvPr/>
        </p:nvCxnSpPr>
        <p:spPr bwMode="auto">
          <a:xfrm>
            <a:off x="3257550" y="6046788"/>
            <a:ext cx="2381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06" name="Rectangle 29"/>
          <p:cNvSpPr>
            <a:spLocks noChangeArrowheads="1"/>
          </p:cNvSpPr>
          <p:nvPr/>
        </p:nvSpPr>
        <p:spPr bwMode="auto">
          <a:xfrm>
            <a:off x="3505200" y="4926013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sp>
        <p:nvSpPr>
          <p:cNvPr id="8207" name="Rectangle 31"/>
          <p:cNvSpPr>
            <a:spLocks noChangeArrowheads="1"/>
          </p:cNvSpPr>
          <p:nvPr/>
        </p:nvSpPr>
        <p:spPr bwMode="auto">
          <a:xfrm>
            <a:off x="1025525" y="4926013"/>
            <a:ext cx="363538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cxnSp>
        <p:nvCxnSpPr>
          <p:cNvPr id="8208" name="AutoShape 32"/>
          <p:cNvCxnSpPr>
            <a:cxnSpLocks noChangeShapeType="1"/>
            <a:stCxn id="8207" idx="3"/>
            <a:endCxn id="8206" idx="1"/>
          </p:cNvCxnSpPr>
          <p:nvPr/>
        </p:nvCxnSpPr>
        <p:spPr bwMode="auto">
          <a:xfrm>
            <a:off x="1408113" y="5033963"/>
            <a:ext cx="20780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09" name="Rectangle 13"/>
          <p:cNvSpPr>
            <a:spLocks noChangeArrowheads="1"/>
          </p:cNvSpPr>
          <p:nvPr/>
        </p:nvSpPr>
        <p:spPr bwMode="auto">
          <a:xfrm>
            <a:off x="2263775" y="5938838"/>
            <a:ext cx="363538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23</a:t>
            </a:r>
          </a:p>
        </p:txBody>
      </p:sp>
      <p:sp>
        <p:nvSpPr>
          <p:cNvPr id="8210" name="Rectangle 41"/>
          <p:cNvSpPr>
            <a:spLocks noChangeArrowheads="1"/>
          </p:cNvSpPr>
          <p:nvPr/>
        </p:nvSpPr>
        <p:spPr bwMode="auto">
          <a:xfrm>
            <a:off x="2265363" y="5438775"/>
            <a:ext cx="363537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23</a:t>
            </a:r>
          </a:p>
        </p:txBody>
      </p:sp>
      <p:sp>
        <p:nvSpPr>
          <p:cNvPr id="8211" name="Rectangle 37"/>
          <p:cNvSpPr>
            <a:spLocks noChangeArrowheads="1"/>
          </p:cNvSpPr>
          <p:nvPr/>
        </p:nvSpPr>
        <p:spPr bwMode="auto">
          <a:xfrm>
            <a:off x="3505200" y="5432425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sp>
        <p:nvSpPr>
          <p:cNvPr id="8212" name="Rectangle 40"/>
          <p:cNvSpPr>
            <a:spLocks noChangeArrowheads="1"/>
          </p:cNvSpPr>
          <p:nvPr/>
        </p:nvSpPr>
        <p:spPr bwMode="auto">
          <a:xfrm>
            <a:off x="1025525" y="5432425"/>
            <a:ext cx="363538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cxnSp>
        <p:nvCxnSpPr>
          <p:cNvPr id="8213" name="AutoShape 42"/>
          <p:cNvCxnSpPr>
            <a:cxnSpLocks noChangeShapeType="1"/>
            <a:stCxn id="8212" idx="3"/>
            <a:endCxn id="8210" idx="1"/>
          </p:cNvCxnSpPr>
          <p:nvPr/>
        </p:nvCxnSpPr>
        <p:spPr bwMode="auto">
          <a:xfrm>
            <a:off x="1408113" y="5540375"/>
            <a:ext cx="838200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4" name="AutoShape 47"/>
          <p:cNvCxnSpPr>
            <a:cxnSpLocks noChangeShapeType="1"/>
            <a:stCxn id="8210" idx="3"/>
            <a:endCxn id="8211" idx="1"/>
          </p:cNvCxnSpPr>
          <p:nvPr/>
        </p:nvCxnSpPr>
        <p:spPr bwMode="auto">
          <a:xfrm flipV="1">
            <a:off x="2647950" y="5540375"/>
            <a:ext cx="847725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5" name="Text Box 48"/>
          <p:cNvSpPr txBox="1">
            <a:spLocks noChangeArrowheads="1"/>
          </p:cNvSpPr>
          <p:nvPr/>
        </p:nvSpPr>
        <p:spPr bwMode="auto">
          <a:xfrm>
            <a:off x="666750" y="586422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0</a:t>
            </a:r>
          </a:p>
        </p:txBody>
      </p:sp>
      <p:sp>
        <p:nvSpPr>
          <p:cNvPr id="8216" name="Text Box 49"/>
          <p:cNvSpPr txBox="1">
            <a:spLocks noChangeArrowheads="1"/>
          </p:cNvSpPr>
          <p:nvPr/>
        </p:nvSpPr>
        <p:spPr bwMode="auto">
          <a:xfrm>
            <a:off x="666750" y="535622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1</a:t>
            </a:r>
          </a:p>
        </p:txBody>
      </p:sp>
      <p:sp>
        <p:nvSpPr>
          <p:cNvPr id="8217" name="Text Box 50"/>
          <p:cNvSpPr txBox="1">
            <a:spLocks noChangeArrowheads="1"/>
          </p:cNvSpPr>
          <p:nvPr/>
        </p:nvSpPr>
        <p:spPr bwMode="auto">
          <a:xfrm>
            <a:off x="666750" y="484822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2</a:t>
            </a:r>
          </a:p>
        </p:txBody>
      </p:sp>
      <p:grpSp>
        <p:nvGrpSpPr>
          <p:cNvPr id="8218" name="Group 124"/>
          <p:cNvGrpSpPr>
            <a:grpSpLocks/>
          </p:cNvGrpSpPr>
          <p:nvPr/>
        </p:nvGrpSpPr>
        <p:grpSpPr bwMode="auto">
          <a:xfrm>
            <a:off x="5378450" y="4422775"/>
            <a:ext cx="3460750" cy="215900"/>
            <a:chOff x="3154" y="2834"/>
            <a:chExt cx="2180" cy="136"/>
          </a:xfrm>
        </p:grpSpPr>
        <p:sp>
          <p:nvSpPr>
            <p:cNvPr id="8257" name="Rectangle 93"/>
            <p:cNvSpPr>
              <a:spLocks noChangeArrowheads="1"/>
            </p:cNvSpPr>
            <p:nvPr/>
          </p:nvSpPr>
          <p:spPr bwMode="auto">
            <a:xfrm>
              <a:off x="5106" y="2834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+</a:t>
              </a:r>
              <a:r>
                <a:rPr lang="en-US" sz="1800">
                  <a:sym typeface="Symbol" charset="0"/>
                </a:rPr>
                <a:t></a:t>
              </a:r>
              <a:endParaRPr lang="en-US"/>
            </a:p>
          </p:txBody>
        </p:sp>
        <p:sp>
          <p:nvSpPr>
            <p:cNvPr id="8258" name="Rectangle 94"/>
            <p:cNvSpPr>
              <a:spLocks noChangeArrowheads="1"/>
            </p:cNvSpPr>
            <p:nvPr/>
          </p:nvSpPr>
          <p:spPr bwMode="auto">
            <a:xfrm>
              <a:off x="3154" y="2834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-</a:t>
              </a:r>
              <a:r>
                <a:rPr lang="en-US" sz="1800">
                  <a:sym typeface="Symbol" charset="0"/>
                </a:rPr>
                <a:t></a:t>
              </a:r>
            </a:p>
          </p:txBody>
        </p:sp>
        <p:cxnSp>
          <p:nvCxnSpPr>
            <p:cNvPr id="8259" name="AutoShape 95"/>
            <p:cNvCxnSpPr>
              <a:cxnSpLocks noChangeShapeType="1"/>
              <a:stCxn id="8258" idx="3"/>
              <a:endCxn id="8257" idx="1"/>
            </p:cNvCxnSpPr>
            <p:nvPr/>
          </p:nvCxnSpPr>
          <p:spPr bwMode="auto">
            <a:xfrm>
              <a:off x="3389" y="2902"/>
              <a:ext cx="171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8219" name="Text Box 106"/>
          <p:cNvSpPr txBox="1">
            <a:spLocks noChangeArrowheads="1"/>
          </p:cNvSpPr>
          <p:nvPr/>
        </p:nvSpPr>
        <p:spPr bwMode="auto">
          <a:xfrm>
            <a:off x="5038725" y="586740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0</a:t>
            </a:r>
          </a:p>
        </p:txBody>
      </p:sp>
      <p:sp>
        <p:nvSpPr>
          <p:cNvPr id="8220" name="Text Box 107"/>
          <p:cNvSpPr txBox="1">
            <a:spLocks noChangeArrowheads="1"/>
          </p:cNvSpPr>
          <p:nvPr/>
        </p:nvSpPr>
        <p:spPr bwMode="auto">
          <a:xfrm>
            <a:off x="5038725" y="535940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1</a:t>
            </a:r>
          </a:p>
        </p:txBody>
      </p:sp>
      <p:sp>
        <p:nvSpPr>
          <p:cNvPr id="8221" name="Text Box 108"/>
          <p:cNvSpPr txBox="1">
            <a:spLocks noChangeArrowheads="1"/>
          </p:cNvSpPr>
          <p:nvPr/>
        </p:nvSpPr>
        <p:spPr bwMode="auto">
          <a:xfrm>
            <a:off x="5038725" y="485140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2</a:t>
            </a:r>
          </a:p>
        </p:txBody>
      </p:sp>
      <p:sp>
        <p:nvSpPr>
          <p:cNvPr id="8222" name="Text Box 109"/>
          <p:cNvSpPr txBox="1">
            <a:spLocks noChangeArrowheads="1"/>
          </p:cNvSpPr>
          <p:nvPr/>
        </p:nvSpPr>
        <p:spPr bwMode="auto">
          <a:xfrm>
            <a:off x="5038725" y="434340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3</a:t>
            </a:r>
          </a:p>
        </p:txBody>
      </p:sp>
      <p:grpSp>
        <p:nvGrpSpPr>
          <p:cNvPr id="8223" name="Group 121"/>
          <p:cNvGrpSpPr>
            <a:grpSpLocks/>
          </p:cNvGrpSpPr>
          <p:nvPr/>
        </p:nvGrpSpPr>
        <p:grpSpPr bwMode="auto">
          <a:xfrm>
            <a:off x="5378450" y="5942013"/>
            <a:ext cx="3460750" cy="217487"/>
            <a:chOff x="3154" y="3791"/>
            <a:chExt cx="2180" cy="137"/>
          </a:xfrm>
        </p:grpSpPr>
        <p:sp>
          <p:nvSpPr>
            <p:cNvPr id="8246" name="Rectangle 85"/>
            <p:cNvSpPr>
              <a:spLocks noChangeArrowheads="1"/>
            </p:cNvSpPr>
            <p:nvPr/>
          </p:nvSpPr>
          <p:spPr bwMode="auto">
            <a:xfrm>
              <a:off x="5106" y="3791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+</a:t>
              </a:r>
              <a:r>
                <a:rPr lang="en-US" sz="1800">
                  <a:sym typeface="Symbol" charset="0"/>
                </a:rPr>
                <a:t>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8247" name="Rectangle 86"/>
            <p:cNvSpPr>
              <a:spLocks noChangeArrowheads="1"/>
            </p:cNvSpPr>
            <p:nvPr/>
          </p:nvSpPr>
          <p:spPr bwMode="auto">
            <a:xfrm>
              <a:off x="3154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-</a:t>
              </a:r>
              <a:r>
                <a:rPr lang="en-US" sz="1800">
                  <a:sym typeface="Symbol" charset="0"/>
                </a:rPr>
                <a:t></a:t>
              </a:r>
            </a:p>
          </p:txBody>
        </p:sp>
        <p:sp>
          <p:nvSpPr>
            <p:cNvPr id="8248" name="Rectangle 87"/>
            <p:cNvSpPr>
              <a:spLocks noChangeArrowheads="1"/>
            </p:cNvSpPr>
            <p:nvPr/>
          </p:nvSpPr>
          <p:spPr bwMode="auto">
            <a:xfrm>
              <a:off x="3544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10</a:t>
              </a:r>
            </a:p>
          </p:txBody>
        </p:sp>
        <p:sp>
          <p:nvSpPr>
            <p:cNvPr id="8249" name="Rectangle 88"/>
            <p:cNvSpPr>
              <a:spLocks noChangeArrowheads="1"/>
            </p:cNvSpPr>
            <p:nvPr/>
          </p:nvSpPr>
          <p:spPr bwMode="auto">
            <a:xfrm>
              <a:off x="4715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36</a:t>
              </a:r>
            </a:p>
          </p:txBody>
        </p:sp>
        <p:cxnSp>
          <p:nvCxnSpPr>
            <p:cNvPr id="8250" name="AutoShape 89"/>
            <p:cNvCxnSpPr>
              <a:cxnSpLocks noChangeShapeType="1"/>
              <a:stCxn id="8247" idx="3"/>
              <a:endCxn id="8248" idx="1"/>
            </p:cNvCxnSpPr>
            <p:nvPr/>
          </p:nvCxnSpPr>
          <p:spPr bwMode="auto">
            <a:xfrm>
              <a:off x="3389" y="3859"/>
              <a:ext cx="14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251" name="AutoShape 90"/>
            <p:cNvCxnSpPr>
              <a:cxnSpLocks noChangeShapeType="1"/>
              <a:stCxn id="8254" idx="3"/>
              <a:endCxn id="8249" idx="1"/>
            </p:cNvCxnSpPr>
            <p:nvPr/>
          </p:nvCxnSpPr>
          <p:spPr bwMode="auto">
            <a:xfrm>
              <a:off x="4559" y="3859"/>
              <a:ext cx="15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252" name="AutoShape 91"/>
            <p:cNvCxnSpPr>
              <a:cxnSpLocks noChangeShapeType="1"/>
              <a:stCxn id="8248" idx="3"/>
              <a:endCxn id="8255" idx="1"/>
            </p:cNvCxnSpPr>
            <p:nvPr/>
          </p:nvCxnSpPr>
          <p:spPr bwMode="auto">
            <a:xfrm>
              <a:off x="3779" y="3859"/>
              <a:ext cx="151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253" name="AutoShape 92"/>
            <p:cNvCxnSpPr>
              <a:cxnSpLocks noChangeShapeType="1"/>
              <a:stCxn id="8249" idx="3"/>
              <a:endCxn id="8246" idx="1"/>
            </p:cNvCxnSpPr>
            <p:nvPr/>
          </p:nvCxnSpPr>
          <p:spPr bwMode="auto">
            <a:xfrm>
              <a:off x="4950" y="3859"/>
              <a:ext cx="15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254" name="Rectangle 102"/>
            <p:cNvSpPr>
              <a:spLocks noChangeArrowheads="1"/>
            </p:cNvSpPr>
            <p:nvPr/>
          </p:nvSpPr>
          <p:spPr bwMode="auto">
            <a:xfrm>
              <a:off x="4324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23</a:t>
              </a:r>
            </a:p>
          </p:txBody>
        </p:sp>
        <p:sp>
          <p:nvSpPr>
            <p:cNvPr id="8255" name="Rectangle 110"/>
            <p:cNvSpPr>
              <a:spLocks noChangeArrowheads="1"/>
            </p:cNvSpPr>
            <p:nvPr/>
          </p:nvSpPr>
          <p:spPr bwMode="auto">
            <a:xfrm>
              <a:off x="3936" y="3792"/>
              <a:ext cx="229" cy="13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15</a:t>
              </a:r>
            </a:p>
          </p:txBody>
        </p:sp>
        <p:cxnSp>
          <p:nvCxnSpPr>
            <p:cNvPr id="8256" name="AutoShape 112"/>
            <p:cNvCxnSpPr>
              <a:cxnSpLocks noChangeShapeType="1"/>
              <a:stCxn id="8255" idx="3"/>
              <a:endCxn id="8254" idx="1"/>
            </p:cNvCxnSpPr>
            <p:nvPr/>
          </p:nvCxnSpPr>
          <p:spPr bwMode="auto">
            <a:xfrm flipV="1">
              <a:off x="4171" y="3859"/>
              <a:ext cx="147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8224" name="Group 123"/>
          <p:cNvGrpSpPr>
            <a:grpSpLocks/>
          </p:cNvGrpSpPr>
          <p:nvPr/>
        </p:nvGrpSpPr>
        <p:grpSpPr bwMode="auto">
          <a:xfrm>
            <a:off x="5378450" y="4929188"/>
            <a:ext cx="3460750" cy="215900"/>
            <a:chOff x="3154" y="3173"/>
            <a:chExt cx="2180" cy="136"/>
          </a:xfrm>
        </p:grpSpPr>
        <p:sp>
          <p:nvSpPr>
            <p:cNvPr id="8241" name="Rectangle 96"/>
            <p:cNvSpPr>
              <a:spLocks noChangeArrowheads="1"/>
            </p:cNvSpPr>
            <p:nvPr/>
          </p:nvSpPr>
          <p:spPr bwMode="auto">
            <a:xfrm>
              <a:off x="5106" y="3173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+</a:t>
              </a:r>
              <a:r>
                <a:rPr lang="en-US" sz="1800">
                  <a:sym typeface="Symbol" charset="0"/>
                </a:rPr>
                <a:t></a:t>
              </a:r>
              <a:endParaRPr lang="en-US"/>
            </a:p>
          </p:txBody>
        </p:sp>
        <p:sp>
          <p:nvSpPr>
            <p:cNvPr id="8242" name="Rectangle 97"/>
            <p:cNvSpPr>
              <a:spLocks noChangeArrowheads="1"/>
            </p:cNvSpPr>
            <p:nvPr/>
          </p:nvSpPr>
          <p:spPr bwMode="auto">
            <a:xfrm>
              <a:off x="3154" y="317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-</a:t>
              </a:r>
              <a:r>
                <a:rPr lang="en-US" sz="1800">
                  <a:sym typeface="Symbol" charset="0"/>
                </a:rPr>
                <a:t></a:t>
              </a:r>
              <a:endParaRPr lang="en-US"/>
            </a:p>
          </p:txBody>
        </p:sp>
        <p:cxnSp>
          <p:nvCxnSpPr>
            <p:cNvPr id="8243" name="AutoShape 98"/>
            <p:cNvCxnSpPr>
              <a:cxnSpLocks noChangeShapeType="1"/>
              <a:stCxn id="8242" idx="3"/>
              <a:endCxn id="8244" idx="1"/>
            </p:cNvCxnSpPr>
            <p:nvPr/>
          </p:nvCxnSpPr>
          <p:spPr bwMode="auto">
            <a:xfrm>
              <a:off x="3389" y="3241"/>
              <a:ext cx="54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244" name="Rectangle 114"/>
            <p:cNvSpPr>
              <a:spLocks noChangeArrowheads="1"/>
            </p:cNvSpPr>
            <p:nvPr/>
          </p:nvSpPr>
          <p:spPr bwMode="auto">
            <a:xfrm>
              <a:off x="3936" y="3173"/>
              <a:ext cx="229" cy="13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15</a:t>
              </a:r>
            </a:p>
          </p:txBody>
        </p:sp>
        <p:cxnSp>
          <p:nvCxnSpPr>
            <p:cNvPr id="8245" name="AutoShape 115"/>
            <p:cNvCxnSpPr>
              <a:cxnSpLocks noChangeShapeType="1"/>
              <a:stCxn id="8244" idx="3"/>
              <a:endCxn id="8241" idx="1"/>
            </p:cNvCxnSpPr>
            <p:nvPr/>
          </p:nvCxnSpPr>
          <p:spPr bwMode="auto">
            <a:xfrm>
              <a:off x="4171" y="3241"/>
              <a:ext cx="92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8225" name="Group 122"/>
          <p:cNvGrpSpPr>
            <a:grpSpLocks/>
          </p:cNvGrpSpPr>
          <p:nvPr/>
        </p:nvGrpSpPr>
        <p:grpSpPr bwMode="auto">
          <a:xfrm>
            <a:off x="5378450" y="5435600"/>
            <a:ext cx="3460750" cy="215900"/>
            <a:chOff x="3154" y="3504"/>
            <a:chExt cx="2180" cy="136"/>
          </a:xfrm>
        </p:grpSpPr>
        <p:sp>
          <p:nvSpPr>
            <p:cNvPr id="8234" name="Rectangle 99"/>
            <p:cNvSpPr>
              <a:spLocks noChangeArrowheads="1"/>
            </p:cNvSpPr>
            <p:nvPr/>
          </p:nvSpPr>
          <p:spPr bwMode="auto">
            <a:xfrm>
              <a:off x="5106" y="3504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+</a:t>
              </a:r>
              <a:r>
                <a:rPr lang="en-US" sz="1800">
                  <a:sym typeface="Symbol" charset="0"/>
                </a:rPr>
                <a:t></a:t>
              </a:r>
              <a:endParaRPr lang="en-US"/>
            </a:p>
          </p:txBody>
        </p:sp>
        <p:sp>
          <p:nvSpPr>
            <p:cNvPr id="8235" name="Rectangle 100"/>
            <p:cNvSpPr>
              <a:spLocks noChangeArrowheads="1"/>
            </p:cNvSpPr>
            <p:nvPr/>
          </p:nvSpPr>
          <p:spPr bwMode="auto">
            <a:xfrm>
              <a:off x="3154" y="3504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-</a:t>
              </a:r>
              <a:r>
                <a:rPr lang="en-US" sz="1800">
                  <a:sym typeface="Symbol" charset="0"/>
                </a:rPr>
                <a:t></a:t>
              </a:r>
              <a:endParaRPr lang="en-US"/>
            </a:p>
          </p:txBody>
        </p:sp>
        <p:sp>
          <p:nvSpPr>
            <p:cNvPr id="8236" name="Rectangle 103"/>
            <p:cNvSpPr>
              <a:spLocks noChangeArrowheads="1"/>
            </p:cNvSpPr>
            <p:nvPr/>
          </p:nvSpPr>
          <p:spPr bwMode="auto">
            <a:xfrm>
              <a:off x="4325" y="3504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23</a:t>
              </a:r>
            </a:p>
          </p:txBody>
        </p:sp>
        <p:cxnSp>
          <p:nvCxnSpPr>
            <p:cNvPr id="8237" name="AutoShape 104"/>
            <p:cNvCxnSpPr>
              <a:cxnSpLocks noChangeShapeType="1"/>
              <a:stCxn id="8235" idx="3"/>
              <a:endCxn id="8239" idx="1"/>
            </p:cNvCxnSpPr>
            <p:nvPr/>
          </p:nvCxnSpPr>
          <p:spPr bwMode="auto">
            <a:xfrm>
              <a:off x="3389" y="3572"/>
              <a:ext cx="54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238" name="AutoShape 105"/>
            <p:cNvCxnSpPr>
              <a:cxnSpLocks noChangeShapeType="1"/>
              <a:stCxn id="8236" idx="3"/>
              <a:endCxn id="8234" idx="1"/>
            </p:cNvCxnSpPr>
            <p:nvPr/>
          </p:nvCxnSpPr>
          <p:spPr bwMode="auto">
            <a:xfrm>
              <a:off x="4560" y="3572"/>
              <a:ext cx="54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239" name="Rectangle 113"/>
            <p:cNvSpPr>
              <a:spLocks noChangeArrowheads="1"/>
            </p:cNvSpPr>
            <p:nvPr/>
          </p:nvSpPr>
          <p:spPr bwMode="auto">
            <a:xfrm>
              <a:off x="3936" y="3504"/>
              <a:ext cx="229" cy="13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15</a:t>
              </a:r>
            </a:p>
          </p:txBody>
        </p:sp>
        <p:cxnSp>
          <p:nvCxnSpPr>
            <p:cNvPr id="8240" name="AutoShape 116"/>
            <p:cNvCxnSpPr>
              <a:cxnSpLocks noChangeShapeType="1"/>
              <a:stCxn id="8239" idx="3"/>
              <a:endCxn id="8236" idx="1"/>
            </p:cNvCxnSpPr>
            <p:nvPr/>
          </p:nvCxnSpPr>
          <p:spPr bwMode="auto">
            <a:xfrm>
              <a:off x="4171" y="3572"/>
              <a:ext cx="14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8226" name="AutoShape 125"/>
          <p:cNvSpPr>
            <a:spLocks noChangeArrowheads="1"/>
          </p:cNvSpPr>
          <p:nvPr/>
        </p:nvSpPr>
        <p:spPr bwMode="auto">
          <a:xfrm>
            <a:off x="4229100" y="5411788"/>
            <a:ext cx="609600" cy="303212"/>
          </a:xfrm>
          <a:prstGeom prst="rightArrow">
            <a:avLst>
              <a:gd name="adj1" fmla="val 50000"/>
              <a:gd name="adj2" fmla="val 50262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27" name="AutoShape 126"/>
          <p:cNvCxnSpPr>
            <a:cxnSpLocks noChangeShapeType="1"/>
            <a:stCxn id="8207" idx="2"/>
            <a:endCxn id="8212" idx="0"/>
          </p:cNvCxnSpPr>
          <p:nvPr/>
        </p:nvCxnSpPr>
        <p:spPr bwMode="auto">
          <a:xfrm>
            <a:off x="1208088" y="5160963"/>
            <a:ext cx="0" cy="2524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8607" name="AutoShape 127"/>
          <p:cNvCxnSpPr>
            <a:cxnSpLocks noChangeShapeType="1"/>
            <a:stCxn id="8199" idx="0"/>
            <a:endCxn id="8200" idx="0"/>
          </p:cNvCxnSpPr>
          <p:nvPr/>
        </p:nvCxnSpPr>
        <p:spPr bwMode="auto">
          <a:xfrm rot="5400000" flipV="1">
            <a:off x="1516857" y="5611019"/>
            <a:ext cx="1587" cy="6191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9" name="AutoShape 128"/>
          <p:cNvCxnSpPr>
            <a:cxnSpLocks noChangeShapeType="1"/>
            <a:stCxn id="8212" idx="2"/>
            <a:endCxn id="8199" idx="0"/>
          </p:cNvCxnSpPr>
          <p:nvPr/>
        </p:nvCxnSpPr>
        <p:spPr bwMode="auto">
          <a:xfrm>
            <a:off x="1208088" y="5667375"/>
            <a:ext cx="0" cy="25241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30" name="Text Box 130"/>
          <p:cNvSpPr txBox="1">
            <a:spLocks noChangeArrowheads="1"/>
          </p:cNvSpPr>
          <p:nvPr/>
        </p:nvSpPr>
        <p:spPr bwMode="auto">
          <a:xfrm>
            <a:off x="1800225" y="55626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p</a:t>
            </a:r>
            <a:r>
              <a:rPr lang="en-US" sz="1800" baseline="-25000">
                <a:latin typeface="Times New Roman" charset="0"/>
              </a:rPr>
              <a:t>0</a:t>
            </a:r>
          </a:p>
        </p:txBody>
      </p:sp>
      <p:sp>
        <p:nvSpPr>
          <p:cNvPr id="8231" name="Text Box 131"/>
          <p:cNvSpPr txBox="1">
            <a:spLocks noChangeArrowheads="1"/>
          </p:cNvSpPr>
          <p:nvPr/>
        </p:nvSpPr>
        <p:spPr bwMode="auto">
          <a:xfrm>
            <a:off x="1219200" y="5080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p</a:t>
            </a:r>
            <a:r>
              <a:rPr lang="en-US" sz="1800" baseline="-25000">
                <a:latin typeface="Times New Roman" charset="0"/>
              </a:rPr>
              <a:t>1</a:t>
            </a:r>
          </a:p>
        </p:txBody>
      </p:sp>
      <p:sp>
        <p:nvSpPr>
          <p:cNvPr id="8232" name="Text Box 132"/>
          <p:cNvSpPr txBox="1">
            <a:spLocks noChangeArrowheads="1"/>
          </p:cNvSpPr>
          <p:nvPr/>
        </p:nvSpPr>
        <p:spPr bwMode="auto">
          <a:xfrm>
            <a:off x="1219200" y="4572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p</a:t>
            </a:r>
            <a:r>
              <a:rPr lang="en-US" sz="1800" baseline="-25000">
                <a:latin typeface="Times New Roman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6228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Skip Lists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72C52D9-6493-0745-88AA-257EEB599A37}" type="slidenum">
              <a:rPr lang="en-US" sz="1400"/>
              <a:pPr eaLnBrk="1" hangingPunct="1"/>
              <a:t>37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Deletion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696200" cy="2362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To remove an entry with key 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Tahoma" charset="0"/>
              </a:rPr>
              <a:t>from a skip list, we proceed as follows: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We search for </a:t>
            </a:r>
            <a:r>
              <a:rPr lang="en-US" sz="1800" b="1" i="1">
                <a:latin typeface="Times New Roman" charset="0"/>
              </a:rPr>
              <a:t>x </a:t>
            </a:r>
            <a:r>
              <a:rPr lang="en-US" sz="1800">
                <a:latin typeface="Tahoma" charset="0"/>
              </a:rPr>
              <a:t>in the skip list and find the positions 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 baseline="-25000">
                <a:latin typeface="Times New Roman" charset="0"/>
              </a:rPr>
              <a:t>0</a:t>
            </a:r>
            <a:r>
              <a:rPr lang="en-US" sz="1800">
                <a:latin typeface="Times New Roman" charset="0"/>
              </a:rPr>
              <a:t>, </a:t>
            </a:r>
            <a:r>
              <a:rPr lang="en-US" sz="1800" baseline="-25000">
                <a:latin typeface="Times New Roman" charset="0"/>
              </a:rPr>
              <a:t> 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 baseline="-25000">
                <a:latin typeface="Times New Roman" charset="0"/>
              </a:rPr>
              <a:t>1 </a:t>
            </a:r>
            <a:r>
              <a:rPr lang="en-US" sz="1800">
                <a:latin typeface="Times New Roman" charset="0"/>
              </a:rPr>
              <a:t>, …, 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 b="1" i="1" baseline="-25000">
                <a:latin typeface="Times New Roman" charset="0"/>
              </a:rPr>
              <a:t>i </a:t>
            </a:r>
            <a:r>
              <a:rPr lang="en-US" sz="1800">
                <a:latin typeface="Tahoma" charset="0"/>
              </a:rPr>
              <a:t>of the items with key </a:t>
            </a:r>
            <a:r>
              <a:rPr lang="en-US" sz="1800" b="1" i="1">
                <a:latin typeface="Times New Roman" charset="0"/>
              </a:rPr>
              <a:t>x</a:t>
            </a:r>
            <a:r>
              <a:rPr lang="en-US" sz="1800">
                <a:latin typeface="Tahoma" charset="0"/>
              </a:rPr>
              <a:t>, where position 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 b="1" i="1" baseline="-25000">
                <a:latin typeface="Times New Roman" charset="0"/>
              </a:rPr>
              <a:t>j</a:t>
            </a:r>
            <a:r>
              <a:rPr lang="en-US" sz="1800">
                <a:latin typeface="Tahoma" charset="0"/>
              </a:rPr>
              <a:t> is in list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="1" i="1" baseline="-25000">
                <a:latin typeface="Times New Roman" charset="0"/>
              </a:rPr>
              <a:t>j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We remove positions 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 baseline="-25000">
                <a:latin typeface="Times New Roman" charset="0"/>
              </a:rPr>
              <a:t>0</a:t>
            </a:r>
            <a:r>
              <a:rPr lang="en-US" sz="1800">
                <a:latin typeface="Times New Roman" charset="0"/>
              </a:rPr>
              <a:t>, </a:t>
            </a:r>
            <a:r>
              <a:rPr lang="en-US" sz="1800" baseline="-25000">
                <a:latin typeface="Times New Roman" charset="0"/>
              </a:rPr>
              <a:t> 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 baseline="-25000">
                <a:latin typeface="Times New Roman" charset="0"/>
              </a:rPr>
              <a:t>1 </a:t>
            </a:r>
            <a:r>
              <a:rPr lang="en-US" sz="1800">
                <a:latin typeface="Times New Roman" charset="0"/>
              </a:rPr>
              <a:t>, …, 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 b="1" i="1" baseline="-25000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from the lists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0</a:t>
            </a:r>
            <a:r>
              <a:rPr lang="en-US" sz="1800">
                <a:latin typeface="Times New Roman" charset="0"/>
              </a:rPr>
              <a:t>,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1</a:t>
            </a:r>
            <a:r>
              <a:rPr lang="en-US" sz="1800">
                <a:latin typeface="Times New Roman" charset="0"/>
              </a:rPr>
              <a:t>, … ,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="1" i="1" baseline="-25000">
                <a:latin typeface="Times New Roman" charset="0"/>
              </a:rPr>
              <a:t>i</a:t>
            </a:r>
            <a:endParaRPr lang="en-US" sz="1800">
              <a:latin typeface="Tahoma" charset="0"/>
            </a:endParaRPr>
          </a:p>
          <a:p>
            <a:pPr lvl="1" eaLnBrk="1" hangingPunct="1"/>
            <a:r>
              <a:rPr lang="en-US" sz="1800">
                <a:latin typeface="Tahoma" charset="0"/>
              </a:rPr>
              <a:t>We remove all but one list containing only the two special keys</a:t>
            </a:r>
          </a:p>
          <a:p>
            <a:pPr eaLnBrk="1" hangingPunct="1"/>
            <a:r>
              <a:rPr lang="en-US" sz="2000">
                <a:latin typeface="Tahoma" charset="0"/>
              </a:rPr>
              <a:t>Example: remove key </a:t>
            </a:r>
            <a:r>
              <a:rPr lang="en-US" sz="2000">
                <a:latin typeface="Times New Roman" charset="0"/>
              </a:rPr>
              <a:t>34</a:t>
            </a:r>
            <a:endParaRPr lang="en-US" sz="2000">
              <a:latin typeface="Tahoma" charset="0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 flipH="1">
            <a:off x="5962650" y="5938838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  <a:endParaRPr lang="en-US">
              <a:latin typeface="Times New Roman" charset="0"/>
            </a:endParaRPr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 flipH="1">
            <a:off x="8440738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</a:p>
        </p:txBody>
      </p:sp>
      <p:sp>
        <p:nvSpPr>
          <p:cNvPr id="9224" name="Rectangle 6"/>
          <p:cNvSpPr>
            <a:spLocks noChangeArrowheads="1"/>
          </p:cNvSpPr>
          <p:nvPr/>
        </p:nvSpPr>
        <p:spPr bwMode="auto">
          <a:xfrm flipH="1">
            <a:off x="7821613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45</a:t>
            </a:r>
          </a:p>
        </p:txBody>
      </p:sp>
      <p:sp>
        <p:nvSpPr>
          <p:cNvPr id="9225" name="Rectangle 7"/>
          <p:cNvSpPr>
            <a:spLocks noChangeArrowheads="1"/>
          </p:cNvSpPr>
          <p:nvPr/>
        </p:nvSpPr>
        <p:spPr bwMode="auto">
          <a:xfrm flipH="1">
            <a:off x="6581775" y="5938838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12</a:t>
            </a:r>
          </a:p>
        </p:txBody>
      </p:sp>
      <p:cxnSp>
        <p:nvCxnSpPr>
          <p:cNvPr id="9226" name="AutoShape 8"/>
          <p:cNvCxnSpPr>
            <a:cxnSpLocks noChangeShapeType="1"/>
            <a:stCxn id="9223" idx="3"/>
            <a:endCxn id="9224" idx="1"/>
          </p:cNvCxnSpPr>
          <p:nvPr/>
        </p:nvCxnSpPr>
        <p:spPr bwMode="auto">
          <a:xfrm flipH="1">
            <a:off x="8196263" y="6045200"/>
            <a:ext cx="2365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27" name="AutoShape 9"/>
          <p:cNvCxnSpPr>
            <a:cxnSpLocks noChangeShapeType="1"/>
            <a:stCxn id="9233" idx="3"/>
            <a:endCxn id="9225" idx="1"/>
          </p:cNvCxnSpPr>
          <p:nvPr/>
        </p:nvCxnSpPr>
        <p:spPr bwMode="auto">
          <a:xfrm flipH="1">
            <a:off x="6956425" y="6045200"/>
            <a:ext cx="2381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28" name="AutoShape 10"/>
          <p:cNvCxnSpPr>
            <a:cxnSpLocks noChangeShapeType="1"/>
            <a:stCxn id="9224" idx="3"/>
            <a:endCxn id="9233" idx="1"/>
          </p:cNvCxnSpPr>
          <p:nvPr/>
        </p:nvCxnSpPr>
        <p:spPr bwMode="auto">
          <a:xfrm flipH="1">
            <a:off x="7577138" y="6045200"/>
            <a:ext cx="2365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29" name="AutoShape 11"/>
          <p:cNvCxnSpPr>
            <a:cxnSpLocks noChangeShapeType="1"/>
            <a:stCxn id="9225" idx="3"/>
            <a:endCxn id="9222" idx="1"/>
          </p:cNvCxnSpPr>
          <p:nvPr/>
        </p:nvCxnSpPr>
        <p:spPr bwMode="auto">
          <a:xfrm flipH="1">
            <a:off x="6334125" y="6045200"/>
            <a:ext cx="2397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0" name="Rectangle 12"/>
          <p:cNvSpPr>
            <a:spLocks noChangeArrowheads="1"/>
          </p:cNvSpPr>
          <p:nvPr/>
        </p:nvSpPr>
        <p:spPr bwMode="auto">
          <a:xfrm flipH="1">
            <a:off x="5962650" y="4926013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sp>
        <p:nvSpPr>
          <p:cNvPr id="9231" name="Rectangle 13"/>
          <p:cNvSpPr>
            <a:spLocks noChangeArrowheads="1"/>
          </p:cNvSpPr>
          <p:nvPr/>
        </p:nvSpPr>
        <p:spPr bwMode="auto">
          <a:xfrm flipH="1">
            <a:off x="8440738" y="4926013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</a:p>
        </p:txBody>
      </p:sp>
      <p:cxnSp>
        <p:nvCxnSpPr>
          <p:cNvPr id="9232" name="AutoShape 14"/>
          <p:cNvCxnSpPr>
            <a:cxnSpLocks noChangeShapeType="1"/>
            <a:stCxn id="9231" idx="3"/>
            <a:endCxn id="9230" idx="1"/>
          </p:cNvCxnSpPr>
          <p:nvPr/>
        </p:nvCxnSpPr>
        <p:spPr bwMode="auto">
          <a:xfrm flipH="1">
            <a:off x="6334125" y="5032375"/>
            <a:ext cx="2098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3" name="Rectangle 15"/>
          <p:cNvSpPr>
            <a:spLocks noChangeArrowheads="1"/>
          </p:cNvSpPr>
          <p:nvPr/>
        </p:nvSpPr>
        <p:spPr bwMode="auto">
          <a:xfrm flipH="1">
            <a:off x="7202488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23</a:t>
            </a:r>
          </a:p>
        </p:txBody>
      </p:sp>
      <p:sp>
        <p:nvSpPr>
          <p:cNvPr id="9234" name="Rectangle 16"/>
          <p:cNvSpPr>
            <a:spLocks noChangeArrowheads="1"/>
          </p:cNvSpPr>
          <p:nvPr/>
        </p:nvSpPr>
        <p:spPr bwMode="auto">
          <a:xfrm flipH="1">
            <a:off x="7200900" y="5438775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23</a:t>
            </a:r>
          </a:p>
        </p:txBody>
      </p:sp>
      <p:sp>
        <p:nvSpPr>
          <p:cNvPr id="9235" name="Rectangle 17"/>
          <p:cNvSpPr>
            <a:spLocks noChangeArrowheads="1"/>
          </p:cNvSpPr>
          <p:nvPr/>
        </p:nvSpPr>
        <p:spPr bwMode="auto">
          <a:xfrm flipH="1">
            <a:off x="5962650" y="5432425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sp>
        <p:nvSpPr>
          <p:cNvPr id="9236" name="Rectangle 18"/>
          <p:cNvSpPr>
            <a:spLocks noChangeArrowheads="1"/>
          </p:cNvSpPr>
          <p:nvPr/>
        </p:nvSpPr>
        <p:spPr bwMode="auto">
          <a:xfrm flipH="1">
            <a:off x="8440738" y="5432425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</a:p>
        </p:txBody>
      </p:sp>
      <p:cxnSp>
        <p:nvCxnSpPr>
          <p:cNvPr id="9237" name="AutoShape 19"/>
          <p:cNvCxnSpPr>
            <a:cxnSpLocks noChangeShapeType="1"/>
            <a:stCxn id="9236" idx="3"/>
            <a:endCxn id="9234" idx="1"/>
          </p:cNvCxnSpPr>
          <p:nvPr/>
        </p:nvCxnSpPr>
        <p:spPr bwMode="auto">
          <a:xfrm flipH="1">
            <a:off x="7575550" y="5538788"/>
            <a:ext cx="857250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8" name="AutoShape 20"/>
          <p:cNvCxnSpPr>
            <a:cxnSpLocks noChangeShapeType="1"/>
            <a:stCxn id="9234" idx="3"/>
            <a:endCxn id="9235" idx="1"/>
          </p:cNvCxnSpPr>
          <p:nvPr/>
        </p:nvCxnSpPr>
        <p:spPr bwMode="auto">
          <a:xfrm flipH="1" flipV="1">
            <a:off x="6334125" y="5538788"/>
            <a:ext cx="858838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9" name="Text Box 21"/>
          <p:cNvSpPr txBox="1">
            <a:spLocks noChangeArrowheads="1"/>
          </p:cNvSpPr>
          <p:nvPr/>
        </p:nvSpPr>
        <p:spPr bwMode="auto">
          <a:xfrm flipH="1">
            <a:off x="5581650" y="586422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0</a:t>
            </a:r>
          </a:p>
        </p:txBody>
      </p:sp>
      <p:sp>
        <p:nvSpPr>
          <p:cNvPr id="9240" name="Text Box 22"/>
          <p:cNvSpPr txBox="1">
            <a:spLocks noChangeArrowheads="1"/>
          </p:cNvSpPr>
          <p:nvPr/>
        </p:nvSpPr>
        <p:spPr bwMode="auto">
          <a:xfrm flipH="1">
            <a:off x="5581650" y="535622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1</a:t>
            </a:r>
          </a:p>
        </p:txBody>
      </p:sp>
      <p:sp>
        <p:nvSpPr>
          <p:cNvPr id="9241" name="Text Box 23"/>
          <p:cNvSpPr txBox="1">
            <a:spLocks noChangeArrowheads="1"/>
          </p:cNvSpPr>
          <p:nvPr/>
        </p:nvSpPr>
        <p:spPr bwMode="auto">
          <a:xfrm flipH="1">
            <a:off x="5581650" y="484822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2</a:t>
            </a:r>
          </a:p>
        </p:txBody>
      </p:sp>
      <p:sp>
        <p:nvSpPr>
          <p:cNvPr id="9242" name="Rectangle 25"/>
          <p:cNvSpPr>
            <a:spLocks noChangeArrowheads="1"/>
          </p:cNvSpPr>
          <p:nvPr/>
        </p:nvSpPr>
        <p:spPr bwMode="auto">
          <a:xfrm flipH="1">
            <a:off x="1025525" y="4422775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sp>
        <p:nvSpPr>
          <p:cNvPr id="9243" name="Rectangle 26"/>
          <p:cNvSpPr>
            <a:spLocks noChangeArrowheads="1"/>
          </p:cNvSpPr>
          <p:nvPr/>
        </p:nvSpPr>
        <p:spPr bwMode="auto">
          <a:xfrm flipH="1">
            <a:off x="4122738" y="4422775"/>
            <a:ext cx="363537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</a:p>
        </p:txBody>
      </p:sp>
      <p:cxnSp>
        <p:nvCxnSpPr>
          <p:cNvPr id="9244" name="AutoShape 27"/>
          <p:cNvCxnSpPr>
            <a:cxnSpLocks noChangeShapeType="1"/>
            <a:stCxn id="9243" idx="3"/>
            <a:endCxn id="9242" idx="1"/>
          </p:cNvCxnSpPr>
          <p:nvPr/>
        </p:nvCxnSpPr>
        <p:spPr bwMode="auto">
          <a:xfrm flipH="1">
            <a:off x="1406525" y="4529138"/>
            <a:ext cx="2698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5" name="Text Box 28"/>
          <p:cNvSpPr txBox="1">
            <a:spLocks noChangeArrowheads="1"/>
          </p:cNvSpPr>
          <p:nvPr/>
        </p:nvSpPr>
        <p:spPr bwMode="auto">
          <a:xfrm flipH="1">
            <a:off x="654050" y="586740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0</a:t>
            </a:r>
          </a:p>
        </p:txBody>
      </p:sp>
      <p:sp>
        <p:nvSpPr>
          <p:cNvPr id="9246" name="Text Box 29"/>
          <p:cNvSpPr txBox="1">
            <a:spLocks noChangeArrowheads="1"/>
          </p:cNvSpPr>
          <p:nvPr/>
        </p:nvSpPr>
        <p:spPr bwMode="auto">
          <a:xfrm flipH="1">
            <a:off x="654050" y="535940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1</a:t>
            </a:r>
          </a:p>
        </p:txBody>
      </p:sp>
      <p:sp>
        <p:nvSpPr>
          <p:cNvPr id="9247" name="Text Box 30"/>
          <p:cNvSpPr txBox="1">
            <a:spLocks noChangeArrowheads="1"/>
          </p:cNvSpPr>
          <p:nvPr/>
        </p:nvSpPr>
        <p:spPr bwMode="auto">
          <a:xfrm flipH="1">
            <a:off x="654050" y="485140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2</a:t>
            </a:r>
          </a:p>
        </p:txBody>
      </p:sp>
      <p:sp>
        <p:nvSpPr>
          <p:cNvPr id="9248" name="Text Box 31"/>
          <p:cNvSpPr txBox="1">
            <a:spLocks noChangeArrowheads="1"/>
          </p:cNvSpPr>
          <p:nvPr/>
        </p:nvSpPr>
        <p:spPr bwMode="auto">
          <a:xfrm flipH="1">
            <a:off x="654050" y="434340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3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 flipH="1">
            <a:off x="1025525" y="5942013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  <a:endParaRPr lang="en-US">
              <a:latin typeface="Times New Roman" charset="0"/>
            </a:endParaRPr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 flipH="1">
            <a:off x="4122738" y="5942013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 flipH="1">
            <a:off x="3503613" y="5942013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45</a:t>
            </a:r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 flipH="1">
            <a:off x="1644650" y="5942013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12</a:t>
            </a:r>
          </a:p>
        </p:txBody>
      </p:sp>
      <p:cxnSp>
        <p:nvCxnSpPr>
          <p:cNvPr id="9253" name="AutoShape 37"/>
          <p:cNvCxnSpPr>
            <a:cxnSpLocks noChangeShapeType="1"/>
            <a:stCxn id="9250" idx="3"/>
            <a:endCxn id="9251" idx="1"/>
          </p:cNvCxnSpPr>
          <p:nvPr/>
        </p:nvCxnSpPr>
        <p:spPr bwMode="auto">
          <a:xfrm flipH="1">
            <a:off x="3878263" y="6048375"/>
            <a:ext cx="2365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4" name="AutoShape 38"/>
          <p:cNvCxnSpPr>
            <a:cxnSpLocks noChangeShapeType="1"/>
            <a:stCxn id="9257" idx="3"/>
            <a:endCxn id="9252" idx="1"/>
          </p:cNvCxnSpPr>
          <p:nvPr/>
        </p:nvCxnSpPr>
        <p:spPr bwMode="auto">
          <a:xfrm flipH="1">
            <a:off x="2019300" y="6048375"/>
            <a:ext cx="2381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5" name="AutoShape 39"/>
          <p:cNvCxnSpPr>
            <a:cxnSpLocks noChangeShapeType="1"/>
            <a:stCxn id="9251" idx="3"/>
            <a:endCxn id="9258" idx="1"/>
          </p:cNvCxnSpPr>
          <p:nvPr/>
        </p:nvCxnSpPr>
        <p:spPr bwMode="auto">
          <a:xfrm flipH="1">
            <a:off x="3265488" y="6048375"/>
            <a:ext cx="230187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6" name="AutoShape 40"/>
          <p:cNvCxnSpPr>
            <a:cxnSpLocks noChangeShapeType="1"/>
            <a:stCxn id="9252" idx="3"/>
            <a:endCxn id="9249" idx="1"/>
          </p:cNvCxnSpPr>
          <p:nvPr/>
        </p:nvCxnSpPr>
        <p:spPr bwMode="auto">
          <a:xfrm flipH="1">
            <a:off x="1397000" y="6048375"/>
            <a:ext cx="2397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57" name="Rectangle 41"/>
          <p:cNvSpPr>
            <a:spLocks noChangeArrowheads="1"/>
          </p:cNvSpPr>
          <p:nvPr/>
        </p:nvSpPr>
        <p:spPr bwMode="auto">
          <a:xfrm flipH="1">
            <a:off x="2265363" y="5942013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23</a:t>
            </a:r>
          </a:p>
        </p:txBody>
      </p:sp>
      <p:sp>
        <p:nvSpPr>
          <p:cNvPr id="9258" name="Rectangle 42"/>
          <p:cNvSpPr>
            <a:spLocks noChangeArrowheads="1"/>
          </p:cNvSpPr>
          <p:nvPr/>
        </p:nvSpPr>
        <p:spPr bwMode="auto">
          <a:xfrm flipH="1">
            <a:off x="2881313" y="5943600"/>
            <a:ext cx="363537" cy="2159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34</a:t>
            </a:r>
          </a:p>
        </p:txBody>
      </p:sp>
      <p:cxnSp>
        <p:nvCxnSpPr>
          <p:cNvPr id="9259" name="AutoShape 43"/>
          <p:cNvCxnSpPr>
            <a:cxnSpLocks noChangeShapeType="1"/>
            <a:stCxn id="9258" idx="3"/>
            <a:endCxn id="9257" idx="1"/>
          </p:cNvCxnSpPr>
          <p:nvPr/>
        </p:nvCxnSpPr>
        <p:spPr bwMode="auto">
          <a:xfrm flipH="1" flipV="1">
            <a:off x="2640013" y="6048375"/>
            <a:ext cx="223837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60" name="Rectangle 45"/>
          <p:cNvSpPr>
            <a:spLocks noChangeArrowheads="1"/>
          </p:cNvSpPr>
          <p:nvPr/>
        </p:nvSpPr>
        <p:spPr bwMode="auto">
          <a:xfrm flipH="1">
            <a:off x="1025525" y="4929188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sp>
        <p:nvSpPr>
          <p:cNvPr id="9261" name="Rectangle 46"/>
          <p:cNvSpPr>
            <a:spLocks noChangeArrowheads="1"/>
          </p:cNvSpPr>
          <p:nvPr/>
        </p:nvSpPr>
        <p:spPr bwMode="auto">
          <a:xfrm flipH="1">
            <a:off x="4122738" y="492918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</a:p>
        </p:txBody>
      </p:sp>
      <p:cxnSp>
        <p:nvCxnSpPr>
          <p:cNvPr id="9262" name="AutoShape 47"/>
          <p:cNvCxnSpPr>
            <a:cxnSpLocks noChangeShapeType="1"/>
            <a:stCxn id="9261" idx="3"/>
            <a:endCxn id="9263" idx="1"/>
          </p:cNvCxnSpPr>
          <p:nvPr/>
        </p:nvCxnSpPr>
        <p:spPr bwMode="auto">
          <a:xfrm flipH="1">
            <a:off x="3265488" y="5035550"/>
            <a:ext cx="849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63" name="Rectangle 48"/>
          <p:cNvSpPr>
            <a:spLocks noChangeArrowheads="1"/>
          </p:cNvSpPr>
          <p:nvPr/>
        </p:nvSpPr>
        <p:spPr bwMode="auto">
          <a:xfrm flipH="1">
            <a:off x="2881313" y="4929188"/>
            <a:ext cx="363537" cy="2159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34</a:t>
            </a:r>
          </a:p>
        </p:txBody>
      </p:sp>
      <p:cxnSp>
        <p:nvCxnSpPr>
          <p:cNvPr id="9264" name="AutoShape 49"/>
          <p:cNvCxnSpPr>
            <a:cxnSpLocks noChangeShapeType="1"/>
            <a:stCxn id="9263" idx="3"/>
            <a:endCxn id="9260" idx="1"/>
          </p:cNvCxnSpPr>
          <p:nvPr/>
        </p:nvCxnSpPr>
        <p:spPr bwMode="auto">
          <a:xfrm flipH="1">
            <a:off x="1406525" y="5035550"/>
            <a:ext cx="1457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65" name="Rectangle 51"/>
          <p:cNvSpPr>
            <a:spLocks noChangeArrowheads="1"/>
          </p:cNvSpPr>
          <p:nvPr/>
        </p:nvSpPr>
        <p:spPr bwMode="auto">
          <a:xfrm flipH="1">
            <a:off x="1025525" y="5435600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sp>
        <p:nvSpPr>
          <p:cNvPr id="9266" name="Rectangle 52"/>
          <p:cNvSpPr>
            <a:spLocks noChangeArrowheads="1"/>
          </p:cNvSpPr>
          <p:nvPr/>
        </p:nvSpPr>
        <p:spPr bwMode="auto">
          <a:xfrm flipH="1">
            <a:off x="4122738" y="5435600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</a:p>
        </p:txBody>
      </p:sp>
      <p:sp>
        <p:nvSpPr>
          <p:cNvPr id="9267" name="Rectangle 53"/>
          <p:cNvSpPr>
            <a:spLocks noChangeArrowheads="1"/>
          </p:cNvSpPr>
          <p:nvPr/>
        </p:nvSpPr>
        <p:spPr bwMode="auto">
          <a:xfrm flipH="1">
            <a:off x="2263775" y="5435600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23</a:t>
            </a:r>
          </a:p>
        </p:txBody>
      </p:sp>
      <p:cxnSp>
        <p:nvCxnSpPr>
          <p:cNvPr id="9268" name="AutoShape 54"/>
          <p:cNvCxnSpPr>
            <a:cxnSpLocks noChangeShapeType="1"/>
            <a:stCxn id="9266" idx="3"/>
            <a:endCxn id="9270" idx="1"/>
          </p:cNvCxnSpPr>
          <p:nvPr/>
        </p:nvCxnSpPr>
        <p:spPr bwMode="auto">
          <a:xfrm flipH="1">
            <a:off x="3265488" y="5541963"/>
            <a:ext cx="849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69" name="AutoShape 55"/>
          <p:cNvCxnSpPr>
            <a:cxnSpLocks noChangeShapeType="1"/>
            <a:stCxn id="9267" idx="3"/>
            <a:endCxn id="9265" idx="1"/>
          </p:cNvCxnSpPr>
          <p:nvPr/>
        </p:nvCxnSpPr>
        <p:spPr bwMode="auto">
          <a:xfrm flipH="1">
            <a:off x="1397000" y="5541963"/>
            <a:ext cx="8588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70" name="Rectangle 56"/>
          <p:cNvSpPr>
            <a:spLocks noChangeArrowheads="1"/>
          </p:cNvSpPr>
          <p:nvPr/>
        </p:nvSpPr>
        <p:spPr bwMode="auto">
          <a:xfrm flipH="1">
            <a:off x="2881313" y="5435600"/>
            <a:ext cx="363537" cy="2159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34</a:t>
            </a:r>
          </a:p>
        </p:txBody>
      </p:sp>
      <p:cxnSp>
        <p:nvCxnSpPr>
          <p:cNvPr id="9271" name="AutoShape 57"/>
          <p:cNvCxnSpPr>
            <a:cxnSpLocks noChangeShapeType="1"/>
            <a:stCxn id="9270" idx="3"/>
            <a:endCxn id="9267" idx="1"/>
          </p:cNvCxnSpPr>
          <p:nvPr/>
        </p:nvCxnSpPr>
        <p:spPr bwMode="auto">
          <a:xfrm flipH="1">
            <a:off x="2638425" y="5541963"/>
            <a:ext cx="225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72" name="AutoShape 58"/>
          <p:cNvSpPr>
            <a:spLocks noChangeArrowheads="1"/>
          </p:cNvSpPr>
          <p:nvPr/>
        </p:nvSpPr>
        <p:spPr bwMode="auto">
          <a:xfrm>
            <a:off x="4848225" y="5411788"/>
            <a:ext cx="609600" cy="303212"/>
          </a:xfrm>
          <a:prstGeom prst="rightArrow">
            <a:avLst>
              <a:gd name="adj1" fmla="val 50000"/>
              <a:gd name="adj2" fmla="val 50262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9564" name="AutoShape 60"/>
          <p:cNvCxnSpPr>
            <a:cxnSpLocks noChangeShapeType="1"/>
            <a:stCxn id="9260" idx="0"/>
            <a:endCxn id="9263" idx="0"/>
          </p:cNvCxnSpPr>
          <p:nvPr/>
        </p:nvCxnSpPr>
        <p:spPr bwMode="auto">
          <a:xfrm rot="5400000" flipV="1">
            <a:off x="2134394" y="3982244"/>
            <a:ext cx="1587" cy="185737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74" name="AutoShape 61"/>
          <p:cNvCxnSpPr>
            <a:cxnSpLocks noChangeShapeType="1"/>
            <a:stCxn id="9242" idx="2"/>
            <a:endCxn id="9260" idx="0"/>
          </p:cNvCxnSpPr>
          <p:nvPr/>
        </p:nvCxnSpPr>
        <p:spPr bwMode="auto">
          <a:xfrm>
            <a:off x="1206500" y="4656138"/>
            <a:ext cx="0" cy="25400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75" name="Text Box 62"/>
          <p:cNvSpPr txBox="1">
            <a:spLocks noChangeArrowheads="1"/>
          </p:cNvSpPr>
          <p:nvPr/>
        </p:nvSpPr>
        <p:spPr bwMode="auto">
          <a:xfrm flipH="1">
            <a:off x="3114675" y="55626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p</a:t>
            </a:r>
            <a:r>
              <a:rPr lang="en-US" sz="1800" baseline="-25000">
                <a:latin typeface="Times New Roman" charset="0"/>
              </a:rPr>
              <a:t>0</a:t>
            </a:r>
          </a:p>
        </p:txBody>
      </p:sp>
      <p:sp>
        <p:nvSpPr>
          <p:cNvPr id="9276" name="Text Box 63"/>
          <p:cNvSpPr txBox="1">
            <a:spLocks noChangeArrowheads="1"/>
          </p:cNvSpPr>
          <p:nvPr/>
        </p:nvSpPr>
        <p:spPr bwMode="auto">
          <a:xfrm flipH="1">
            <a:off x="3114675" y="5080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p</a:t>
            </a:r>
            <a:r>
              <a:rPr lang="en-US" sz="1800" baseline="-25000">
                <a:latin typeface="Times New Roman" charset="0"/>
              </a:rPr>
              <a:t>1</a:t>
            </a:r>
          </a:p>
        </p:txBody>
      </p:sp>
      <p:sp>
        <p:nvSpPr>
          <p:cNvPr id="9277" name="Text Box 64"/>
          <p:cNvSpPr txBox="1">
            <a:spLocks noChangeArrowheads="1"/>
          </p:cNvSpPr>
          <p:nvPr/>
        </p:nvSpPr>
        <p:spPr bwMode="auto">
          <a:xfrm flipH="1">
            <a:off x="3114675" y="4572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p</a:t>
            </a:r>
            <a:r>
              <a:rPr lang="en-US" sz="1800" baseline="-25000">
                <a:latin typeface="Times New Roman" charset="0"/>
              </a:rPr>
              <a:t>2</a:t>
            </a:r>
          </a:p>
        </p:txBody>
      </p:sp>
      <p:cxnSp>
        <p:nvCxnSpPr>
          <p:cNvPr id="9278" name="AutoShape 66"/>
          <p:cNvCxnSpPr>
            <a:cxnSpLocks noChangeShapeType="1"/>
            <a:stCxn id="9263" idx="2"/>
            <a:endCxn id="9270" idx="0"/>
          </p:cNvCxnSpPr>
          <p:nvPr/>
        </p:nvCxnSpPr>
        <p:spPr bwMode="auto">
          <a:xfrm>
            <a:off x="3063875" y="5162550"/>
            <a:ext cx="0" cy="25400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79" name="AutoShape 67"/>
          <p:cNvCxnSpPr>
            <a:cxnSpLocks noChangeShapeType="1"/>
            <a:stCxn id="9270" idx="2"/>
            <a:endCxn id="9258" idx="0"/>
          </p:cNvCxnSpPr>
          <p:nvPr/>
        </p:nvCxnSpPr>
        <p:spPr bwMode="auto">
          <a:xfrm>
            <a:off x="3063875" y="5668963"/>
            <a:ext cx="0" cy="25558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3301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Skip Lists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A430673-42A3-3549-B0D6-BBEA9A137790}" type="slidenum">
              <a:rPr lang="en-US" sz="1400"/>
              <a:pPr eaLnBrk="1" hangingPunct="1"/>
              <a:t>38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Implementation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43434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We can implement a skip list with  quad-nodes</a:t>
            </a:r>
          </a:p>
          <a:p>
            <a:pPr eaLnBrk="1" hangingPunct="1"/>
            <a:r>
              <a:rPr lang="en-US" sz="2000">
                <a:latin typeface="Tahoma" charset="0"/>
              </a:rPr>
              <a:t>A quad-node stores:</a:t>
            </a:r>
          </a:p>
          <a:p>
            <a:pPr lvl="1" eaLnBrk="1" hangingPunct="1"/>
            <a:r>
              <a:rPr lang="en-US" sz="1800">
                <a:latin typeface="Tahoma" charset="0"/>
              </a:rPr>
              <a:t>entry</a:t>
            </a:r>
          </a:p>
          <a:p>
            <a:pPr lvl="1" eaLnBrk="1" hangingPunct="1"/>
            <a:r>
              <a:rPr lang="en-US" sz="1800">
                <a:latin typeface="Tahoma" charset="0"/>
              </a:rPr>
              <a:t>link to the node prev</a:t>
            </a:r>
          </a:p>
          <a:p>
            <a:pPr lvl="1" eaLnBrk="1" hangingPunct="1"/>
            <a:r>
              <a:rPr lang="en-US" sz="1800">
                <a:latin typeface="Tahoma" charset="0"/>
              </a:rPr>
              <a:t>link to the node next</a:t>
            </a:r>
          </a:p>
          <a:p>
            <a:pPr lvl="1" eaLnBrk="1" hangingPunct="1"/>
            <a:r>
              <a:rPr lang="en-US" sz="1800">
                <a:latin typeface="Tahoma" charset="0"/>
              </a:rPr>
              <a:t>link to the node below</a:t>
            </a:r>
          </a:p>
          <a:p>
            <a:pPr lvl="1" eaLnBrk="1" hangingPunct="1"/>
            <a:r>
              <a:rPr lang="en-US" sz="1800">
                <a:latin typeface="Tahoma" charset="0"/>
              </a:rPr>
              <a:t>link to the node above</a:t>
            </a:r>
          </a:p>
          <a:p>
            <a:pPr eaLnBrk="1" hangingPunct="1"/>
            <a:r>
              <a:rPr lang="en-US" sz="2000">
                <a:latin typeface="Tahoma" charset="0"/>
              </a:rPr>
              <a:t>Also, we define special keys PLUS_INF and MINUS_INF, and we modify the key comparator to handle them  </a:t>
            </a:r>
          </a:p>
        </p:txBody>
      </p:sp>
      <p:sp>
        <p:nvSpPr>
          <p:cNvPr id="10246" name="AutoShape 15"/>
          <p:cNvSpPr>
            <a:spLocks noChangeArrowheads="1"/>
          </p:cNvSpPr>
          <p:nvPr/>
        </p:nvSpPr>
        <p:spPr bwMode="auto">
          <a:xfrm>
            <a:off x="6400800" y="3048000"/>
            <a:ext cx="1524000" cy="1524000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17"/>
          <p:cNvSpPr>
            <a:spLocks noChangeArrowheads="1"/>
          </p:cNvSpPr>
          <p:nvPr/>
        </p:nvSpPr>
        <p:spPr bwMode="auto">
          <a:xfrm>
            <a:off x="6781800" y="3429000"/>
            <a:ext cx="762000" cy="762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600" b="1" i="1">
                <a:latin typeface="Times New Roman" charset="0"/>
              </a:rPr>
              <a:t>x</a:t>
            </a:r>
          </a:p>
        </p:txBody>
      </p:sp>
      <p:sp>
        <p:nvSpPr>
          <p:cNvPr id="10248" name="Line 18"/>
          <p:cNvSpPr>
            <a:spLocks noChangeShapeType="1"/>
          </p:cNvSpPr>
          <p:nvPr/>
        </p:nvSpPr>
        <p:spPr bwMode="auto">
          <a:xfrm>
            <a:off x="7696200" y="38100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19"/>
          <p:cNvSpPr>
            <a:spLocks noChangeShapeType="1"/>
          </p:cNvSpPr>
          <p:nvPr/>
        </p:nvSpPr>
        <p:spPr bwMode="auto">
          <a:xfrm rot="10800000">
            <a:off x="5867400" y="38100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20"/>
          <p:cNvSpPr>
            <a:spLocks noChangeShapeType="1"/>
          </p:cNvSpPr>
          <p:nvPr/>
        </p:nvSpPr>
        <p:spPr bwMode="auto">
          <a:xfrm rot="-5400000">
            <a:off x="6824663" y="2886075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21"/>
          <p:cNvSpPr>
            <a:spLocks noChangeShapeType="1"/>
          </p:cNvSpPr>
          <p:nvPr/>
        </p:nvSpPr>
        <p:spPr bwMode="auto">
          <a:xfrm rot="5400000">
            <a:off x="6824663" y="4714875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22"/>
          <p:cNvSpPr txBox="1">
            <a:spLocks noChangeArrowheads="1"/>
          </p:cNvSpPr>
          <p:nvPr/>
        </p:nvSpPr>
        <p:spPr bwMode="auto">
          <a:xfrm flipH="1">
            <a:off x="4618038" y="2792413"/>
            <a:ext cx="1868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quad-node</a:t>
            </a:r>
            <a:endParaRPr lang="en-US" sz="2800" baseline="-25000"/>
          </a:p>
        </p:txBody>
      </p:sp>
    </p:spTree>
    <p:extLst>
      <p:ext uri="{BB962C8B-B14F-4D97-AF65-F5344CB8AC3E}">
        <p14:creationId xmlns:p14="http://schemas.microsoft.com/office/powerpoint/2010/main" val="37970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Skip Lists</a:t>
            </a:r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BE010BC-2839-6543-ACC8-1AADD504F843}" type="slidenum">
              <a:rPr lang="en-US" sz="1400"/>
              <a:pPr eaLnBrk="1" hangingPunct="1"/>
              <a:t>39</a:t>
            </a:fld>
            <a:endParaRPr lang="en-US" sz="140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Space Usage</a:t>
            </a: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752600"/>
            <a:ext cx="41148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space used by a skip list depends on the random bits used by each invocation of the insertion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use the following two basic probabilistic facts: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Fact 1:</a:t>
            </a:r>
            <a:r>
              <a:rPr lang="en-US" sz="1800">
                <a:latin typeface="Tahoma" charset="0"/>
              </a:rPr>
              <a:t> The probability of getting </a:t>
            </a: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consecutive heads when flipping a coin is </a:t>
            </a:r>
            <a:r>
              <a:rPr lang="en-US" sz="1800">
                <a:latin typeface="Times New Roman" charset="0"/>
              </a:rPr>
              <a:t>1</a:t>
            </a:r>
            <a:r>
              <a:rPr lang="en-US" sz="1800">
                <a:latin typeface="Symbol" charset="0"/>
                <a:sym typeface="Symbol" charset="0"/>
              </a:rPr>
              <a:t>/</a:t>
            </a:r>
            <a:r>
              <a:rPr lang="en-US" sz="1800">
                <a:latin typeface="Times New Roman" charset="0"/>
              </a:rPr>
              <a:t>2</a:t>
            </a:r>
            <a:r>
              <a:rPr lang="en-US" sz="1800" b="1" i="1" baseline="30000">
                <a:latin typeface="Times New Roman" charset="0"/>
              </a:rPr>
              <a:t>i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Fact 2:</a:t>
            </a:r>
            <a:r>
              <a:rPr lang="en-US" sz="1800">
                <a:latin typeface="Tahoma" charset="0"/>
              </a:rPr>
              <a:t> If each of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ahoma" charset="0"/>
              </a:rPr>
              <a:t> entries is present in a set with probability 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>
                <a:latin typeface="Tahoma" charset="0"/>
              </a:rPr>
              <a:t>, the expected size of the set is </a:t>
            </a:r>
            <a:r>
              <a:rPr lang="en-US" sz="1800" b="1" i="1">
                <a:latin typeface="Times New Roman" charset="0"/>
              </a:rPr>
              <a:t>np</a:t>
            </a:r>
            <a:endParaRPr lang="en-US" sz="1800" b="1" i="1" baseline="3000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800">
              <a:latin typeface="Tahoma" charset="0"/>
            </a:endParaRPr>
          </a:p>
        </p:txBody>
      </p:sp>
      <p:sp>
        <p:nvSpPr>
          <p:cNvPr id="103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600200"/>
            <a:ext cx="3962400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Consider a skip list with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ahoma" charset="0"/>
              </a:rPr>
              <a:t> entries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By Fact 1, we insert an entry in list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="1" i="1" baseline="-25000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with probability </a:t>
            </a:r>
            <a:r>
              <a:rPr lang="en-US" sz="1800">
                <a:latin typeface="Times New Roman" charset="0"/>
              </a:rPr>
              <a:t>1</a:t>
            </a:r>
            <a:r>
              <a:rPr lang="en-US" sz="1800">
                <a:latin typeface="Symbol" charset="0"/>
                <a:sym typeface="Symbol" charset="0"/>
              </a:rPr>
              <a:t>/</a:t>
            </a:r>
            <a:r>
              <a:rPr lang="en-US" sz="1800">
                <a:latin typeface="Times New Roman" charset="0"/>
              </a:rPr>
              <a:t>2</a:t>
            </a:r>
            <a:r>
              <a:rPr lang="en-US" sz="1800" b="1" i="1" baseline="30000">
                <a:latin typeface="Times New Roman" charset="0"/>
              </a:rPr>
              <a:t>i</a:t>
            </a:r>
            <a:endParaRPr lang="en-US" sz="1800" baseline="300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By Fact 2, the expected size of list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="1" i="1" baseline="-25000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is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Symbol" charset="0"/>
                <a:sym typeface="Symbol" charset="0"/>
              </a:rPr>
              <a:t>/</a:t>
            </a:r>
            <a:r>
              <a:rPr lang="en-US" sz="1800">
                <a:latin typeface="Times New Roman" charset="0"/>
              </a:rPr>
              <a:t>2</a:t>
            </a:r>
            <a:r>
              <a:rPr lang="en-US" sz="1800" b="1" i="1" baseline="30000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expected number of nodes used by the skip list is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imes New Roman" charset="0"/>
            </a:endParaRP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6019800" y="4295775"/>
          <a:ext cx="20193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257120" imgH="457200" progId="Equation.3">
                  <p:embed/>
                </p:oleObj>
              </mc:Choice>
              <mc:Fallback>
                <p:oleObj name="Equation" r:id="rId3" imgW="1257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295775"/>
                        <a:ext cx="20193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876800" y="5105400"/>
            <a:ext cx="3848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5"/>
              </a:buBlip>
            </a:pPr>
            <a:r>
              <a:rPr lang="en-US" sz="2000"/>
              <a:t>Thus, the expected space usage of a skip list with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/>
              <a:t> items 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360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1: Random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r>
              <a:rPr lang="en-US" dirty="0"/>
              <a:t>This </a:t>
            </a:r>
            <a:r>
              <a:rPr lang="en-US" dirty="0" smtClean="0"/>
              <a:t>algorithm simply </a:t>
            </a:r>
            <a:r>
              <a:rPr lang="en-US" dirty="0"/>
              <a:t>chooses a random number for each element in X and sorts the </a:t>
            </a:r>
            <a:r>
              <a:rPr lang="en-US" dirty="0" smtClean="0"/>
              <a:t>elements using </a:t>
            </a:r>
            <a:r>
              <a:rPr lang="en-US" dirty="0"/>
              <a:t>these values as keys.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505200"/>
            <a:ext cx="5895008" cy="2590800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318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Skip Lists</a:t>
            </a:r>
          </a:p>
        </p:txBody>
      </p:sp>
      <p:sp>
        <p:nvSpPr>
          <p:cNvPr id="112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B94BAA7-AA62-E949-80C3-73252BF1147B}" type="slidenum">
              <a:rPr lang="en-US" sz="1400"/>
              <a:pPr eaLnBrk="1" hangingPunct="1"/>
              <a:t>40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Height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41148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The running time of the search an insertion algorithms is affected by the height </a:t>
            </a:r>
            <a:r>
              <a:rPr lang="en-US" sz="2000" b="1" i="1">
                <a:latin typeface="Times New Roman" charset="0"/>
              </a:rPr>
              <a:t>h</a:t>
            </a:r>
            <a:r>
              <a:rPr lang="en-US" sz="2000">
                <a:latin typeface="Tahoma" charset="0"/>
              </a:rPr>
              <a:t> of the skip list</a:t>
            </a:r>
          </a:p>
          <a:p>
            <a:pPr eaLnBrk="1" hangingPunct="1"/>
            <a:r>
              <a:rPr lang="en-US" sz="2000">
                <a:latin typeface="Tahoma" charset="0"/>
              </a:rPr>
              <a:t>We show that with high probability, a skip list with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ahoma" charset="0"/>
              </a:rPr>
              <a:t> items has height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</a:p>
          <a:p>
            <a:pPr eaLnBrk="1" hangingPunct="1"/>
            <a:r>
              <a:rPr lang="en-US" sz="2000">
                <a:latin typeface="Tahoma" charset="0"/>
              </a:rPr>
              <a:t>We use the following additional probabilistic fact:</a:t>
            </a:r>
          </a:p>
          <a:p>
            <a:pPr lvl="1" eaLnBrk="1" hangingPunct="1"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Fact 3:</a:t>
            </a:r>
            <a:r>
              <a:rPr lang="en-US" sz="1800">
                <a:latin typeface="Tahoma" charset="0"/>
              </a:rPr>
              <a:t> If each of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ahoma" charset="0"/>
              </a:rPr>
              <a:t> events has probability 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>
                <a:latin typeface="Tahoma" charset="0"/>
              </a:rPr>
              <a:t>, the probability that at least one event occurs is at most </a:t>
            </a:r>
            <a:r>
              <a:rPr lang="en-US" sz="1800" b="1" i="1">
                <a:latin typeface="Times New Roman" charset="0"/>
              </a:rPr>
              <a:t>np</a:t>
            </a:r>
          </a:p>
        </p:txBody>
      </p:sp>
      <p:sp>
        <p:nvSpPr>
          <p:cNvPr id="1127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4038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Consider a skip list with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ahoma" charset="0"/>
              </a:rPr>
              <a:t> entires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By Fact 1, we insert an entry in list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="1" i="1" baseline="-25000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with probability </a:t>
            </a:r>
            <a:r>
              <a:rPr lang="en-US" sz="1800">
                <a:latin typeface="Times New Roman" charset="0"/>
              </a:rPr>
              <a:t>1</a:t>
            </a:r>
            <a:r>
              <a:rPr lang="en-US" sz="1800">
                <a:latin typeface="Symbol" charset="0"/>
                <a:sym typeface="Symbol" charset="0"/>
              </a:rPr>
              <a:t>/</a:t>
            </a:r>
            <a:r>
              <a:rPr lang="en-US" sz="1800">
                <a:latin typeface="Times New Roman" charset="0"/>
              </a:rPr>
              <a:t>2</a:t>
            </a:r>
            <a:r>
              <a:rPr lang="en-US" sz="1800" b="1" i="1" baseline="30000">
                <a:latin typeface="Times New Roman" charset="0"/>
              </a:rPr>
              <a:t>i</a:t>
            </a:r>
            <a:endParaRPr lang="en-US" sz="1800" baseline="300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By Fact 3, the probability that list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="1" i="1" baseline="-25000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has at least one item is at most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Symbol" charset="0"/>
                <a:sym typeface="Symbol" charset="0"/>
              </a:rPr>
              <a:t>/</a:t>
            </a:r>
            <a:r>
              <a:rPr lang="en-US" sz="1800">
                <a:latin typeface="Times New Roman" charset="0"/>
              </a:rPr>
              <a:t>2</a:t>
            </a:r>
            <a:r>
              <a:rPr lang="en-US" sz="1800" b="1" i="1" baseline="30000">
                <a:latin typeface="Times New Roman" charset="0"/>
              </a:rPr>
              <a:t>i</a:t>
            </a:r>
            <a:endParaRPr lang="en-US" sz="1800" baseline="30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By picking </a:t>
            </a:r>
            <a:r>
              <a:rPr lang="en-US" sz="2000" b="1" i="1">
                <a:latin typeface="Times New Roman" charset="0"/>
              </a:rPr>
              <a:t>i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=</a:t>
            </a:r>
            <a:r>
              <a:rPr lang="en-US" sz="2000">
                <a:latin typeface="Times New Roman" charset="0"/>
              </a:rPr>
              <a:t> 3log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ahoma" charset="0"/>
              </a:rPr>
              <a:t>, we have that the probability that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 baseline="-25000">
                <a:latin typeface="Times New Roman" charset="0"/>
              </a:rPr>
              <a:t>3log </a:t>
            </a:r>
            <a:r>
              <a:rPr lang="en-US" sz="2000" b="1" i="1" baseline="-25000">
                <a:latin typeface="Times New Roman" charset="0"/>
              </a:rPr>
              <a:t>n</a:t>
            </a:r>
            <a:r>
              <a:rPr lang="en-US" sz="2000">
                <a:latin typeface="Tahoma" charset="0"/>
              </a:rPr>
              <a:t> has at least one entry is</a:t>
            </a:r>
            <a:br>
              <a:rPr lang="en-US" sz="2000">
                <a:latin typeface="Tahoma" charset="0"/>
              </a:rPr>
            </a:br>
            <a:r>
              <a:rPr lang="en-US" sz="2000">
                <a:latin typeface="Tahoma" charset="0"/>
              </a:rPr>
              <a:t>at most</a:t>
            </a:r>
            <a:br>
              <a:rPr lang="en-US" sz="2000">
                <a:latin typeface="Tahoma" charset="0"/>
              </a:rPr>
            </a:br>
            <a:r>
              <a:rPr lang="en-US" sz="2000">
                <a:latin typeface="Tahoma" charset="0"/>
              </a:rPr>
              <a:t>	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Symbol" charset="0"/>
                <a:sym typeface="Symbol" charset="0"/>
              </a:rPr>
              <a:t>/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 baseline="30000">
                <a:latin typeface="Times New Roman" charset="0"/>
              </a:rPr>
              <a:t>3log </a:t>
            </a:r>
            <a:r>
              <a:rPr lang="en-US" sz="2000" b="1" i="1" baseline="30000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=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Symbol" charset="0"/>
                <a:sym typeface="Symbol" charset="0"/>
              </a:rPr>
              <a:t>/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 baseline="30000">
                <a:latin typeface="Times New Roman" charset="0"/>
              </a:rPr>
              <a:t>3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= </a:t>
            </a:r>
            <a:r>
              <a:rPr lang="en-US" sz="2000">
                <a:latin typeface="Times New Roman" charset="0"/>
              </a:rPr>
              <a:t>1</a:t>
            </a:r>
            <a:r>
              <a:rPr lang="en-US" sz="2000">
                <a:latin typeface="Symbol" charset="0"/>
                <a:sym typeface="Symbol" charset="0"/>
              </a:rPr>
              <a:t>/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 baseline="30000">
                <a:latin typeface="Times New Roman" charset="0"/>
              </a:rPr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Thus a skip list with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ahoma" charset="0"/>
              </a:rPr>
              <a:t> entries has height at most </a:t>
            </a:r>
            <a:r>
              <a:rPr lang="en-US" sz="2000">
                <a:latin typeface="Times New Roman" charset="0"/>
              </a:rPr>
              <a:t>3log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ahoma" charset="0"/>
              </a:rPr>
              <a:t> with probability at least </a:t>
            </a:r>
            <a:r>
              <a:rPr lang="en-US" sz="2000">
                <a:latin typeface="Times New Roman" charset="0"/>
              </a:rPr>
              <a:t>1</a:t>
            </a:r>
            <a:r>
              <a:rPr lang="en-US" sz="2000">
                <a:latin typeface="Symbol" charset="0"/>
              </a:rPr>
              <a:t> - </a:t>
            </a:r>
            <a:r>
              <a:rPr lang="en-US" sz="2000">
                <a:latin typeface="Times New Roman" charset="0"/>
              </a:rPr>
              <a:t> 1</a:t>
            </a:r>
            <a:r>
              <a:rPr lang="en-US" sz="2000">
                <a:latin typeface="Symbol" charset="0"/>
                <a:sym typeface="Symbol" charset="0"/>
              </a:rPr>
              <a:t>/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 baseline="30000">
                <a:latin typeface="Times New Roman" charset="0"/>
              </a:rPr>
              <a:t>2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3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Skip Lists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40CF247-B98E-2B47-B1A3-7EBE882180E0}" type="slidenum">
              <a:rPr lang="en-US" sz="1400"/>
              <a:pPr eaLnBrk="1" hangingPunct="1"/>
              <a:t>41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Search and Update Times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396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search time in a skip list is proportional 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the number of drop-down steps, plus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the number of scan-forward steps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drop-down steps are bounded by the height of the skip list and thus are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Tahoma" charset="0"/>
              </a:rPr>
              <a:t>with high probability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To analyze the scan-forward steps, we use yet another probabilistic fact: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Fact 4: </a:t>
            </a:r>
            <a:r>
              <a:rPr lang="en-US" sz="1800">
                <a:latin typeface="Tahoma" charset="0"/>
              </a:rPr>
              <a:t>The expected number of coin tosses required in order to get tails is 2</a:t>
            </a:r>
            <a:endParaRPr lang="en-US" sz="1600">
              <a:latin typeface="Tahoma" charset="0"/>
            </a:endParaRPr>
          </a:p>
        </p:txBody>
      </p:sp>
      <p:sp>
        <p:nvSpPr>
          <p:cNvPr id="1229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600200"/>
            <a:ext cx="4038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When we scan forward in a list, the destination key does not belong to a higher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 scan-forward step is associated with a former coin toss that gave tails</a:t>
            </a:r>
            <a:endParaRPr lang="en-US" sz="180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By Fact 4, in each list the expected number of scan-forward steps is 2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Thus, the expected number of scan-forward steps is 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conclude that a search in a skip list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Tahoma" charset="0"/>
              </a:rPr>
              <a:t>expected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analysis of insertion and deletion gives similar results</a:t>
            </a:r>
          </a:p>
        </p:txBody>
      </p:sp>
    </p:spTree>
    <p:extLst>
      <p:ext uri="{BB962C8B-B14F-4D97-AF65-F5344CB8AC3E}">
        <p14:creationId xmlns:p14="http://schemas.microsoft.com/office/powerpoint/2010/main" val="41367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Skip Lists</a:t>
            </a: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0FC5A45-93AA-114E-97E5-36C7F294593C}" type="slidenum">
              <a:rPr lang="en-US" sz="1400"/>
              <a:pPr eaLnBrk="1" hangingPunct="1"/>
              <a:t>42</a:t>
            </a:fld>
            <a:endParaRPr lang="en-US" sz="1400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Summary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 skip list is a data structure for </a:t>
            </a:r>
            <a:r>
              <a:rPr lang="en-US" sz="2400" dirty="0" smtClean="0">
                <a:latin typeface="Tahoma" charset="0"/>
              </a:rPr>
              <a:t>dictionaries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dirty="0" smtClean="0">
                <a:latin typeface="Tahoma" charset="0"/>
              </a:rPr>
              <a:t>that </a:t>
            </a:r>
            <a:r>
              <a:rPr lang="en-US" sz="2400" dirty="0">
                <a:latin typeface="Tahoma" charset="0"/>
              </a:rPr>
              <a:t>uses a randomized insertion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In a skip list with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ahoma" charset="0"/>
              </a:rPr>
              <a:t> entries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The expected space used is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The expected search, insertion and deletion time is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(log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</a:p>
        </p:txBody>
      </p:sp>
      <p:sp>
        <p:nvSpPr>
          <p:cNvPr id="1331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Using a more complex probabilistic analysis, one can show that these performance bounds also hold with high probability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Skip lists are fast and simple to implement in practice</a:t>
            </a:r>
          </a:p>
        </p:txBody>
      </p:sp>
    </p:spTree>
    <p:extLst>
      <p:ext uri="{BB962C8B-B14F-4D97-AF65-F5344CB8AC3E}">
        <p14:creationId xmlns:p14="http://schemas.microsoft.com/office/powerpoint/2010/main" val="21183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1CCD72-0599-E949-AEEA-01937475C2D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1615619"/>
            <a:ext cx="8001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Algorithm</a:t>
            </a:r>
            <a:r>
              <a:rPr lang="en-US" sz="2000" dirty="0"/>
              <a:t> </a:t>
            </a:r>
            <a:r>
              <a:rPr lang="en-US" sz="2000" dirty="0" err="1"/>
              <a:t>randomSort</a:t>
            </a:r>
            <a:r>
              <a:rPr lang="en-US" sz="2000" dirty="0"/>
              <a:t>(X): </a:t>
            </a:r>
            <a:endParaRPr lang="en-US" sz="2000" dirty="0" smtClean="0"/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/>
              <a:t>Input</a:t>
            </a:r>
            <a:r>
              <a:rPr lang="en-US" sz="2000" b="1" dirty="0"/>
              <a:t>: </a:t>
            </a:r>
            <a:r>
              <a:rPr lang="en-US" sz="2000" dirty="0"/>
              <a:t>A list, X, of n elements </a:t>
            </a:r>
            <a:endParaRPr lang="en-US" sz="2000" dirty="0" smtClean="0"/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/>
              <a:t>Output</a:t>
            </a:r>
            <a:r>
              <a:rPr lang="en-US" sz="2000" b="1" dirty="0"/>
              <a:t>: </a:t>
            </a:r>
            <a:r>
              <a:rPr lang="en-US" sz="2000" dirty="0"/>
              <a:t>A permutation of X so that all permutations are equally likely </a:t>
            </a:r>
            <a:endParaRPr lang="en-US" sz="2000" dirty="0" smtClean="0"/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Let </a:t>
            </a:r>
            <a:r>
              <a:rPr lang="en-US" sz="2000" dirty="0"/>
              <a:t>K be the smallest power of 2 greater than or equal to n</a:t>
            </a:r>
            <a:r>
              <a:rPr lang="en-US" sz="2000" baseline="30000" dirty="0"/>
              <a:t>3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/>
              <a:t>for</a:t>
            </a:r>
            <a:r>
              <a:rPr lang="en-US" sz="2000" dirty="0" smtClean="0"/>
              <a:t> </a:t>
            </a:r>
            <a:r>
              <a:rPr lang="en-US" sz="2000" dirty="0"/>
              <a:t>each element, xi, in X</a:t>
            </a:r>
            <a:r>
              <a:rPr lang="en-US" sz="2000" b="1" dirty="0"/>
              <a:t> do </a:t>
            </a:r>
            <a:endParaRPr lang="en-US" sz="2000" b="1" dirty="0" smtClean="0"/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	Choose </a:t>
            </a:r>
            <a:r>
              <a:rPr lang="en-US" sz="2000" dirty="0"/>
              <a:t>a random value, </a:t>
            </a:r>
            <a:r>
              <a:rPr lang="en-US" sz="2000" dirty="0" err="1"/>
              <a:t>ri</a:t>
            </a:r>
            <a:r>
              <a:rPr lang="en-US" sz="2000" dirty="0"/>
              <a:t>, in the range [0, K − 1] and </a:t>
            </a:r>
            <a:r>
              <a:rPr lang="en-US" sz="2000" dirty="0" smtClean="0"/>
              <a:t>	associate </a:t>
            </a:r>
            <a:r>
              <a:rPr lang="en-US" sz="2000" dirty="0"/>
              <a:t>it with xi </a:t>
            </a:r>
            <a:endParaRPr lang="en-US" sz="2000" dirty="0" smtClean="0"/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/>
              <a:t>Sort</a:t>
            </a:r>
            <a:r>
              <a:rPr lang="en-US" sz="2000" dirty="0" smtClean="0"/>
              <a:t> </a:t>
            </a:r>
            <a:r>
              <a:rPr lang="en-US" sz="2000" dirty="0"/>
              <a:t>X using the </a:t>
            </a:r>
            <a:r>
              <a:rPr lang="en-US" sz="2000" dirty="0" err="1"/>
              <a:t>ri</a:t>
            </a:r>
            <a:r>
              <a:rPr lang="en-US" sz="2000" dirty="0"/>
              <a:t> values as keys via radix-sort </a:t>
            </a:r>
            <a:endParaRPr lang="en-US" sz="2000" dirty="0" smtClean="0"/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/>
              <a:t>if</a:t>
            </a:r>
            <a:r>
              <a:rPr lang="en-US" sz="2000" dirty="0" smtClean="0"/>
              <a:t> </a:t>
            </a:r>
            <a:r>
              <a:rPr lang="en-US" sz="2000" dirty="0"/>
              <a:t>all the </a:t>
            </a:r>
            <a:r>
              <a:rPr lang="en-US" sz="2000" dirty="0" err="1"/>
              <a:t>ri</a:t>
            </a:r>
            <a:r>
              <a:rPr lang="en-US" sz="2000" dirty="0"/>
              <a:t> values are distinct </a:t>
            </a:r>
            <a:r>
              <a:rPr lang="en-US" sz="2000" b="1" dirty="0" smtClean="0"/>
              <a:t>then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	 </a:t>
            </a:r>
            <a:r>
              <a:rPr lang="en-US" sz="2000" dirty="0"/>
              <a:t>return X according to this sorted order </a:t>
            </a:r>
            <a:endParaRPr lang="en-US" sz="2000" dirty="0" smtClean="0"/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/>
              <a:t>Else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	</a:t>
            </a:r>
            <a:r>
              <a:rPr lang="en-US" sz="2000" b="1" dirty="0" smtClean="0"/>
              <a:t>Call</a:t>
            </a:r>
            <a:r>
              <a:rPr lang="en-US" sz="2000" dirty="0" smtClean="0"/>
              <a:t> </a:t>
            </a:r>
            <a:r>
              <a:rPr lang="en-US" sz="2000" dirty="0" err="1"/>
              <a:t>randomSort</a:t>
            </a:r>
            <a:r>
              <a:rPr lang="en-US" sz="2000" dirty="0"/>
              <a:t>(X) </a:t>
            </a:r>
            <a:r>
              <a:rPr lang="en-US" sz="2000" dirty="0" smtClean="0"/>
              <a:t>Algorithm</a:t>
            </a:r>
            <a:endParaRPr lang="en-US" sz="2000" dirty="0">
              <a:effectLst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934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cs typeface="Tahoma" charset="0"/>
              </a:rPr>
              <a:t>Algorithm </a:t>
            </a:r>
            <a:r>
              <a:rPr lang="en-US" dirty="0" err="1" smtClean="0">
                <a:latin typeface="Tahoma" charset="0"/>
                <a:cs typeface="Tahoma" charset="0"/>
              </a:rPr>
              <a:t>randonSort</a:t>
            </a:r>
            <a:endParaRPr lang="en-US" dirty="0"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26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Probability (Sec. 1.2.4)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495800"/>
          </a:xfrm>
        </p:spPr>
        <p:txBody>
          <a:bodyPr/>
          <a:lstStyle/>
          <a:p>
            <a:r>
              <a:rPr lang="en-US" baseline="-25000" dirty="0" smtClean="0"/>
              <a:t>In order to analyze this, and other randomized algorithms, we need to use probability.</a:t>
            </a:r>
          </a:p>
          <a:p>
            <a:r>
              <a:rPr lang="en-US" baseline="-25000" dirty="0" smtClean="0"/>
              <a:t>A </a:t>
            </a:r>
            <a:r>
              <a:rPr lang="en-US" b="1" baseline="-25000" dirty="0" smtClean="0">
                <a:solidFill>
                  <a:srgbClr val="FF0000"/>
                </a:solidFill>
              </a:rPr>
              <a:t>probability space </a:t>
            </a:r>
            <a:r>
              <a:rPr lang="en-US" baseline="-25000" dirty="0" smtClean="0"/>
              <a:t>is a sample space S together with a probability function, </a:t>
            </a:r>
            <a:r>
              <a:rPr lang="en-US" baseline="-25000" dirty="0" err="1" smtClean="0"/>
              <a:t>Pr</a:t>
            </a:r>
            <a:r>
              <a:rPr lang="en-US" baseline="-25000" dirty="0" smtClean="0"/>
              <a:t>, that maps subsets of S to real numbers between 0 and 1, inclusive. </a:t>
            </a:r>
          </a:p>
          <a:p>
            <a:r>
              <a:rPr lang="en-US" baseline="-25000" dirty="0" smtClean="0"/>
              <a:t>Formally, each subset A of S is an event, and we have the following:</a:t>
            </a:r>
            <a:endParaRPr lang="en-US" baseline="-25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66" y="4302406"/>
            <a:ext cx="7743934" cy="1698125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61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 and </a:t>
            </a:r>
            <a:br>
              <a:rPr lang="en-US" dirty="0" smtClean="0"/>
            </a:br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28800"/>
            <a:ext cx="7048500" cy="2047729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062" y="4442981"/>
            <a:ext cx="7543800" cy="1685212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702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153400" cy="4953000"/>
          </a:xfrm>
        </p:spPr>
        <p:txBody>
          <a:bodyPr/>
          <a:lstStyle/>
          <a:p>
            <a:r>
              <a:rPr lang="en-US" sz="2000" dirty="0" smtClean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random variable </a:t>
            </a:r>
            <a:r>
              <a:rPr lang="en-US" sz="2000" dirty="0"/>
              <a:t>is a function X that maps outcomes </a:t>
            </a:r>
            <a:r>
              <a:rPr lang="en-US" sz="2000" dirty="0" smtClean="0"/>
              <a:t>from some </a:t>
            </a:r>
            <a:r>
              <a:rPr lang="en-US" sz="2000" dirty="0"/>
              <a:t>sample space S to real numbers. </a:t>
            </a:r>
            <a:endParaRPr lang="en-US" sz="2000" dirty="0" smtClean="0"/>
          </a:p>
          <a:p>
            <a:r>
              <a:rPr lang="en-US" sz="2000" dirty="0" smtClean="0"/>
              <a:t>An </a:t>
            </a:r>
            <a:r>
              <a:rPr lang="en-US" sz="2000" b="1" dirty="0">
                <a:solidFill>
                  <a:srgbClr val="FF0000"/>
                </a:solidFill>
              </a:rPr>
              <a:t>indicator random variable </a:t>
            </a:r>
            <a:r>
              <a:rPr lang="en-US" sz="2000" dirty="0"/>
              <a:t>is a </a:t>
            </a:r>
            <a:r>
              <a:rPr lang="en-US" sz="2000" dirty="0" smtClean="0"/>
              <a:t>random variable </a:t>
            </a:r>
            <a:r>
              <a:rPr lang="en-US" sz="2000" dirty="0"/>
              <a:t>that maps outcomes to the set {0, 1}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expected value </a:t>
            </a:r>
            <a:r>
              <a:rPr lang="en-US" sz="2000" dirty="0"/>
              <a:t>of a discrete random variable X is defined </a:t>
            </a:r>
            <a:r>
              <a:rPr lang="en-US" sz="2000" dirty="0" smtClean="0"/>
              <a:t>as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where the sum is taken of the range of X.</a:t>
            </a:r>
          </a:p>
          <a:p>
            <a:r>
              <a:rPr lang="en-US" sz="2000" dirty="0"/>
              <a:t>Two random variables X and Y are </a:t>
            </a:r>
            <a:r>
              <a:rPr lang="en-US" sz="2000" b="1" dirty="0">
                <a:solidFill>
                  <a:srgbClr val="FF0000"/>
                </a:solidFill>
              </a:rPr>
              <a:t>independent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if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for all real numbers x and y.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two random variables X and Y are independent, </a:t>
            </a:r>
            <a:r>
              <a:rPr lang="en-US" sz="2000" dirty="0" smtClean="0"/>
              <a:t>then we have E</a:t>
            </a:r>
            <a:r>
              <a:rPr lang="en-US" sz="2000" dirty="0"/>
              <a:t>(</a:t>
            </a:r>
            <a:r>
              <a:rPr lang="en-US" sz="2000" dirty="0" smtClean="0"/>
              <a:t>XY) </a:t>
            </a:r>
            <a:r>
              <a:rPr lang="en-US" sz="2000" dirty="0"/>
              <a:t>= E(X)E(</a:t>
            </a:r>
            <a:r>
              <a:rPr lang="en-US" sz="2000" dirty="0" smtClean="0"/>
              <a:t>Y)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276600"/>
            <a:ext cx="3048000" cy="779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952" y="4800600"/>
            <a:ext cx="42672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 of Expectation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20899"/>
            <a:ext cx="7620000" cy="3762494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42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10594</TotalTime>
  <Words>3684</Words>
  <Application>Microsoft Office PowerPoint</Application>
  <PresentationFormat>On-screen Show (4:3)</PresentationFormat>
  <Paragraphs>485</Paragraphs>
  <Slides>42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ＭＳ Ｐゴシック</vt:lpstr>
      <vt:lpstr>Symbol</vt:lpstr>
      <vt:lpstr>Tahoma</vt:lpstr>
      <vt:lpstr>Times New Roman</vt:lpstr>
      <vt:lpstr>Wingdings</vt:lpstr>
      <vt:lpstr>Blueprint</vt:lpstr>
      <vt:lpstr>Equation</vt:lpstr>
      <vt:lpstr>Randomized Algorithms</vt:lpstr>
      <vt:lpstr>Applications: Simple Algorithms and Card Games</vt:lpstr>
      <vt:lpstr>Generating Random Permutations</vt:lpstr>
      <vt:lpstr>Algorithm 1: Random Sort</vt:lpstr>
      <vt:lpstr>Algorithm randonSort</vt:lpstr>
      <vt:lpstr>Basic Probability (Sec. 1.2.4)</vt:lpstr>
      <vt:lpstr>Independence and  Conditional Probability</vt:lpstr>
      <vt:lpstr>Random Variables</vt:lpstr>
      <vt:lpstr>Linearity of Expectation</vt:lpstr>
      <vt:lpstr>Chernoff Bounds</vt:lpstr>
      <vt:lpstr>Analysis of Random-Sort</vt:lpstr>
      <vt:lpstr>Fisher-Yates Shuffling</vt:lpstr>
      <vt:lpstr>Analysis of Fisher-Yates</vt:lpstr>
      <vt:lpstr>The Stable Marriage Problem</vt:lpstr>
      <vt:lpstr>The Coupon Collector Problem</vt:lpstr>
      <vt:lpstr>Analysis of Coupon Collecting</vt:lpstr>
      <vt:lpstr>More Analysis of Coupon Collecting</vt:lpstr>
      <vt:lpstr>Yet More Analysis of Coupon Collecting</vt:lpstr>
      <vt:lpstr>The Stable Marriage Problem</vt:lpstr>
      <vt:lpstr>A Stable Marriage Example</vt:lpstr>
      <vt:lpstr>Application: Hospital Matching</vt:lpstr>
      <vt:lpstr>The Proposal Algorithm</vt:lpstr>
      <vt:lpstr>The Proposal Algorithm: Details</vt:lpstr>
      <vt:lpstr>Correctness</vt:lpstr>
      <vt:lpstr>Worst-Case Analysis</vt:lpstr>
      <vt:lpstr>Average-Case Analysis</vt:lpstr>
      <vt:lpstr>Average-Case Analysis, cont.</vt:lpstr>
      <vt:lpstr>Minimum Cuts</vt:lpstr>
      <vt:lpstr>Definition of Minimum Cut</vt:lpstr>
      <vt:lpstr>Applications</vt:lpstr>
      <vt:lpstr>Relationship to Max Flow</vt:lpstr>
      <vt:lpstr>Skip Lists</vt:lpstr>
      <vt:lpstr>What is a Skip List</vt:lpstr>
      <vt:lpstr>Search</vt:lpstr>
      <vt:lpstr>Randomized Algorithms Review</vt:lpstr>
      <vt:lpstr>Insertion</vt:lpstr>
      <vt:lpstr>Deletion</vt:lpstr>
      <vt:lpstr>Implementation</vt:lpstr>
      <vt:lpstr>Space Usage</vt:lpstr>
      <vt:lpstr>Height</vt:lpstr>
      <vt:lpstr>Search and Update Times</vt:lpstr>
      <vt:lpstr>Summary</vt:lpstr>
    </vt:vector>
  </TitlesOfParts>
  <Company>Brown University, Univ. of California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Trees</dc:title>
  <dc:creator>Roberto Tamassia, Michael Goodrich</dc:creator>
  <cp:lastModifiedBy>Reza Peyrovian</cp:lastModifiedBy>
  <cp:revision>1487</cp:revision>
  <dcterms:created xsi:type="dcterms:W3CDTF">2002-01-21T02:22:10Z</dcterms:created>
  <dcterms:modified xsi:type="dcterms:W3CDTF">2016-11-17T16:13:11Z</dcterms:modified>
</cp:coreProperties>
</file>