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bmp" ContentType="image/bmp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9"/>
  </p:notesMasterIdLst>
  <p:handoutMasterIdLst>
    <p:handoutMasterId r:id="rId60"/>
  </p:handoutMasterIdLst>
  <p:sldIdLst>
    <p:sldId id="349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50" r:id="rId17"/>
    <p:sldId id="351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256" r:id="rId41"/>
    <p:sldId id="310" r:id="rId42"/>
    <p:sldId id="315" r:id="rId43"/>
    <p:sldId id="322" r:id="rId44"/>
    <p:sldId id="319" r:id="rId45"/>
    <p:sldId id="320" r:id="rId46"/>
    <p:sldId id="316" r:id="rId47"/>
    <p:sldId id="317" r:id="rId48"/>
    <p:sldId id="318" r:id="rId49"/>
    <p:sldId id="325" r:id="rId50"/>
    <p:sldId id="324" r:id="rId51"/>
    <p:sldId id="321" r:id="rId52"/>
    <p:sldId id="326" r:id="rId53"/>
    <p:sldId id="327" r:id="rId54"/>
    <p:sldId id="328" r:id="rId55"/>
    <p:sldId id="329" r:id="rId56"/>
    <p:sldId id="330" r:id="rId57"/>
    <p:sldId id="334" r:id="rId58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674F6"/>
    <a:srgbClr val="6289F8"/>
    <a:srgbClr val="8097F8"/>
    <a:srgbClr val="2C61F6"/>
    <a:srgbClr val="F8F0D0"/>
    <a:srgbClr val="F2E4AA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86" autoAdjust="0"/>
  </p:normalViewPr>
  <p:slideViewPr>
    <p:cSldViewPr>
      <p:cViewPr varScale="1">
        <p:scale>
          <a:sx n="75" d="100"/>
          <a:sy n="75" d="100"/>
        </p:scale>
        <p:origin x="101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72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22.xml"/><Relationship Id="rId18" Type="http://schemas.openxmlformats.org/officeDocument/2006/relationships/slide" Target="slides/slide31.xml"/><Relationship Id="rId26" Type="http://schemas.openxmlformats.org/officeDocument/2006/relationships/slide" Target="slides/slide45.xml"/><Relationship Id="rId3" Type="http://schemas.openxmlformats.org/officeDocument/2006/relationships/slide" Target="slides/slide4.xml"/><Relationship Id="rId21" Type="http://schemas.openxmlformats.org/officeDocument/2006/relationships/slide" Target="slides/slide37.xml"/><Relationship Id="rId34" Type="http://schemas.openxmlformats.org/officeDocument/2006/relationships/slide" Target="slides/slide53.xml"/><Relationship Id="rId7" Type="http://schemas.openxmlformats.org/officeDocument/2006/relationships/slide" Target="slides/slide8.xml"/><Relationship Id="rId12" Type="http://schemas.openxmlformats.org/officeDocument/2006/relationships/slide" Target="slides/slide21.xml"/><Relationship Id="rId17" Type="http://schemas.openxmlformats.org/officeDocument/2006/relationships/slide" Target="slides/slide30.xml"/><Relationship Id="rId25" Type="http://schemas.openxmlformats.org/officeDocument/2006/relationships/slide" Target="slides/slide44.xml"/><Relationship Id="rId33" Type="http://schemas.openxmlformats.org/officeDocument/2006/relationships/slide" Target="slides/slide52.xml"/><Relationship Id="rId2" Type="http://schemas.openxmlformats.org/officeDocument/2006/relationships/slide" Target="slides/slide3.xml"/><Relationship Id="rId16" Type="http://schemas.openxmlformats.org/officeDocument/2006/relationships/slide" Target="slides/slide29.xml"/><Relationship Id="rId20" Type="http://schemas.openxmlformats.org/officeDocument/2006/relationships/slide" Target="slides/slide36.xml"/><Relationship Id="rId29" Type="http://schemas.openxmlformats.org/officeDocument/2006/relationships/slide" Target="slides/slide48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20.xml"/><Relationship Id="rId24" Type="http://schemas.openxmlformats.org/officeDocument/2006/relationships/slide" Target="slides/slide43.xml"/><Relationship Id="rId32" Type="http://schemas.openxmlformats.org/officeDocument/2006/relationships/slide" Target="slides/slide51.xml"/><Relationship Id="rId37" Type="http://schemas.openxmlformats.org/officeDocument/2006/relationships/slide" Target="slides/slide56.xml"/><Relationship Id="rId5" Type="http://schemas.openxmlformats.org/officeDocument/2006/relationships/slide" Target="slides/slide6.xml"/><Relationship Id="rId15" Type="http://schemas.openxmlformats.org/officeDocument/2006/relationships/slide" Target="slides/slide24.xml"/><Relationship Id="rId23" Type="http://schemas.openxmlformats.org/officeDocument/2006/relationships/slide" Target="slides/slide42.xml"/><Relationship Id="rId28" Type="http://schemas.openxmlformats.org/officeDocument/2006/relationships/slide" Target="slides/slide47.xml"/><Relationship Id="rId36" Type="http://schemas.openxmlformats.org/officeDocument/2006/relationships/slide" Target="slides/slide55.xml"/><Relationship Id="rId10" Type="http://schemas.openxmlformats.org/officeDocument/2006/relationships/slide" Target="slides/slide18.xml"/><Relationship Id="rId19" Type="http://schemas.openxmlformats.org/officeDocument/2006/relationships/slide" Target="slides/slide33.xml"/><Relationship Id="rId31" Type="http://schemas.openxmlformats.org/officeDocument/2006/relationships/slide" Target="slides/slide50.xml"/><Relationship Id="rId4" Type="http://schemas.openxmlformats.org/officeDocument/2006/relationships/slide" Target="slides/slide5.xml"/><Relationship Id="rId9" Type="http://schemas.openxmlformats.org/officeDocument/2006/relationships/slide" Target="slides/slide14.xml"/><Relationship Id="rId14" Type="http://schemas.openxmlformats.org/officeDocument/2006/relationships/slide" Target="slides/slide23.xml"/><Relationship Id="rId22" Type="http://schemas.openxmlformats.org/officeDocument/2006/relationships/slide" Target="slides/slide41.xml"/><Relationship Id="rId27" Type="http://schemas.openxmlformats.org/officeDocument/2006/relationships/slide" Target="slides/slide46.xml"/><Relationship Id="rId30" Type="http://schemas.openxmlformats.org/officeDocument/2006/relationships/slide" Target="slides/slide49.xml"/><Relationship Id="rId3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90328B35-FB37-604D-8086-39948197AA3A}" type="datetime1">
              <a:rPr lang="en-US" smtClean="0"/>
              <a:t>1/30/2017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E26966DC-9A79-DC43-88C0-7561DA2CEA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053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F30E85DB-84E5-8D48-AA15-FF50E97B6645}" type="datetime1">
              <a:rPr lang="en-US" smtClean="0"/>
              <a:t>1/30/2017</a:t>
            </a:fld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32E9ECAA-36DC-6344-A3BB-237730B9BF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6157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B2375-A743-6646-8A3D-0DF1990C087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A3999370-1D3B-8040-9B9F-39A8BF03A97D}" type="datetime1">
              <a:rPr lang="en-US" smtClean="0"/>
              <a:t>1/30/2017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B2375-A743-6646-8A3D-0DF1990C087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36DEF1D6-5251-5B40-B976-412A101DDBFB}" type="datetime1">
              <a:rPr lang="en-US" smtClean="0"/>
              <a:t>1/30/2017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69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8624BA0-AF11-AA42-82C2-80263BE6BDF1}" type="slidenum">
              <a:rPr lang="en-US" sz="1300"/>
              <a:pPr eaLnBrk="1" hangingPunct="1"/>
              <a:t>9</a:t>
            </a:fld>
            <a:endParaRPr lang="en-US" sz="13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DC80194-BC66-D64B-A30B-E1C253374DA0}" type="datetime1">
              <a:rPr lang="en-US" smtClean="0"/>
              <a:t>1/30/2017</a:t>
            </a:fld>
            <a:endParaRPr 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35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521BADA-9343-BF4D-9DD9-580A7DB0B558}" type="slidenum">
              <a:rPr lang="en-US" sz="1300"/>
              <a:pPr eaLnBrk="1" hangingPunct="1"/>
              <a:t>10</a:t>
            </a:fld>
            <a:endParaRPr lang="en-US" sz="13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F1E3ED2-C916-B94A-ADA2-A670EF98532F}" type="datetime1">
              <a:rPr lang="en-US" smtClean="0"/>
              <a:t>1/30/2017</a:t>
            </a:fld>
            <a:endParaRPr 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78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9EC4645-6304-7C4C-8CD9-AE663D42B557}" type="slidenum">
              <a:rPr lang="en-US" sz="1300"/>
              <a:pPr eaLnBrk="1" hangingPunct="1"/>
              <a:t>11</a:t>
            </a:fld>
            <a:endParaRPr lang="en-US" sz="13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03BB182-C915-5344-9315-8B1A73FF2542}" type="datetime1">
              <a:rPr lang="en-US" smtClean="0"/>
              <a:t>1/30/2017</a:t>
            </a:fld>
            <a:endParaRPr 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43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4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4064" indent="-286179" defTabSz="96664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4715" indent="-228943" defTabSz="96664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2600" indent="-228943" defTabSz="96664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60486" indent="-228943" defTabSz="96664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8372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6258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34144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92029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Queues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4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4064" indent="-286179" defTabSz="96664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4715" indent="-228943" defTabSz="96664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2600" indent="-228943" defTabSz="96664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60486" indent="-228943" defTabSz="96664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8372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6258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34144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92029" indent="-228943" defTabSz="9666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ACBBEE5-3542-6642-AD0E-1A1C7193B7C5}" type="slidenum">
              <a:rPr lang="en-US" sz="1300"/>
              <a:pPr eaLnBrk="1" hangingPunct="1"/>
              <a:t>18</a:t>
            </a:fld>
            <a:endParaRPr lang="en-US" sz="1300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074CDF6-AC4F-B64F-A642-9402FC18FA41}" type="datetime1">
              <a:rPr lang="en-US" smtClean="0"/>
              <a:t>1/30/2017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96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smtClean="0"/>
              <a:t>Lists and Iterators</a:t>
            </a:r>
            <a:endParaRPr lang="en-US" sz="1300"/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5EBCE85-3A66-B545-AFD1-5ECB358E020B}" type="datetime1">
              <a:rPr lang="en-US" sz="1300" smtClean="0"/>
              <a:t>1/30/2017</a:t>
            </a:fld>
            <a:endParaRPr lang="en-US" sz="1300"/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69365F2-A4E9-2D44-8CC8-C0A906C15FA8}" type="slidenum">
              <a:rPr lang="en-US" sz="1300"/>
              <a:pPr eaLnBrk="1" hangingPunct="1"/>
              <a:t>26</a:t>
            </a:fld>
            <a:endParaRPr lang="en-US" sz="1300"/>
          </a:p>
        </p:txBody>
      </p:sp>
      <p:sp>
        <p:nvSpPr>
          <p:cNvPr id="8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1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Trees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AB2189C-11E6-0B44-AD21-BD0A224870D3}" type="datetime1">
              <a:rPr lang="en-US" sz="1300" smtClean="0"/>
              <a:t>1/30/2017</a:t>
            </a:fld>
            <a:endParaRPr lang="en-US" sz="1300"/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0491F1-23A5-3746-AD57-7901BC44BCD4}" type="slidenum">
              <a:rPr lang="en-US" sz="1300"/>
              <a:pPr eaLnBrk="1" hangingPunct="1"/>
              <a:t>40</a:t>
            </a:fld>
            <a:endParaRPr lang="en-US" sz="130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77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0896EB-EFDF-F04F-82FB-3CF2A855ECB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189716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EF1F85-5520-2B4D-BD21-5CDCEF846C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6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764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764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30B6E-B6DA-5447-94C5-2800D71311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8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</a:t>
            </a: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852F20D-F923-1C42-929D-40BF786874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Stacks and Queues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5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Stacks and Queues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D9B0E-753C-594B-965C-ADD536DE14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0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DC7F02-F3D0-AE44-ADA7-1B2371AA3EE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Stacks and Queues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7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764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smtClean="0"/>
              <a:t>© 2015 Goodrich and Tamassia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F8C78B4-0885-3343-A1DF-87E6D660D0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6" r:id="rId3"/>
    <p:sldLayoutId id="2147483658" r:id="rId4"/>
    <p:sldLayoutId id="2147483659" r:id="rId5"/>
    <p:sldLayoutId id="2147483660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bmp"/><Relationship Id="rId2" Type="http://schemas.openxmlformats.org/officeDocument/2006/relationships/image" Target="../media/image4.bmp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752600"/>
            <a:ext cx="7315200" cy="914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Stacks and Queues</a:t>
            </a:r>
            <a:endParaRPr lang="en-US" dirty="0">
              <a:latin typeface="Tahoma" charset="0"/>
            </a:endParaRPr>
          </a:p>
        </p:txBody>
      </p:sp>
      <p:sp>
        <p:nvSpPr>
          <p:cNvPr id="10246" name="Date Placeholder 17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  <p:sp>
        <p:nvSpPr>
          <p:cNvPr id="10247" name="Slide Number Placeholder 18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0B60466-DB2B-9246-A935-F0E348799C1E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0248" name="Footer Placeholder 19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23" name="Subtitle 1"/>
          <p:cNvSpPr txBox="1">
            <a:spLocks/>
          </p:cNvSpPr>
          <p:nvPr/>
        </p:nvSpPr>
        <p:spPr bwMode="auto">
          <a:xfrm>
            <a:off x="914400" y="381000"/>
            <a:ext cx="6629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 smtClean="0"/>
              <a:t>Presentation for use with the textbook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</a:t>
            </a:r>
            <a:r>
              <a:rPr lang="en-US" sz="1800" dirty="0" err="1" smtClean="0"/>
              <a:t>Tamassia</a:t>
            </a:r>
            <a:r>
              <a:rPr lang="en-US" sz="1800" smtClean="0"/>
              <a:t>, Wiley, 2015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200400"/>
            <a:ext cx="3546586" cy="2789140"/>
          </a:xfrm>
          <a:prstGeom prst="rect">
            <a:avLst/>
          </a:prstGeom>
          <a:ln w="38100" cap="sq">
            <a:solidFill>
              <a:srgbClr val="5674F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801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Algorithm for </a:t>
            </a:r>
            <a:r>
              <a:rPr lang="en-US" dirty="0" smtClean="0">
                <a:ea typeface="+mj-ea"/>
              </a:rPr>
              <a:t/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Evaluating Expressions</a:t>
            </a:r>
            <a:endParaRPr lang="en-US" dirty="0">
              <a:ea typeface="+mj-e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0" y="1600200"/>
            <a:ext cx="7848600" cy="4724400"/>
          </a:xfrm>
          <a:ln>
            <a:miter lim="800000"/>
            <a:headEnd/>
            <a:tailEnd/>
          </a:ln>
        </p:spPr>
        <p:txBody>
          <a:bodyPr numCol="2">
            <a:normAutofit fontScale="550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Two stacks: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opStk</a:t>
            </a:r>
            <a:r>
              <a:rPr lang="en-US" dirty="0" smtClean="0">
                <a:ea typeface="+mn-ea"/>
              </a:rPr>
              <a:t> holds operators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valStk</a:t>
            </a:r>
            <a:r>
              <a:rPr lang="en-US" dirty="0" smtClean="0">
                <a:ea typeface="+mn-ea"/>
              </a:rPr>
              <a:t> holds values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ea typeface="+mn-ea"/>
              </a:rPr>
              <a:t>Use $ as special  “end of input” token with lowest precedence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Algorithm </a:t>
            </a:r>
            <a:r>
              <a:rPr lang="en-US" dirty="0" err="1" smtClean="0">
                <a:solidFill>
                  <a:srgbClr val="C00000"/>
                </a:solidFill>
                <a:ea typeface="+mn-ea"/>
              </a:rPr>
              <a:t>doOp</a:t>
            </a:r>
            <a:r>
              <a:rPr lang="en-US" dirty="0" smtClean="0">
                <a:solidFill>
                  <a:srgbClr val="C00000"/>
                </a:solidFill>
                <a:ea typeface="+mn-ea"/>
              </a:rPr>
              <a:t>()</a:t>
            </a:r>
            <a:r>
              <a:rPr lang="en-US" b="1" i="1" dirty="0" smtClean="0">
                <a:ea typeface="+mn-ea"/>
              </a:rPr>
              <a:t> 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Helvetica" pitchFamily="1" charset="0"/>
              </a:rPr>
              <a:t>x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dirty="0" smtClean="0">
                <a:solidFill>
                  <a:srgbClr val="000000"/>
                </a:solidFill>
                <a:latin typeface="Helvetica" pitchFamily="1" charset="0"/>
              </a:rPr>
              <a:t> valStk.pop();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Helvetica" pitchFamily="1" charset="0"/>
              </a:rPr>
              <a:t>y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dirty="0" smtClean="0">
                <a:solidFill>
                  <a:srgbClr val="000000"/>
                </a:solidFill>
                <a:latin typeface="Helvetica" pitchFamily="1" charset="0"/>
              </a:rPr>
              <a:t> valStk.pop();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latin typeface="Helvetica" pitchFamily="1" charset="0"/>
              </a:rPr>
              <a:t>op</a:t>
            </a:r>
            <a:r>
              <a:rPr lang="en-US" dirty="0" smtClean="0">
                <a:solidFill>
                  <a:srgbClr val="000000"/>
                </a:solidFill>
                <a:latin typeface="Helvetica" pitchFamily="1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dirty="0" smtClean="0">
                <a:solidFill>
                  <a:srgbClr val="000000"/>
                </a:solidFill>
                <a:latin typeface="Helvetica" pitchFamily="1" charset="0"/>
              </a:rPr>
              <a:t> opStk.pop();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err="1" smtClean="0">
                <a:solidFill>
                  <a:srgbClr val="000000"/>
                </a:solidFill>
                <a:latin typeface="Helvetica" pitchFamily="1" charset="0"/>
              </a:rPr>
              <a:t>valStk.push</a:t>
            </a:r>
            <a:r>
              <a:rPr lang="en-US" dirty="0" smtClean="0">
                <a:solidFill>
                  <a:srgbClr val="000000"/>
                </a:solidFill>
              </a:rPr>
              <a:t>( y </a:t>
            </a:r>
            <a:r>
              <a:rPr lang="en-US" b="1" dirty="0" smtClean="0">
                <a:solidFill>
                  <a:srgbClr val="000000"/>
                </a:solidFill>
              </a:rPr>
              <a:t>op</a:t>
            </a:r>
            <a:r>
              <a:rPr lang="en-US" dirty="0" smtClean="0">
                <a:solidFill>
                  <a:srgbClr val="000000"/>
                </a:solidFill>
              </a:rPr>
              <a:t> x 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Algorithm </a:t>
            </a:r>
            <a:r>
              <a:rPr lang="en-US" dirty="0" err="1" smtClean="0">
                <a:solidFill>
                  <a:srgbClr val="C00000"/>
                </a:solidFill>
                <a:ea typeface="+mn-ea"/>
              </a:rPr>
              <a:t>repeatOps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refOp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): 	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  </a:t>
            </a:r>
            <a:r>
              <a:rPr lang="en-US" b="1" dirty="0" smtClean="0">
                <a:solidFill>
                  <a:srgbClr val="000000"/>
                </a:solidFill>
                <a:ea typeface="+mn-ea"/>
              </a:rPr>
              <a:t>while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(</a:t>
            </a:r>
            <a:r>
              <a:rPr lang="en-US" b="1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valStk.size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() &gt; 1 </a:t>
            </a:r>
            <a:r>
              <a:rPr lang="en-US" sz="38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sym typeface="Symbol" pitchFamily="18" charset="2"/>
              </a:rPr>
              <a:t></a:t>
            </a:r>
            <a:r>
              <a:rPr lang="en-US" b="1" dirty="0" smtClean="0">
                <a:solidFill>
                  <a:srgbClr val="000000"/>
                </a:solidFill>
                <a:ea typeface="+mn-ea"/>
              </a:rPr>
              <a:t>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ea typeface="+mn-ea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prec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refOp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) ≤</a:t>
            </a:r>
            <a:r>
              <a:rPr lang="en-US" b="1" dirty="0" smtClean="0">
                <a:solidFill>
                  <a:srgbClr val="000000"/>
                </a:solidFill>
                <a:ea typeface="+mn-ea"/>
              </a:rPr>
              <a:t> 	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prec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opStk.top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())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doOp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Algorithm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ea typeface="+mn-ea"/>
              </a:rPr>
              <a:t>EvalExp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()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Input: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 stream of tokens representing an arithmetic expression (with numbers)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Output: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the value of the expression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endParaRPr lang="en-US" b="1" dirty="0" smtClean="0">
              <a:solidFill>
                <a:srgbClr val="000000"/>
              </a:solidFill>
              <a:ea typeface="+mn-ea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ea typeface="+mn-ea"/>
              </a:rPr>
              <a:t>while 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there’s another token z</a:t>
            </a:r>
            <a:endParaRPr lang="en-US" b="1" dirty="0" smtClean="0">
              <a:solidFill>
                <a:srgbClr val="000000"/>
              </a:solidFill>
              <a:ea typeface="+mn-ea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ea typeface="+mn-ea"/>
              </a:rPr>
              <a:t>	if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isNumber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(z) </a:t>
            </a:r>
            <a:r>
              <a:rPr lang="en-US" b="1" dirty="0" smtClean="0">
                <a:solidFill>
                  <a:srgbClr val="000000"/>
                </a:solidFill>
                <a:ea typeface="+mn-ea"/>
              </a:rPr>
              <a:t>then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ea typeface="+mn-ea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valStk.push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(z)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   	</a:t>
            </a:r>
            <a:r>
              <a:rPr lang="en-US" b="1" dirty="0" smtClean="0">
                <a:solidFill>
                  <a:srgbClr val="000000"/>
                </a:solidFill>
                <a:ea typeface="+mn-ea"/>
              </a:rPr>
              <a:t>else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ea typeface="+mn-ea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repeatOps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(z);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opStk.push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(z)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err="1" smtClean="0">
                <a:solidFill>
                  <a:srgbClr val="000000"/>
                </a:solidFill>
                <a:ea typeface="+mn-ea"/>
              </a:rPr>
              <a:t>repeatOps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Monaco" pitchFamily="49" charset="0"/>
                <a:ea typeface="+mn-ea"/>
              </a:rPr>
              <a:t>$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);   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ea typeface="+mn-ea"/>
              </a:rPr>
              <a:t>return </a:t>
            </a:r>
            <a:r>
              <a:rPr lang="en-US" dirty="0" err="1" smtClean="0">
                <a:solidFill>
                  <a:srgbClr val="000000"/>
                </a:solidFill>
                <a:ea typeface="+mn-ea"/>
              </a:rPr>
              <a:t>valStk.top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()</a:t>
            </a:r>
          </a:p>
        </p:txBody>
      </p:sp>
      <p:sp>
        <p:nvSpPr>
          <p:cNvPr id="2867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chemeClr val="tx2"/>
                </a:solidFill>
              </a:rPr>
              <a:t>© 2015 Goodrich and Tamassia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E1E8003-E30B-EA4D-AC50-115A8CE1C559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28678" name="Footer Placeholder 3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</a:rPr>
              <a:t>Slide by Matt Stallmann included with permission.</a:t>
            </a:r>
          </a:p>
        </p:txBody>
      </p:sp>
    </p:spTree>
    <p:extLst>
      <p:ext uri="{BB962C8B-B14F-4D97-AF65-F5344CB8AC3E}">
        <p14:creationId xmlns:p14="http://schemas.microsoft.com/office/powerpoint/2010/main" val="429430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C00000"/>
                </a:solidFill>
              </a:rPr>
              <a:t>© 2015 Goodrich and Tamassia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ED32DEF-8EF3-2444-B2F7-0F3314790825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Algorithm on an </a:t>
            </a:r>
            <a:r>
              <a:rPr lang="en-US" dirty="0" smtClean="0">
                <a:ea typeface="+mj-ea"/>
              </a:rPr>
              <a:t/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Example Expression</a:t>
            </a:r>
            <a:endParaRPr lang="en-US" dirty="0">
              <a:ea typeface="+mj-ea"/>
            </a:endParaRPr>
          </a:p>
        </p:txBody>
      </p:sp>
      <p:sp>
        <p:nvSpPr>
          <p:cNvPr id="29702" name="Rectangle 3"/>
          <p:cNvSpPr>
            <a:spLocks noChangeArrowheads="1"/>
          </p:cNvSpPr>
          <p:nvPr/>
        </p:nvSpPr>
        <p:spPr bwMode="auto">
          <a:xfrm>
            <a:off x="1246188" y="15240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14  ≤ 4  –  3  *  2  +  7 </a:t>
            </a:r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6019800" y="1371600"/>
            <a:ext cx="266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/>
              <a:t>Operator ≤ has lower precedence than +/–</a:t>
            </a:r>
          </a:p>
        </p:txBody>
      </p: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636588" y="1905000"/>
            <a:ext cx="1905000" cy="1219200"/>
            <a:chOff x="533400" y="1905000"/>
            <a:chExt cx="1905000" cy="1219200"/>
          </a:xfrm>
        </p:grpSpPr>
        <p:sp>
          <p:nvSpPr>
            <p:cNvPr id="29790" name="Rectangle 7"/>
            <p:cNvSpPr>
              <a:spLocks noChangeArrowheads="1"/>
            </p:cNvSpPr>
            <p:nvPr/>
          </p:nvSpPr>
          <p:spPr bwMode="auto">
            <a:xfrm>
              <a:off x="609600" y="2362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91" name="AutoShape 23"/>
            <p:cNvSpPr>
              <a:spLocks noChangeArrowheads="1"/>
            </p:cNvSpPr>
            <p:nvPr/>
          </p:nvSpPr>
          <p:spPr bwMode="auto">
            <a:xfrm>
              <a:off x="533400" y="2286000"/>
              <a:ext cx="1143000" cy="838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92" name="Line 28"/>
            <p:cNvSpPr>
              <a:spLocks noChangeShapeType="1"/>
            </p:cNvSpPr>
            <p:nvPr/>
          </p:nvSpPr>
          <p:spPr bwMode="auto">
            <a:xfrm flipV="1">
              <a:off x="1676400" y="1905000"/>
              <a:ext cx="762000" cy="457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93" name="Rectangle 64"/>
            <p:cNvSpPr>
              <a:spLocks noChangeArrowheads="1"/>
            </p:cNvSpPr>
            <p:nvPr/>
          </p:nvSpPr>
          <p:spPr bwMode="auto">
            <a:xfrm>
              <a:off x="1219200" y="2438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94" name="Rectangle 65"/>
            <p:cNvSpPr>
              <a:spLocks noChangeArrowheads="1"/>
            </p:cNvSpPr>
            <p:nvPr/>
          </p:nvSpPr>
          <p:spPr bwMode="auto">
            <a:xfrm>
              <a:off x="1219200" y="2743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95" name="Rectangle 70"/>
            <p:cNvSpPr>
              <a:spLocks noChangeArrowheads="1"/>
            </p:cNvSpPr>
            <p:nvPr/>
          </p:nvSpPr>
          <p:spPr bwMode="auto">
            <a:xfrm>
              <a:off x="685800" y="2743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96" name="Rectangle 71"/>
            <p:cNvSpPr>
              <a:spLocks noChangeArrowheads="1"/>
            </p:cNvSpPr>
            <p:nvPr/>
          </p:nvSpPr>
          <p:spPr bwMode="auto">
            <a:xfrm>
              <a:off x="685800" y="2438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97" name="Rectangle 72"/>
            <p:cNvSpPr>
              <a:spLocks noChangeArrowheads="1"/>
            </p:cNvSpPr>
            <p:nvPr/>
          </p:nvSpPr>
          <p:spPr bwMode="auto">
            <a:xfrm>
              <a:off x="1143000" y="2362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3" name="Group 102"/>
          <p:cNvGrpSpPr>
            <a:grpSpLocks/>
          </p:cNvGrpSpPr>
          <p:nvPr/>
        </p:nvGrpSpPr>
        <p:grpSpPr bwMode="auto">
          <a:xfrm>
            <a:off x="636588" y="1905000"/>
            <a:ext cx="2590800" cy="2590800"/>
            <a:chOff x="533400" y="1905000"/>
            <a:chExt cx="2590800" cy="2590800"/>
          </a:xfrm>
        </p:grpSpPr>
        <p:sp>
          <p:nvSpPr>
            <p:cNvPr id="29780" name="Rectangle 66"/>
            <p:cNvSpPr>
              <a:spLocks noChangeArrowheads="1"/>
            </p:cNvSpPr>
            <p:nvPr/>
          </p:nvSpPr>
          <p:spPr bwMode="auto">
            <a:xfrm>
              <a:off x="1219200" y="3505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*</a:t>
              </a:r>
            </a:p>
          </p:txBody>
        </p:sp>
        <p:sp>
          <p:nvSpPr>
            <p:cNvPr id="29781" name="Rectangle 67"/>
            <p:cNvSpPr>
              <a:spLocks noChangeArrowheads="1"/>
            </p:cNvSpPr>
            <p:nvPr/>
          </p:nvSpPr>
          <p:spPr bwMode="auto">
            <a:xfrm>
              <a:off x="685800" y="3505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</a:t>
              </a:r>
            </a:p>
          </p:txBody>
        </p:sp>
        <p:sp>
          <p:nvSpPr>
            <p:cNvPr id="29782" name="Rectangle 75"/>
            <p:cNvSpPr>
              <a:spLocks noChangeArrowheads="1"/>
            </p:cNvSpPr>
            <p:nvPr/>
          </p:nvSpPr>
          <p:spPr bwMode="auto">
            <a:xfrm>
              <a:off x="609600" y="34290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83" name="AutoShape 76"/>
            <p:cNvSpPr>
              <a:spLocks noChangeArrowheads="1"/>
            </p:cNvSpPr>
            <p:nvPr/>
          </p:nvSpPr>
          <p:spPr bwMode="auto">
            <a:xfrm>
              <a:off x="533400" y="33528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84" name="Line 77"/>
            <p:cNvSpPr>
              <a:spLocks noChangeShapeType="1"/>
            </p:cNvSpPr>
            <p:nvPr/>
          </p:nvSpPr>
          <p:spPr bwMode="auto">
            <a:xfrm flipV="1">
              <a:off x="1676400" y="1905000"/>
              <a:ext cx="1447800" cy="18288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85" name="Rectangle 78"/>
            <p:cNvSpPr>
              <a:spLocks noChangeArrowheads="1"/>
            </p:cNvSpPr>
            <p:nvPr/>
          </p:nvSpPr>
          <p:spPr bwMode="auto">
            <a:xfrm>
              <a:off x="1219200" y="3810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86" name="Rectangle 79"/>
            <p:cNvSpPr>
              <a:spLocks noChangeArrowheads="1"/>
            </p:cNvSpPr>
            <p:nvPr/>
          </p:nvSpPr>
          <p:spPr bwMode="auto">
            <a:xfrm>
              <a:off x="12192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87" name="Rectangle 80"/>
            <p:cNvSpPr>
              <a:spLocks noChangeArrowheads="1"/>
            </p:cNvSpPr>
            <p:nvPr/>
          </p:nvSpPr>
          <p:spPr bwMode="auto">
            <a:xfrm>
              <a:off x="6858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88" name="Rectangle 81"/>
            <p:cNvSpPr>
              <a:spLocks noChangeArrowheads="1"/>
            </p:cNvSpPr>
            <p:nvPr/>
          </p:nvSpPr>
          <p:spPr bwMode="auto">
            <a:xfrm>
              <a:off x="685800" y="3810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89" name="Rectangle 82"/>
            <p:cNvSpPr>
              <a:spLocks noChangeArrowheads="1"/>
            </p:cNvSpPr>
            <p:nvPr/>
          </p:nvSpPr>
          <p:spPr bwMode="auto">
            <a:xfrm>
              <a:off x="1143000" y="34290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" name="Group 103"/>
          <p:cNvGrpSpPr>
            <a:grpSpLocks/>
          </p:cNvGrpSpPr>
          <p:nvPr/>
        </p:nvGrpSpPr>
        <p:grpSpPr bwMode="auto">
          <a:xfrm>
            <a:off x="636588" y="1981200"/>
            <a:ext cx="2895600" cy="4114800"/>
            <a:chOff x="533400" y="1981200"/>
            <a:chExt cx="2895600" cy="4114800"/>
          </a:xfrm>
        </p:grpSpPr>
        <p:sp>
          <p:nvSpPr>
            <p:cNvPr id="29769" name="Rectangle 68"/>
            <p:cNvSpPr>
              <a:spLocks noChangeArrowheads="1"/>
            </p:cNvSpPr>
            <p:nvPr/>
          </p:nvSpPr>
          <p:spPr bwMode="auto">
            <a:xfrm>
              <a:off x="685800" y="4800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2</a:t>
              </a:r>
            </a:p>
          </p:txBody>
        </p:sp>
        <p:sp>
          <p:nvSpPr>
            <p:cNvPr id="29770" name="Rectangle 85"/>
            <p:cNvSpPr>
              <a:spLocks noChangeArrowheads="1"/>
            </p:cNvSpPr>
            <p:nvPr/>
          </p:nvSpPr>
          <p:spPr bwMode="auto">
            <a:xfrm>
              <a:off x="1219200" y="5105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*</a:t>
              </a:r>
            </a:p>
          </p:txBody>
        </p:sp>
        <p:sp>
          <p:nvSpPr>
            <p:cNvPr id="29771" name="Rectangle 86"/>
            <p:cNvSpPr>
              <a:spLocks noChangeArrowheads="1"/>
            </p:cNvSpPr>
            <p:nvPr/>
          </p:nvSpPr>
          <p:spPr bwMode="auto">
            <a:xfrm>
              <a:off x="685800" y="5105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</a:t>
              </a:r>
            </a:p>
          </p:txBody>
        </p:sp>
        <p:sp>
          <p:nvSpPr>
            <p:cNvPr id="29772" name="Rectangle 87"/>
            <p:cNvSpPr>
              <a:spLocks noChangeArrowheads="1"/>
            </p:cNvSpPr>
            <p:nvPr/>
          </p:nvSpPr>
          <p:spPr bwMode="auto">
            <a:xfrm>
              <a:off x="609600" y="47244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73" name="AutoShape 88"/>
            <p:cNvSpPr>
              <a:spLocks noChangeArrowheads="1"/>
            </p:cNvSpPr>
            <p:nvPr/>
          </p:nvSpPr>
          <p:spPr bwMode="auto">
            <a:xfrm>
              <a:off x="533400" y="4648200"/>
              <a:ext cx="1143000" cy="1447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74" name="Line 89"/>
            <p:cNvSpPr>
              <a:spLocks noChangeShapeType="1"/>
            </p:cNvSpPr>
            <p:nvPr/>
          </p:nvSpPr>
          <p:spPr bwMode="auto">
            <a:xfrm flipV="1">
              <a:off x="1676400" y="1981200"/>
              <a:ext cx="1752600" cy="2743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5" name="Rectangle 90"/>
            <p:cNvSpPr>
              <a:spLocks noChangeArrowheads="1"/>
            </p:cNvSpPr>
            <p:nvPr/>
          </p:nvSpPr>
          <p:spPr bwMode="auto">
            <a:xfrm>
              <a:off x="1219200" y="5410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76" name="Rectangle 91"/>
            <p:cNvSpPr>
              <a:spLocks noChangeArrowheads="1"/>
            </p:cNvSpPr>
            <p:nvPr/>
          </p:nvSpPr>
          <p:spPr bwMode="auto">
            <a:xfrm>
              <a:off x="1219200" y="5715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77" name="Rectangle 92"/>
            <p:cNvSpPr>
              <a:spLocks noChangeArrowheads="1"/>
            </p:cNvSpPr>
            <p:nvPr/>
          </p:nvSpPr>
          <p:spPr bwMode="auto">
            <a:xfrm>
              <a:off x="685800" y="5715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78" name="Rectangle 93"/>
            <p:cNvSpPr>
              <a:spLocks noChangeArrowheads="1"/>
            </p:cNvSpPr>
            <p:nvPr/>
          </p:nvSpPr>
          <p:spPr bwMode="auto">
            <a:xfrm>
              <a:off x="685800" y="5410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79" name="Rectangle 94"/>
            <p:cNvSpPr>
              <a:spLocks noChangeArrowheads="1"/>
            </p:cNvSpPr>
            <p:nvPr/>
          </p:nvSpPr>
          <p:spPr bwMode="auto">
            <a:xfrm>
              <a:off x="1143000" y="50292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2236788" y="1905000"/>
            <a:ext cx="1676400" cy="4267200"/>
            <a:chOff x="2133600" y="1905000"/>
            <a:chExt cx="1676400" cy="4267200"/>
          </a:xfrm>
        </p:grpSpPr>
        <p:sp>
          <p:nvSpPr>
            <p:cNvPr id="29757" name="Line 103"/>
            <p:cNvSpPr>
              <a:spLocks noChangeShapeType="1"/>
            </p:cNvSpPr>
            <p:nvPr/>
          </p:nvSpPr>
          <p:spPr bwMode="auto">
            <a:xfrm flipV="1">
              <a:off x="2743200" y="1905000"/>
              <a:ext cx="1066800" cy="28194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8" name="Rectangle 27"/>
            <p:cNvSpPr>
              <a:spLocks noChangeArrowheads="1"/>
            </p:cNvSpPr>
            <p:nvPr/>
          </p:nvSpPr>
          <p:spPr bwMode="auto">
            <a:xfrm>
              <a:off x="2819400" y="4419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59" name="Rectangle 98"/>
            <p:cNvSpPr>
              <a:spLocks noChangeArrowheads="1"/>
            </p:cNvSpPr>
            <p:nvPr/>
          </p:nvSpPr>
          <p:spPr bwMode="auto">
            <a:xfrm>
              <a:off x="2286000" y="4876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2</a:t>
              </a:r>
            </a:p>
          </p:txBody>
        </p:sp>
        <p:sp>
          <p:nvSpPr>
            <p:cNvPr id="29760" name="Rectangle 99"/>
            <p:cNvSpPr>
              <a:spLocks noChangeArrowheads="1"/>
            </p:cNvSpPr>
            <p:nvPr/>
          </p:nvSpPr>
          <p:spPr bwMode="auto">
            <a:xfrm>
              <a:off x="28194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*</a:t>
              </a:r>
            </a:p>
          </p:txBody>
        </p:sp>
        <p:sp>
          <p:nvSpPr>
            <p:cNvPr id="29761" name="Rectangle 100"/>
            <p:cNvSpPr>
              <a:spLocks noChangeArrowheads="1"/>
            </p:cNvSpPr>
            <p:nvPr/>
          </p:nvSpPr>
          <p:spPr bwMode="auto">
            <a:xfrm>
              <a:off x="22860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</a:t>
              </a:r>
            </a:p>
          </p:txBody>
        </p:sp>
        <p:sp>
          <p:nvSpPr>
            <p:cNvPr id="29762" name="Rectangle 101"/>
            <p:cNvSpPr>
              <a:spLocks noChangeArrowheads="1"/>
            </p:cNvSpPr>
            <p:nvPr/>
          </p:nvSpPr>
          <p:spPr bwMode="auto">
            <a:xfrm>
              <a:off x="2209800" y="48006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63" name="AutoShape 102"/>
            <p:cNvSpPr>
              <a:spLocks noChangeArrowheads="1"/>
            </p:cNvSpPr>
            <p:nvPr/>
          </p:nvSpPr>
          <p:spPr bwMode="auto">
            <a:xfrm>
              <a:off x="2133600" y="4724400"/>
              <a:ext cx="1143000" cy="1447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64" name="Rectangle 104"/>
            <p:cNvSpPr>
              <a:spLocks noChangeArrowheads="1"/>
            </p:cNvSpPr>
            <p:nvPr/>
          </p:nvSpPr>
          <p:spPr bwMode="auto">
            <a:xfrm>
              <a:off x="28194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65" name="Rectangle 105"/>
            <p:cNvSpPr>
              <a:spLocks noChangeArrowheads="1"/>
            </p:cNvSpPr>
            <p:nvPr/>
          </p:nvSpPr>
          <p:spPr bwMode="auto">
            <a:xfrm>
              <a:off x="28194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66" name="Rectangle 106"/>
            <p:cNvSpPr>
              <a:spLocks noChangeArrowheads="1"/>
            </p:cNvSpPr>
            <p:nvPr/>
          </p:nvSpPr>
          <p:spPr bwMode="auto">
            <a:xfrm>
              <a:off x="22860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67" name="Rectangle 107"/>
            <p:cNvSpPr>
              <a:spLocks noChangeArrowheads="1"/>
            </p:cNvSpPr>
            <p:nvPr/>
          </p:nvSpPr>
          <p:spPr bwMode="auto">
            <a:xfrm>
              <a:off x="22860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68" name="Rectangle 108"/>
            <p:cNvSpPr>
              <a:spLocks noChangeArrowheads="1"/>
            </p:cNvSpPr>
            <p:nvPr/>
          </p:nvSpPr>
          <p:spPr bwMode="auto">
            <a:xfrm>
              <a:off x="2743200" y="48006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6" name="Group 105"/>
          <p:cNvGrpSpPr>
            <a:grpSpLocks/>
          </p:cNvGrpSpPr>
          <p:nvPr/>
        </p:nvGrpSpPr>
        <p:grpSpPr bwMode="auto">
          <a:xfrm>
            <a:off x="3455988" y="1981200"/>
            <a:ext cx="1143000" cy="4191000"/>
            <a:chOff x="3352800" y="1981200"/>
            <a:chExt cx="1143000" cy="4191000"/>
          </a:xfrm>
        </p:grpSpPr>
        <p:sp>
          <p:nvSpPr>
            <p:cNvPr id="29747" name="Rectangle 122"/>
            <p:cNvSpPr>
              <a:spLocks noChangeArrowheads="1"/>
            </p:cNvSpPr>
            <p:nvPr/>
          </p:nvSpPr>
          <p:spPr bwMode="auto">
            <a:xfrm>
              <a:off x="39624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48" name="Rectangle 116"/>
            <p:cNvSpPr>
              <a:spLocks noChangeArrowheads="1"/>
            </p:cNvSpPr>
            <p:nvPr/>
          </p:nvSpPr>
          <p:spPr bwMode="auto">
            <a:xfrm>
              <a:off x="3429000" y="51054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49" name="Rectangle 112"/>
            <p:cNvSpPr>
              <a:spLocks noChangeArrowheads="1"/>
            </p:cNvSpPr>
            <p:nvPr/>
          </p:nvSpPr>
          <p:spPr bwMode="auto">
            <a:xfrm>
              <a:off x="4038600" y="4724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50" name="Rectangle 115"/>
            <p:cNvSpPr>
              <a:spLocks noChangeArrowheads="1"/>
            </p:cNvSpPr>
            <p:nvPr/>
          </p:nvSpPr>
          <p:spPr bwMode="auto">
            <a:xfrm>
              <a:off x="35052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6</a:t>
              </a:r>
            </a:p>
          </p:txBody>
        </p:sp>
        <p:sp>
          <p:nvSpPr>
            <p:cNvPr id="29751" name="AutoShape 117"/>
            <p:cNvSpPr>
              <a:spLocks noChangeArrowheads="1"/>
            </p:cNvSpPr>
            <p:nvPr/>
          </p:nvSpPr>
          <p:spPr bwMode="auto">
            <a:xfrm>
              <a:off x="3352800" y="50292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52" name="Rectangle 118"/>
            <p:cNvSpPr>
              <a:spLocks noChangeArrowheads="1"/>
            </p:cNvSpPr>
            <p:nvPr/>
          </p:nvSpPr>
          <p:spPr bwMode="auto">
            <a:xfrm>
              <a:off x="40386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53" name="Rectangle 119"/>
            <p:cNvSpPr>
              <a:spLocks noChangeArrowheads="1"/>
            </p:cNvSpPr>
            <p:nvPr/>
          </p:nvSpPr>
          <p:spPr bwMode="auto">
            <a:xfrm>
              <a:off x="40386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54" name="Rectangle 120"/>
            <p:cNvSpPr>
              <a:spLocks noChangeArrowheads="1"/>
            </p:cNvSpPr>
            <p:nvPr/>
          </p:nvSpPr>
          <p:spPr bwMode="auto">
            <a:xfrm>
              <a:off x="35052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55" name="Rectangle 121"/>
            <p:cNvSpPr>
              <a:spLocks noChangeArrowheads="1"/>
            </p:cNvSpPr>
            <p:nvPr/>
          </p:nvSpPr>
          <p:spPr bwMode="auto">
            <a:xfrm>
              <a:off x="35052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56" name="Line 124"/>
            <p:cNvSpPr>
              <a:spLocks noChangeShapeType="1"/>
            </p:cNvSpPr>
            <p:nvPr/>
          </p:nvSpPr>
          <p:spPr bwMode="auto">
            <a:xfrm flipV="1">
              <a:off x="3810000" y="1981200"/>
              <a:ext cx="152400" cy="3048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4217988" y="1905000"/>
            <a:ext cx="1600200" cy="4267200"/>
            <a:chOff x="4114800" y="1905000"/>
            <a:chExt cx="1600200" cy="4267200"/>
          </a:xfrm>
        </p:grpSpPr>
        <p:sp>
          <p:nvSpPr>
            <p:cNvPr id="29739" name="Rectangle 128"/>
            <p:cNvSpPr>
              <a:spLocks noChangeArrowheads="1"/>
            </p:cNvSpPr>
            <p:nvPr/>
          </p:nvSpPr>
          <p:spPr bwMode="auto">
            <a:xfrm>
              <a:off x="51816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40" name="Rectangle 129"/>
            <p:cNvSpPr>
              <a:spLocks noChangeArrowheads="1"/>
            </p:cNvSpPr>
            <p:nvPr/>
          </p:nvSpPr>
          <p:spPr bwMode="auto">
            <a:xfrm>
              <a:off x="46482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41" name="Rectangle 130"/>
            <p:cNvSpPr>
              <a:spLocks noChangeArrowheads="1"/>
            </p:cNvSpPr>
            <p:nvPr/>
          </p:nvSpPr>
          <p:spPr bwMode="auto">
            <a:xfrm>
              <a:off x="52578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42" name="AutoShape 132"/>
            <p:cNvSpPr>
              <a:spLocks noChangeArrowheads="1"/>
            </p:cNvSpPr>
            <p:nvPr/>
          </p:nvSpPr>
          <p:spPr bwMode="auto">
            <a:xfrm>
              <a:off x="4572000" y="5334000"/>
              <a:ext cx="1143000" cy="838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43" name="Rectangle 134"/>
            <p:cNvSpPr>
              <a:spLocks noChangeArrowheads="1"/>
            </p:cNvSpPr>
            <p:nvPr/>
          </p:nvSpPr>
          <p:spPr bwMode="auto">
            <a:xfrm>
              <a:off x="52578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44" name="Rectangle 135"/>
            <p:cNvSpPr>
              <a:spLocks noChangeArrowheads="1"/>
            </p:cNvSpPr>
            <p:nvPr/>
          </p:nvSpPr>
          <p:spPr bwMode="auto">
            <a:xfrm>
              <a:off x="47244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45" name="Rectangle 136"/>
            <p:cNvSpPr>
              <a:spLocks noChangeArrowheads="1"/>
            </p:cNvSpPr>
            <p:nvPr/>
          </p:nvSpPr>
          <p:spPr bwMode="auto">
            <a:xfrm>
              <a:off x="47244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-2</a:t>
              </a:r>
            </a:p>
          </p:txBody>
        </p:sp>
        <p:sp>
          <p:nvSpPr>
            <p:cNvPr id="29746" name="Line 137"/>
            <p:cNvSpPr>
              <a:spLocks noChangeShapeType="1"/>
            </p:cNvSpPr>
            <p:nvPr/>
          </p:nvSpPr>
          <p:spPr bwMode="auto">
            <a:xfrm flipH="1" flipV="1">
              <a:off x="4114800" y="1905000"/>
              <a:ext cx="990600" cy="3429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107"/>
          <p:cNvGrpSpPr>
            <a:grpSpLocks/>
          </p:cNvGrpSpPr>
          <p:nvPr/>
        </p:nvGrpSpPr>
        <p:grpSpPr bwMode="auto">
          <a:xfrm>
            <a:off x="4446588" y="1981200"/>
            <a:ext cx="1905000" cy="3048000"/>
            <a:chOff x="4343400" y="1981200"/>
            <a:chExt cx="1905000" cy="3048000"/>
          </a:xfrm>
        </p:grpSpPr>
        <p:sp>
          <p:nvSpPr>
            <p:cNvPr id="29729" name="Rectangle 141"/>
            <p:cNvSpPr>
              <a:spLocks noChangeArrowheads="1"/>
            </p:cNvSpPr>
            <p:nvPr/>
          </p:nvSpPr>
          <p:spPr bwMode="auto">
            <a:xfrm>
              <a:off x="5715000" y="4267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30" name="Rectangle 142"/>
            <p:cNvSpPr>
              <a:spLocks noChangeArrowheads="1"/>
            </p:cNvSpPr>
            <p:nvPr/>
          </p:nvSpPr>
          <p:spPr bwMode="auto">
            <a:xfrm>
              <a:off x="5181600" y="39624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31" name="Rectangle 143"/>
            <p:cNvSpPr>
              <a:spLocks noChangeArrowheads="1"/>
            </p:cNvSpPr>
            <p:nvPr/>
          </p:nvSpPr>
          <p:spPr bwMode="auto">
            <a:xfrm>
              <a:off x="4876800" y="3657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$</a:t>
              </a:r>
            </a:p>
          </p:txBody>
        </p:sp>
        <p:sp>
          <p:nvSpPr>
            <p:cNvPr id="29732" name="Rectangle 144"/>
            <p:cNvSpPr>
              <a:spLocks noChangeArrowheads="1"/>
            </p:cNvSpPr>
            <p:nvPr/>
          </p:nvSpPr>
          <p:spPr bwMode="auto">
            <a:xfrm>
              <a:off x="5257800" y="4038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7</a:t>
              </a:r>
            </a:p>
          </p:txBody>
        </p:sp>
        <p:sp>
          <p:nvSpPr>
            <p:cNvPr id="29733" name="AutoShape 145"/>
            <p:cNvSpPr>
              <a:spLocks noChangeArrowheads="1"/>
            </p:cNvSpPr>
            <p:nvPr/>
          </p:nvSpPr>
          <p:spPr bwMode="auto">
            <a:xfrm>
              <a:off x="5105400" y="38862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34" name="Rectangle 146"/>
            <p:cNvSpPr>
              <a:spLocks noChangeArrowheads="1"/>
            </p:cNvSpPr>
            <p:nvPr/>
          </p:nvSpPr>
          <p:spPr bwMode="auto">
            <a:xfrm>
              <a:off x="5791200" y="4343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35" name="Rectangle 147"/>
            <p:cNvSpPr>
              <a:spLocks noChangeArrowheads="1"/>
            </p:cNvSpPr>
            <p:nvPr/>
          </p:nvSpPr>
          <p:spPr bwMode="auto">
            <a:xfrm>
              <a:off x="5791200" y="4648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36" name="Rectangle 148"/>
            <p:cNvSpPr>
              <a:spLocks noChangeArrowheads="1"/>
            </p:cNvSpPr>
            <p:nvPr/>
          </p:nvSpPr>
          <p:spPr bwMode="auto">
            <a:xfrm>
              <a:off x="5257800" y="4648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37" name="Rectangle 149"/>
            <p:cNvSpPr>
              <a:spLocks noChangeArrowheads="1"/>
            </p:cNvSpPr>
            <p:nvPr/>
          </p:nvSpPr>
          <p:spPr bwMode="auto">
            <a:xfrm>
              <a:off x="5257800" y="4343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-2</a:t>
              </a:r>
            </a:p>
          </p:txBody>
        </p:sp>
        <p:sp>
          <p:nvSpPr>
            <p:cNvPr id="29738" name="Line 150"/>
            <p:cNvSpPr>
              <a:spLocks noChangeShapeType="1"/>
            </p:cNvSpPr>
            <p:nvPr/>
          </p:nvSpPr>
          <p:spPr bwMode="auto">
            <a:xfrm flipH="1" flipV="1">
              <a:off x="4343400" y="1981200"/>
              <a:ext cx="1219200" cy="1905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4827588" y="1981200"/>
            <a:ext cx="4191000" cy="2514600"/>
            <a:chOff x="4724400" y="1981200"/>
            <a:chExt cx="4191000" cy="2514600"/>
          </a:xfrm>
        </p:grpSpPr>
        <p:sp>
          <p:nvSpPr>
            <p:cNvPr id="29723" name="Rectangle 152"/>
            <p:cNvSpPr>
              <a:spLocks noChangeArrowheads="1"/>
            </p:cNvSpPr>
            <p:nvPr/>
          </p:nvSpPr>
          <p:spPr bwMode="auto">
            <a:xfrm>
              <a:off x="8382000" y="4343400"/>
              <a:ext cx="457200" cy="762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24" name="Rectangle 153"/>
            <p:cNvSpPr>
              <a:spLocks noChangeArrowheads="1"/>
            </p:cNvSpPr>
            <p:nvPr/>
          </p:nvSpPr>
          <p:spPr bwMode="auto">
            <a:xfrm>
              <a:off x="7848600" y="4038600"/>
              <a:ext cx="457200" cy="3810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25" name="Rectangle 154"/>
            <p:cNvSpPr>
              <a:spLocks noChangeArrowheads="1"/>
            </p:cNvSpPr>
            <p:nvPr/>
          </p:nvSpPr>
          <p:spPr bwMode="auto">
            <a:xfrm>
              <a:off x="7391400" y="3733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$</a:t>
              </a:r>
            </a:p>
          </p:txBody>
        </p:sp>
        <p:sp>
          <p:nvSpPr>
            <p:cNvPr id="29726" name="AutoShape 155"/>
            <p:cNvSpPr>
              <a:spLocks noChangeArrowheads="1"/>
            </p:cNvSpPr>
            <p:nvPr/>
          </p:nvSpPr>
          <p:spPr bwMode="auto">
            <a:xfrm>
              <a:off x="7772400" y="3962400"/>
              <a:ext cx="1143000" cy="533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27" name="Rectangle 157"/>
            <p:cNvSpPr>
              <a:spLocks noChangeArrowheads="1"/>
            </p:cNvSpPr>
            <p:nvPr/>
          </p:nvSpPr>
          <p:spPr bwMode="auto">
            <a:xfrm>
              <a:off x="79248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29728" name="Line 159"/>
            <p:cNvSpPr>
              <a:spLocks noChangeShapeType="1"/>
            </p:cNvSpPr>
            <p:nvPr/>
          </p:nvSpPr>
          <p:spPr bwMode="auto">
            <a:xfrm flipH="1" flipV="1">
              <a:off x="4724400" y="1981200"/>
              <a:ext cx="3505200" cy="1981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109"/>
          <p:cNvGrpSpPr>
            <a:grpSpLocks/>
          </p:cNvGrpSpPr>
          <p:nvPr/>
        </p:nvGrpSpPr>
        <p:grpSpPr bwMode="auto">
          <a:xfrm>
            <a:off x="4751388" y="2057400"/>
            <a:ext cx="2971800" cy="2971800"/>
            <a:chOff x="4648200" y="2057400"/>
            <a:chExt cx="2971800" cy="2971800"/>
          </a:xfrm>
        </p:grpSpPr>
        <p:grpSp>
          <p:nvGrpSpPr>
            <p:cNvPr id="29714" name="Group 178"/>
            <p:cNvGrpSpPr>
              <a:grpSpLocks/>
            </p:cNvGrpSpPr>
            <p:nvPr/>
          </p:nvGrpSpPr>
          <p:grpSpPr bwMode="auto">
            <a:xfrm>
              <a:off x="6400800" y="3962400"/>
              <a:ext cx="1219200" cy="1066800"/>
              <a:chOff x="4032" y="2496"/>
              <a:chExt cx="768" cy="672"/>
            </a:xfrm>
          </p:grpSpPr>
          <p:sp>
            <p:nvSpPr>
              <p:cNvPr id="29716" name="Rectangle 166"/>
              <p:cNvSpPr>
                <a:spLocks noChangeArrowheads="1"/>
              </p:cNvSpPr>
              <p:nvPr/>
            </p:nvSpPr>
            <p:spPr bwMode="auto">
              <a:xfrm>
                <a:off x="4464" y="2880"/>
                <a:ext cx="288" cy="240"/>
              </a:xfrm>
              <a:prstGeom prst="rect">
                <a:avLst/>
              </a:prstGeom>
              <a:solidFill>
                <a:schemeClr val="bg2">
                  <a:alpha val="25098"/>
                </a:schemeClr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9717" name="Rectangle 167"/>
              <p:cNvSpPr>
                <a:spLocks noChangeArrowheads="1"/>
              </p:cNvSpPr>
              <p:nvPr/>
            </p:nvSpPr>
            <p:spPr bwMode="auto">
              <a:xfrm>
                <a:off x="4128" y="2688"/>
                <a:ext cx="288" cy="432"/>
              </a:xfrm>
              <a:prstGeom prst="rect">
                <a:avLst/>
              </a:prstGeom>
              <a:solidFill>
                <a:schemeClr val="bg2">
                  <a:alpha val="25098"/>
                </a:schemeClr>
              </a:solidFill>
              <a:ln w="254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9718" name="Rectangle 168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$</a:t>
                </a:r>
              </a:p>
            </p:txBody>
          </p:sp>
          <p:sp>
            <p:nvSpPr>
              <p:cNvPr id="29719" name="AutoShape 170"/>
              <p:cNvSpPr>
                <a:spLocks noChangeArrowheads="1"/>
              </p:cNvSpPr>
              <p:nvPr/>
            </p:nvSpPr>
            <p:spPr bwMode="auto">
              <a:xfrm>
                <a:off x="4080" y="2640"/>
                <a:ext cx="720" cy="52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9720" name="Rectangle 172"/>
              <p:cNvSpPr>
                <a:spLocks noChangeArrowheads="1"/>
              </p:cNvSpPr>
              <p:nvPr/>
            </p:nvSpPr>
            <p:spPr bwMode="auto">
              <a:xfrm>
                <a:off x="4512" y="2928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≤</a:t>
                </a:r>
              </a:p>
            </p:txBody>
          </p:sp>
          <p:sp>
            <p:nvSpPr>
              <p:cNvPr id="29721" name="Rectangle 173"/>
              <p:cNvSpPr>
                <a:spLocks noChangeArrowheads="1"/>
              </p:cNvSpPr>
              <p:nvPr/>
            </p:nvSpPr>
            <p:spPr bwMode="auto">
              <a:xfrm>
                <a:off x="4176" y="2928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14</a:t>
                </a:r>
              </a:p>
            </p:txBody>
          </p:sp>
          <p:sp>
            <p:nvSpPr>
              <p:cNvPr id="29722" name="Rectangle 174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5</a:t>
                </a:r>
              </a:p>
            </p:txBody>
          </p:sp>
        </p:grpSp>
        <p:sp>
          <p:nvSpPr>
            <p:cNvPr id="29715" name="Line 175"/>
            <p:cNvSpPr>
              <a:spLocks noChangeShapeType="1"/>
            </p:cNvSpPr>
            <p:nvPr/>
          </p:nvSpPr>
          <p:spPr bwMode="auto">
            <a:xfrm flipH="1" flipV="1">
              <a:off x="4648200" y="2057400"/>
              <a:ext cx="2438400" cy="21336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</a:rPr>
              <a:t>Slide by Matt Stallmann included with permission.</a:t>
            </a:r>
          </a:p>
        </p:txBody>
      </p:sp>
    </p:spTree>
    <p:extLst>
      <p:ext uri="{BB962C8B-B14F-4D97-AF65-F5344CB8AC3E}">
        <p14:creationId xmlns:p14="http://schemas.microsoft.com/office/powerpoint/2010/main" val="251888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79749C-2B60-BF40-B431-97BD2C71D761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Computing Spans (not in book)</a:t>
            </a: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572000" cy="4648200"/>
          </a:xfrm>
        </p:spPr>
        <p:txBody>
          <a:bodyPr/>
          <a:lstStyle/>
          <a:p>
            <a:pPr eaLnBrk="1" hangingPunct="1">
              <a:buFont typeface="Wingdings" charset="0"/>
              <a:buChar char="q"/>
            </a:pPr>
            <a:r>
              <a:rPr lang="en-US" sz="2400">
                <a:latin typeface="Tahoma" charset="0"/>
              </a:rPr>
              <a:t>Using a stack as an auxiliary data structure in an algorithm</a:t>
            </a:r>
          </a:p>
          <a:p>
            <a:pPr eaLnBrk="1" hangingPunct="1">
              <a:buFont typeface="Wingdings" charset="0"/>
              <a:buChar char="q"/>
            </a:pPr>
            <a:r>
              <a:rPr lang="en-US" sz="2400">
                <a:latin typeface="Tahoma" charset="0"/>
              </a:rPr>
              <a:t>Given an an array </a:t>
            </a:r>
            <a:r>
              <a:rPr lang="en-US" sz="2400" b="1" i="1">
                <a:latin typeface="Times New Roman" charset="0"/>
              </a:rPr>
              <a:t>X</a:t>
            </a:r>
            <a:r>
              <a:rPr lang="en-US" sz="2400">
                <a:latin typeface="Tahoma" charset="0"/>
              </a:rPr>
              <a:t>, the </a:t>
            </a:r>
            <a:r>
              <a:rPr lang="en-US" sz="2400">
                <a:solidFill>
                  <a:schemeClr val="tx2"/>
                </a:solidFill>
                <a:latin typeface="Tahoma" charset="0"/>
              </a:rPr>
              <a:t>span</a:t>
            </a:r>
            <a:r>
              <a:rPr lang="en-US" sz="2400">
                <a:latin typeface="Tahoma" charset="0"/>
              </a:rPr>
              <a:t> </a:t>
            </a:r>
            <a:r>
              <a:rPr lang="en-US" sz="2400" b="1" i="1">
                <a:latin typeface="Times New Roman" charset="0"/>
                <a:sym typeface="Symbol" charset="0"/>
              </a:rPr>
              <a:t>S</a:t>
            </a:r>
            <a:r>
              <a:rPr lang="en-US" sz="2400">
                <a:latin typeface="Times New Roman" charset="0"/>
                <a:sym typeface="Symbol" charset="0"/>
              </a:rPr>
              <a:t>[</a:t>
            </a:r>
            <a:r>
              <a:rPr lang="en-US" sz="2400" b="1" i="1">
                <a:latin typeface="Times New Roman" charset="0"/>
                <a:sym typeface="Symbol" charset="0"/>
              </a:rPr>
              <a:t>i</a:t>
            </a:r>
            <a:r>
              <a:rPr lang="en-US" sz="2400">
                <a:latin typeface="Times New Roman" charset="0"/>
                <a:sym typeface="Symbol" charset="0"/>
              </a:rPr>
              <a:t>]</a:t>
            </a:r>
            <a:r>
              <a:rPr lang="en-US" sz="2400">
                <a:latin typeface="Tahoma" charset="0"/>
              </a:rPr>
              <a:t> of </a:t>
            </a:r>
            <a:r>
              <a:rPr lang="en-US" sz="2400" b="1" i="1">
                <a:latin typeface="Times New Roman" charset="0"/>
                <a:sym typeface="Symbol" charset="0"/>
              </a:rPr>
              <a:t>X</a:t>
            </a:r>
            <a:r>
              <a:rPr lang="en-US" sz="2400">
                <a:latin typeface="Times New Roman" charset="0"/>
                <a:sym typeface="Symbol" charset="0"/>
              </a:rPr>
              <a:t>[</a:t>
            </a:r>
            <a:r>
              <a:rPr lang="en-US" sz="2400" b="1" i="1">
                <a:latin typeface="Times New Roman" charset="0"/>
                <a:sym typeface="Symbol" charset="0"/>
              </a:rPr>
              <a:t>i</a:t>
            </a:r>
            <a:r>
              <a:rPr lang="en-US" sz="2400">
                <a:latin typeface="Times New Roman" charset="0"/>
                <a:sym typeface="Symbol" charset="0"/>
              </a:rPr>
              <a:t>]</a:t>
            </a:r>
            <a:r>
              <a:rPr lang="en-US" sz="2400">
                <a:latin typeface="Tahoma" charset="0"/>
              </a:rPr>
              <a:t> is the maximum number of consecutive elements </a:t>
            </a:r>
            <a:r>
              <a:rPr lang="en-US" sz="2400" b="1" i="1">
                <a:latin typeface="Times New Roman" charset="0"/>
                <a:sym typeface="Symbol" charset="0"/>
              </a:rPr>
              <a:t>X</a:t>
            </a:r>
            <a:r>
              <a:rPr lang="en-US" sz="2400">
                <a:latin typeface="Times New Roman" charset="0"/>
                <a:sym typeface="Symbol" charset="0"/>
              </a:rPr>
              <a:t>[</a:t>
            </a:r>
            <a:r>
              <a:rPr lang="en-US" sz="2400" b="1" i="1">
                <a:latin typeface="Times New Roman" charset="0"/>
                <a:sym typeface="Symbol" charset="0"/>
              </a:rPr>
              <a:t>j</a:t>
            </a:r>
            <a:r>
              <a:rPr lang="en-US" sz="2400">
                <a:latin typeface="Times New Roman" charset="0"/>
                <a:sym typeface="Symbol" charset="0"/>
              </a:rPr>
              <a:t>] </a:t>
            </a:r>
            <a:r>
              <a:rPr lang="en-US" sz="2400">
                <a:latin typeface="Tahoma" charset="0"/>
              </a:rPr>
              <a:t>immediately preceding </a:t>
            </a:r>
            <a:r>
              <a:rPr lang="en-US" sz="2400" b="1" i="1">
                <a:latin typeface="Times New Roman" charset="0"/>
                <a:sym typeface="Symbol" charset="0"/>
              </a:rPr>
              <a:t>X</a:t>
            </a:r>
            <a:r>
              <a:rPr lang="en-US" sz="2400">
                <a:latin typeface="Times New Roman" charset="0"/>
                <a:sym typeface="Symbol" charset="0"/>
              </a:rPr>
              <a:t>[</a:t>
            </a:r>
            <a:r>
              <a:rPr lang="en-US" sz="2400" b="1" i="1">
                <a:latin typeface="Times New Roman" charset="0"/>
                <a:sym typeface="Symbol" charset="0"/>
              </a:rPr>
              <a:t>i</a:t>
            </a:r>
            <a:r>
              <a:rPr lang="en-US" sz="2400">
                <a:latin typeface="Times New Roman" charset="0"/>
                <a:sym typeface="Symbol" charset="0"/>
              </a:rPr>
              <a:t>] </a:t>
            </a:r>
            <a:r>
              <a:rPr lang="en-US" sz="2400">
                <a:latin typeface="Tahoma" charset="0"/>
              </a:rPr>
              <a:t>and such that </a:t>
            </a:r>
            <a:r>
              <a:rPr lang="en-US" sz="2400" b="1" i="1">
                <a:latin typeface="Times New Roman" charset="0"/>
                <a:sym typeface="Symbol" charset="0"/>
              </a:rPr>
              <a:t>X</a:t>
            </a:r>
            <a:r>
              <a:rPr lang="en-US" sz="2400">
                <a:latin typeface="Times New Roman" charset="0"/>
                <a:sym typeface="Symbol" charset="0"/>
              </a:rPr>
              <a:t>[</a:t>
            </a:r>
            <a:r>
              <a:rPr lang="en-US" sz="2400" b="1" i="1">
                <a:latin typeface="Times New Roman" charset="0"/>
                <a:sym typeface="Symbol" charset="0"/>
              </a:rPr>
              <a:t>j</a:t>
            </a:r>
            <a:r>
              <a:rPr lang="en-US" sz="2400">
                <a:latin typeface="Times New Roman" charset="0"/>
                <a:sym typeface="Symbol" charset="0"/>
              </a:rPr>
              <a:t>] </a:t>
            </a:r>
            <a:r>
              <a:rPr lang="en-US" sz="2400">
                <a:latin typeface="Symbol" charset="0"/>
                <a:sym typeface="Symbol" charset="0"/>
              </a:rPr>
              <a:t></a:t>
            </a:r>
            <a:r>
              <a:rPr lang="en-US" sz="2400" b="1" i="1">
                <a:latin typeface="Times New Roman" charset="0"/>
                <a:sym typeface="Symbol" charset="0"/>
              </a:rPr>
              <a:t> X</a:t>
            </a:r>
            <a:r>
              <a:rPr lang="en-US" sz="2400">
                <a:latin typeface="Times New Roman" charset="0"/>
                <a:sym typeface="Symbol" charset="0"/>
              </a:rPr>
              <a:t>[</a:t>
            </a:r>
            <a:r>
              <a:rPr lang="en-US" sz="2400" b="1" i="1">
                <a:latin typeface="Times New Roman" charset="0"/>
                <a:sym typeface="Symbol" charset="0"/>
              </a:rPr>
              <a:t>i</a:t>
            </a:r>
            <a:r>
              <a:rPr lang="en-US" sz="2400">
                <a:latin typeface="Times New Roman" charset="0"/>
                <a:sym typeface="Symbol" charset="0"/>
              </a:rPr>
              <a:t>]</a:t>
            </a:r>
            <a:r>
              <a:rPr lang="en-US" sz="2400">
                <a:latin typeface="Tahoma" charset="0"/>
              </a:rPr>
              <a:t> </a:t>
            </a:r>
          </a:p>
          <a:p>
            <a:pPr eaLnBrk="1" hangingPunct="1">
              <a:buFont typeface="Wingdings" charset="0"/>
              <a:buChar char="q"/>
            </a:pPr>
            <a:r>
              <a:rPr lang="en-US" sz="2400">
                <a:latin typeface="Tahoma" charset="0"/>
              </a:rPr>
              <a:t>Spans have applications to financial analysis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E.g., stock at 52-week high</a:t>
            </a:r>
            <a:endParaRPr lang="en-US" sz="2400">
              <a:latin typeface="Tahoma" charset="0"/>
            </a:endParaRPr>
          </a:p>
        </p:txBody>
      </p:sp>
      <p:graphicFrame>
        <p:nvGraphicFramePr>
          <p:cNvPr id="44061" name="Group 29"/>
          <p:cNvGraphicFramePr>
            <a:graphicFrameLocks noGrp="1"/>
          </p:cNvGraphicFramePr>
          <p:nvPr/>
        </p:nvGraphicFramePr>
        <p:xfrm>
          <a:off x="5937250" y="5334000"/>
          <a:ext cx="2520950" cy="914400"/>
        </p:xfrm>
        <a:graphic>
          <a:graphicData uri="http://schemas.openxmlformats.org/drawingml/2006/table">
            <a:tbl>
              <a:tblPr/>
              <a:tblGrid>
                <a:gridCol w="506413"/>
                <a:gridCol w="501650"/>
                <a:gridCol w="504825"/>
                <a:gridCol w="501650"/>
                <a:gridCol w="506412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5" name="Text Box 30"/>
          <p:cNvSpPr txBox="1">
            <a:spLocks noChangeArrowheads="1"/>
          </p:cNvSpPr>
          <p:nvPr/>
        </p:nvSpPr>
        <p:spPr bwMode="auto">
          <a:xfrm>
            <a:off x="5397500" y="5334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solidFill>
                  <a:schemeClr val="tx2"/>
                </a:solidFill>
                <a:latin typeface="Times New Roman" charset="0"/>
              </a:rPr>
              <a:t>X</a:t>
            </a:r>
          </a:p>
        </p:txBody>
      </p:sp>
      <p:sp>
        <p:nvSpPr>
          <p:cNvPr id="2076" name="Text Box 31"/>
          <p:cNvSpPr txBox="1">
            <a:spLocks noChangeArrowheads="1"/>
          </p:cNvSpPr>
          <p:nvPr/>
        </p:nvSpPr>
        <p:spPr bwMode="auto">
          <a:xfrm>
            <a:off x="5403850" y="57912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S</a:t>
            </a:r>
          </a:p>
        </p:txBody>
      </p:sp>
      <p:graphicFrame>
        <p:nvGraphicFramePr>
          <p:cNvPr id="2050" name="Object 32"/>
          <p:cNvGraphicFramePr>
            <a:graphicFrameLocks noChangeAspect="1"/>
          </p:cNvGraphicFramePr>
          <p:nvPr/>
        </p:nvGraphicFramePr>
        <p:xfrm>
          <a:off x="5130800" y="1219200"/>
          <a:ext cx="36957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Chart" r:id="rId3" imgW="4619708" imgH="5084111" progId="MSGraph.Chart.8">
                  <p:embed followColorScheme="full"/>
                </p:oleObj>
              </mc:Choice>
              <mc:Fallback>
                <p:oleObj name="Chart" r:id="rId3" imgW="4619708" imgH="5084111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1219200"/>
                        <a:ext cx="36957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7" name="Line 43"/>
          <p:cNvSpPr>
            <a:spLocks noChangeShapeType="1"/>
          </p:cNvSpPr>
          <p:nvPr/>
        </p:nvSpPr>
        <p:spPr bwMode="auto">
          <a:xfrm>
            <a:off x="7391400" y="31242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78" name="Line 44"/>
          <p:cNvSpPr>
            <a:spLocks noChangeShapeType="1"/>
          </p:cNvSpPr>
          <p:nvPr/>
        </p:nvSpPr>
        <p:spPr bwMode="auto">
          <a:xfrm>
            <a:off x="5937250" y="28194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79" name="Line 45"/>
          <p:cNvSpPr>
            <a:spLocks noChangeShapeType="1"/>
          </p:cNvSpPr>
          <p:nvPr/>
        </p:nvSpPr>
        <p:spPr bwMode="auto">
          <a:xfrm>
            <a:off x="5480050" y="19050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0" name="Line 46"/>
          <p:cNvSpPr>
            <a:spLocks noChangeShapeType="1"/>
          </p:cNvSpPr>
          <p:nvPr/>
        </p:nvSpPr>
        <p:spPr bwMode="auto">
          <a:xfrm>
            <a:off x="5937250" y="2514600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1" name="Line 47"/>
          <p:cNvSpPr>
            <a:spLocks noChangeShapeType="1"/>
          </p:cNvSpPr>
          <p:nvPr/>
        </p:nvSpPr>
        <p:spPr bwMode="auto">
          <a:xfrm>
            <a:off x="5937250" y="2209800"/>
            <a:ext cx="1676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2" name="Date Placeholder 1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112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48B8DB3-FB5A-6F41-9CE1-234B5862B1F7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292100" algn="l"/>
              </a:tabLst>
            </a:pPr>
            <a:r>
              <a:rPr lang="en-US">
                <a:latin typeface="Tahoma" charset="0"/>
              </a:rPr>
              <a:t>Quadratic Algorithm</a:t>
            </a:r>
          </a:p>
        </p:txBody>
      </p:sp>
      <p:sp>
        <p:nvSpPr>
          <p:cNvPr id="30725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1676400"/>
            <a:ext cx="7772400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l">
              <a:tabLst>
                <a:tab pos="635000" algn="l"/>
                <a:tab pos="914400" algn="l"/>
              </a:tabLst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spans1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X, n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marL="342900" indent="-342900" algn="l">
              <a:tabLst>
                <a:tab pos="635000" algn="l"/>
                <a:tab pos="914400" algn="l"/>
              </a:tabLst>
            </a:pPr>
            <a:r>
              <a:rPr lang="en-US" b="1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array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X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integers</a:t>
            </a:r>
          </a:p>
          <a:p>
            <a:pPr marL="342900" indent="-342900" algn="l">
              <a:tabLst>
                <a:tab pos="635000" algn="l"/>
                <a:tab pos="914400" algn="l"/>
              </a:tabLst>
            </a:pPr>
            <a:r>
              <a:rPr lang="en-US" b="1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array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of spans of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X	    	</a:t>
            </a:r>
            <a:r>
              <a:rPr lang="en-US" sz="2000" b="1" dirty="0">
                <a:sym typeface="Symbol" charset="0"/>
              </a:rPr>
              <a:t>#</a:t>
            </a:r>
            <a:endParaRPr lang="en-US" b="1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 algn="l">
              <a:tabLst>
                <a:tab pos="635000" algn="l"/>
                <a:tab pos="914400" algn="l"/>
              </a:tabLst>
            </a:pP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new array of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integers	  	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endParaRPr lang="en-US" b="1" i="1" dirty="0">
              <a:solidFill>
                <a:schemeClr val="accent2"/>
              </a:solidFill>
              <a:latin typeface="Times New Roman" charset="0"/>
            </a:endParaRPr>
          </a:p>
          <a:p>
            <a:pPr marL="342900" indent="-342900" algn="l">
              <a:tabLst>
                <a:tab pos="635000" algn="l"/>
                <a:tab pos="914400" algn="l"/>
              </a:tabLst>
            </a:pPr>
            <a:r>
              <a:rPr lang="en-US" dirty="0">
                <a:latin typeface="Times New Roman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0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to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0"/>
                <a:sym typeface="Symbol" charset="0"/>
              </a:rPr>
              <a:t>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1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do			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</a:p>
          <a:p>
            <a:pPr marL="342900" indent="-342900" algn="l">
              <a:tabLst>
                <a:tab pos="635000" algn="l"/>
                <a:tab pos="914400" algn="l"/>
              </a:tabLst>
            </a:pPr>
            <a:r>
              <a:rPr lang="en-US" b="1" i="1" dirty="0">
                <a:latin typeface="Times New Roman" charset="0"/>
                <a:sym typeface="Symbol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1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			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endParaRPr lang="en-US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 algn="l">
              <a:tabLst>
                <a:tab pos="635000" algn="l"/>
                <a:tab pos="914400" algn="l"/>
              </a:tabLst>
            </a:pPr>
            <a:r>
              <a:rPr lang="en-US" dirty="0">
                <a:latin typeface="Times New Roman" charset="0"/>
              </a:rPr>
              <a:t>	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while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 </a:t>
            </a:r>
            <a:r>
              <a:rPr lang="en-US" dirty="0">
                <a:latin typeface="Symbol" charset="0"/>
                <a:sym typeface="Symbol" charset="0"/>
              </a:rPr>
              <a:t>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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X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0"/>
                <a:sym typeface="Symbol" charset="0"/>
              </a:rPr>
              <a:t>-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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X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 	</a:t>
            </a:r>
            <a:r>
              <a:rPr lang="en-US" dirty="0">
                <a:latin typeface="Times New Roman" charset="0"/>
                <a:sym typeface="Symbol" charset="0"/>
              </a:rPr>
              <a:t>1 </a:t>
            </a:r>
            <a:r>
              <a:rPr lang="en-US" dirty="0">
                <a:latin typeface="Symbol" charset="0"/>
                <a:sym typeface="Symbol" charset="0"/>
              </a:rPr>
              <a:t>+ </a:t>
            </a:r>
            <a:r>
              <a:rPr lang="en-US" dirty="0">
                <a:latin typeface="Times New Roman" charset="0"/>
                <a:sym typeface="Symbol" charset="0"/>
              </a:rPr>
              <a:t>2 </a:t>
            </a:r>
            <a:r>
              <a:rPr lang="en-US" dirty="0">
                <a:latin typeface="Symbol" charset="0"/>
                <a:sym typeface="Symbol" charset="0"/>
              </a:rPr>
              <a:t>+ </a:t>
            </a:r>
            <a:r>
              <a:rPr lang="en-US" dirty="0">
                <a:latin typeface="Times New Roman" charset="0"/>
                <a:sym typeface="Symbol" charset="0"/>
              </a:rPr>
              <a:t>…</a:t>
            </a:r>
            <a:r>
              <a:rPr lang="en-US" dirty="0">
                <a:latin typeface="Symbol" charset="0"/>
                <a:sym typeface="Symbol" charset="0"/>
              </a:rPr>
              <a:t>+</a:t>
            </a:r>
            <a:r>
              <a:rPr lang="en-US" dirty="0">
                <a:latin typeface="Times New Roman" charset="0"/>
                <a:sym typeface="Symbol" charset="0"/>
              </a:rPr>
              <a:t> 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</a:t>
            </a:r>
            <a:r>
              <a:rPr lang="en-US" dirty="0">
                <a:latin typeface="Times New Roman" charset="0"/>
                <a:sym typeface="Symbol" charset="0"/>
              </a:rPr>
              <a:t> 1)</a:t>
            </a:r>
          </a:p>
          <a:p>
            <a:pPr marL="342900" indent="-342900" algn="l">
              <a:tabLst>
                <a:tab pos="635000" algn="l"/>
                <a:tab pos="914400" algn="l"/>
              </a:tabLst>
            </a:pPr>
            <a:r>
              <a:rPr lang="en-US" dirty="0">
                <a:latin typeface="Times New Roman" charset="0"/>
                <a:sym typeface="Symbol" charset="0"/>
              </a:rPr>
              <a:t>			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0"/>
                <a:sym typeface="Symbol" charset="0"/>
              </a:rPr>
              <a:t>+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1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	</a:t>
            </a:r>
            <a:r>
              <a:rPr lang="en-US" dirty="0">
                <a:latin typeface="Times New Roman" charset="0"/>
                <a:sym typeface="Symbol" charset="0"/>
              </a:rPr>
              <a:t>1 </a:t>
            </a:r>
            <a:r>
              <a:rPr lang="en-US" dirty="0">
                <a:latin typeface="Symbol" charset="0"/>
                <a:sym typeface="Symbol" charset="0"/>
              </a:rPr>
              <a:t>+ </a:t>
            </a:r>
            <a:r>
              <a:rPr lang="en-US" dirty="0">
                <a:latin typeface="Times New Roman" charset="0"/>
                <a:sym typeface="Symbol" charset="0"/>
              </a:rPr>
              <a:t>2 </a:t>
            </a:r>
            <a:r>
              <a:rPr lang="en-US" dirty="0">
                <a:latin typeface="Symbol" charset="0"/>
                <a:sym typeface="Symbol" charset="0"/>
              </a:rPr>
              <a:t>+ </a:t>
            </a:r>
            <a:r>
              <a:rPr lang="en-US" dirty="0">
                <a:latin typeface="Times New Roman" charset="0"/>
                <a:sym typeface="Symbol" charset="0"/>
              </a:rPr>
              <a:t>…</a:t>
            </a:r>
            <a:r>
              <a:rPr lang="en-US" dirty="0">
                <a:latin typeface="Symbol" charset="0"/>
                <a:sym typeface="Symbol" charset="0"/>
              </a:rPr>
              <a:t>+</a:t>
            </a:r>
            <a:r>
              <a:rPr lang="en-US" dirty="0">
                <a:latin typeface="Times New Roman" charset="0"/>
                <a:sym typeface="Symbol" charset="0"/>
              </a:rPr>
              <a:t> 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</a:t>
            </a:r>
            <a:r>
              <a:rPr lang="en-US" dirty="0">
                <a:latin typeface="Times New Roman" charset="0"/>
                <a:sym typeface="Symbol" charset="0"/>
              </a:rPr>
              <a:t> 1)</a:t>
            </a:r>
          </a:p>
          <a:p>
            <a:pPr marL="342900" indent="-342900" algn="l">
              <a:tabLst>
                <a:tab pos="635000" algn="l"/>
                <a:tab pos="914400" algn="l"/>
              </a:tabLst>
            </a:pPr>
            <a:r>
              <a:rPr lang="en-US" dirty="0">
                <a:latin typeface="Times New Roman" charset="0"/>
                <a:sym typeface="Symbol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    		 	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endParaRPr lang="en-US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 algn="l">
              <a:tabLst>
                <a:tab pos="635000" algn="l"/>
                <a:tab pos="914400" algn="l"/>
              </a:tabLst>
            </a:pP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return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 			      		</a:t>
            </a:r>
            <a:r>
              <a:rPr lang="en-US" dirty="0"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30726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5867400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dirty="0"/>
              <a:t>Algorithm </a:t>
            </a:r>
            <a:r>
              <a:rPr lang="en-US" b="1" i="1" dirty="0">
                <a:latin typeface="Times New Roman" charset="0"/>
                <a:sym typeface="Symbol" charset="0"/>
              </a:rPr>
              <a:t>spans1 </a:t>
            </a:r>
            <a:r>
              <a:rPr lang="en-US" dirty="0"/>
              <a:t>runs in </a:t>
            </a:r>
            <a:r>
              <a:rPr lang="en-US" b="1" i="1" dirty="0">
                <a:latin typeface="Times New Roman" charset="0"/>
                <a:sym typeface="Symbol" charset="0"/>
              </a:rPr>
              <a:t>O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baseline="30000" dirty="0">
                <a:latin typeface="Times New Roman" charset="0"/>
                <a:sym typeface="Symbol" charset="0"/>
              </a:rPr>
              <a:t>2</a:t>
            </a:r>
            <a:r>
              <a:rPr lang="en-US" dirty="0">
                <a:latin typeface="Times New Roman" charset="0"/>
                <a:sym typeface="Symbol" charset="0"/>
              </a:rPr>
              <a:t>) </a:t>
            </a:r>
            <a:r>
              <a:rPr lang="en-US" dirty="0"/>
              <a:t>time </a:t>
            </a:r>
          </a:p>
        </p:txBody>
      </p:sp>
      <p:sp>
        <p:nvSpPr>
          <p:cNvPr id="3072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432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CE4AC86-1C4A-3046-9F85-93081752F536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Computing Spans with a Stack</a:t>
            </a:r>
          </a:p>
        </p:txBody>
      </p:sp>
      <p:sp>
        <p:nvSpPr>
          <p:cNvPr id="30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4038600" cy="4572000"/>
          </a:xfrm>
        </p:spPr>
        <p:txBody>
          <a:bodyPr/>
          <a:lstStyle/>
          <a:p>
            <a:pPr eaLnBrk="1" hangingPunct="1">
              <a:buFont typeface="Wingdings" charset="0"/>
              <a:buChar char="q"/>
            </a:pPr>
            <a:r>
              <a:rPr lang="en-US" sz="2400" dirty="0">
                <a:latin typeface="Tahoma" charset="0"/>
              </a:rPr>
              <a:t>We keep in a stack the indices of the elements visible when </a:t>
            </a:r>
            <a:r>
              <a:rPr lang="ja-JP" altLang="en-US" sz="2400" dirty="0">
                <a:latin typeface="Tahoma" charset="0"/>
              </a:rPr>
              <a:t>“</a:t>
            </a:r>
            <a:r>
              <a:rPr lang="en-US" sz="2400" dirty="0">
                <a:latin typeface="Tahoma" charset="0"/>
              </a:rPr>
              <a:t>looking back</a:t>
            </a:r>
            <a:r>
              <a:rPr lang="ja-JP" altLang="en-US" sz="2400" dirty="0">
                <a:latin typeface="Tahoma" charset="0"/>
              </a:rPr>
              <a:t>”</a:t>
            </a:r>
            <a:endParaRPr lang="en-US" sz="2400" dirty="0">
              <a:latin typeface="Tahoma" charset="0"/>
            </a:endParaRPr>
          </a:p>
          <a:p>
            <a:pPr eaLnBrk="1" hangingPunct="1">
              <a:buFont typeface="Wingdings" charset="0"/>
              <a:buChar char="q"/>
            </a:pPr>
            <a:r>
              <a:rPr lang="en-US" sz="2400" dirty="0">
                <a:latin typeface="Tahoma" charset="0"/>
              </a:rPr>
              <a:t>We scan the array from left to right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Let </a:t>
            </a:r>
            <a:r>
              <a:rPr lang="en-US" sz="2000" b="1" i="1" dirty="0" err="1">
                <a:latin typeface="Times New Roman" charset="0"/>
              </a:rPr>
              <a:t>i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Tahoma" charset="0"/>
              </a:rPr>
              <a:t>be the current index</a:t>
            </a:r>
            <a:endParaRPr lang="en-US" sz="2000" b="1" i="1" dirty="0">
              <a:latin typeface="Times New Roman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We pop indices from the stack until we find index </a:t>
            </a:r>
            <a:r>
              <a:rPr lang="en-US" sz="2000" b="1" i="1" dirty="0">
                <a:latin typeface="Times New Roman" charset="0"/>
                <a:sym typeface="Symbol" charset="0"/>
              </a:rPr>
              <a:t>j</a:t>
            </a:r>
            <a:r>
              <a:rPr lang="en-US" sz="2000" dirty="0">
                <a:latin typeface="Tahoma" charset="0"/>
              </a:rPr>
              <a:t> such that </a:t>
            </a:r>
            <a:r>
              <a:rPr lang="en-US" sz="2000" b="1" i="1" dirty="0">
                <a:latin typeface="Times New Roman" charset="0"/>
                <a:sym typeface="Symbol" charset="0"/>
              </a:rPr>
              <a:t>X</a:t>
            </a:r>
            <a:r>
              <a:rPr lang="en-US" sz="2000" dirty="0">
                <a:latin typeface="Times New Roman" charset="0"/>
                <a:sym typeface="Symbol" charset="0"/>
              </a:rPr>
              <a:t>[</a:t>
            </a:r>
            <a:r>
              <a:rPr lang="en-US" sz="2000" b="1" i="1" dirty="0" err="1">
                <a:latin typeface="Times New Roman" charset="0"/>
                <a:sym typeface="Symbol" charset="0"/>
              </a:rPr>
              <a:t>i</a:t>
            </a:r>
            <a:r>
              <a:rPr lang="en-US" sz="2000" dirty="0">
                <a:latin typeface="Times New Roman" charset="0"/>
                <a:sym typeface="Symbol" charset="0"/>
              </a:rPr>
              <a:t>]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</a:t>
            </a:r>
            <a:r>
              <a:rPr lang="en-US" sz="2000" b="1" i="1" dirty="0">
                <a:latin typeface="Times New Roman" charset="0"/>
                <a:sym typeface="Symbol" charset="0"/>
              </a:rPr>
              <a:t> X</a:t>
            </a:r>
            <a:r>
              <a:rPr lang="en-US" sz="2000" dirty="0">
                <a:latin typeface="Times New Roman" charset="0"/>
                <a:sym typeface="Symbol" charset="0"/>
              </a:rPr>
              <a:t>[</a:t>
            </a:r>
            <a:r>
              <a:rPr lang="en-US" sz="2000" b="1" i="1" dirty="0">
                <a:latin typeface="Times New Roman" charset="0"/>
                <a:sym typeface="Symbol" charset="0"/>
              </a:rPr>
              <a:t>j</a:t>
            </a:r>
            <a:r>
              <a:rPr lang="en-US" sz="2000" dirty="0">
                <a:latin typeface="Times New Roman" charset="0"/>
                <a:sym typeface="Symbol" charset="0"/>
              </a:rPr>
              <a:t>]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We set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  <a:sym typeface="Symbol" charset="0"/>
              </a:rPr>
              <a:t>-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j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We push </a:t>
            </a:r>
            <a:r>
              <a:rPr lang="en-US" sz="2000" b="1" i="1" dirty="0" err="1">
                <a:latin typeface="Times New Roman" charset="0"/>
              </a:rPr>
              <a:t>i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onto the stack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4953000" y="1676400"/>
          <a:ext cx="36957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Chart" r:id="rId3" imgW="4619708" imgH="5084111" progId="MSGraph.Chart.8">
                  <p:embed followColorScheme="full"/>
                </p:oleObj>
              </mc:Choice>
              <mc:Fallback>
                <p:oleObj name="Chart" r:id="rId3" imgW="4619708" imgH="5084111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76400"/>
                        <a:ext cx="36957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395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4C9A41-3020-1244-B6EE-A6DA31CAB4B4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Linear Time </a:t>
            </a:r>
            <a:r>
              <a:rPr lang="en-US" dirty="0">
                <a:latin typeface="Tahoma" charset="0"/>
              </a:rPr>
              <a:t>Algorithm</a:t>
            </a:r>
          </a:p>
        </p:txBody>
      </p:sp>
      <p:sp>
        <p:nvSpPr>
          <p:cNvPr id="31749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114800" y="1676400"/>
            <a:ext cx="4572000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defTabSz="228600"/>
            <a:r>
              <a:rPr lang="en-US" sz="22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200">
                <a:latin typeface="Times New Roman" charset="0"/>
              </a:rPr>
              <a:t> </a:t>
            </a:r>
            <a:r>
              <a:rPr lang="en-US" sz="2200" b="1" i="1">
                <a:solidFill>
                  <a:schemeClr val="tx2"/>
                </a:solidFill>
                <a:latin typeface="Times New Roman" charset="0"/>
              </a:rPr>
              <a:t>spans2</a:t>
            </a:r>
            <a:r>
              <a:rPr lang="en-US" sz="22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200" b="1" i="1">
                <a:solidFill>
                  <a:schemeClr val="tx2"/>
                </a:solidFill>
                <a:latin typeface="Times New Roman" charset="0"/>
              </a:rPr>
              <a:t>X, n</a:t>
            </a:r>
            <a:r>
              <a:rPr lang="en-US" sz="2200">
                <a:solidFill>
                  <a:schemeClr val="tx2"/>
                </a:solidFill>
                <a:latin typeface="Times New Roman" charset="0"/>
              </a:rPr>
              <a:t>)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					</a:t>
            </a:r>
            <a:r>
              <a:rPr lang="en-US" sz="2200">
                <a:sym typeface="Symbol" charset="0"/>
              </a:rPr>
              <a:t>#</a:t>
            </a:r>
            <a:endParaRPr lang="en-US" sz="220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 defTabSz="228600"/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2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new array of 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 integers	  	</a:t>
            </a:r>
            <a:r>
              <a:rPr lang="en-US" sz="2200" b="1" i="1">
                <a:latin typeface="Times New Roman" charset="0"/>
                <a:sym typeface="Symbol" charset="0"/>
              </a:rPr>
              <a:t>n</a:t>
            </a:r>
          </a:p>
          <a:p>
            <a:pPr marL="342900" indent="-342900" defTabSz="228600"/>
            <a:r>
              <a:rPr lang="en-US" sz="2200" b="1" i="1">
                <a:latin typeface="Times New Roman" charset="0"/>
                <a:sym typeface="Symbol" charset="0"/>
              </a:rPr>
              <a:t>	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A</a:t>
            </a:r>
            <a:r>
              <a:rPr lang="en-US" sz="22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new empty stack				 	</a:t>
            </a:r>
            <a:r>
              <a:rPr lang="en-US" sz="2200">
                <a:latin typeface="Times New Roman" charset="0"/>
                <a:sym typeface="Symbol" charset="0"/>
              </a:rPr>
              <a:t>1</a:t>
            </a:r>
            <a:endParaRPr lang="en-US" sz="2200" b="1" i="1">
              <a:solidFill>
                <a:schemeClr val="accent2"/>
              </a:solidFill>
              <a:latin typeface="Times New Roman" charset="0"/>
            </a:endParaRPr>
          </a:p>
          <a:p>
            <a:pPr marL="342900" indent="-342900" defTabSz="228600"/>
            <a:r>
              <a:rPr lang="en-US" sz="2200">
                <a:latin typeface="Times New Roman" charset="0"/>
              </a:rPr>
              <a:t>		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 sz="2200">
                <a:latin typeface="Times New Roman" charset="0"/>
              </a:rPr>
              <a:t> 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2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20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0</a:t>
            </a:r>
            <a:r>
              <a:rPr lang="en-US" sz="2200">
                <a:latin typeface="Times New Roman" charset="0"/>
                <a:sym typeface="Symbol" charset="0"/>
              </a:rPr>
              <a:t> 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to</a:t>
            </a:r>
            <a:r>
              <a:rPr lang="en-US" sz="2200">
                <a:latin typeface="Times New Roman" charset="0"/>
                <a:sym typeface="Symbol" charset="0"/>
              </a:rPr>
              <a:t> 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>
                <a:solidFill>
                  <a:schemeClr val="accent2"/>
                </a:solidFill>
                <a:latin typeface="Symbol" charset="0"/>
                <a:sym typeface="Symbol" charset="0"/>
              </a:rPr>
              <a:t>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 1</a:t>
            </a:r>
            <a:r>
              <a:rPr lang="en-US" sz="2200">
                <a:latin typeface="Times New Roman" charset="0"/>
                <a:sym typeface="Symbol" charset="0"/>
              </a:rPr>
              <a:t> 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do					</a:t>
            </a:r>
            <a:r>
              <a:rPr lang="en-US" sz="2200" b="1" i="1">
                <a:latin typeface="Times New Roman" charset="0"/>
                <a:sym typeface="Symbol" charset="0"/>
              </a:rPr>
              <a:t>n</a:t>
            </a:r>
          </a:p>
          <a:p>
            <a:pPr marL="342900" indent="-342900" defTabSz="228600"/>
            <a:r>
              <a:rPr lang="en-US" sz="2200" b="1">
                <a:solidFill>
                  <a:srgbClr val="000000"/>
                </a:solidFill>
                <a:latin typeface="Times New Roman" charset="0"/>
              </a:rPr>
              <a:t>			while</a:t>
            </a:r>
            <a:r>
              <a:rPr lang="en-US" sz="2200">
                <a:latin typeface="Times New Roman" charset="0"/>
              </a:rPr>
              <a:t> 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(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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A</a:t>
            </a:r>
            <a:r>
              <a:rPr lang="en-US" sz="2200">
                <a:latin typeface="Times New Roman" charset="0"/>
              </a:rPr>
              <a:t>.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isEmpty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() 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 </a:t>
            </a:r>
          </a:p>
          <a:p>
            <a:pPr marL="342900" indent="-342900" defTabSz="228600"/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						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X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A.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top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Symbol" charset="0"/>
                <a:sym typeface="Symbol" charset="0"/>
              </a:rPr>
              <a:t>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X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] 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sz="2200">
                <a:latin typeface="Times New Roman" charset="0"/>
              </a:rPr>
              <a:t> 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do	</a:t>
            </a:r>
            <a:r>
              <a:rPr lang="en-US" sz="2200" b="1" i="1">
                <a:latin typeface="Times New Roman" charset="0"/>
                <a:sym typeface="Symbol" charset="0"/>
              </a:rPr>
              <a:t>n</a:t>
            </a:r>
          </a:p>
          <a:p>
            <a:pPr marL="342900" indent="-342900" defTabSz="228600"/>
            <a:r>
              <a:rPr lang="en-US" sz="2200" b="1" i="1">
                <a:latin typeface="Times New Roman" charset="0"/>
                <a:sym typeface="Symbol" charset="0"/>
              </a:rPr>
              <a:t>				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A.pop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()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										</a:t>
            </a:r>
            <a:r>
              <a:rPr lang="en-US" sz="2200" b="1" i="1">
                <a:latin typeface="Times New Roman" charset="0"/>
                <a:sym typeface="Symbol" charset="0"/>
              </a:rPr>
              <a:t>n</a:t>
            </a:r>
            <a:endParaRPr lang="en-US" sz="220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 defTabSz="228600"/>
            <a:r>
              <a:rPr lang="en-US" sz="2200">
                <a:latin typeface="Times New Roman" charset="0"/>
              </a:rPr>
              <a:t>			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A</a:t>
            </a:r>
            <a:r>
              <a:rPr lang="en-US" sz="2200">
                <a:latin typeface="Times New Roman" charset="0"/>
              </a:rPr>
              <a:t>.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isEmpty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sz="2200">
                <a:latin typeface="Times New Roman" charset="0"/>
              </a:rPr>
              <a:t> 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</a:rPr>
              <a:t>then</a:t>
            </a:r>
            <a:r>
              <a:rPr lang="en-US" sz="2200">
                <a:latin typeface="Times New Roman" charset="0"/>
              </a:rPr>
              <a:t> 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			 		</a:t>
            </a:r>
            <a:r>
              <a:rPr lang="en-US" sz="2200" b="1" i="1">
                <a:latin typeface="Times New Roman" charset="0"/>
                <a:sym typeface="Symbol" charset="0"/>
              </a:rPr>
              <a:t>n</a:t>
            </a:r>
            <a:endParaRPr lang="en-US" sz="2200">
              <a:latin typeface="Times New Roman" charset="0"/>
              <a:sym typeface="Symbol" charset="0"/>
            </a:endParaRPr>
          </a:p>
          <a:p>
            <a:pPr marL="342900" indent="-342900" defTabSz="228600"/>
            <a:r>
              <a:rPr lang="en-US" sz="2200">
                <a:latin typeface="Times New Roman" charset="0"/>
                <a:sym typeface="Symbol" charset="0"/>
              </a:rPr>
              <a:t>				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sz="220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 </a:t>
            </a:r>
            <a:r>
              <a:rPr lang="en-US" sz="2200">
                <a:solidFill>
                  <a:schemeClr val="accent2"/>
                </a:solidFill>
                <a:latin typeface="Symbol" charset="0"/>
                <a:sym typeface="Symbol" charset="0"/>
              </a:rPr>
              <a:t>+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1								</a:t>
            </a:r>
            <a:r>
              <a:rPr lang="en-US" sz="2200" b="1" i="1">
                <a:latin typeface="Times New Roman" charset="0"/>
                <a:sym typeface="Symbol" charset="0"/>
              </a:rPr>
              <a:t>n</a:t>
            </a:r>
            <a:endParaRPr lang="en-US" sz="2200"/>
          </a:p>
          <a:p>
            <a:pPr marL="342900" indent="-342900" defTabSz="228600"/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2200" b="1">
                <a:solidFill>
                  <a:srgbClr val="000000"/>
                </a:solidFill>
                <a:latin typeface="Times New Roman" charset="0"/>
              </a:rPr>
              <a:t>else</a:t>
            </a:r>
            <a:endParaRPr lang="en-US" sz="2200">
              <a:solidFill>
                <a:schemeClr val="accent2"/>
              </a:solidFill>
              <a:latin typeface="Times New Roman" charset="0"/>
            </a:endParaRPr>
          </a:p>
          <a:p>
            <a:pPr marL="342900" indent="-342900" defTabSz="228600"/>
            <a:r>
              <a:rPr lang="en-US" sz="2200" b="1" i="1">
                <a:latin typeface="Times New Roman" charset="0"/>
                <a:sym typeface="Symbol" charset="0"/>
              </a:rPr>
              <a:t>		 		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sz="220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2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 </a:t>
            </a:r>
            <a:r>
              <a:rPr lang="en-US" sz="2200">
                <a:solidFill>
                  <a:schemeClr val="accent2"/>
                </a:solidFill>
                <a:latin typeface="Symbol" charset="0"/>
                <a:sym typeface="Symbol" charset="0"/>
              </a:rPr>
              <a:t>-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A.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top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					</a:t>
            </a:r>
            <a:r>
              <a:rPr lang="en-US" sz="2200" b="1" i="1">
                <a:latin typeface="Times New Roman" charset="0"/>
                <a:sym typeface="Symbol" charset="0"/>
              </a:rPr>
              <a:t>n</a:t>
            </a:r>
            <a:endParaRPr lang="en-US" sz="2200" b="1" i="1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 defTabSz="228600"/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			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A</a:t>
            </a:r>
            <a:r>
              <a:rPr lang="en-US" sz="2200">
                <a:latin typeface="Times New Roman" charset="0"/>
              </a:rPr>
              <a:t>.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</a:rPr>
              <a:t>push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200">
                <a:solidFill>
                  <a:schemeClr val="accent2"/>
                </a:solidFill>
                <a:latin typeface="Times New Roman" charset="0"/>
              </a:rPr>
              <a:t>)										</a:t>
            </a:r>
            <a:r>
              <a:rPr lang="en-US" sz="2200" b="1" i="1">
                <a:latin typeface="Times New Roman" charset="0"/>
                <a:sym typeface="Symbol" charset="0"/>
              </a:rPr>
              <a:t>n</a:t>
            </a:r>
            <a:endParaRPr lang="en-US" sz="220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 defTabSz="228600"/>
            <a:r>
              <a:rPr lang="en-US" sz="2200" b="1">
                <a:solidFill>
                  <a:srgbClr val="000000"/>
                </a:solidFill>
                <a:latin typeface="Times New Roman" charset="0"/>
                <a:sym typeface="Symbol" charset="0"/>
              </a:rPr>
              <a:t>	return</a:t>
            </a:r>
            <a:r>
              <a:rPr lang="en-US" sz="2200">
                <a:latin typeface="Times New Roman" charset="0"/>
                <a:sym typeface="Symbol" charset="0"/>
              </a:rPr>
              <a:t> </a:t>
            </a:r>
            <a:r>
              <a:rPr lang="en-US" sz="22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S 			      							</a:t>
            </a:r>
            <a:r>
              <a:rPr lang="en-US" sz="2200"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31750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1676400"/>
            <a:ext cx="3124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charset="2"/>
              <a:buChar char="q"/>
            </a:pPr>
            <a:r>
              <a:rPr lang="en-US" dirty="0"/>
              <a:t>Each index of the array</a:t>
            </a: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Char char="q"/>
            </a:pPr>
            <a:r>
              <a:rPr lang="en-US" sz="2000" dirty="0"/>
              <a:t>Is pushed into the stack exactly </a:t>
            </a:r>
            <a:r>
              <a:rPr lang="en-US" sz="2000" dirty="0" smtClean="0"/>
              <a:t>once </a:t>
            </a:r>
            <a:endParaRPr lang="en-US" sz="2000" dirty="0"/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Char char="q"/>
            </a:pPr>
            <a:r>
              <a:rPr lang="en-US" sz="2000" dirty="0"/>
              <a:t>Is popped from the stack at most once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80000"/>
              <a:buFont typeface="Wingdings" charset="2"/>
              <a:buChar char="q"/>
            </a:pPr>
            <a:r>
              <a:rPr lang="en-US" dirty="0"/>
              <a:t>The statements in the while-loop are executed at most 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/>
              <a:t> times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80000"/>
              <a:buFont typeface="Wingdings" charset="2"/>
              <a:buChar char="q"/>
            </a:pPr>
            <a:r>
              <a:rPr lang="en-US" dirty="0"/>
              <a:t>Algorithm </a:t>
            </a:r>
            <a:r>
              <a:rPr lang="en-US" b="1" i="1" dirty="0">
                <a:latin typeface="Times New Roman" charset="0"/>
                <a:sym typeface="Symbol" charset="0"/>
              </a:rPr>
              <a:t>spans2 </a:t>
            </a:r>
            <a:r>
              <a:rPr lang="en-US" dirty="0"/>
              <a:t>runs in </a:t>
            </a:r>
            <a:r>
              <a:rPr lang="en-US" b="1" i="1" dirty="0">
                <a:latin typeface="Times New Roman" charset="0"/>
                <a:sym typeface="Symbol" charset="0"/>
              </a:rPr>
              <a:t>O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) </a:t>
            </a:r>
            <a:r>
              <a:rPr lang="en-US" dirty="0"/>
              <a:t>time </a:t>
            </a:r>
          </a:p>
        </p:txBody>
      </p:sp>
      <p:sp>
        <p:nvSpPr>
          <p:cNvPr id="31751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4589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Buffered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724400"/>
          </a:xfrm>
        </p:spPr>
        <p:txBody>
          <a:bodyPr/>
          <a:lstStyle/>
          <a:p>
            <a:r>
              <a:rPr lang="en-US" sz="2400" dirty="0"/>
              <a:t>The Internet is designed to route information in discrete packets, which </a:t>
            </a:r>
            <a:r>
              <a:rPr lang="en-US" sz="2400" dirty="0" smtClean="0"/>
              <a:t>are at </a:t>
            </a:r>
            <a:r>
              <a:rPr lang="en-US" sz="2400" dirty="0"/>
              <a:t>most 1500 bytes in length. </a:t>
            </a:r>
            <a:endParaRPr lang="en-US" sz="2400" dirty="0" smtClean="0"/>
          </a:p>
          <a:p>
            <a:r>
              <a:rPr lang="en-US" sz="2400" dirty="0" smtClean="0"/>
              <a:t>Any time </a:t>
            </a:r>
            <a:r>
              <a:rPr lang="en-US" sz="2400" dirty="0"/>
              <a:t>a video stream </a:t>
            </a:r>
            <a:r>
              <a:rPr lang="en-US" sz="2400" dirty="0" smtClean="0"/>
              <a:t>is transmitted </a:t>
            </a:r>
            <a:r>
              <a:rPr lang="en-US" sz="2400" dirty="0"/>
              <a:t>on the Internet, it must be subdivided into packets and these </a:t>
            </a:r>
            <a:r>
              <a:rPr lang="en-US" sz="2400" dirty="0" smtClean="0"/>
              <a:t>packets must </a:t>
            </a:r>
            <a:r>
              <a:rPr lang="en-US" sz="2400" dirty="0"/>
              <a:t>each be individually routed to their destination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B</a:t>
            </a:r>
            <a:r>
              <a:rPr lang="en-US" sz="2400" dirty="0" smtClean="0"/>
              <a:t>ecause </a:t>
            </a:r>
            <a:r>
              <a:rPr lang="en-US" sz="2400" dirty="0"/>
              <a:t>of vagaries and errors, the time it takes </a:t>
            </a:r>
            <a:r>
              <a:rPr lang="en-US" sz="2400" dirty="0" smtClean="0"/>
              <a:t>for these </a:t>
            </a:r>
            <a:r>
              <a:rPr lang="en-US" sz="2400" dirty="0"/>
              <a:t>packets to arrive at their destination can be highly variable. </a:t>
            </a:r>
            <a:endParaRPr lang="en-US" sz="2400" dirty="0" smtClean="0"/>
          </a:p>
          <a:p>
            <a:r>
              <a:rPr lang="en-US" sz="2400" dirty="0" smtClean="0"/>
              <a:t>Thus</a:t>
            </a:r>
            <a:r>
              <a:rPr lang="en-US" sz="2400" dirty="0"/>
              <a:t>, we need </a:t>
            </a:r>
            <a:r>
              <a:rPr lang="en-US" sz="2400" dirty="0" smtClean="0"/>
              <a:t>a way </a:t>
            </a:r>
            <a:r>
              <a:rPr lang="en-US" sz="2400" dirty="0"/>
              <a:t>of “smoothing out” these variations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 and Queues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3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495800"/>
            <a:ext cx="4767852" cy="190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Buffered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724400"/>
          </a:xfrm>
        </p:spPr>
        <p:txBody>
          <a:bodyPr/>
          <a:lstStyle/>
          <a:p>
            <a:r>
              <a:rPr lang="en-US" sz="1800" dirty="0"/>
              <a:t>This smoothing is typically achieved is by using a buffer, which is a </a:t>
            </a:r>
            <a:r>
              <a:rPr lang="en-US" sz="1800" dirty="0" smtClean="0"/>
              <a:t>portion of </a:t>
            </a:r>
            <a:r>
              <a:rPr lang="en-US" sz="1800" dirty="0"/>
              <a:t>computer memory that is used to temporarily store items, as they are being </a:t>
            </a:r>
            <a:r>
              <a:rPr lang="en-US" sz="1800" dirty="0" smtClean="0"/>
              <a:t>produced by </a:t>
            </a:r>
            <a:r>
              <a:rPr lang="en-US" sz="1800" dirty="0"/>
              <a:t>one computational process and consumed by </a:t>
            </a:r>
            <a:r>
              <a:rPr lang="en-US" sz="1800" dirty="0" smtClean="0"/>
              <a:t>another.</a:t>
            </a:r>
          </a:p>
          <a:p>
            <a:r>
              <a:rPr lang="en-US" sz="1800" dirty="0" smtClean="0"/>
              <a:t>In the </a:t>
            </a:r>
            <a:r>
              <a:rPr lang="en-US" sz="1800" dirty="0"/>
              <a:t>case of video packets arriving via </a:t>
            </a:r>
            <a:r>
              <a:rPr lang="en-US" sz="1800" dirty="0" smtClean="0"/>
              <a:t>the Internet, </a:t>
            </a:r>
            <a:r>
              <a:rPr lang="en-US" sz="1800" dirty="0"/>
              <a:t>the networking process is producing </a:t>
            </a:r>
            <a:r>
              <a:rPr lang="en-US" sz="1800" dirty="0" smtClean="0"/>
              <a:t>the packets </a:t>
            </a:r>
            <a:r>
              <a:rPr lang="en-US" sz="1800" dirty="0"/>
              <a:t>and the playback process is consuming them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/>
              <a:t>T</a:t>
            </a:r>
            <a:r>
              <a:rPr lang="en-US" sz="1800" dirty="0" smtClean="0"/>
              <a:t>his </a:t>
            </a:r>
            <a:r>
              <a:rPr lang="en-US" sz="1800" dirty="0"/>
              <a:t>producer-consumer model is enforcing a first-in, first-out (FIFO) </a:t>
            </a:r>
            <a:r>
              <a:rPr lang="en-US" sz="1800" dirty="0" smtClean="0"/>
              <a:t>protocol for </a:t>
            </a:r>
            <a:r>
              <a:rPr lang="en-US" sz="1800" dirty="0"/>
              <a:t>the </a:t>
            </a:r>
            <a:r>
              <a:rPr lang="en-US" sz="1800" dirty="0" smtClean="0"/>
              <a:t>packets.</a:t>
            </a:r>
          </a:p>
          <a:p>
            <a:r>
              <a:rPr lang="en-US" sz="1800" dirty="0" smtClean="0"/>
              <a:t>A data structure that supports this functionality is called a </a:t>
            </a:r>
            <a:r>
              <a:rPr lang="en-US" sz="1800" b="1" dirty="0" smtClean="0">
                <a:solidFill>
                  <a:srgbClr val="FF0000"/>
                </a:solidFill>
              </a:rPr>
              <a:t>queue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2015 Goodrich and Tamassia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 and Queues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4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A0671BE-E9BF-034A-B370-6083CF751900}" type="slidenum">
              <a:rPr lang="en-US" sz="1400"/>
              <a:pPr eaLnBrk="1" hangingPunct="1"/>
              <a:t>18</a:t>
            </a:fld>
            <a:endParaRPr lang="en-US" sz="1400" dirty="0"/>
          </a:p>
        </p:txBody>
      </p:sp>
      <p:sp>
        <p:nvSpPr>
          <p:cNvPr id="717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Queues</a:t>
            </a:r>
            <a:endParaRPr lang="en-US" dirty="0">
              <a:latin typeface="Tahoma" charset="0"/>
            </a:endParaRPr>
          </a:p>
        </p:txBody>
      </p:sp>
      <p:sp>
        <p:nvSpPr>
          <p:cNvPr id="7173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4191000" cy="47244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Tahoma" charset="0"/>
              </a:rPr>
              <a:t>In a </a:t>
            </a:r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Queue</a:t>
            </a:r>
            <a:r>
              <a:rPr lang="en-US" sz="2000" dirty="0" smtClean="0">
                <a:latin typeface="Tahoma" charset="0"/>
              </a:rPr>
              <a:t>, </a:t>
            </a:r>
            <a:r>
              <a:rPr lang="en-US" sz="2000" dirty="0">
                <a:latin typeface="Tahoma" charset="0"/>
              </a:rPr>
              <a:t>i</a:t>
            </a:r>
            <a:r>
              <a:rPr lang="en-US" sz="2000" dirty="0" smtClean="0">
                <a:latin typeface="Tahoma" charset="0"/>
              </a:rPr>
              <a:t>nsertions </a:t>
            </a:r>
            <a:r>
              <a:rPr lang="en-US" sz="2000" dirty="0">
                <a:latin typeface="Tahoma" charset="0"/>
              </a:rPr>
              <a:t>and deletions follow the first-in first-out </a:t>
            </a:r>
            <a:r>
              <a:rPr lang="en-US" sz="2000" dirty="0" smtClean="0">
                <a:latin typeface="Tahoma" charset="0"/>
              </a:rPr>
              <a:t>scheme (FIFO)</a:t>
            </a:r>
            <a:endParaRPr lang="en-US" sz="2000" dirty="0">
              <a:latin typeface="Tahoma" charset="0"/>
            </a:endParaRPr>
          </a:p>
          <a:p>
            <a:pPr eaLnBrk="1" hangingPunct="1"/>
            <a:r>
              <a:rPr lang="en-US" sz="2000" dirty="0">
                <a:latin typeface="Tahoma" charset="0"/>
              </a:rPr>
              <a:t>Insertions are at the </a:t>
            </a:r>
            <a:r>
              <a:rPr lang="en-US" sz="2000" dirty="0" smtClean="0">
                <a:latin typeface="Tahoma" charset="0"/>
              </a:rPr>
              <a:t>“rear” or “end” of </a:t>
            </a:r>
            <a:r>
              <a:rPr lang="en-US" sz="2000" dirty="0">
                <a:latin typeface="Tahoma" charset="0"/>
              </a:rPr>
              <a:t>the queue and removals are at the </a:t>
            </a:r>
            <a:r>
              <a:rPr lang="en-US" sz="2000" dirty="0" smtClean="0">
                <a:latin typeface="Tahoma" charset="0"/>
              </a:rPr>
              <a:t>“front” </a:t>
            </a:r>
            <a:r>
              <a:rPr lang="en-US" sz="2000" dirty="0">
                <a:latin typeface="Tahoma" charset="0"/>
              </a:rPr>
              <a:t>of the queue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Main queue operations:</a:t>
            </a:r>
          </a:p>
          <a:p>
            <a:pPr lvl="1" eaLnBrk="1" hangingPunct="1"/>
            <a:r>
              <a:rPr lang="en-US" sz="1800" dirty="0" err="1">
                <a:solidFill>
                  <a:schemeClr val="tx2"/>
                </a:solidFill>
                <a:latin typeface="Tahoma" charset="0"/>
              </a:rPr>
              <a:t>enqueue</a:t>
            </a:r>
            <a:r>
              <a:rPr lang="en-US" sz="1800" dirty="0" smtClean="0">
                <a:latin typeface="Tahoma" charset="0"/>
              </a:rPr>
              <a:t>(e)</a:t>
            </a:r>
            <a:r>
              <a:rPr lang="en-US" sz="1800" dirty="0">
                <a:latin typeface="Tahoma" charset="0"/>
              </a:rPr>
              <a:t>: inserts an </a:t>
            </a:r>
            <a:r>
              <a:rPr lang="en-US" sz="1800" dirty="0" smtClean="0">
                <a:latin typeface="Tahoma" charset="0"/>
              </a:rPr>
              <a:t>element, e, </a:t>
            </a:r>
            <a:r>
              <a:rPr lang="en-US" sz="1800" dirty="0">
                <a:latin typeface="Tahoma" charset="0"/>
              </a:rPr>
              <a:t>at the end of the queue</a:t>
            </a:r>
          </a:p>
          <a:p>
            <a:pPr lvl="1" eaLnBrk="1" hangingPunct="1"/>
            <a:r>
              <a:rPr lang="en-US" sz="1800" dirty="0" err="1" smtClean="0">
                <a:solidFill>
                  <a:schemeClr val="tx2"/>
                </a:solidFill>
                <a:latin typeface="Tahoma" charset="0"/>
              </a:rPr>
              <a:t>dequeue</a:t>
            </a:r>
            <a:r>
              <a:rPr lang="en-US" sz="1800" dirty="0">
                <a:latin typeface="Tahoma" charset="0"/>
              </a:rPr>
              <a:t>(): removes and returns the element at the front of the queue</a:t>
            </a:r>
          </a:p>
        </p:txBody>
      </p:sp>
      <p:sp>
        <p:nvSpPr>
          <p:cNvPr id="7174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600200"/>
            <a:ext cx="41148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Auxiliary queue 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first</a:t>
            </a:r>
            <a:r>
              <a:rPr lang="en-US" sz="2000" dirty="0" smtClean="0">
                <a:latin typeface="Tahoma" charset="0"/>
              </a:rPr>
              <a:t>(</a:t>
            </a:r>
            <a:r>
              <a:rPr lang="en-US" sz="2000" dirty="0">
                <a:latin typeface="Tahoma" charset="0"/>
              </a:rPr>
              <a:t>): returns the element at the front without removing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size</a:t>
            </a:r>
            <a:r>
              <a:rPr lang="en-US" sz="2000" dirty="0">
                <a:latin typeface="Tahoma" charset="0"/>
              </a:rPr>
              <a:t>(): returns the number of elements stored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>
                <a:solidFill>
                  <a:schemeClr val="tx2"/>
                </a:solidFill>
                <a:latin typeface="Tahoma" charset="0"/>
              </a:rPr>
              <a:t>isEmpty</a:t>
            </a:r>
            <a:r>
              <a:rPr lang="en-US" sz="2000" dirty="0">
                <a:latin typeface="Tahoma" charset="0"/>
              </a:rPr>
              <a:t>(): indicates whether no elements are stored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Boundary cases:</a:t>
            </a:r>
            <a:endParaRPr lang="en-US" sz="24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Attempting the execution of dequeue or </a:t>
            </a:r>
            <a:r>
              <a:rPr lang="en-US" sz="2000" dirty="0" smtClean="0">
                <a:latin typeface="Tahoma" charset="0"/>
              </a:rPr>
              <a:t>first on </a:t>
            </a:r>
            <a:r>
              <a:rPr lang="en-US" sz="2000" dirty="0">
                <a:latin typeface="Tahoma" charset="0"/>
              </a:rPr>
              <a:t>an empty </a:t>
            </a:r>
            <a:r>
              <a:rPr lang="en-US" sz="2000" dirty="0" smtClean="0">
                <a:latin typeface="Tahoma" charset="0"/>
              </a:rPr>
              <a:t>queue signals an error or returns </a:t>
            </a:r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null </a:t>
            </a:r>
            <a:endParaRPr lang="en-US" sz="2000" dirty="0">
              <a:solidFill>
                <a:schemeClr val="tx2"/>
              </a:solidFill>
              <a:latin typeface="Tahoma" charset="0"/>
            </a:endParaRPr>
          </a:p>
        </p:txBody>
      </p:sp>
      <p:sp>
        <p:nvSpPr>
          <p:cNvPr id="7175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4800600" y="381000"/>
            <a:ext cx="3962400" cy="1143000"/>
            <a:chOff x="1981200" y="3581400"/>
            <a:chExt cx="5638800" cy="1670050"/>
          </a:xfrm>
        </p:grpSpPr>
        <p:grpSp>
          <p:nvGrpSpPr>
            <p:cNvPr id="9" name="Group 235"/>
            <p:cNvGrpSpPr>
              <a:grpSpLocks/>
            </p:cNvGrpSpPr>
            <p:nvPr/>
          </p:nvGrpSpPr>
          <p:grpSpPr bwMode="auto">
            <a:xfrm>
              <a:off x="1981200" y="4343400"/>
              <a:ext cx="1828800" cy="908050"/>
              <a:chOff x="1248" y="2736"/>
              <a:chExt cx="1152" cy="572"/>
            </a:xfrm>
          </p:grpSpPr>
          <p:sp>
            <p:nvSpPr>
              <p:cNvPr id="46" name="Freeform 184"/>
              <p:cNvSpPr>
                <a:spLocks/>
              </p:cNvSpPr>
              <p:nvPr/>
            </p:nvSpPr>
            <p:spPr bwMode="auto">
              <a:xfrm>
                <a:off x="1378" y="2857"/>
                <a:ext cx="349" cy="259"/>
              </a:xfrm>
              <a:custGeom>
                <a:avLst/>
                <a:gdLst>
                  <a:gd name="T0" fmla="*/ 317 w 1047"/>
                  <a:gd name="T1" fmla="*/ 0 h 776"/>
                  <a:gd name="T2" fmla="*/ 65 w 1047"/>
                  <a:gd name="T3" fmla="*/ 23 h 776"/>
                  <a:gd name="T4" fmla="*/ 0 w 1047"/>
                  <a:gd name="T5" fmla="*/ 82 h 776"/>
                  <a:gd name="T6" fmla="*/ 2 w 1047"/>
                  <a:gd name="T7" fmla="*/ 259 h 776"/>
                  <a:gd name="T8" fmla="*/ 43 w 1047"/>
                  <a:gd name="T9" fmla="*/ 258 h 776"/>
                  <a:gd name="T10" fmla="*/ 49 w 1047"/>
                  <a:gd name="T11" fmla="*/ 83 h 776"/>
                  <a:gd name="T12" fmla="*/ 120 w 1047"/>
                  <a:gd name="T13" fmla="*/ 94 h 776"/>
                  <a:gd name="T14" fmla="*/ 75 w 1047"/>
                  <a:gd name="T15" fmla="*/ 40 h 776"/>
                  <a:gd name="T16" fmla="*/ 349 w 1047"/>
                  <a:gd name="T17" fmla="*/ 12 h 776"/>
                  <a:gd name="T18" fmla="*/ 317 w 1047"/>
                  <a:gd name="T19" fmla="*/ 0 h 776"/>
                  <a:gd name="T20" fmla="*/ 317 w 1047"/>
                  <a:gd name="T21" fmla="*/ 0 h 77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47"/>
                  <a:gd name="T34" fmla="*/ 0 h 776"/>
                  <a:gd name="T35" fmla="*/ 1047 w 1047"/>
                  <a:gd name="T36" fmla="*/ 776 h 77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47" h="776">
                    <a:moveTo>
                      <a:pt x="952" y="0"/>
                    </a:moveTo>
                    <a:lnTo>
                      <a:pt x="195" y="70"/>
                    </a:lnTo>
                    <a:lnTo>
                      <a:pt x="0" y="247"/>
                    </a:lnTo>
                    <a:lnTo>
                      <a:pt x="5" y="776"/>
                    </a:lnTo>
                    <a:lnTo>
                      <a:pt x="129" y="774"/>
                    </a:lnTo>
                    <a:lnTo>
                      <a:pt x="148" y="249"/>
                    </a:lnTo>
                    <a:lnTo>
                      <a:pt x="359" y="282"/>
                    </a:lnTo>
                    <a:lnTo>
                      <a:pt x="226" y="121"/>
                    </a:lnTo>
                    <a:lnTo>
                      <a:pt x="1047" y="37"/>
                    </a:lnTo>
                    <a:lnTo>
                      <a:pt x="952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185"/>
              <p:cNvSpPr>
                <a:spLocks/>
              </p:cNvSpPr>
              <p:nvPr/>
            </p:nvSpPr>
            <p:spPr bwMode="auto">
              <a:xfrm>
                <a:off x="1252" y="2948"/>
                <a:ext cx="878" cy="217"/>
              </a:xfrm>
              <a:custGeom>
                <a:avLst/>
                <a:gdLst>
                  <a:gd name="T0" fmla="*/ 71 w 2634"/>
                  <a:gd name="T1" fmla="*/ 13 h 651"/>
                  <a:gd name="T2" fmla="*/ 56 w 2634"/>
                  <a:gd name="T3" fmla="*/ 22 h 651"/>
                  <a:gd name="T4" fmla="*/ 45 w 2634"/>
                  <a:gd name="T5" fmla="*/ 29 h 651"/>
                  <a:gd name="T6" fmla="*/ 24 w 2634"/>
                  <a:gd name="T7" fmla="*/ 51 h 651"/>
                  <a:gd name="T8" fmla="*/ 8 w 2634"/>
                  <a:gd name="T9" fmla="*/ 78 h 651"/>
                  <a:gd name="T10" fmla="*/ 3 w 2634"/>
                  <a:gd name="T11" fmla="*/ 137 h 651"/>
                  <a:gd name="T12" fmla="*/ 12 w 2634"/>
                  <a:gd name="T13" fmla="*/ 159 h 651"/>
                  <a:gd name="T14" fmla="*/ 29 w 2634"/>
                  <a:gd name="T15" fmla="*/ 173 h 651"/>
                  <a:gd name="T16" fmla="*/ 49 w 2634"/>
                  <a:gd name="T17" fmla="*/ 179 h 651"/>
                  <a:gd name="T18" fmla="*/ 374 w 2634"/>
                  <a:gd name="T19" fmla="*/ 206 h 651"/>
                  <a:gd name="T20" fmla="*/ 413 w 2634"/>
                  <a:gd name="T21" fmla="*/ 167 h 651"/>
                  <a:gd name="T22" fmla="*/ 427 w 2634"/>
                  <a:gd name="T23" fmla="*/ 143 h 651"/>
                  <a:gd name="T24" fmla="*/ 444 w 2634"/>
                  <a:gd name="T25" fmla="*/ 128 h 651"/>
                  <a:gd name="T26" fmla="*/ 458 w 2634"/>
                  <a:gd name="T27" fmla="*/ 121 h 651"/>
                  <a:gd name="T28" fmla="*/ 509 w 2634"/>
                  <a:gd name="T29" fmla="*/ 123 h 651"/>
                  <a:gd name="T30" fmla="*/ 531 w 2634"/>
                  <a:gd name="T31" fmla="*/ 133 h 651"/>
                  <a:gd name="T32" fmla="*/ 554 w 2634"/>
                  <a:gd name="T33" fmla="*/ 162 h 651"/>
                  <a:gd name="T34" fmla="*/ 567 w 2634"/>
                  <a:gd name="T35" fmla="*/ 217 h 651"/>
                  <a:gd name="T36" fmla="*/ 639 w 2634"/>
                  <a:gd name="T37" fmla="*/ 170 h 651"/>
                  <a:gd name="T38" fmla="*/ 617 w 2634"/>
                  <a:gd name="T39" fmla="*/ 149 h 651"/>
                  <a:gd name="T40" fmla="*/ 595 w 2634"/>
                  <a:gd name="T41" fmla="*/ 129 h 651"/>
                  <a:gd name="T42" fmla="*/ 572 w 2634"/>
                  <a:gd name="T43" fmla="*/ 112 h 651"/>
                  <a:gd name="T44" fmla="*/ 558 w 2634"/>
                  <a:gd name="T45" fmla="*/ 102 h 651"/>
                  <a:gd name="T46" fmla="*/ 545 w 2634"/>
                  <a:gd name="T47" fmla="*/ 93 h 651"/>
                  <a:gd name="T48" fmla="*/ 531 w 2634"/>
                  <a:gd name="T49" fmla="*/ 84 h 651"/>
                  <a:gd name="T50" fmla="*/ 518 w 2634"/>
                  <a:gd name="T51" fmla="*/ 78 h 651"/>
                  <a:gd name="T52" fmla="*/ 496 w 2634"/>
                  <a:gd name="T53" fmla="*/ 72 h 651"/>
                  <a:gd name="T54" fmla="*/ 464 w 2634"/>
                  <a:gd name="T55" fmla="*/ 77 h 651"/>
                  <a:gd name="T56" fmla="*/ 445 w 2634"/>
                  <a:gd name="T57" fmla="*/ 86 h 651"/>
                  <a:gd name="T58" fmla="*/ 431 w 2634"/>
                  <a:gd name="T59" fmla="*/ 95 h 651"/>
                  <a:gd name="T60" fmla="*/ 422 w 2634"/>
                  <a:gd name="T61" fmla="*/ 101 h 651"/>
                  <a:gd name="T62" fmla="*/ 414 w 2634"/>
                  <a:gd name="T63" fmla="*/ 107 h 651"/>
                  <a:gd name="T64" fmla="*/ 406 w 2634"/>
                  <a:gd name="T65" fmla="*/ 113 h 651"/>
                  <a:gd name="T66" fmla="*/ 395 w 2634"/>
                  <a:gd name="T67" fmla="*/ 122 h 651"/>
                  <a:gd name="T68" fmla="*/ 382 w 2634"/>
                  <a:gd name="T69" fmla="*/ 130 h 651"/>
                  <a:gd name="T70" fmla="*/ 365 w 2634"/>
                  <a:gd name="T71" fmla="*/ 134 h 651"/>
                  <a:gd name="T72" fmla="*/ 358 w 2634"/>
                  <a:gd name="T73" fmla="*/ 110 h 651"/>
                  <a:gd name="T74" fmla="*/ 369 w 2634"/>
                  <a:gd name="T75" fmla="*/ 89 h 651"/>
                  <a:gd name="T76" fmla="*/ 356 w 2634"/>
                  <a:gd name="T77" fmla="*/ 43 h 651"/>
                  <a:gd name="T78" fmla="*/ 348 w 2634"/>
                  <a:gd name="T79" fmla="*/ 46 h 651"/>
                  <a:gd name="T80" fmla="*/ 334 w 2634"/>
                  <a:gd name="T81" fmla="*/ 67 h 651"/>
                  <a:gd name="T82" fmla="*/ 321 w 2634"/>
                  <a:gd name="T83" fmla="*/ 99 h 651"/>
                  <a:gd name="T84" fmla="*/ 307 w 2634"/>
                  <a:gd name="T85" fmla="*/ 115 h 651"/>
                  <a:gd name="T86" fmla="*/ 279 w 2634"/>
                  <a:gd name="T87" fmla="*/ 117 h 651"/>
                  <a:gd name="T88" fmla="*/ 258 w 2634"/>
                  <a:gd name="T89" fmla="*/ 94 h 651"/>
                  <a:gd name="T90" fmla="*/ 258 w 2634"/>
                  <a:gd name="T91" fmla="*/ 63 h 651"/>
                  <a:gd name="T92" fmla="*/ 244 w 2634"/>
                  <a:gd name="T93" fmla="*/ 0 h 651"/>
                  <a:gd name="T94" fmla="*/ 128 w 2634"/>
                  <a:gd name="T95" fmla="*/ 128 h 651"/>
                  <a:gd name="T96" fmla="*/ 112 w 2634"/>
                  <a:gd name="T97" fmla="*/ 138 h 651"/>
                  <a:gd name="T98" fmla="*/ 87 w 2634"/>
                  <a:gd name="T99" fmla="*/ 146 h 651"/>
                  <a:gd name="T100" fmla="*/ 47 w 2634"/>
                  <a:gd name="T101" fmla="*/ 128 h 651"/>
                  <a:gd name="T102" fmla="*/ 31 w 2634"/>
                  <a:gd name="T103" fmla="*/ 89 h 651"/>
                  <a:gd name="T104" fmla="*/ 42 w 2634"/>
                  <a:gd name="T105" fmla="*/ 48 h 651"/>
                  <a:gd name="T106" fmla="*/ 71 w 2634"/>
                  <a:gd name="T107" fmla="*/ 18 h 65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634"/>
                  <a:gd name="T163" fmla="*/ 0 h 651"/>
                  <a:gd name="T164" fmla="*/ 2634 w 2634"/>
                  <a:gd name="T165" fmla="*/ 651 h 65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634" h="651">
                    <a:moveTo>
                      <a:pt x="248" y="24"/>
                    </a:moveTo>
                    <a:lnTo>
                      <a:pt x="242" y="28"/>
                    </a:lnTo>
                    <a:lnTo>
                      <a:pt x="225" y="35"/>
                    </a:lnTo>
                    <a:lnTo>
                      <a:pt x="214" y="40"/>
                    </a:lnTo>
                    <a:lnTo>
                      <a:pt x="200" y="47"/>
                    </a:lnTo>
                    <a:lnTo>
                      <a:pt x="185" y="55"/>
                    </a:lnTo>
                    <a:lnTo>
                      <a:pt x="177" y="61"/>
                    </a:lnTo>
                    <a:lnTo>
                      <a:pt x="169" y="65"/>
                    </a:lnTo>
                    <a:lnTo>
                      <a:pt x="160" y="69"/>
                    </a:lnTo>
                    <a:lnTo>
                      <a:pt x="153" y="76"/>
                    </a:lnTo>
                    <a:lnTo>
                      <a:pt x="144" y="83"/>
                    </a:lnTo>
                    <a:lnTo>
                      <a:pt x="135" y="88"/>
                    </a:lnTo>
                    <a:lnTo>
                      <a:pt x="119" y="102"/>
                    </a:lnTo>
                    <a:lnTo>
                      <a:pt x="101" y="117"/>
                    </a:lnTo>
                    <a:lnTo>
                      <a:pt x="86" y="134"/>
                    </a:lnTo>
                    <a:lnTo>
                      <a:pt x="71" y="152"/>
                    </a:lnTo>
                    <a:lnTo>
                      <a:pt x="57" y="171"/>
                    </a:lnTo>
                    <a:lnTo>
                      <a:pt x="44" y="191"/>
                    </a:lnTo>
                    <a:lnTo>
                      <a:pt x="33" y="213"/>
                    </a:lnTo>
                    <a:lnTo>
                      <a:pt x="25" y="235"/>
                    </a:lnTo>
                    <a:lnTo>
                      <a:pt x="11" y="274"/>
                    </a:lnTo>
                    <a:lnTo>
                      <a:pt x="0" y="348"/>
                    </a:lnTo>
                    <a:lnTo>
                      <a:pt x="2" y="381"/>
                    </a:lnTo>
                    <a:lnTo>
                      <a:pt x="9" y="412"/>
                    </a:lnTo>
                    <a:lnTo>
                      <a:pt x="17" y="440"/>
                    </a:lnTo>
                    <a:lnTo>
                      <a:pt x="22" y="454"/>
                    </a:lnTo>
                    <a:lnTo>
                      <a:pt x="28" y="467"/>
                    </a:lnTo>
                    <a:lnTo>
                      <a:pt x="35" y="478"/>
                    </a:lnTo>
                    <a:lnTo>
                      <a:pt x="44" y="489"/>
                    </a:lnTo>
                    <a:lnTo>
                      <a:pt x="64" y="507"/>
                    </a:lnTo>
                    <a:lnTo>
                      <a:pt x="73" y="513"/>
                    </a:lnTo>
                    <a:lnTo>
                      <a:pt x="86" y="519"/>
                    </a:lnTo>
                    <a:lnTo>
                      <a:pt x="97" y="523"/>
                    </a:lnTo>
                    <a:lnTo>
                      <a:pt x="108" y="527"/>
                    </a:lnTo>
                    <a:lnTo>
                      <a:pt x="129" y="533"/>
                    </a:lnTo>
                    <a:lnTo>
                      <a:pt x="146" y="537"/>
                    </a:lnTo>
                    <a:lnTo>
                      <a:pt x="162" y="537"/>
                    </a:lnTo>
                    <a:lnTo>
                      <a:pt x="979" y="562"/>
                    </a:lnTo>
                    <a:lnTo>
                      <a:pt x="1118" y="527"/>
                    </a:lnTo>
                    <a:lnTo>
                      <a:pt x="1122" y="617"/>
                    </a:lnTo>
                    <a:lnTo>
                      <a:pt x="1213" y="560"/>
                    </a:lnTo>
                    <a:lnTo>
                      <a:pt x="1224" y="530"/>
                    </a:lnTo>
                    <a:lnTo>
                      <a:pt x="1230" y="515"/>
                    </a:lnTo>
                    <a:lnTo>
                      <a:pt x="1238" y="500"/>
                    </a:lnTo>
                    <a:lnTo>
                      <a:pt x="1247" y="483"/>
                    </a:lnTo>
                    <a:lnTo>
                      <a:pt x="1257" y="464"/>
                    </a:lnTo>
                    <a:lnTo>
                      <a:pt x="1268" y="447"/>
                    </a:lnTo>
                    <a:lnTo>
                      <a:pt x="1282" y="428"/>
                    </a:lnTo>
                    <a:lnTo>
                      <a:pt x="1297" y="412"/>
                    </a:lnTo>
                    <a:lnTo>
                      <a:pt x="1314" y="396"/>
                    </a:lnTo>
                    <a:lnTo>
                      <a:pt x="1322" y="390"/>
                    </a:lnTo>
                    <a:lnTo>
                      <a:pt x="1332" y="383"/>
                    </a:lnTo>
                    <a:lnTo>
                      <a:pt x="1341" y="377"/>
                    </a:lnTo>
                    <a:lnTo>
                      <a:pt x="1351" y="372"/>
                    </a:lnTo>
                    <a:lnTo>
                      <a:pt x="1362" y="366"/>
                    </a:lnTo>
                    <a:lnTo>
                      <a:pt x="1373" y="363"/>
                    </a:lnTo>
                    <a:lnTo>
                      <a:pt x="1395" y="358"/>
                    </a:lnTo>
                    <a:lnTo>
                      <a:pt x="1442" y="357"/>
                    </a:lnTo>
                    <a:lnTo>
                      <a:pt x="1486" y="359"/>
                    </a:lnTo>
                    <a:lnTo>
                      <a:pt x="1527" y="370"/>
                    </a:lnTo>
                    <a:lnTo>
                      <a:pt x="1547" y="377"/>
                    </a:lnTo>
                    <a:lnTo>
                      <a:pt x="1566" y="385"/>
                    </a:lnTo>
                    <a:lnTo>
                      <a:pt x="1584" y="395"/>
                    </a:lnTo>
                    <a:lnTo>
                      <a:pt x="1592" y="399"/>
                    </a:lnTo>
                    <a:lnTo>
                      <a:pt x="1599" y="405"/>
                    </a:lnTo>
                    <a:lnTo>
                      <a:pt x="1626" y="428"/>
                    </a:lnTo>
                    <a:lnTo>
                      <a:pt x="1648" y="454"/>
                    </a:lnTo>
                    <a:lnTo>
                      <a:pt x="1662" y="485"/>
                    </a:lnTo>
                    <a:lnTo>
                      <a:pt x="1673" y="516"/>
                    </a:lnTo>
                    <a:lnTo>
                      <a:pt x="1682" y="545"/>
                    </a:lnTo>
                    <a:lnTo>
                      <a:pt x="1693" y="599"/>
                    </a:lnTo>
                    <a:lnTo>
                      <a:pt x="1701" y="651"/>
                    </a:lnTo>
                    <a:lnTo>
                      <a:pt x="2623" y="560"/>
                    </a:lnTo>
                    <a:lnTo>
                      <a:pt x="2634" y="507"/>
                    </a:lnTo>
                    <a:lnTo>
                      <a:pt x="1931" y="526"/>
                    </a:lnTo>
                    <a:lnTo>
                      <a:pt x="1917" y="511"/>
                    </a:lnTo>
                    <a:lnTo>
                      <a:pt x="1899" y="493"/>
                    </a:lnTo>
                    <a:lnTo>
                      <a:pt x="1877" y="472"/>
                    </a:lnTo>
                    <a:lnTo>
                      <a:pt x="1863" y="460"/>
                    </a:lnTo>
                    <a:lnTo>
                      <a:pt x="1850" y="446"/>
                    </a:lnTo>
                    <a:lnTo>
                      <a:pt x="1833" y="432"/>
                    </a:lnTo>
                    <a:lnTo>
                      <a:pt x="1817" y="418"/>
                    </a:lnTo>
                    <a:lnTo>
                      <a:pt x="1800" y="403"/>
                    </a:lnTo>
                    <a:lnTo>
                      <a:pt x="1784" y="388"/>
                    </a:lnTo>
                    <a:lnTo>
                      <a:pt x="1764" y="373"/>
                    </a:lnTo>
                    <a:lnTo>
                      <a:pt x="1745" y="358"/>
                    </a:lnTo>
                    <a:lnTo>
                      <a:pt x="1726" y="341"/>
                    </a:lnTo>
                    <a:lnTo>
                      <a:pt x="1716" y="335"/>
                    </a:lnTo>
                    <a:lnTo>
                      <a:pt x="1705" y="326"/>
                    </a:lnTo>
                    <a:lnTo>
                      <a:pt x="1695" y="319"/>
                    </a:lnTo>
                    <a:lnTo>
                      <a:pt x="1684" y="313"/>
                    </a:lnTo>
                    <a:lnTo>
                      <a:pt x="1675" y="306"/>
                    </a:lnTo>
                    <a:lnTo>
                      <a:pt x="1664" y="297"/>
                    </a:lnTo>
                    <a:lnTo>
                      <a:pt x="1655" y="290"/>
                    </a:lnTo>
                    <a:lnTo>
                      <a:pt x="1646" y="284"/>
                    </a:lnTo>
                    <a:lnTo>
                      <a:pt x="1635" y="278"/>
                    </a:lnTo>
                    <a:lnTo>
                      <a:pt x="1625" y="271"/>
                    </a:lnTo>
                    <a:lnTo>
                      <a:pt x="1614" y="266"/>
                    </a:lnTo>
                    <a:lnTo>
                      <a:pt x="1604" y="259"/>
                    </a:lnTo>
                    <a:lnTo>
                      <a:pt x="1593" y="253"/>
                    </a:lnTo>
                    <a:lnTo>
                      <a:pt x="1584" y="249"/>
                    </a:lnTo>
                    <a:lnTo>
                      <a:pt x="1573" y="244"/>
                    </a:lnTo>
                    <a:lnTo>
                      <a:pt x="1563" y="240"/>
                    </a:lnTo>
                    <a:lnTo>
                      <a:pt x="1553" y="235"/>
                    </a:lnTo>
                    <a:lnTo>
                      <a:pt x="1544" y="231"/>
                    </a:lnTo>
                    <a:lnTo>
                      <a:pt x="1524" y="224"/>
                    </a:lnTo>
                    <a:lnTo>
                      <a:pt x="1505" y="219"/>
                    </a:lnTo>
                    <a:lnTo>
                      <a:pt x="1487" y="215"/>
                    </a:lnTo>
                    <a:lnTo>
                      <a:pt x="1471" y="213"/>
                    </a:lnTo>
                    <a:lnTo>
                      <a:pt x="1436" y="216"/>
                    </a:lnTo>
                    <a:lnTo>
                      <a:pt x="1407" y="226"/>
                    </a:lnTo>
                    <a:lnTo>
                      <a:pt x="1392" y="231"/>
                    </a:lnTo>
                    <a:lnTo>
                      <a:pt x="1377" y="237"/>
                    </a:lnTo>
                    <a:lnTo>
                      <a:pt x="1362" y="244"/>
                    </a:lnTo>
                    <a:lnTo>
                      <a:pt x="1348" y="252"/>
                    </a:lnTo>
                    <a:lnTo>
                      <a:pt x="1334" y="259"/>
                    </a:lnTo>
                    <a:lnTo>
                      <a:pt x="1321" y="267"/>
                    </a:lnTo>
                    <a:lnTo>
                      <a:pt x="1307" y="277"/>
                    </a:lnTo>
                    <a:lnTo>
                      <a:pt x="1300" y="282"/>
                    </a:lnTo>
                    <a:lnTo>
                      <a:pt x="1293" y="286"/>
                    </a:lnTo>
                    <a:lnTo>
                      <a:pt x="1286" y="290"/>
                    </a:lnTo>
                    <a:lnTo>
                      <a:pt x="1279" y="296"/>
                    </a:lnTo>
                    <a:lnTo>
                      <a:pt x="1272" y="299"/>
                    </a:lnTo>
                    <a:lnTo>
                      <a:pt x="1267" y="304"/>
                    </a:lnTo>
                    <a:lnTo>
                      <a:pt x="1260" y="308"/>
                    </a:lnTo>
                    <a:lnTo>
                      <a:pt x="1254" y="313"/>
                    </a:lnTo>
                    <a:lnTo>
                      <a:pt x="1247" y="318"/>
                    </a:lnTo>
                    <a:lnTo>
                      <a:pt x="1241" y="322"/>
                    </a:lnTo>
                    <a:lnTo>
                      <a:pt x="1234" y="328"/>
                    </a:lnTo>
                    <a:lnTo>
                      <a:pt x="1228" y="332"/>
                    </a:lnTo>
                    <a:lnTo>
                      <a:pt x="1223" y="336"/>
                    </a:lnTo>
                    <a:lnTo>
                      <a:pt x="1217" y="340"/>
                    </a:lnTo>
                    <a:lnTo>
                      <a:pt x="1212" y="344"/>
                    </a:lnTo>
                    <a:lnTo>
                      <a:pt x="1206" y="350"/>
                    </a:lnTo>
                    <a:lnTo>
                      <a:pt x="1194" y="358"/>
                    </a:lnTo>
                    <a:lnTo>
                      <a:pt x="1184" y="366"/>
                    </a:lnTo>
                    <a:lnTo>
                      <a:pt x="1173" y="373"/>
                    </a:lnTo>
                    <a:lnTo>
                      <a:pt x="1163" y="380"/>
                    </a:lnTo>
                    <a:lnTo>
                      <a:pt x="1154" y="385"/>
                    </a:lnTo>
                    <a:lnTo>
                      <a:pt x="1146" y="390"/>
                    </a:lnTo>
                    <a:lnTo>
                      <a:pt x="1137" y="395"/>
                    </a:lnTo>
                    <a:lnTo>
                      <a:pt x="1121" y="402"/>
                    </a:lnTo>
                    <a:lnTo>
                      <a:pt x="1107" y="405"/>
                    </a:lnTo>
                    <a:lnTo>
                      <a:pt x="1096" y="402"/>
                    </a:lnTo>
                    <a:lnTo>
                      <a:pt x="1086" y="395"/>
                    </a:lnTo>
                    <a:lnTo>
                      <a:pt x="1077" y="373"/>
                    </a:lnTo>
                    <a:lnTo>
                      <a:pt x="1072" y="351"/>
                    </a:lnTo>
                    <a:lnTo>
                      <a:pt x="1075" y="329"/>
                    </a:lnTo>
                    <a:lnTo>
                      <a:pt x="1082" y="311"/>
                    </a:lnTo>
                    <a:lnTo>
                      <a:pt x="1092" y="293"/>
                    </a:lnTo>
                    <a:lnTo>
                      <a:pt x="1099" y="281"/>
                    </a:lnTo>
                    <a:lnTo>
                      <a:pt x="1108" y="267"/>
                    </a:lnTo>
                    <a:lnTo>
                      <a:pt x="1112" y="165"/>
                    </a:lnTo>
                    <a:lnTo>
                      <a:pt x="1088" y="145"/>
                    </a:lnTo>
                    <a:lnTo>
                      <a:pt x="1078" y="138"/>
                    </a:lnTo>
                    <a:lnTo>
                      <a:pt x="1068" y="129"/>
                    </a:lnTo>
                    <a:lnTo>
                      <a:pt x="1061" y="124"/>
                    </a:lnTo>
                    <a:lnTo>
                      <a:pt x="1056" y="121"/>
                    </a:lnTo>
                    <a:lnTo>
                      <a:pt x="1050" y="117"/>
                    </a:lnTo>
                    <a:lnTo>
                      <a:pt x="1045" y="138"/>
                    </a:lnTo>
                    <a:lnTo>
                      <a:pt x="1035" y="158"/>
                    </a:lnTo>
                    <a:lnTo>
                      <a:pt x="1028" y="169"/>
                    </a:lnTo>
                    <a:lnTo>
                      <a:pt x="1019" y="182"/>
                    </a:lnTo>
                    <a:lnTo>
                      <a:pt x="1002" y="201"/>
                    </a:lnTo>
                    <a:lnTo>
                      <a:pt x="990" y="212"/>
                    </a:lnTo>
                    <a:lnTo>
                      <a:pt x="977" y="216"/>
                    </a:lnTo>
                    <a:lnTo>
                      <a:pt x="972" y="275"/>
                    </a:lnTo>
                    <a:lnTo>
                      <a:pt x="964" y="297"/>
                    </a:lnTo>
                    <a:lnTo>
                      <a:pt x="958" y="310"/>
                    </a:lnTo>
                    <a:lnTo>
                      <a:pt x="951" y="321"/>
                    </a:lnTo>
                    <a:lnTo>
                      <a:pt x="933" y="337"/>
                    </a:lnTo>
                    <a:lnTo>
                      <a:pt x="922" y="344"/>
                    </a:lnTo>
                    <a:lnTo>
                      <a:pt x="908" y="350"/>
                    </a:lnTo>
                    <a:lnTo>
                      <a:pt x="881" y="355"/>
                    </a:lnTo>
                    <a:lnTo>
                      <a:pt x="858" y="357"/>
                    </a:lnTo>
                    <a:lnTo>
                      <a:pt x="838" y="352"/>
                    </a:lnTo>
                    <a:lnTo>
                      <a:pt x="822" y="346"/>
                    </a:lnTo>
                    <a:lnTo>
                      <a:pt x="796" y="321"/>
                    </a:lnTo>
                    <a:lnTo>
                      <a:pt x="783" y="303"/>
                    </a:lnTo>
                    <a:lnTo>
                      <a:pt x="773" y="282"/>
                    </a:lnTo>
                    <a:lnTo>
                      <a:pt x="768" y="259"/>
                    </a:lnTo>
                    <a:lnTo>
                      <a:pt x="767" y="235"/>
                    </a:lnTo>
                    <a:lnTo>
                      <a:pt x="769" y="212"/>
                    </a:lnTo>
                    <a:lnTo>
                      <a:pt x="775" y="190"/>
                    </a:lnTo>
                    <a:lnTo>
                      <a:pt x="782" y="172"/>
                    </a:lnTo>
                    <a:lnTo>
                      <a:pt x="789" y="157"/>
                    </a:lnTo>
                    <a:lnTo>
                      <a:pt x="796" y="143"/>
                    </a:lnTo>
                    <a:lnTo>
                      <a:pt x="733" y="0"/>
                    </a:lnTo>
                    <a:lnTo>
                      <a:pt x="707" y="500"/>
                    </a:lnTo>
                    <a:lnTo>
                      <a:pt x="426" y="491"/>
                    </a:lnTo>
                    <a:lnTo>
                      <a:pt x="390" y="380"/>
                    </a:lnTo>
                    <a:lnTo>
                      <a:pt x="383" y="385"/>
                    </a:lnTo>
                    <a:lnTo>
                      <a:pt x="375" y="390"/>
                    </a:lnTo>
                    <a:lnTo>
                      <a:pt x="364" y="396"/>
                    </a:lnTo>
                    <a:lnTo>
                      <a:pt x="350" y="405"/>
                    </a:lnTo>
                    <a:lnTo>
                      <a:pt x="335" y="413"/>
                    </a:lnTo>
                    <a:lnTo>
                      <a:pt x="317" y="420"/>
                    </a:lnTo>
                    <a:lnTo>
                      <a:pt x="301" y="427"/>
                    </a:lnTo>
                    <a:lnTo>
                      <a:pt x="282" y="435"/>
                    </a:lnTo>
                    <a:lnTo>
                      <a:pt x="261" y="438"/>
                    </a:lnTo>
                    <a:lnTo>
                      <a:pt x="221" y="440"/>
                    </a:lnTo>
                    <a:lnTo>
                      <a:pt x="184" y="429"/>
                    </a:lnTo>
                    <a:lnTo>
                      <a:pt x="152" y="403"/>
                    </a:lnTo>
                    <a:lnTo>
                      <a:pt x="140" y="384"/>
                    </a:lnTo>
                    <a:lnTo>
                      <a:pt x="127" y="366"/>
                    </a:lnTo>
                    <a:lnTo>
                      <a:pt x="118" y="350"/>
                    </a:lnTo>
                    <a:lnTo>
                      <a:pt x="109" y="332"/>
                    </a:lnTo>
                    <a:lnTo>
                      <a:pt x="93" y="267"/>
                    </a:lnTo>
                    <a:lnTo>
                      <a:pt x="95" y="212"/>
                    </a:lnTo>
                    <a:lnTo>
                      <a:pt x="104" y="187"/>
                    </a:lnTo>
                    <a:lnTo>
                      <a:pt x="113" y="167"/>
                    </a:lnTo>
                    <a:lnTo>
                      <a:pt x="127" y="145"/>
                    </a:lnTo>
                    <a:lnTo>
                      <a:pt x="146" y="123"/>
                    </a:lnTo>
                    <a:lnTo>
                      <a:pt x="170" y="99"/>
                    </a:lnTo>
                    <a:lnTo>
                      <a:pt x="193" y="76"/>
                    </a:lnTo>
                    <a:lnTo>
                      <a:pt x="214" y="55"/>
                    </a:lnTo>
                    <a:lnTo>
                      <a:pt x="232" y="39"/>
                    </a:lnTo>
                    <a:lnTo>
                      <a:pt x="248" y="2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86"/>
              <p:cNvSpPr>
                <a:spLocks/>
              </p:cNvSpPr>
              <p:nvPr/>
            </p:nvSpPr>
            <p:spPr bwMode="auto">
              <a:xfrm>
                <a:off x="1251" y="3104"/>
                <a:ext cx="389" cy="88"/>
              </a:xfrm>
              <a:custGeom>
                <a:avLst/>
                <a:gdLst>
                  <a:gd name="T0" fmla="*/ 12 w 1169"/>
                  <a:gd name="T1" fmla="*/ 5 h 264"/>
                  <a:gd name="T2" fmla="*/ 3 w 1169"/>
                  <a:gd name="T3" fmla="*/ 18 h 264"/>
                  <a:gd name="T4" fmla="*/ 1 w 1169"/>
                  <a:gd name="T5" fmla="*/ 41 h 264"/>
                  <a:gd name="T6" fmla="*/ 5 w 1169"/>
                  <a:gd name="T7" fmla="*/ 51 h 264"/>
                  <a:gd name="T8" fmla="*/ 11 w 1169"/>
                  <a:gd name="T9" fmla="*/ 57 h 264"/>
                  <a:gd name="T10" fmla="*/ 18 w 1169"/>
                  <a:gd name="T11" fmla="*/ 60 h 264"/>
                  <a:gd name="T12" fmla="*/ 32 w 1169"/>
                  <a:gd name="T13" fmla="*/ 65 h 264"/>
                  <a:gd name="T14" fmla="*/ 51 w 1169"/>
                  <a:gd name="T15" fmla="*/ 69 h 264"/>
                  <a:gd name="T16" fmla="*/ 75 w 1169"/>
                  <a:gd name="T17" fmla="*/ 73 h 264"/>
                  <a:gd name="T18" fmla="*/ 101 w 1169"/>
                  <a:gd name="T19" fmla="*/ 76 h 264"/>
                  <a:gd name="T20" fmla="*/ 130 w 1169"/>
                  <a:gd name="T21" fmla="*/ 79 h 264"/>
                  <a:gd name="T22" fmla="*/ 161 w 1169"/>
                  <a:gd name="T23" fmla="*/ 82 h 264"/>
                  <a:gd name="T24" fmla="*/ 224 w 1169"/>
                  <a:gd name="T25" fmla="*/ 86 h 264"/>
                  <a:gd name="T26" fmla="*/ 309 w 1169"/>
                  <a:gd name="T27" fmla="*/ 88 h 264"/>
                  <a:gd name="T28" fmla="*/ 364 w 1169"/>
                  <a:gd name="T29" fmla="*/ 85 h 264"/>
                  <a:gd name="T30" fmla="*/ 382 w 1169"/>
                  <a:gd name="T31" fmla="*/ 69 h 264"/>
                  <a:gd name="T32" fmla="*/ 389 w 1169"/>
                  <a:gd name="T33" fmla="*/ 32 h 264"/>
                  <a:gd name="T34" fmla="*/ 383 w 1169"/>
                  <a:gd name="T35" fmla="*/ 37 h 264"/>
                  <a:gd name="T36" fmla="*/ 377 w 1169"/>
                  <a:gd name="T37" fmla="*/ 41 h 264"/>
                  <a:gd name="T38" fmla="*/ 368 w 1169"/>
                  <a:gd name="T39" fmla="*/ 45 h 264"/>
                  <a:gd name="T40" fmla="*/ 357 w 1169"/>
                  <a:gd name="T41" fmla="*/ 49 h 264"/>
                  <a:gd name="T42" fmla="*/ 343 w 1169"/>
                  <a:gd name="T43" fmla="*/ 53 h 264"/>
                  <a:gd name="T44" fmla="*/ 327 w 1169"/>
                  <a:gd name="T45" fmla="*/ 56 h 264"/>
                  <a:gd name="T46" fmla="*/ 291 w 1169"/>
                  <a:gd name="T47" fmla="*/ 59 h 264"/>
                  <a:gd name="T48" fmla="*/ 156 w 1169"/>
                  <a:gd name="T49" fmla="*/ 56 h 264"/>
                  <a:gd name="T50" fmla="*/ 86 w 1169"/>
                  <a:gd name="T51" fmla="*/ 51 h 264"/>
                  <a:gd name="T52" fmla="*/ 49 w 1169"/>
                  <a:gd name="T53" fmla="*/ 47 h 264"/>
                  <a:gd name="T54" fmla="*/ 25 w 1169"/>
                  <a:gd name="T55" fmla="*/ 41 h 264"/>
                  <a:gd name="T56" fmla="*/ 15 w 1169"/>
                  <a:gd name="T57" fmla="*/ 30 h 264"/>
                  <a:gd name="T58" fmla="*/ 15 w 1169"/>
                  <a:gd name="T59" fmla="*/ 17 h 264"/>
                  <a:gd name="T60" fmla="*/ 20 w 1169"/>
                  <a:gd name="T61" fmla="*/ 7 h 264"/>
                  <a:gd name="T62" fmla="*/ 27 w 1169"/>
                  <a:gd name="T63" fmla="*/ 0 h 264"/>
                  <a:gd name="T64" fmla="*/ 16 w 1169"/>
                  <a:gd name="T65" fmla="*/ 0 h 26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69"/>
                  <a:gd name="T100" fmla="*/ 0 h 264"/>
                  <a:gd name="T101" fmla="*/ 1169 w 1169"/>
                  <a:gd name="T102" fmla="*/ 264 h 26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69" h="264">
                    <a:moveTo>
                      <a:pt x="48" y="0"/>
                    </a:moveTo>
                    <a:lnTo>
                      <a:pt x="35" y="16"/>
                    </a:lnTo>
                    <a:lnTo>
                      <a:pt x="22" y="33"/>
                    </a:lnTo>
                    <a:lnTo>
                      <a:pt x="10" y="55"/>
                    </a:lnTo>
                    <a:lnTo>
                      <a:pt x="0" y="108"/>
                    </a:lnTo>
                    <a:lnTo>
                      <a:pt x="2" y="123"/>
                    </a:lnTo>
                    <a:lnTo>
                      <a:pt x="9" y="139"/>
                    </a:lnTo>
                    <a:lnTo>
                      <a:pt x="15" y="154"/>
                    </a:lnTo>
                    <a:lnTo>
                      <a:pt x="29" y="168"/>
                    </a:lnTo>
                    <a:lnTo>
                      <a:pt x="33" y="170"/>
                    </a:lnTo>
                    <a:lnTo>
                      <a:pt x="39" y="176"/>
                    </a:lnTo>
                    <a:lnTo>
                      <a:pt x="54" y="181"/>
                    </a:lnTo>
                    <a:lnTo>
                      <a:pt x="72" y="188"/>
                    </a:lnTo>
                    <a:lnTo>
                      <a:pt x="97" y="195"/>
                    </a:lnTo>
                    <a:lnTo>
                      <a:pt x="123" y="201"/>
                    </a:lnTo>
                    <a:lnTo>
                      <a:pt x="153" y="207"/>
                    </a:lnTo>
                    <a:lnTo>
                      <a:pt x="186" y="213"/>
                    </a:lnTo>
                    <a:lnTo>
                      <a:pt x="224" y="218"/>
                    </a:lnTo>
                    <a:lnTo>
                      <a:pt x="262" y="224"/>
                    </a:lnTo>
                    <a:lnTo>
                      <a:pt x="303" y="229"/>
                    </a:lnTo>
                    <a:lnTo>
                      <a:pt x="346" y="234"/>
                    </a:lnTo>
                    <a:lnTo>
                      <a:pt x="392" y="238"/>
                    </a:lnTo>
                    <a:lnTo>
                      <a:pt x="437" y="243"/>
                    </a:lnTo>
                    <a:lnTo>
                      <a:pt x="484" y="246"/>
                    </a:lnTo>
                    <a:lnTo>
                      <a:pt x="579" y="253"/>
                    </a:lnTo>
                    <a:lnTo>
                      <a:pt x="673" y="258"/>
                    </a:lnTo>
                    <a:lnTo>
                      <a:pt x="765" y="261"/>
                    </a:lnTo>
                    <a:lnTo>
                      <a:pt x="930" y="264"/>
                    </a:lnTo>
                    <a:lnTo>
                      <a:pt x="1054" y="261"/>
                    </a:lnTo>
                    <a:lnTo>
                      <a:pt x="1093" y="254"/>
                    </a:lnTo>
                    <a:lnTo>
                      <a:pt x="1114" y="247"/>
                    </a:lnTo>
                    <a:lnTo>
                      <a:pt x="1147" y="207"/>
                    </a:lnTo>
                    <a:lnTo>
                      <a:pt x="1163" y="155"/>
                    </a:lnTo>
                    <a:lnTo>
                      <a:pt x="1169" y="95"/>
                    </a:lnTo>
                    <a:lnTo>
                      <a:pt x="1156" y="104"/>
                    </a:lnTo>
                    <a:lnTo>
                      <a:pt x="1150" y="110"/>
                    </a:lnTo>
                    <a:lnTo>
                      <a:pt x="1143" y="115"/>
                    </a:lnTo>
                    <a:lnTo>
                      <a:pt x="1132" y="122"/>
                    </a:lnTo>
                    <a:lnTo>
                      <a:pt x="1121" y="128"/>
                    </a:lnTo>
                    <a:lnTo>
                      <a:pt x="1107" y="134"/>
                    </a:lnTo>
                    <a:lnTo>
                      <a:pt x="1090" y="141"/>
                    </a:lnTo>
                    <a:lnTo>
                      <a:pt x="1074" y="147"/>
                    </a:lnTo>
                    <a:lnTo>
                      <a:pt x="1054" y="154"/>
                    </a:lnTo>
                    <a:lnTo>
                      <a:pt x="1032" y="159"/>
                    </a:lnTo>
                    <a:lnTo>
                      <a:pt x="1009" y="163"/>
                    </a:lnTo>
                    <a:lnTo>
                      <a:pt x="983" y="169"/>
                    </a:lnTo>
                    <a:lnTo>
                      <a:pt x="955" y="172"/>
                    </a:lnTo>
                    <a:lnTo>
                      <a:pt x="875" y="176"/>
                    </a:lnTo>
                    <a:lnTo>
                      <a:pt x="758" y="177"/>
                    </a:lnTo>
                    <a:lnTo>
                      <a:pt x="469" y="169"/>
                    </a:lnTo>
                    <a:lnTo>
                      <a:pt x="325" y="161"/>
                    </a:lnTo>
                    <a:lnTo>
                      <a:pt x="259" y="154"/>
                    </a:lnTo>
                    <a:lnTo>
                      <a:pt x="199" y="147"/>
                    </a:lnTo>
                    <a:lnTo>
                      <a:pt x="148" y="140"/>
                    </a:lnTo>
                    <a:lnTo>
                      <a:pt x="106" y="132"/>
                    </a:lnTo>
                    <a:lnTo>
                      <a:pt x="76" y="122"/>
                    </a:lnTo>
                    <a:lnTo>
                      <a:pt x="60" y="111"/>
                    </a:lnTo>
                    <a:lnTo>
                      <a:pt x="46" y="89"/>
                    </a:lnTo>
                    <a:lnTo>
                      <a:pt x="43" y="70"/>
                    </a:lnTo>
                    <a:lnTo>
                      <a:pt x="44" y="51"/>
                    </a:lnTo>
                    <a:lnTo>
                      <a:pt x="51" y="34"/>
                    </a:lnTo>
                    <a:lnTo>
                      <a:pt x="61" y="20"/>
                    </a:lnTo>
                    <a:lnTo>
                      <a:pt x="69" y="9"/>
                    </a:lnTo>
                    <a:lnTo>
                      <a:pt x="80" y="1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187"/>
              <p:cNvSpPr>
                <a:spLocks/>
              </p:cNvSpPr>
              <p:nvPr/>
            </p:nvSpPr>
            <p:spPr bwMode="auto">
              <a:xfrm>
                <a:off x="1342" y="3170"/>
                <a:ext cx="166" cy="72"/>
              </a:xfrm>
              <a:custGeom>
                <a:avLst/>
                <a:gdLst>
                  <a:gd name="T0" fmla="*/ 0 w 499"/>
                  <a:gd name="T1" fmla="*/ 0 h 215"/>
                  <a:gd name="T2" fmla="*/ 1 w 499"/>
                  <a:gd name="T3" fmla="*/ 6 h 215"/>
                  <a:gd name="T4" fmla="*/ 3 w 499"/>
                  <a:gd name="T5" fmla="*/ 14 h 215"/>
                  <a:gd name="T6" fmla="*/ 6 w 499"/>
                  <a:gd name="T7" fmla="*/ 23 h 215"/>
                  <a:gd name="T8" fmla="*/ 8 w 499"/>
                  <a:gd name="T9" fmla="*/ 28 h 215"/>
                  <a:gd name="T10" fmla="*/ 11 w 499"/>
                  <a:gd name="T11" fmla="*/ 33 h 215"/>
                  <a:gd name="T12" fmla="*/ 14 w 499"/>
                  <a:gd name="T13" fmla="*/ 38 h 215"/>
                  <a:gd name="T14" fmla="*/ 18 w 499"/>
                  <a:gd name="T15" fmla="*/ 44 h 215"/>
                  <a:gd name="T16" fmla="*/ 22 w 499"/>
                  <a:gd name="T17" fmla="*/ 48 h 215"/>
                  <a:gd name="T18" fmla="*/ 27 w 499"/>
                  <a:gd name="T19" fmla="*/ 53 h 215"/>
                  <a:gd name="T20" fmla="*/ 30 w 499"/>
                  <a:gd name="T21" fmla="*/ 55 h 215"/>
                  <a:gd name="T22" fmla="*/ 33 w 499"/>
                  <a:gd name="T23" fmla="*/ 57 h 215"/>
                  <a:gd name="T24" fmla="*/ 36 w 499"/>
                  <a:gd name="T25" fmla="*/ 59 h 215"/>
                  <a:gd name="T26" fmla="*/ 40 w 499"/>
                  <a:gd name="T27" fmla="*/ 61 h 215"/>
                  <a:gd name="T28" fmla="*/ 43 w 499"/>
                  <a:gd name="T29" fmla="*/ 63 h 215"/>
                  <a:gd name="T30" fmla="*/ 46 w 499"/>
                  <a:gd name="T31" fmla="*/ 64 h 215"/>
                  <a:gd name="T32" fmla="*/ 50 w 499"/>
                  <a:gd name="T33" fmla="*/ 66 h 215"/>
                  <a:gd name="T34" fmla="*/ 53 w 499"/>
                  <a:gd name="T35" fmla="*/ 67 h 215"/>
                  <a:gd name="T36" fmla="*/ 61 w 499"/>
                  <a:gd name="T37" fmla="*/ 69 h 215"/>
                  <a:gd name="T38" fmla="*/ 68 w 499"/>
                  <a:gd name="T39" fmla="*/ 71 h 215"/>
                  <a:gd name="T40" fmla="*/ 82 w 499"/>
                  <a:gd name="T41" fmla="*/ 72 h 215"/>
                  <a:gd name="T42" fmla="*/ 95 w 499"/>
                  <a:gd name="T43" fmla="*/ 72 h 215"/>
                  <a:gd name="T44" fmla="*/ 108 w 499"/>
                  <a:gd name="T45" fmla="*/ 70 h 215"/>
                  <a:gd name="T46" fmla="*/ 119 w 499"/>
                  <a:gd name="T47" fmla="*/ 67 h 215"/>
                  <a:gd name="T48" fmla="*/ 124 w 499"/>
                  <a:gd name="T49" fmla="*/ 66 h 215"/>
                  <a:gd name="T50" fmla="*/ 128 w 499"/>
                  <a:gd name="T51" fmla="*/ 64 h 215"/>
                  <a:gd name="T52" fmla="*/ 132 w 499"/>
                  <a:gd name="T53" fmla="*/ 62 h 215"/>
                  <a:gd name="T54" fmla="*/ 136 w 499"/>
                  <a:gd name="T55" fmla="*/ 60 h 215"/>
                  <a:gd name="T56" fmla="*/ 142 w 499"/>
                  <a:gd name="T57" fmla="*/ 54 h 215"/>
                  <a:gd name="T58" fmla="*/ 148 w 499"/>
                  <a:gd name="T59" fmla="*/ 47 h 215"/>
                  <a:gd name="T60" fmla="*/ 153 w 499"/>
                  <a:gd name="T61" fmla="*/ 39 h 215"/>
                  <a:gd name="T62" fmla="*/ 157 w 499"/>
                  <a:gd name="T63" fmla="*/ 31 h 215"/>
                  <a:gd name="T64" fmla="*/ 161 w 499"/>
                  <a:gd name="T65" fmla="*/ 23 h 215"/>
                  <a:gd name="T66" fmla="*/ 164 w 499"/>
                  <a:gd name="T67" fmla="*/ 17 h 215"/>
                  <a:gd name="T68" fmla="*/ 166 w 499"/>
                  <a:gd name="T69" fmla="*/ 12 h 215"/>
                  <a:gd name="T70" fmla="*/ 0 w 499"/>
                  <a:gd name="T71" fmla="*/ 0 h 215"/>
                  <a:gd name="T72" fmla="*/ 0 w 499"/>
                  <a:gd name="T73" fmla="*/ 0 h 21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99"/>
                  <a:gd name="T112" fmla="*/ 0 h 215"/>
                  <a:gd name="T113" fmla="*/ 499 w 499"/>
                  <a:gd name="T114" fmla="*/ 215 h 21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99" h="215">
                    <a:moveTo>
                      <a:pt x="0" y="0"/>
                    </a:moveTo>
                    <a:lnTo>
                      <a:pt x="4" y="19"/>
                    </a:lnTo>
                    <a:lnTo>
                      <a:pt x="8" y="41"/>
                    </a:lnTo>
                    <a:lnTo>
                      <a:pt x="18" y="69"/>
                    </a:lnTo>
                    <a:lnTo>
                      <a:pt x="25" y="84"/>
                    </a:lnTo>
                    <a:lnTo>
                      <a:pt x="33" y="99"/>
                    </a:lnTo>
                    <a:lnTo>
                      <a:pt x="41" y="114"/>
                    </a:lnTo>
                    <a:lnTo>
                      <a:pt x="54" y="130"/>
                    </a:lnTo>
                    <a:lnTo>
                      <a:pt x="66" y="143"/>
                    </a:lnTo>
                    <a:lnTo>
                      <a:pt x="81" y="157"/>
                    </a:lnTo>
                    <a:lnTo>
                      <a:pt x="90" y="164"/>
                    </a:lnTo>
                    <a:lnTo>
                      <a:pt x="99" y="169"/>
                    </a:lnTo>
                    <a:lnTo>
                      <a:pt x="108" y="176"/>
                    </a:lnTo>
                    <a:lnTo>
                      <a:pt x="119" y="182"/>
                    </a:lnTo>
                    <a:lnTo>
                      <a:pt x="128" y="187"/>
                    </a:lnTo>
                    <a:lnTo>
                      <a:pt x="139" y="191"/>
                    </a:lnTo>
                    <a:lnTo>
                      <a:pt x="149" y="196"/>
                    </a:lnTo>
                    <a:lnTo>
                      <a:pt x="160" y="200"/>
                    </a:lnTo>
                    <a:lnTo>
                      <a:pt x="182" y="207"/>
                    </a:lnTo>
                    <a:lnTo>
                      <a:pt x="203" y="211"/>
                    </a:lnTo>
                    <a:lnTo>
                      <a:pt x="245" y="215"/>
                    </a:lnTo>
                    <a:lnTo>
                      <a:pt x="285" y="215"/>
                    </a:lnTo>
                    <a:lnTo>
                      <a:pt x="324" y="209"/>
                    </a:lnTo>
                    <a:lnTo>
                      <a:pt x="357" y="201"/>
                    </a:lnTo>
                    <a:lnTo>
                      <a:pt x="372" y="197"/>
                    </a:lnTo>
                    <a:lnTo>
                      <a:pt x="386" y="191"/>
                    </a:lnTo>
                    <a:lnTo>
                      <a:pt x="397" y="185"/>
                    </a:lnTo>
                    <a:lnTo>
                      <a:pt x="408" y="178"/>
                    </a:lnTo>
                    <a:lnTo>
                      <a:pt x="426" y="161"/>
                    </a:lnTo>
                    <a:lnTo>
                      <a:pt x="444" y="141"/>
                    </a:lnTo>
                    <a:lnTo>
                      <a:pt x="459" y="117"/>
                    </a:lnTo>
                    <a:lnTo>
                      <a:pt x="471" y="92"/>
                    </a:lnTo>
                    <a:lnTo>
                      <a:pt x="484" y="70"/>
                    </a:lnTo>
                    <a:lnTo>
                      <a:pt x="492" y="52"/>
                    </a:lnTo>
                    <a:lnTo>
                      <a:pt x="499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188"/>
              <p:cNvSpPr>
                <a:spLocks/>
              </p:cNvSpPr>
              <p:nvPr/>
            </p:nvSpPr>
            <p:spPr bwMode="auto">
              <a:xfrm>
                <a:off x="1495" y="2913"/>
                <a:ext cx="730" cy="192"/>
              </a:xfrm>
              <a:custGeom>
                <a:avLst/>
                <a:gdLst>
                  <a:gd name="T0" fmla="*/ 14 w 2189"/>
                  <a:gd name="T1" fmla="*/ 89 h 575"/>
                  <a:gd name="T2" fmla="*/ 19 w 2189"/>
                  <a:gd name="T3" fmla="*/ 84 h 575"/>
                  <a:gd name="T4" fmla="*/ 24 w 2189"/>
                  <a:gd name="T5" fmla="*/ 82 h 575"/>
                  <a:gd name="T6" fmla="*/ 32 w 2189"/>
                  <a:gd name="T7" fmla="*/ 79 h 575"/>
                  <a:gd name="T8" fmla="*/ 45 w 2189"/>
                  <a:gd name="T9" fmla="*/ 80 h 575"/>
                  <a:gd name="T10" fmla="*/ 55 w 2189"/>
                  <a:gd name="T11" fmla="*/ 84 h 575"/>
                  <a:gd name="T12" fmla="*/ 69 w 2189"/>
                  <a:gd name="T13" fmla="*/ 95 h 575"/>
                  <a:gd name="T14" fmla="*/ 77 w 2189"/>
                  <a:gd name="T15" fmla="*/ 112 h 575"/>
                  <a:gd name="T16" fmla="*/ 81 w 2189"/>
                  <a:gd name="T17" fmla="*/ 146 h 575"/>
                  <a:gd name="T18" fmla="*/ 90 w 2189"/>
                  <a:gd name="T19" fmla="*/ 136 h 575"/>
                  <a:gd name="T20" fmla="*/ 95 w 2189"/>
                  <a:gd name="T21" fmla="*/ 114 h 575"/>
                  <a:gd name="T22" fmla="*/ 91 w 2189"/>
                  <a:gd name="T23" fmla="*/ 103 h 575"/>
                  <a:gd name="T24" fmla="*/ 86 w 2189"/>
                  <a:gd name="T25" fmla="*/ 93 h 575"/>
                  <a:gd name="T26" fmla="*/ 80 w 2189"/>
                  <a:gd name="T27" fmla="*/ 84 h 575"/>
                  <a:gd name="T28" fmla="*/ 70 w 2189"/>
                  <a:gd name="T29" fmla="*/ 76 h 575"/>
                  <a:gd name="T30" fmla="*/ 61 w 2189"/>
                  <a:gd name="T31" fmla="*/ 73 h 575"/>
                  <a:gd name="T32" fmla="*/ 49 w 2189"/>
                  <a:gd name="T33" fmla="*/ 68 h 575"/>
                  <a:gd name="T34" fmla="*/ 50 w 2189"/>
                  <a:gd name="T35" fmla="*/ 67 h 575"/>
                  <a:gd name="T36" fmla="*/ 74 w 2189"/>
                  <a:gd name="T37" fmla="*/ 64 h 575"/>
                  <a:gd name="T38" fmla="*/ 96 w 2189"/>
                  <a:gd name="T39" fmla="*/ 69 h 575"/>
                  <a:gd name="T40" fmla="*/ 106 w 2189"/>
                  <a:gd name="T41" fmla="*/ 75 h 575"/>
                  <a:gd name="T42" fmla="*/ 115 w 2189"/>
                  <a:gd name="T43" fmla="*/ 83 h 575"/>
                  <a:gd name="T44" fmla="*/ 119 w 2189"/>
                  <a:gd name="T45" fmla="*/ 80 h 575"/>
                  <a:gd name="T46" fmla="*/ 126 w 2189"/>
                  <a:gd name="T47" fmla="*/ 76 h 575"/>
                  <a:gd name="T48" fmla="*/ 133 w 2189"/>
                  <a:gd name="T49" fmla="*/ 72 h 575"/>
                  <a:gd name="T50" fmla="*/ 139 w 2189"/>
                  <a:gd name="T51" fmla="*/ 68 h 575"/>
                  <a:gd name="T52" fmla="*/ 146 w 2189"/>
                  <a:gd name="T53" fmla="*/ 66 h 575"/>
                  <a:gd name="T54" fmla="*/ 153 w 2189"/>
                  <a:gd name="T55" fmla="*/ 63 h 575"/>
                  <a:gd name="T56" fmla="*/ 164 w 2189"/>
                  <a:gd name="T57" fmla="*/ 59 h 575"/>
                  <a:gd name="T58" fmla="*/ 182 w 2189"/>
                  <a:gd name="T59" fmla="*/ 56 h 575"/>
                  <a:gd name="T60" fmla="*/ 210 w 2189"/>
                  <a:gd name="T61" fmla="*/ 54 h 575"/>
                  <a:gd name="T62" fmla="*/ 277 w 2189"/>
                  <a:gd name="T63" fmla="*/ 62 h 575"/>
                  <a:gd name="T64" fmla="*/ 289 w 2189"/>
                  <a:gd name="T65" fmla="*/ 66 h 575"/>
                  <a:gd name="T66" fmla="*/ 295 w 2189"/>
                  <a:gd name="T67" fmla="*/ 69 h 575"/>
                  <a:gd name="T68" fmla="*/ 301 w 2189"/>
                  <a:gd name="T69" fmla="*/ 73 h 575"/>
                  <a:gd name="T70" fmla="*/ 309 w 2189"/>
                  <a:gd name="T71" fmla="*/ 77 h 575"/>
                  <a:gd name="T72" fmla="*/ 318 w 2189"/>
                  <a:gd name="T73" fmla="*/ 82 h 575"/>
                  <a:gd name="T74" fmla="*/ 324 w 2189"/>
                  <a:gd name="T75" fmla="*/ 87 h 575"/>
                  <a:gd name="T76" fmla="*/ 335 w 2189"/>
                  <a:gd name="T77" fmla="*/ 95 h 575"/>
                  <a:gd name="T78" fmla="*/ 353 w 2189"/>
                  <a:gd name="T79" fmla="*/ 112 h 575"/>
                  <a:gd name="T80" fmla="*/ 362 w 2189"/>
                  <a:gd name="T81" fmla="*/ 121 h 575"/>
                  <a:gd name="T82" fmla="*/ 370 w 2189"/>
                  <a:gd name="T83" fmla="*/ 130 h 575"/>
                  <a:gd name="T84" fmla="*/ 378 w 2189"/>
                  <a:gd name="T85" fmla="*/ 140 h 575"/>
                  <a:gd name="T86" fmla="*/ 385 w 2189"/>
                  <a:gd name="T87" fmla="*/ 149 h 575"/>
                  <a:gd name="T88" fmla="*/ 392 w 2189"/>
                  <a:gd name="T89" fmla="*/ 158 h 575"/>
                  <a:gd name="T90" fmla="*/ 404 w 2189"/>
                  <a:gd name="T91" fmla="*/ 173 h 575"/>
                  <a:gd name="T92" fmla="*/ 412 w 2189"/>
                  <a:gd name="T93" fmla="*/ 185 h 575"/>
                  <a:gd name="T94" fmla="*/ 418 w 2189"/>
                  <a:gd name="T95" fmla="*/ 192 h 575"/>
                  <a:gd name="T96" fmla="*/ 610 w 2189"/>
                  <a:gd name="T97" fmla="*/ 168 h 575"/>
                  <a:gd name="T98" fmla="*/ 607 w 2189"/>
                  <a:gd name="T99" fmla="*/ 128 h 575"/>
                  <a:gd name="T100" fmla="*/ 613 w 2189"/>
                  <a:gd name="T101" fmla="*/ 105 h 575"/>
                  <a:gd name="T102" fmla="*/ 617 w 2189"/>
                  <a:gd name="T103" fmla="*/ 97 h 575"/>
                  <a:gd name="T104" fmla="*/ 622 w 2189"/>
                  <a:gd name="T105" fmla="*/ 89 h 575"/>
                  <a:gd name="T106" fmla="*/ 635 w 2189"/>
                  <a:gd name="T107" fmla="*/ 74 h 575"/>
                  <a:gd name="T108" fmla="*/ 645 w 2189"/>
                  <a:gd name="T109" fmla="*/ 63 h 575"/>
                  <a:gd name="T110" fmla="*/ 656 w 2189"/>
                  <a:gd name="T111" fmla="*/ 51 h 575"/>
                  <a:gd name="T112" fmla="*/ 667 w 2189"/>
                  <a:gd name="T113" fmla="*/ 41 h 575"/>
                  <a:gd name="T114" fmla="*/ 672 w 2189"/>
                  <a:gd name="T115" fmla="*/ 39 h 575"/>
                  <a:gd name="T116" fmla="*/ 688 w 2189"/>
                  <a:gd name="T117" fmla="*/ 35 h 575"/>
                  <a:gd name="T118" fmla="*/ 719 w 2189"/>
                  <a:gd name="T119" fmla="*/ 33 h 575"/>
                  <a:gd name="T120" fmla="*/ 696 w 2189"/>
                  <a:gd name="T121" fmla="*/ 0 h 575"/>
                  <a:gd name="T122" fmla="*/ 0 w 2189"/>
                  <a:gd name="T123" fmla="*/ 31 h 575"/>
                  <a:gd name="T124" fmla="*/ 11 w 2189"/>
                  <a:gd name="T125" fmla="*/ 91 h 57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189"/>
                  <a:gd name="T190" fmla="*/ 0 h 575"/>
                  <a:gd name="T191" fmla="*/ 2189 w 2189"/>
                  <a:gd name="T192" fmla="*/ 575 h 575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189" h="575">
                    <a:moveTo>
                      <a:pt x="33" y="273"/>
                    </a:moveTo>
                    <a:lnTo>
                      <a:pt x="42" y="266"/>
                    </a:lnTo>
                    <a:lnTo>
                      <a:pt x="51" y="258"/>
                    </a:lnTo>
                    <a:lnTo>
                      <a:pt x="57" y="252"/>
                    </a:lnTo>
                    <a:lnTo>
                      <a:pt x="64" y="249"/>
                    </a:lnTo>
                    <a:lnTo>
                      <a:pt x="71" y="245"/>
                    </a:lnTo>
                    <a:lnTo>
                      <a:pt x="79" y="242"/>
                    </a:lnTo>
                    <a:lnTo>
                      <a:pt x="95" y="237"/>
                    </a:lnTo>
                    <a:lnTo>
                      <a:pt x="115" y="235"/>
                    </a:lnTo>
                    <a:lnTo>
                      <a:pt x="135" y="240"/>
                    </a:lnTo>
                    <a:lnTo>
                      <a:pt x="155" y="248"/>
                    </a:lnTo>
                    <a:lnTo>
                      <a:pt x="166" y="253"/>
                    </a:lnTo>
                    <a:lnTo>
                      <a:pt x="174" y="259"/>
                    </a:lnTo>
                    <a:lnTo>
                      <a:pt x="206" y="284"/>
                    </a:lnTo>
                    <a:lnTo>
                      <a:pt x="225" y="311"/>
                    </a:lnTo>
                    <a:lnTo>
                      <a:pt x="232" y="335"/>
                    </a:lnTo>
                    <a:lnTo>
                      <a:pt x="237" y="396"/>
                    </a:lnTo>
                    <a:lnTo>
                      <a:pt x="244" y="438"/>
                    </a:lnTo>
                    <a:lnTo>
                      <a:pt x="251" y="430"/>
                    </a:lnTo>
                    <a:lnTo>
                      <a:pt x="269" y="406"/>
                    </a:lnTo>
                    <a:lnTo>
                      <a:pt x="281" y="374"/>
                    </a:lnTo>
                    <a:lnTo>
                      <a:pt x="284" y="341"/>
                    </a:lnTo>
                    <a:lnTo>
                      <a:pt x="280" y="324"/>
                    </a:lnTo>
                    <a:lnTo>
                      <a:pt x="273" y="307"/>
                    </a:lnTo>
                    <a:lnTo>
                      <a:pt x="266" y="292"/>
                    </a:lnTo>
                    <a:lnTo>
                      <a:pt x="257" y="278"/>
                    </a:lnTo>
                    <a:lnTo>
                      <a:pt x="248" y="264"/>
                    </a:lnTo>
                    <a:lnTo>
                      <a:pt x="239" y="252"/>
                    </a:lnTo>
                    <a:lnTo>
                      <a:pt x="221" y="235"/>
                    </a:lnTo>
                    <a:lnTo>
                      <a:pt x="210" y="229"/>
                    </a:lnTo>
                    <a:lnTo>
                      <a:pt x="197" y="223"/>
                    </a:lnTo>
                    <a:lnTo>
                      <a:pt x="184" y="218"/>
                    </a:lnTo>
                    <a:lnTo>
                      <a:pt x="170" y="212"/>
                    </a:lnTo>
                    <a:lnTo>
                      <a:pt x="146" y="205"/>
                    </a:lnTo>
                    <a:lnTo>
                      <a:pt x="137" y="204"/>
                    </a:lnTo>
                    <a:lnTo>
                      <a:pt x="149" y="200"/>
                    </a:lnTo>
                    <a:lnTo>
                      <a:pt x="179" y="194"/>
                    </a:lnTo>
                    <a:lnTo>
                      <a:pt x="221" y="193"/>
                    </a:lnTo>
                    <a:lnTo>
                      <a:pt x="266" y="200"/>
                    </a:lnTo>
                    <a:lnTo>
                      <a:pt x="287" y="208"/>
                    </a:lnTo>
                    <a:lnTo>
                      <a:pt x="304" y="216"/>
                    </a:lnTo>
                    <a:lnTo>
                      <a:pt x="317" y="224"/>
                    </a:lnTo>
                    <a:lnTo>
                      <a:pt x="328" y="231"/>
                    </a:lnTo>
                    <a:lnTo>
                      <a:pt x="345" y="249"/>
                    </a:lnTo>
                    <a:lnTo>
                      <a:pt x="350" y="245"/>
                    </a:lnTo>
                    <a:lnTo>
                      <a:pt x="357" y="241"/>
                    </a:lnTo>
                    <a:lnTo>
                      <a:pt x="367" y="234"/>
                    </a:lnTo>
                    <a:lnTo>
                      <a:pt x="378" y="227"/>
                    </a:lnTo>
                    <a:lnTo>
                      <a:pt x="393" y="219"/>
                    </a:lnTo>
                    <a:lnTo>
                      <a:pt x="400" y="215"/>
                    </a:lnTo>
                    <a:lnTo>
                      <a:pt x="410" y="211"/>
                    </a:lnTo>
                    <a:lnTo>
                      <a:pt x="418" y="205"/>
                    </a:lnTo>
                    <a:lnTo>
                      <a:pt x="428" y="202"/>
                    </a:lnTo>
                    <a:lnTo>
                      <a:pt x="437" y="197"/>
                    </a:lnTo>
                    <a:lnTo>
                      <a:pt x="447" y="193"/>
                    </a:lnTo>
                    <a:lnTo>
                      <a:pt x="458" y="190"/>
                    </a:lnTo>
                    <a:lnTo>
                      <a:pt x="470" y="185"/>
                    </a:lnTo>
                    <a:lnTo>
                      <a:pt x="492" y="178"/>
                    </a:lnTo>
                    <a:lnTo>
                      <a:pt x="518" y="172"/>
                    </a:lnTo>
                    <a:lnTo>
                      <a:pt x="545" y="167"/>
                    </a:lnTo>
                    <a:lnTo>
                      <a:pt x="572" y="164"/>
                    </a:lnTo>
                    <a:lnTo>
                      <a:pt x="630" y="163"/>
                    </a:lnTo>
                    <a:lnTo>
                      <a:pt x="800" y="175"/>
                    </a:lnTo>
                    <a:lnTo>
                      <a:pt x="831" y="185"/>
                    </a:lnTo>
                    <a:lnTo>
                      <a:pt x="848" y="190"/>
                    </a:lnTo>
                    <a:lnTo>
                      <a:pt x="866" y="198"/>
                    </a:lnTo>
                    <a:lnTo>
                      <a:pt x="875" y="202"/>
                    </a:lnTo>
                    <a:lnTo>
                      <a:pt x="884" y="208"/>
                    </a:lnTo>
                    <a:lnTo>
                      <a:pt x="895" y="212"/>
                    </a:lnTo>
                    <a:lnTo>
                      <a:pt x="904" y="219"/>
                    </a:lnTo>
                    <a:lnTo>
                      <a:pt x="917" y="224"/>
                    </a:lnTo>
                    <a:lnTo>
                      <a:pt x="926" y="231"/>
                    </a:lnTo>
                    <a:lnTo>
                      <a:pt x="940" y="238"/>
                    </a:lnTo>
                    <a:lnTo>
                      <a:pt x="953" y="246"/>
                    </a:lnTo>
                    <a:lnTo>
                      <a:pt x="966" y="256"/>
                    </a:lnTo>
                    <a:lnTo>
                      <a:pt x="973" y="260"/>
                    </a:lnTo>
                    <a:lnTo>
                      <a:pt x="980" y="266"/>
                    </a:lnTo>
                    <a:lnTo>
                      <a:pt x="1006" y="286"/>
                    </a:lnTo>
                    <a:lnTo>
                      <a:pt x="1032" y="311"/>
                    </a:lnTo>
                    <a:lnTo>
                      <a:pt x="1059" y="335"/>
                    </a:lnTo>
                    <a:lnTo>
                      <a:pt x="1072" y="350"/>
                    </a:lnTo>
                    <a:lnTo>
                      <a:pt x="1085" y="363"/>
                    </a:lnTo>
                    <a:lnTo>
                      <a:pt x="1097" y="376"/>
                    </a:lnTo>
                    <a:lnTo>
                      <a:pt x="1110" y="390"/>
                    </a:lnTo>
                    <a:lnTo>
                      <a:pt x="1122" y="403"/>
                    </a:lnTo>
                    <a:lnTo>
                      <a:pt x="1133" y="419"/>
                    </a:lnTo>
                    <a:lnTo>
                      <a:pt x="1144" y="432"/>
                    </a:lnTo>
                    <a:lnTo>
                      <a:pt x="1155" y="445"/>
                    </a:lnTo>
                    <a:lnTo>
                      <a:pt x="1166" y="458"/>
                    </a:lnTo>
                    <a:lnTo>
                      <a:pt x="1176" y="472"/>
                    </a:lnTo>
                    <a:lnTo>
                      <a:pt x="1195" y="496"/>
                    </a:lnTo>
                    <a:lnTo>
                      <a:pt x="1212" y="518"/>
                    </a:lnTo>
                    <a:lnTo>
                      <a:pt x="1225" y="538"/>
                    </a:lnTo>
                    <a:lnTo>
                      <a:pt x="1236" y="553"/>
                    </a:lnTo>
                    <a:lnTo>
                      <a:pt x="1246" y="566"/>
                    </a:lnTo>
                    <a:lnTo>
                      <a:pt x="1253" y="575"/>
                    </a:lnTo>
                    <a:lnTo>
                      <a:pt x="1839" y="533"/>
                    </a:lnTo>
                    <a:lnTo>
                      <a:pt x="1830" y="502"/>
                    </a:lnTo>
                    <a:lnTo>
                      <a:pt x="1818" y="431"/>
                    </a:lnTo>
                    <a:lnTo>
                      <a:pt x="1819" y="384"/>
                    </a:lnTo>
                    <a:lnTo>
                      <a:pt x="1829" y="336"/>
                    </a:lnTo>
                    <a:lnTo>
                      <a:pt x="1837" y="313"/>
                    </a:lnTo>
                    <a:lnTo>
                      <a:pt x="1843" y="300"/>
                    </a:lnTo>
                    <a:lnTo>
                      <a:pt x="1850" y="289"/>
                    </a:lnTo>
                    <a:lnTo>
                      <a:pt x="1857" y="277"/>
                    </a:lnTo>
                    <a:lnTo>
                      <a:pt x="1865" y="266"/>
                    </a:lnTo>
                    <a:lnTo>
                      <a:pt x="1884" y="244"/>
                    </a:lnTo>
                    <a:lnTo>
                      <a:pt x="1903" y="222"/>
                    </a:lnTo>
                    <a:lnTo>
                      <a:pt x="1920" y="205"/>
                    </a:lnTo>
                    <a:lnTo>
                      <a:pt x="1935" y="189"/>
                    </a:lnTo>
                    <a:lnTo>
                      <a:pt x="1947" y="175"/>
                    </a:lnTo>
                    <a:lnTo>
                      <a:pt x="1968" y="152"/>
                    </a:lnTo>
                    <a:lnTo>
                      <a:pt x="1986" y="135"/>
                    </a:lnTo>
                    <a:lnTo>
                      <a:pt x="2000" y="124"/>
                    </a:lnTo>
                    <a:lnTo>
                      <a:pt x="2008" y="120"/>
                    </a:lnTo>
                    <a:lnTo>
                      <a:pt x="2016" y="116"/>
                    </a:lnTo>
                    <a:lnTo>
                      <a:pt x="2036" y="110"/>
                    </a:lnTo>
                    <a:lnTo>
                      <a:pt x="2062" y="106"/>
                    </a:lnTo>
                    <a:lnTo>
                      <a:pt x="2116" y="102"/>
                    </a:lnTo>
                    <a:lnTo>
                      <a:pt x="2156" y="99"/>
                    </a:lnTo>
                    <a:lnTo>
                      <a:pt x="2189" y="99"/>
                    </a:lnTo>
                    <a:lnTo>
                      <a:pt x="2088" y="0"/>
                    </a:lnTo>
                    <a:lnTo>
                      <a:pt x="1232" y="17"/>
                    </a:lnTo>
                    <a:lnTo>
                      <a:pt x="0" y="94"/>
                    </a:lnTo>
                    <a:lnTo>
                      <a:pt x="33" y="2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189"/>
              <p:cNvSpPr>
                <a:spLocks/>
              </p:cNvSpPr>
              <p:nvPr/>
            </p:nvSpPr>
            <p:spPr bwMode="auto">
              <a:xfrm>
                <a:off x="1303" y="2984"/>
                <a:ext cx="80" cy="85"/>
              </a:xfrm>
              <a:custGeom>
                <a:avLst/>
                <a:gdLst>
                  <a:gd name="T0" fmla="*/ 14 w 240"/>
                  <a:gd name="T1" fmla="*/ 79 h 255"/>
                  <a:gd name="T2" fmla="*/ 12 w 240"/>
                  <a:gd name="T3" fmla="*/ 76 h 255"/>
                  <a:gd name="T4" fmla="*/ 7 w 240"/>
                  <a:gd name="T5" fmla="*/ 68 h 255"/>
                  <a:gd name="T6" fmla="*/ 2 w 240"/>
                  <a:gd name="T7" fmla="*/ 56 h 255"/>
                  <a:gd name="T8" fmla="*/ 0 w 240"/>
                  <a:gd name="T9" fmla="*/ 40 h 255"/>
                  <a:gd name="T10" fmla="*/ 1 w 240"/>
                  <a:gd name="T11" fmla="*/ 32 h 255"/>
                  <a:gd name="T12" fmla="*/ 4 w 240"/>
                  <a:gd name="T13" fmla="*/ 24 h 255"/>
                  <a:gd name="T14" fmla="*/ 7 w 240"/>
                  <a:gd name="T15" fmla="*/ 21 h 255"/>
                  <a:gd name="T16" fmla="*/ 8 w 240"/>
                  <a:gd name="T17" fmla="*/ 17 h 255"/>
                  <a:gd name="T18" fmla="*/ 13 w 240"/>
                  <a:gd name="T19" fmla="*/ 11 h 255"/>
                  <a:gd name="T20" fmla="*/ 20 w 240"/>
                  <a:gd name="T21" fmla="*/ 6 h 255"/>
                  <a:gd name="T22" fmla="*/ 24 w 240"/>
                  <a:gd name="T23" fmla="*/ 4 h 255"/>
                  <a:gd name="T24" fmla="*/ 27 w 240"/>
                  <a:gd name="T25" fmla="*/ 3 h 255"/>
                  <a:gd name="T26" fmla="*/ 31 w 240"/>
                  <a:gd name="T27" fmla="*/ 1 h 255"/>
                  <a:gd name="T28" fmla="*/ 35 w 240"/>
                  <a:gd name="T29" fmla="*/ 0 h 255"/>
                  <a:gd name="T30" fmla="*/ 43 w 240"/>
                  <a:gd name="T31" fmla="*/ 0 h 255"/>
                  <a:gd name="T32" fmla="*/ 58 w 240"/>
                  <a:gd name="T33" fmla="*/ 3 h 255"/>
                  <a:gd name="T34" fmla="*/ 64 w 240"/>
                  <a:gd name="T35" fmla="*/ 6 h 255"/>
                  <a:gd name="T36" fmla="*/ 67 w 240"/>
                  <a:gd name="T37" fmla="*/ 8 h 255"/>
                  <a:gd name="T38" fmla="*/ 69 w 240"/>
                  <a:gd name="T39" fmla="*/ 10 h 255"/>
                  <a:gd name="T40" fmla="*/ 77 w 240"/>
                  <a:gd name="T41" fmla="*/ 18 h 255"/>
                  <a:gd name="T42" fmla="*/ 80 w 240"/>
                  <a:gd name="T43" fmla="*/ 26 h 255"/>
                  <a:gd name="T44" fmla="*/ 80 w 240"/>
                  <a:gd name="T45" fmla="*/ 50 h 255"/>
                  <a:gd name="T46" fmla="*/ 80 w 240"/>
                  <a:gd name="T47" fmla="*/ 66 h 255"/>
                  <a:gd name="T48" fmla="*/ 77 w 240"/>
                  <a:gd name="T49" fmla="*/ 69 h 255"/>
                  <a:gd name="T50" fmla="*/ 69 w 240"/>
                  <a:gd name="T51" fmla="*/ 75 h 255"/>
                  <a:gd name="T52" fmla="*/ 66 w 240"/>
                  <a:gd name="T53" fmla="*/ 77 h 255"/>
                  <a:gd name="T54" fmla="*/ 64 w 240"/>
                  <a:gd name="T55" fmla="*/ 78 h 255"/>
                  <a:gd name="T56" fmla="*/ 61 w 240"/>
                  <a:gd name="T57" fmla="*/ 80 h 255"/>
                  <a:gd name="T58" fmla="*/ 58 w 240"/>
                  <a:gd name="T59" fmla="*/ 82 h 255"/>
                  <a:gd name="T60" fmla="*/ 54 w 240"/>
                  <a:gd name="T61" fmla="*/ 84 h 255"/>
                  <a:gd name="T62" fmla="*/ 50 w 240"/>
                  <a:gd name="T63" fmla="*/ 85 h 255"/>
                  <a:gd name="T64" fmla="*/ 34 w 240"/>
                  <a:gd name="T65" fmla="*/ 84 h 255"/>
                  <a:gd name="T66" fmla="*/ 26 w 240"/>
                  <a:gd name="T67" fmla="*/ 83 h 255"/>
                  <a:gd name="T68" fmla="*/ 27 w 240"/>
                  <a:gd name="T69" fmla="*/ 75 h 255"/>
                  <a:gd name="T70" fmla="*/ 55 w 240"/>
                  <a:gd name="T71" fmla="*/ 55 h 255"/>
                  <a:gd name="T72" fmla="*/ 58 w 240"/>
                  <a:gd name="T73" fmla="*/ 41 h 255"/>
                  <a:gd name="T74" fmla="*/ 58 w 240"/>
                  <a:gd name="T75" fmla="*/ 28 h 255"/>
                  <a:gd name="T76" fmla="*/ 56 w 240"/>
                  <a:gd name="T77" fmla="*/ 23 h 255"/>
                  <a:gd name="T78" fmla="*/ 53 w 240"/>
                  <a:gd name="T79" fmla="*/ 19 h 255"/>
                  <a:gd name="T80" fmla="*/ 51 w 240"/>
                  <a:gd name="T81" fmla="*/ 18 h 255"/>
                  <a:gd name="T82" fmla="*/ 49 w 240"/>
                  <a:gd name="T83" fmla="*/ 17 h 255"/>
                  <a:gd name="T84" fmla="*/ 44 w 240"/>
                  <a:gd name="T85" fmla="*/ 15 h 255"/>
                  <a:gd name="T86" fmla="*/ 34 w 240"/>
                  <a:gd name="T87" fmla="*/ 14 h 255"/>
                  <a:gd name="T88" fmla="*/ 25 w 240"/>
                  <a:gd name="T89" fmla="*/ 16 h 255"/>
                  <a:gd name="T90" fmla="*/ 18 w 240"/>
                  <a:gd name="T91" fmla="*/ 21 h 255"/>
                  <a:gd name="T92" fmla="*/ 12 w 240"/>
                  <a:gd name="T93" fmla="*/ 28 h 255"/>
                  <a:gd name="T94" fmla="*/ 11 w 240"/>
                  <a:gd name="T95" fmla="*/ 39 h 255"/>
                  <a:gd name="T96" fmla="*/ 12 w 240"/>
                  <a:gd name="T97" fmla="*/ 45 h 255"/>
                  <a:gd name="T98" fmla="*/ 14 w 240"/>
                  <a:gd name="T99" fmla="*/ 51 h 255"/>
                  <a:gd name="T100" fmla="*/ 16 w 240"/>
                  <a:gd name="T101" fmla="*/ 56 h 255"/>
                  <a:gd name="T102" fmla="*/ 18 w 240"/>
                  <a:gd name="T103" fmla="*/ 61 h 255"/>
                  <a:gd name="T104" fmla="*/ 20 w 240"/>
                  <a:gd name="T105" fmla="*/ 64 h 255"/>
                  <a:gd name="T106" fmla="*/ 14 w 240"/>
                  <a:gd name="T107" fmla="*/ 79 h 255"/>
                  <a:gd name="T108" fmla="*/ 14 w 240"/>
                  <a:gd name="T109" fmla="*/ 79 h 25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240"/>
                  <a:gd name="T166" fmla="*/ 0 h 255"/>
                  <a:gd name="T167" fmla="*/ 240 w 240"/>
                  <a:gd name="T168" fmla="*/ 255 h 25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240" h="255">
                    <a:moveTo>
                      <a:pt x="43" y="237"/>
                    </a:moveTo>
                    <a:lnTo>
                      <a:pt x="36" y="229"/>
                    </a:lnTo>
                    <a:lnTo>
                      <a:pt x="21" y="204"/>
                    </a:lnTo>
                    <a:lnTo>
                      <a:pt x="7" y="168"/>
                    </a:lnTo>
                    <a:lnTo>
                      <a:pt x="0" y="121"/>
                    </a:lnTo>
                    <a:lnTo>
                      <a:pt x="4" y="96"/>
                    </a:lnTo>
                    <a:lnTo>
                      <a:pt x="13" y="73"/>
                    </a:lnTo>
                    <a:lnTo>
                      <a:pt x="20" y="62"/>
                    </a:lnTo>
                    <a:lnTo>
                      <a:pt x="25" y="52"/>
                    </a:lnTo>
                    <a:lnTo>
                      <a:pt x="40" y="33"/>
                    </a:lnTo>
                    <a:lnTo>
                      <a:pt x="61" y="18"/>
                    </a:lnTo>
                    <a:lnTo>
                      <a:pt x="71" y="12"/>
                    </a:lnTo>
                    <a:lnTo>
                      <a:pt x="82" y="8"/>
                    </a:lnTo>
                    <a:lnTo>
                      <a:pt x="93" y="3"/>
                    </a:lnTo>
                    <a:lnTo>
                      <a:pt x="105" y="0"/>
                    </a:lnTo>
                    <a:lnTo>
                      <a:pt x="129" y="0"/>
                    </a:lnTo>
                    <a:lnTo>
                      <a:pt x="175" y="8"/>
                    </a:lnTo>
                    <a:lnTo>
                      <a:pt x="193" y="18"/>
                    </a:lnTo>
                    <a:lnTo>
                      <a:pt x="202" y="23"/>
                    </a:lnTo>
                    <a:lnTo>
                      <a:pt x="208" y="29"/>
                    </a:lnTo>
                    <a:lnTo>
                      <a:pt x="230" y="54"/>
                    </a:lnTo>
                    <a:lnTo>
                      <a:pt x="239" y="77"/>
                    </a:lnTo>
                    <a:lnTo>
                      <a:pt x="240" y="149"/>
                    </a:lnTo>
                    <a:lnTo>
                      <a:pt x="239" y="198"/>
                    </a:lnTo>
                    <a:lnTo>
                      <a:pt x="230" y="207"/>
                    </a:lnTo>
                    <a:lnTo>
                      <a:pt x="206" y="224"/>
                    </a:lnTo>
                    <a:lnTo>
                      <a:pt x="197" y="230"/>
                    </a:lnTo>
                    <a:lnTo>
                      <a:pt x="191" y="235"/>
                    </a:lnTo>
                    <a:lnTo>
                      <a:pt x="182" y="240"/>
                    </a:lnTo>
                    <a:lnTo>
                      <a:pt x="175" y="245"/>
                    </a:lnTo>
                    <a:lnTo>
                      <a:pt x="163" y="252"/>
                    </a:lnTo>
                    <a:lnTo>
                      <a:pt x="149" y="255"/>
                    </a:lnTo>
                    <a:lnTo>
                      <a:pt x="102" y="253"/>
                    </a:lnTo>
                    <a:lnTo>
                      <a:pt x="79" y="249"/>
                    </a:lnTo>
                    <a:lnTo>
                      <a:pt x="82" y="224"/>
                    </a:lnTo>
                    <a:lnTo>
                      <a:pt x="166" y="165"/>
                    </a:lnTo>
                    <a:lnTo>
                      <a:pt x="175" y="123"/>
                    </a:lnTo>
                    <a:lnTo>
                      <a:pt x="174" y="84"/>
                    </a:lnTo>
                    <a:lnTo>
                      <a:pt x="168" y="70"/>
                    </a:lnTo>
                    <a:lnTo>
                      <a:pt x="159" y="58"/>
                    </a:lnTo>
                    <a:lnTo>
                      <a:pt x="153" y="54"/>
                    </a:lnTo>
                    <a:lnTo>
                      <a:pt x="148" y="50"/>
                    </a:lnTo>
                    <a:lnTo>
                      <a:pt x="133" y="46"/>
                    </a:lnTo>
                    <a:lnTo>
                      <a:pt x="101" y="43"/>
                    </a:lnTo>
                    <a:lnTo>
                      <a:pt x="75" y="47"/>
                    </a:lnTo>
                    <a:lnTo>
                      <a:pt x="53" y="62"/>
                    </a:lnTo>
                    <a:lnTo>
                      <a:pt x="36" y="84"/>
                    </a:lnTo>
                    <a:lnTo>
                      <a:pt x="33" y="117"/>
                    </a:lnTo>
                    <a:lnTo>
                      <a:pt x="36" y="135"/>
                    </a:lnTo>
                    <a:lnTo>
                      <a:pt x="42" y="153"/>
                    </a:lnTo>
                    <a:lnTo>
                      <a:pt x="49" y="168"/>
                    </a:lnTo>
                    <a:lnTo>
                      <a:pt x="55" y="182"/>
                    </a:lnTo>
                    <a:lnTo>
                      <a:pt x="61" y="193"/>
                    </a:lnTo>
                    <a:lnTo>
                      <a:pt x="43" y="23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90"/>
              <p:cNvSpPr>
                <a:spLocks/>
              </p:cNvSpPr>
              <p:nvPr/>
            </p:nvSpPr>
            <p:spPr bwMode="auto">
              <a:xfrm>
                <a:off x="1314" y="3044"/>
                <a:ext cx="28" cy="26"/>
              </a:xfrm>
              <a:custGeom>
                <a:avLst/>
                <a:gdLst>
                  <a:gd name="T0" fmla="*/ 2 w 84"/>
                  <a:gd name="T1" fmla="*/ 0 h 79"/>
                  <a:gd name="T2" fmla="*/ 28 w 84"/>
                  <a:gd name="T3" fmla="*/ 16 h 79"/>
                  <a:gd name="T4" fmla="*/ 21 w 84"/>
                  <a:gd name="T5" fmla="*/ 26 h 79"/>
                  <a:gd name="T6" fmla="*/ 0 w 84"/>
                  <a:gd name="T7" fmla="*/ 16 h 79"/>
                  <a:gd name="T8" fmla="*/ 2 w 84"/>
                  <a:gd name="T9" fmla="*/ 0 h 79"/>
                  <a:gd name="T10" fmla="*/ 2 w 84"/>
                  <a:gd name="T11" fmla="*/ 0 h 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4"/>
                  <a:gd name="T19" fmla="*/ 0 h 79"/>
                  <a:gd name="T20" fmla="*/ 84 w 84"/>
                  <a:gd name="T21" fmla="*/ 79 h 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4" h="79">
                    <a:moveTo>
                      <a:pt x="5" y="0"/>
                    </a:moveTo>
                    <a:lnTo>
                      <a:pt x="84" y="49"/>
                    </a:lnTo>
                    <a:lnTo>
                      <a:pt x="62" y="79"/>
                    </a:lnTo>
                    <a:lnTo>
                      <a:pt x="0" y="4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91"/>
              <p:cNvSpPr>
                <a:spLocks/>
              </p:cNvSpPr>
              <p:nvPr/>
            </p:nvSpPr>
            <p:spPr bwMode="auto">
              <a:xfrm>
                <a:off x="1662" y="2786"/>
                <a:ext cx="247" cy="117"/>
              </a:xfrm>
              <a:custGeom>
                <a:avLst/>
                <a:gdLst>
                  <a:gd name="T0" fmla="*/ 0 w 742"/>
                  <a:gd name="T1" fmla="*/ 83 h 352"/>
                  <a:gd name="T2" fmla="*/ 25 w 742"/>
                  <a:gd name="T3" fmla="*/ 0 h 352"/>
                  <a:gd name="T4" fmla="*/ 225 w 742"/>
                  <a:gd name="T5" fmla="*/ 11 h 352"/>
                  <a:gd name="T6" fmla="*/ 229 w 742"/>
                  <a:gd name="T7" fmla="*/ 16 h 352"/>
                  <a:gd name="T8" fmla="*/ 234 w 742"/>
                  <a:gd name="T9" fmla="*/ 22 h 352"/>
                  <a:gd name="T10" fmla="*/ 238 w 742"/>
                  <a:gd name="T11" fmla="*/ 29 h 352"/>
                  <a:gd name="T12" fmla="*/ 246 w 742"/>
                  <a:gd name="T13" fmla="*/ 49 h 352"/>
                  <a:gd name="T14" fmla="*/ 247 w 742"/>
                  <a:gd name="T15" fmla="*/ 60 h 352"/>
                  <a:gd name="T16" fmla="*/ 247 w 742"/>
                  <a:gd name="T17" fmla="*/ 71 h 352"/>
                  <a:gd name="T18" fmla="*/ 244 w 742"/>
                  <a:gd name="T19" fmla="*/ 83 h 352"/>
                  <a:gd name="T20" fmla="*/ 240 w 742"/>
                  <a:gd name="T21" fmla="*/ 92 h 352"/>
                  <a:gd name="T22" fmla="*/ 238 w 742"/>
                  <a:gd name="T23" fmla="*/ 96 h 352"/>
                  <a:gd name="T24" fmla="*/ 237 w 742"/>
                  <a:gd name="T25" fmla="*/ 100 h 352"/>
                  <a:gd name="T26" fmla="*/ 232 w 742"/>
                  <a:gd name="T27" fmla="*/ 106 h 352"/>
                  <a:gd name="T28" fmla="*/ 228 w 742"/>
                  <a:gd name="T29" fmla="*/ 111 h 352"/>
                  <a:gd name="T30" fmla="*/ 226 w 742"/>
                  <a:gd name="T31" fmla="*/ 113 h 352"/>
                  <a:gd name="T32" fmla="*/ 223 w 742"/>
                  <a:gd name="T33" fmla="*/ 115 h 352"/>
                  <a:gd name="T34" fmla="*/ 219 w 742"/>
                  <a:gd name="T35" fmla="*/ 117 h 352"/>
                  <a:gd name="T36" fmla="*/ 214 w 742"/>
                  <a:gd name="T37" fmla="*/ 117 h 352"/>
                  <a:gd name="T38" fmla="*/ 207 w 742"/>
                  <a:gd name="T39" fmla="*/ 116 h 352"/>
                  <a:gd name="T40" fmla="*/ 202 w 742"/>
                  <a:gd name="T41" fmla="*/ 114 h 352"/>
                  <a:gd name="T42" fmla="*/ 197 w 742"/>
                  <a:gd name="T43" fmla="*/ 113 h 352"/>
                  <a:gd name="T44" fmla="*/ 190 w 742"/>
                  <a:gd name="T45" fmla="*/ 111 h 352"/>
                  <a:gd name="T46" fmla="*/ 183 w 742"/>
                  <a:gd name="T47" fmla="*/ 108 h 352"/>
                  <a:gd name="T48" fmla="*/ 176 w 742"/>
                  <a:gd name="T49" fmla="*/ 106 h 352"/>
                  <a:gd name="T50" fmla="*/ 169 w 742"/>
                  <a:gd name="T51" fmla="*/ 103 h 352"/>
                  <a:gd name="T52" fmla="*/ 161 w 742"/>
                  <a:gd name="T53" fmla="*/ 101 h 352"/>
                  <a:gd name="T54" fmla="*/ 152 w 742"/>
                  <a:gd name="T55" fmla="*/ 98 h 352"/>
                  <a:gd name="T56" fmla="*/ 145 w 742"/>
                  <a:gd name="T57" fmla="*/ 96 h 352"/>
                  <a:gd name="T58" fmla="*/ 137 w 742"/>
                  <a:gd name="T59" fmla="*/ 94 h 352"/>
                  <a:gd name="T60" fmla="*/ 129 w 742"/>
                  <a:gd name="T61" fmla="*/ 92 h 352"/>
                  <a:gd name="T62" fmla="*/ 122 w 742"/>
                  <a:gd name="T63" fmla="*/ 90 h 352"/>
                  <a:gd name="T64" fmla="*/ 109 w 742"/>
                  <a:gd name="T65" fmla="*/ 89 h 352"/>
                  <a:gd name="T66" fmla="*/ 78 w 742"/>
                  <a:gd name="T67" fmla="*/ 88 h 352"/>
                  <a:gd name="T68" fmla="*/ 42 w 742"/>
                  <a:gd name="T69" fmla="*/ 85 h 352"/>
                  <a:gd name="T70" fmla="*/ 13 w 742"/>
                  <a:gd name="T71" fmla="*/ 84 h 352"/>
                  <a:gd name="T72" fmla="*/ 0 w 742"/>
                  <a:gd name="T73" fmla="*/ 83 h 352"/>
                  <a:gd name="T74" fmla="*/ 0 w 742"/>
                  <a:gd name="T75" fmla="*/ 83 h 35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42"/>
                  <a:gd name="T115" fmla="*/ 0 h 352"/>
                  <a:gd name="T116" fmla="*/ 742 w 742"/>
                  <a:gd name="T117" fmla="*/ 352 h 35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42" h="352">
                    <a:moveTo>
                      <a:pt x="0" y="250"/>
                    </a:moveTo>
                    <a:lnTo>
                      <a:pt x="75" y="0"/>
                    </a:lnTo>
                    <a:lnTo>
                      <a:pt x="676" y="32"/>
                    </a:lnTo>
                    <a:lnTo>
                      <a:pt x="689" y="47"/>
                    </a:lnTo>
                    <a:lnTo>
                      <a:pt x="702" y="66"/>
                    </a:lnTo>
                    <a:lnTo>
                      <a:pt x="716" y="88"/>
                    </a:lnTo>
                    <a:lnTo>
                      <a:pt x="738" y="147"/>
                    </a:lnTo>
                    <a:lnTo>
                      <a:pt x="742" y="182"/>
                    </a:lnTo>
                    <a:lnTo>
                      <a:pt x="741" y="215"/>
                    </a:lnTo>
                    <a:lnTo>
                      <a:pt x="733" y="249"/>
                    </a:lnTo>
                    <a:lnTo>
                      <a:pt x="722" y="277"/>
                    </a:lnTo>
                    <a:lnTo>
                      <a:pt x="716" y="289"/>
                    </a:lnTo>
                    <a:lnTo>
                      <a:pt x="711" y="300"/>
                    </a:lnTo>
                    <a:lnTo>
                      <a:pt x="698" y="319"/>
                    </a:lnTo>
                    <a:lnTo>
                      <a:pt x="684" y="334"/>
                    </a:lnTo>
                    <a:lnTo>
                      <a:pt x="678" y="341"/>
                    </a:lnTo>
                    <a:lnTo>
                      <a:pt x="671" y="345"/>
                    </a:lnTo>
                    <a:lnTo>
                      <a:pt x="657" y="351"/>
                    </a:lnTo>
                    <a:lnTo>
                      <a:pt x="642" y="352"/>
                    </a:lnTo>
                    <a:lnTo>
                      <a:pt x="621" y="350"/>
                    </a:lnTo>
                    <a:lnTo>
                      <a:pt x="607" y="344"/>
                    </a:lnTo>
                    <a:lnTo>
                      <a:pt x="591" y="340"/>
                    </a:lnTo>
                    <a:lnTo>
                      <a:pt x="571" y="333"/>
                    </a:lnTo>
                    <a:lnTo>
                      <a:pt x="551" y="326"/>
                    </a:lnTo>
                    <a:lnTo>
                      <a:pt x="529" y="319"/>
                    </a:lnTo>
                    <a:lnTo>
                      <a:pt x="507" y="311"/>
                    </a:lnTo>
                    <a:lnTo>
                      <a:pt x="483" y="304"/>
                    </a:lnTo>
                    <a:lnTo>
                      <a:pt x="458" y="296"/>
                    </a:lnTo>
                    <a:lnTo>
                      <a:pt x="435" y="289"/>
                    </a:lnTo>
                    <a:lnTo>
                      <a:pt x="413" y="282"/>
                    </a:lnTo>
                    <a:lnTo>
                      <a:pt x="388" y="277"/>
                    </a:lnTo>
                    <a:lnTo>
                      <a:pt x="367" y="272"/>
                    </a:lnTo>
                    <a:lnTo>
                      <a:pt x="328" y="268"/>
                    </a:lnTo>
                    <a:lnTo>
                      <a:pt x="235" y="264"/>
                    </a:lnTo>
                    <a:lnTo>
                      <a:pt x="126" y="257"/>
                    </a:lnTo>
                    <a:lnTo>
                      <a:pt x="38" y="252"/>
                    </a:lnTo>
                    <a:lnTo>
                      <a:pt x="0" y="25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192"/>
              <p:cNvSpPr>
                <a:spLocks/>
              </p:cNvSpPr>
              <p:nvPr/>
            </p:nvSpPr>
            <p:spPr bwMode="auto">
              <a:xfrm>
                <a:off x="1628" y="2736"/>
                <a:ext cx="596" cy="210"/>
              </a:xfrm>
              <a:custGeom>
                <a:avLst/>
                <a:gdLst>
                  <a:gd name="T0" fmla="*/ 16 w 1788"/>
                  <a:gd name="T1" fmla="*/ 122 h 629"/>
                  <a:gd name="T2" fmla="*/ 24 w 1788"/>
                  <a:gd name="T3" fmla="*/ 103 h 629"/>
                  <a:gd name="T4" fmla="*/ 30 w 1788"/>
                  <a:gd name="T5" fmla="*/ 90 h 629"/>
                  <a:gd name="T6" fmla="*/ 36 w 1788"/>
                  <a:gd name="T7" fmla="*/ 77 h 629"/>
                  <a:gd name="T8" fmla="*/ 42 w 1788"/>
                  <a:gd name="T9" fmla="*/ 64 h 629"/>
                  <a:gd name="T10" fmla="*/ 52 w 1788"/>
                  <a:gd name="T11" fmla="*/ 44 h 629"/>
                  <a:gd name="T12" fmla="*/ 60 w 1788"/>
                  <a:gd name="T13" fmla="*/ 35 h 629"/>
                  <a:gd name="T14" fmla="*/ 74 w 1788"/>
                  <a:gd name="T15" fmla="*/ 31 h 629"/>
                  <a:gd name="T16" fmla="*/ 114 w 1788"/>
                  <a:gd name="T17" fmla="*/ 25 h 629"/>
                  <a:gd name="T18" fmla="*/ 509 w 1788"/>
                  <a:gd name="T19" fmla="*/ 34 h 629"/>
                  <a:gd name="T20" fmla="*/ 526 w 1788"/>
                  <a:gd name="T21" fmla="*/ 41 h 629"/>
                  <a:gd name="T22" fmla="*/ 535 w 1788"/>
                  <a:gd name="T23" fmla="*/ 47 h 629"/>
                  <a:gd name="T24" fmla="*/ 556 w 1788"/>
                  <a:gd name="T25" fmla="*/ 66 h 629"/>
                  <a:gd name="T26" fmla="*/ 567 w 1788"/>
                  <a:gd name="T27" fmla="*/ 81 h 629"/>
                  <a:gd name="T28" fmla="*/ 574 w 1788"/>
                  <a:gd name="T29" fmla="*/ 112 h 629"/>
                  <a:gd name="T30" fmla="*/ 568 w 1788"/>
                  <a:gd name="T31" fmla="*/ 127 h 629"/>
                  <a:gd name="T32" fmla="*/ 563 w 1788"/>
                  <a:gd name="T33" fmla="*/ 115 h 629"/>
                  <a:gd name="T34" fmla="*/ 553 w 1788"/>
                  <a:gd name="T35" fmla="*/ 101 h 629"/>
                  <a:gd name="T36" fmla="*/ 540 w 1788"/>
                  <a:gd name="T37" fmla="*/ 86 h 629"/>
                  <a:gd name="T38" fmla="*/ 525 w 1788"/>
                  <a:gd name="T39" fmla="*/ 74 h 629"/>
                  <a:gd name="T40" fmla="*/ 515 w 1788"/>
                  <a:gd name="T41" fmla="*/ 68 h 629"/>
                  <a:gd name="T42" fmla="*/ 499 w 1788"/>
                  <a:gd name="T43" fmla="*/ 62 h 629"/>
                  <a:gd name="T44" fmla="*/ 469 w 1788"/>
                  <a:gd name="T45" fmla="*/ 57 h 629"/>
                  <a:gd name="T46" fmla="*/ 426 w 1788"/>
                  <a:gd name="T47" fmla="*/ 52 h 629"/>
                  <a:gd name="T48" fmla="*/ 354 w 1788"/>
                  <a:gd name="T49" fmla="*/ 52 h 629"/>
                  <a:gd name="T50" fmla="*/ 325 w 1788"/>
                  <a:gd name="T51" fmla="*/ 58 h 629"/>
                  <a:gd name="T52" fmla="*/ 300 w 1788"/>
                  <a:gd name="T53" fmla="*/ 63 h 629"/>
                  <a:gd name="T54" fmla="*/ 325 w 1788"/>
                  <a:gd name="T55" fmla="*/ 82 h 629"/>
                  <a:gd name="T56" fmla="*/ 370 w 1788"/>
                  <a:gd name="T57" fmla="*/ 78 h 629"/>
                  <a:gd name="T58" fmla="*/ 455 w 1788"/>
                  <a:gd name="T59" fmla="*/ 77 h 629"/>
                  <a:gd name="T60" fmla="*/ 493 w 1788"/>
                  <a:gd name="T61" fmla="*/ 85 h 629"/>
                  <a:gd name="T62" fmla="*/ 503 w 1788"/>
                  <a:gd name="T63" fmla="*/ 91 h 629"/>
                  <a:gd name="T64" fmla="*/ 518 w 1788"/>
                  <a:gd name="T65" fmla="*/ 103 h 629"/>
                  <a:gd name="T66" fmla="*/ 535 w 1788"/>
                  <a:gd name="T67" fmla="*/ 131 h 629"/>
                  <a:gd name="T68" fmla="*/ 531 w 1788"/>
                  <a:gd name="T69" fmla="*/ 193 h 629"/>
                  <a:gd name="T70" fmla="*/ 596 w 1788"/>
                  <a:gd name="T71" fmla="*/ 126 h 629"/>
                  <a:gd name="T72" fmla="*/ 588 w 1788"/>
                  <a:gd name="T73" fmla="*/ 89 h 629"/>
                  <a:gd name="T74" fmla="*/ 578 w 1788"/>
                  <a:gd name="T75" fmla="*/ 71 h 629"/>
                  <a:gd name="T76" fmla="*/ 563 w 1788"/>
                  <a:gd name="T77" fmla="*/ 56 h 629"/>
                  <a:gd name="T78" fmla="*/ 549 w 1788"/>
                  <a:gd name="T79" fmla="*/ 44 h 629"/>
                  <a:gd name="T80" fmla="*/ 540 w 1788"/>
                  <a:gd name="T81" fmla="*/ 38 h 629"/>
                  <a:gd name="T82" fmla="*/ 531 w 1788"/>
                  <a:gd name="T83" fmla="*/ 33 h 629"/>
                  <a:gd name="T84" fmla="*/ 523 w 1788"/>
                  <a:gd name="T85" fmla="*/ 29 h 629"/>
                  <a:gd name="T86" fmla="*/ 506 w 1788"/>
                  <a:gd name="T87" fmla="*/ 22 h 629"/>
                  <a:gd name="T88" fmla="*/ 470 w 1788"/>
                  <a:gd name="T89" fmla="*/ 17 h 629"/>
                  <a:gd name="T90" fmla="*/ 418 w 1788"/>
                  <a:gd name="T91" fmla="*/ 11 h 629"/>
                  <a:gd name="T92" fmla="*/ 359 w 1788"/>
                  <a:gd name="T93" fmla="*/ 5 h 629"/>
                  <a:gd name="T94" fmla="*/ 286 w 1788"/>
                  <a:gd name="T95" fmla="*/ 0 h 629"/>
                  <a:gd name="T96" fmla="*/ 152 w 1788"/>
                  <a:gd name="T97" fmla="*/ 6 h 629"/>
                  <a:gd name="T98" fmla="*/ 83 w 1788"/>
                  <a:gd name="T99" fmla="*/ 12 h 629"/>
                  <a:gd name="T100" fmla="*/ 59 w 1788"/>
                  <a:gd name="T101" fmla="*/ 19 h 629"/>
                  <a:gd name="T102" fmla="*/ 42 w 1788"/>
                  <a:gd name="T103" fmla="*/ 30 h 629"/>
                  <a:gd name="T104" fmla="*/ 28 w 1788"/>
                  <a:gd name="T105" fmla="*/ 47 h 629"/>
                  <a:gd name="T106" fmla="*/ 10 w 1788"/>
                  <a:gd name="T107" fmla="*/ 136 h 62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788"/>
                  <a:gd name="T163" fmla="*/ 0 h 629"/>
                  <a:gd name="T164" fmla="*/ 1788 w 1788"/>
                  <a:gd name="T165" fmla="*/ 629 h 629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788" h="629">
                    <a:moveTo>
                      <a:pt x="31" y="407"/>
                    </a:moveTo>
                    <a:lnTo>
                      <a:pt x="35" y="396"/>
                    </a:lnTo>
                    <a:lnTo>
                      <a:pt x="48" y="366"/>
                    </a:lnTo>
                    <a:lnTo>
                      <a:pt x="57" y="345"/>
                    </a:lnTo>
                    <a:lnTo>
                      <a:pt x="67" y="322"/>
                    </a:lnTo>
                    <a:lnTo>
                      <a:pt x="73" y="308"/>
                    </a:lnTo>
                    <a:lnTo>
                      <a:pt x="78" y="296"/>
                    </a:lnTo>
                    <a:lnTo>
                      <a:pt x="84" y="283"/>
                    </a:lnTo>
                    <a:lnTo>
                      <a:pt x="89" y="270"/>
                    </a:lnTo>
                    <a:lnTo>
                      <a:pt x="96" y="256"/>
                    </a:lnTo>
                    <a:lnTo>
                      <a:pt x="102" y="242"/>
                    </a:lnTo>
                    <a:lnTo>
                      <a:pt x="107" y="230"/>
                    </a:lnTo>
                    <a:lnTo>
                      <a:pt x="113" y="217"/>
                    </a:lnTo>
                    <a:lnTo>
                      <a:pt x="119" y="204"/>
                    </a:lnTo>
                    <a:lnTo>
                      <a:pt x="126" y="191"/>
                    </a:lnTo>
                    <a:lnTo>
                      <a:pt x="137" y="169"/>
                    </a:lnTo>
                    <a:lnTo>
                      <a:pt x="147" y="149"/>
                    </a:lnTo>
                    <a:lnTo>
                      <a:pt x="157" y="131"/>
                    </a:lnTo>
                    <a:lnTo>
                      <a:pt x="166" y="118"/>
                    </a:lnTo>
                    <a:lnTo>
                      <a:pt x="173" y="110"/>
                    </a:lnTo>
                    <a:lnTo>
                      <a:pt x="180" y="105"/>
                    </a:lnTo>
                    <a:lnTo>
                      <a:pt x="193" y="100"/>
                    </a:lnTo>
                    <a:lnTo>
                      <a:pt x="206" y="95"/>
                    </a:lnTo>
                    <a:lnTo>
                      <a:pt x="223" y="92"/>
                    </a:lnTo>
                    <a:lnTo>
                      <a:pt x="261" y="85"/>
                    </a:lnTo>
                    <a:lnTo>
                      <a:pt x="301" y="80"/>
                    </a:lnTo>
                    <a:lnTo>
                      <a:pt x="343" y="74"/>
                    </a:lnTo>
                    <a:lnTo>
                      <a:pt x="376" y="72"/>
                    </a:lnTo>
                    <a:lnTo>
                      <a:pt x="409" y="69"/>
                    </a:lnTo>
                    <a:lnTo>
                      <a:pt x="1526" y="102"/>
                    </a:lnTo>
                    <a:lnTo>
                      <a:pt x="1547" y="109"/>
                    </a:lnTo>
                    <a:lnTo>
                      <a:pt x="1566" y="118"/>
                    </a:lnTo>
                    <a:lnTo>
                      <a:pt x="1577" y="122"/>
                    </a:lnTo>
                    <a:lnTo>
                      <a:pt x="1587" y="128"/>
                    </a:lnTo>
                    <a:lnTo>
                      <a:pt x="1595" y="133"/>
                    </a:lnTo>
                    <a:lnTo>
                      <a:pt x="1604" y="140"/>
                    </a:lnTo>
                    <a:lnTo>
                      <a:pt x="1638" y="168"/>
                    </a:lnTo>
                    <a:lnTo>
                      <a:pt x="1653" y="183"/>
                    </a:lnTo>
                    <a:lnTo>
                      <a:pt x="1667" y="198"/>
                    </a:lnTo>
                    <a:lnTo>
                      <a:pt x="1679" y="213"/>
                    </a:lnTo>
                    <a:lnTo>
                      <a:pt x="1690" y="228"/>
                    </a:lnTo>
                    <a:lnTo>
                      <a:pt x="1701" y="244"/>
                    </a:lnTo>
                    <a:lnTo>
                      <a:pt x="1708" y="259"/>
                    </a:lnTo>
                    <a:lnTo>
                      <a:pt x="1725" y="304"/>
                    </a:lnTo>
                    <a:lnTo>
                      <a:pt x="1722" y="334"/>
                    </a:lnTo>
                    <a:lnTo>
                      <a:pt x="1715" y="359"/>
                    </a:lnTo>
                    <a:lnTo>
                      <a:pt x="1707" y="374"/>
                    </a:lnTo>
                    <a:lnTo>
                      <a:pt x="1703" y="380"/>
                    </a:lnTo>
                    <a:lnTo>
                      <a:pt x="1701" y="373"/>
                    </a:lnTo>
                    <a:lnTo>
                      <a:pt x="1693" y="356"/>
                    </a:lnTo>
                    <a:lnTo>
                      <a:pt x="1688" y="345"/>
                    </a:lnTo>
                    <a:lnTo>
                      <a:pt x="1679" y="332"/>
                    </a:lnTo>
                    <a:lnTo>
                      <a:pt x="1670" y="318"/>
                    </a:lnTo>
                    <a:lnTo>
                      <a:pt x="1660" y="303"/>
                    </a:lnTo>
                    <a:lnTo>
                      <a:pt x="1648" y="288"/>
                    </a:lnTo>
                    <a:lnTo>
                      <a:pt x="1634" y="272"/>
                    </a:lnTo>
                    <a:lnTo>
                      <a:pt x="1620" y="257"/>
                    </a:lnTo>
                    <a:lnTo>
                      <a:pt x="1602" y="242"/>
                    </a:lnTo>
                    <a:lnTo>
                      <a:pt x="1586" y="228"/>
                    </a:lnTo>
                    <a:lnTo>
                      <a:pt x="1575" y="223"/>
                    </a:lnTo>
                    <a:lnTo>
                      <a:pt x="1565" y="216"/>
                    </a:lnTo>
                    <a:lnTo>
                      <a:pt x="1554" y="209"/>
                    </a:lnTo>
                    <a:lnTo>
                      <a:pt x="1544" y="205"/>
                    </a:lnTo>
                    <a:lnTo>
                      <a:pt x="1533" y="201"/>
                    </a:lnTo>
                    <a:lnTo>
                      <a:pt x="1521" y="195"/>
                    </a:lnTo>
                    <a:lnTo>
                      <a:pt x="1496" y="187"/>
                    </a:lnTo>
                    <a:lnTo>
                      <a:pt x="1469" y="182"/>
                    </a:lnTo>
                    <a:lnTo>
                      <a:pt x="1438" y="175"/>
                    </a:lnTo>
                    <a:lnTo>
                      <a:pt x="1408" y="171"/>
                    </a:lnTo>
                    <a:lnTo>
                      <a:pt x="1378" y="165"/>
                    </a:lnTo>
                    <a:lnTo>
                      <a:pt x="1345" y="161"/>
                    </a:lnTo>
                    <a:lnTo>
                      <a:pt x="1277" y="155"/>
                    </a:lnTo>
                    <a:lnTo>
                      <a:pt x="1214" y="151"/>
                    </a:lnTo>
                    <a:lnTo>
                      <a:pt x="1156" y="150"/>
                    </a:lnTo>
                    <a:lnTo>
                      <a:pt x="1063" y="155"/>
                    </a:lnTo>
                    <a:lnTo>
                      <a:pt x="1032" y="162"/>
                    </a:lnTo>
                    <a:lnTo>
                      <a:pt x="1001" y="168"/>
                    </a:lnTo>
                    <a:lnTo>
                      <a:pt x="974" y="173"/>
                    </a:lnTo>
                    <a:lnTo>
                      <a:pt x="949" y="179"/>
                    </a:lnTo>
                    <a:lnTo>
                      <a:pt x="915" y="187"/>
                    </a:lnTo>
                    <a:lnTo>
                      <a:pt x="901" y="190"/>
                    </a:lnTo>
                    <a:lnTo>
                      <a:pt x="884" y="590"/>
                    </a:lnTo>
                    <a:lnTo>
                      <a:pt x="970" y="578"/>
                    </a:lnTo>
                    <a:lnTo>
                      <a:pt x="975" y="246"/>
                    </a:lnTo>
                    <a:lnTo>
                      <a:pt x="993" y="244"/>
                    </a:lnTo>
                    <a:lnTo>
                      <a:pt x="1040" y="238"/>
                    </a:lnTo>
                    <a:lnTo>
                      <a:pt x="1110" y="233"/>
                    </a:lnTo>
                    <a:lnTo>
                      <a:pt x="1193" y="227"/>
                    </a:lnTo>
                    <a:lnTo>
                      <a:pt x="1280" y="226"/>
                    </a:lnTo>
                    <a:lnTo>
                      <a:pt x="1364" y="230"/>
                    </a:lnTo>
                    <a:lnTo>
                      <a:pt x="1437" y="241"/>
                    </a:lnTo>
                    <a:lnTo>
                      <a:pt x="1466" y="249"/>
                    </a:lnTo>
                    <a:lnTo>
                      <a:pt x="1480" y="255"/>
                    </a:lnTo>
                    <a:lnTo>
                      <a:pt x="1491" y="263"/>
                    </a:lnTo>
                    <a:lnTo>
                      <a:pt x="1499" y="268"/>
                    </a:lnTo>
                    <a:lnTo>
                      <a:pt x="1508" y="274"/>
                    </a:lnTo>
                    <a:lnTo>
                      <a:pt x="1518" y="281"/>
                    </a:lnTo>
                    <a:lnTo>
                      <a:pt x="1526" y="286"/>
                    </a:lnTo>
                    <a:lnTo>
                      <a:pt x="1554" y="308"/>
                    </a:lnTo>
                    <a:lnTo>
                      <a:pt x="1575" y="330"/>
                    </a:lnTo>
                    <a:lnTo>
                      <a:pt x="1588" y="350"/>
                    </a:lnTo>
                    <a:lnTo>
                      <a:pt x="1604" y="391"/>
                    </a:lnTo>
                    <a:lnTo>
                      <a:pt x="1606" y="439"/>
                    </a:lnTo>
                    <a:lnTo>
                      <a:pt x="1599" y="534"/>
                    </a:lnTo>
                    <a:lnTo>
                      <a:pt x="1594" y="577"/>
                    </a:lnTo>
                    <a:lnTo>
                      <a:pt x="1780" y="629"/>
                    </a:lnTo>
                    <a:lnTo>
                      <a:pt x="1788" y="491"/>
                    </a:lnTo>
                    <a:lnTo>
                      <a:pt x="1787" y="377"/>
                    </a:lnTo>
                    <a:lnTo>
                      <a:pt x="1781" y="325"/>
                    </a:lnTo>
                    <a:lnTo>
                      <a:pt x="1772" y="283"/>
                    </a:lnTo>
                    <a:lnTo>
                      <a:pt x="1765" y="266"/>
                    </a:lnTo>
                    <a:lnTo>
                      <a:pt x="1757" y="248"/>
                    </a:lnTo>
                    <a:lnTo>
                      <a:pt x="1746" y="231"/>
                    </a:lnTo>
                    <a:lnTo>
                      <a:pt x="1733" y="213"/>
                    </a:lnTo>
                    <a:lnTo>
                      <a:pt x="1719" y="197"/>
                    </a:lnTo>
                    <a:lnTo>
                      <a:pt x="1704" y="182"/>
                    </a:lnTo>
                    <a:lnTo>
                      <a:pt x="1689" y="167"/>
                    </a:lnTo>
                    <a:lnTo>
                      <a:pt x="1671" y="153"/>
                    </a:lnTo>
                    <a:lnTo>
                      <a:pt x="1655" y="139"/>
                    </a:lnTo>
                    <a:lnTo>
                      <a:pt x="1646" y="133"/>
                    </a:lnTo>
                    <a:lnTo>
                      <a:pt x="1637" y="125"/>
                    </a:lnTo>
                    <a:lnTo>
                      <a:pt x="1628" y="120"/>
                    </a:lnTo>
                    <a:lnTo>
                      <a:pt x="1620" y="114"/>
                    </a:lnTo>
                    <a:lnTo>
                      <a:pt x="1610" y="110"/>
                    </a:lnTo>
                    <a:lnTo>
                      <a:pt x="1601" y="103"/>
                    </a:lnTo>
                    <a:lnTo>
                      <a:pt x="1594" y="99"/>
                    </a:lnTo>
                    <a:lnTo>
                      <a:pt x="1584" y="95"/>
                    </a:lnTo>
                    <a:lnTo>
                      <a:pt x="1576" y="89"/>
                    </a:lnTo>
                    <a:lnTo>
                      <a:pt x="1568" y="87"/>
                    </a:lnTo>
                    <a:lnTo>
                      <a:pt x="1553" y="80"/>
                    </a:lnTo>
                    <a:lnTo>
                      <a:pt x="1536" y="73"/>
                    </a:lnTo>
                    <a:lnTo>
                      <a:pt x="1517" y="67"/>
                    </a:lnTo>
                    <a:lnTo>
                      <a:pt x="1489" y="62"/>
                    </a:lnTo>
                    <a:lnTo>
                      <a:pt x="1452" y="56"/>
                    </a:lnTo>
                    <a:lnTo>
                      <a:pt x="1411" y="50"/>
                    </a:lnTo>
                    <a:lnTo>
                      <a:pt x="1362" y="43"/>
                    </a:lnTo>
                    <a:lnTo>
                      <a:pt x="1310" y="37"/>
                    </a:lnTo>
                    <a:lnTo>
                      <a:pt x="1255" y="32"/>
                    </a:lnTo>
                    <a:lnTo>
                      <a:pt x="1196" y="25"/>
                    </a:lnTo>
                    <a:lnTo>
                      <a:pt x="1136" y="19"/>
                    </a:lnTo>
                    <a:lnTo>
                      <a:pt x="1077" y="14"/>
                    </a:lnTo>
                    <a:lnTo>
                      <a:pt x="1019" y="10"/>
                    </a:lnTo>
                    <a:lnTo>
                      <a:pt x="961" y="6"/>
                    </a:lnTo>
                    <a:lnTo>
                      <a:pt x="858" y="1"/>
                    </a:lnTo>
                    <a:lnTo>
                      <a:pt x="775" y="0"/>
                    </a:lnTo>
                    <a:lnTo>
                      <a:pt x="621" y="6"/>
                    </a:lnTo>
                    <a:lnTo>
                      <a:pt x="456" y="17"/>
                    </a:lnTo>
                    <a:lnTo>
                      <a:pt x="377" y="22"/>
                    </a:lnTo>
                    <a:lnTo>
                      <a:pt x="308" y="29"/>
                    </a:lnTo>
                    <a:lnTo>
                      <a:pt x="250" y="37"/>
                    </a:lnTo>
                    <a:lnTo>
                      <a:pt x="208" y="47"/>
                    </a:lnTo>
                    <a:lnTo>
                      <a:pt x="193" y="51"/>
                    </a:lnTo>
                    <a:lnTo>
                      <a:pt x="177" y="58"/>
                    </a:lnTo>
                    <a:lnTo>
                      <a:pt x="164" y="65"/>
                    </a:lnTo>
                    <a:lnTo>
                      <a:pt x="150" y="73"/>
                    </a:lnTo>
                    <a:lnTo>
                      <a:pt x="126" y="91"/>
                    </a:lnTo>
                    <a:lnTo>
                      <a:pt x="108" y="110"/>
                    </a:lnTo>
                    <a:lnTo>
                      <a:pt x="93" y="125"/>
                    </a:lnTo>
                    <a:lnTo>
                      <a:pt x="84" y="140"/>
                    </a:lnTo>
                    <a:lnTo>
                      <a:pt x="75" y="154"/>
                    </a:lnTo>
                    <a:lnTo>
                      <a:pt x="0" y="416"/>
                    </a:lnTo>
                    <a:lnTo>
                      <a:pt x="31" y="40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193"/>
              <p:cNvSpPr>
                <a:spLocks/>
              </p:cNvSpPr>
              <p:nvPr/>
            </p:nvSpPr>
            <p:spPr bwMode="auto">
              <a:xfrm>
                <a:off x="2029" y="2790"/>
                <a:ext cx="33" cy="137"/>
              </a:xfrm>
              <a:custGeom>
                <a:avLst/>
                <a:gdLst>
                  <a:gd name="T0" fmla="*/ 0 w 99"/>
                  <a:gd name="T1" fmla="*/ 2 h 410"/>
                  <a:gd name="T2" fmla="*/ 11 w 99"/>
                  <a:gd name="T3" fmla="*/ 136 h 410"/>
                  <a:gd name="T4" fmla="*/ 33 w 99"/>
                  <a:gd name="T5" fmla="*/ 137 h 410"/>
                  <a:gd name="T6" fmla="*/ 25 w 99"/>
                  <a:gd name="T7" fmla="*/ 0 h 410"/>
                  <a:gd name="T8" fmla="*/ 0 w 99"/>
                  <a:gd name="T9" fmla="*/ 2 h 410"/>
                  <a:gd name="T10" fmla="*/ 0 w 99"/>
                  <a:gd name="T11" fmla="*/ 2 h 4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9"/>
                  <a:gd name="T19" fmla="*/ 0 h 410"/>
                  <a:gd name="T20" fmla="*/ 99 w 99"/>
                  <a:gd name="T21" fmla="*/ 410 h 4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9" h="410">
                    <a:moveTo>
                      <a:pt x="0" y="7"/>
                    </a:moveTo>
                    <a:lnTo>
                      <a:pt x="34" y="406"/>
                    </a:lnTo>
                    <a:lnTo>
                      <a:pt x="99" y="410"/>
                    </a:lnTo>
                    <a:lnTo>
                      <a:pt x="75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194"/>
              <p:cNvSpPr>
                <a:spLocks/>
              </p:cNvSpPr>
              <p:nvPr/>
            </p:nvSpPr>
            <p:spPr bwMode="auto">
              <a:xfrm>
                <a:off x="2117" y="2979"/>
                <a:ext cx="235" cy="157"/>
              </a:xfrm>
              <a:custGeom>
                <a:avLst/>
                <a:gdLst>
                  <a:gd name="T0" fmla="*/ 10 w 707"/>
                  <a:gd name="T1" fmla="*/ 124 h 472"/>
                  <a:gd name="T2" fmla="*/ 14 w 707"/>
                  <a:gd name="T3" fmla="*/ 86 h 472"/>
                  <a:gd name="T4" fmla="*/ 18 w 707"/>
                  <a:gd name="T5" fmla="*/ 64 h 472"/>
                  <a:gd name="T6" fmla="*/ 24 w 707"/>
                  <a:gd name="T7" fmla="*/ 44 h 472"/>
                  <a:gd name="T8" fmla="*/ 28 w 707"/>
                  <a:gd name="T9" fmla="*/ 35 h 472"/>
                  <a:gd name="T10" fmla="*/ 33 w 707"/>
                  <a:gd name="T11" fmla="*/ 27 h 472"/>
                  <a:gd name="T12" fmla="*/ 44 w 707"/>
                  <a:gd name="T13" fmla="*/ 16 h 472"/>
                  <a:gd name="T14" fmla="*/ 51 w 707"/>
                  <a:gd name="T15" fmla="*/ 11 h 472"/>
                  <a:gd name="T16" fmla="*/ 58 w 707"/>
                  <a:gd name="T17" fmla="*/ 8 h 472"/>
                  <a:gd name="T18" fmla="*/ 65 w 707"/>
                  <a:gd name="T19" fmla="*/ 5 h 472"/>
                  <a:gd name="T20" fmla="*/ 80 w 707"/>
                  <a:gd name="T21" fmla="*/ 2 h 472"/>
                  <a:gd name="T22" fmla="*/ 103 w 707"/>
                  <a:gd name="T23" fmla="*/ 0 h 472"/>
                  <a:gd name="T24" fmla="*/ 132 w 707"/>
                  <a:gd name="T25" fmla="*/ 6 h 472"/>
                  <a:gd name="T26" fmla="*/ 142 w 707"/>
                  <a:gd name="T27" fmla="*/ 11 h 472"/>
                  <a:gd name="T28" fmla="*/ 156 w 707"/>
                  <a:gd name="T29" fmla="*/ 21 h 472"/>
                  <a:gd name="T30" fmla="*/ 166 w 707"/>
                  <a:gd name="T31" fmla="*/ 32 h 472"/>
                  <a:gd name="T32" fmla="*/ 176 w 707"/>
                  <a:gd name="T33" fmla="*/ 44 h 472"/>
                  <a:gd name="T34" fmla="*/ 186 w 707"/>
                  <a:gd name="T35" fmla="*/ 56 h 472"/>
                  <a:gd name="T36" fmla="*/ 194 w 707"/>
                  <a:gd name="T37" fmla="*/ 68 h 472"/>
                  <a:gd name="T38" fmla="*/ 202 w 707"/>
                  <a:gd name="T39" fmla="*/ 78 h 472"/>
                  <a:gd name="T40" fmla="*/ 213 w 707"/>
                  <a:gd name="T41" fmla="*/ 94 h 472"/>
                  <a:gd name="T42" fmla="*/ 235 w 707"/>
                  <a:gd name="T43" fmla="*/ 125 h 472"/>
                  <a:gd name="T44" fmla="*/ 158 w 707"/>
                  <a:gd name="T45" fmla="*/ 133 h 472"/>
                  <a:gd name="T46" fmla="*/ 153 w 707"/>
                  <a:gd name="T47" fmla="*/ 105 h 472"/>
                  <a:gd name="T48" fmla="*/ 147 w 707"/>
                  <a:gd name="T49" fmla="*/ 90 h 472"/>
                  <a:gd name="T50" fmla="*/ 141 w 707"/>
                  <a:gd name="T51" fmla="*/ 76 h 472"/>
                  <a:gd name="T52" fmla="*/ 131 w 707"/>
                  <a:gd name="T53" fmla="*/ 64 h 472"/>
                  <a:gd name="T54" fmla="*/ 125 w 707"/>
                  <a:gd name="T55" fmla="*/ 61 h 472"/>
                  <a:gd name="T56" fmla="*/ 119 w 707"/>
                  <a:gd name="T57" fmla="*/ 58 h 472"/>
                  <a:gd name="T58" fmla="*/ 105 w 707"/>
                  <a:gd name="T59" fmla="*/ 56 h 472"/>
                  <a:gd name="T60" fmla="*/ 86 w 707"/>
                  <a:gd name="T61" fmla="*/ 62 h 472"/>
                  <a:gd name="T62" fmla="*/ 80 w 707"/>
                  <a:gd name="T63" fmla="*/ 66 h 472"/>
                  <a:gd name="T64" fmla="*/ 75 w 707"/>
                  <a:gd name="T65" fmla="*/ 69 h 472"/>
                  <a:gd name="T66" fmla="*/ 61 w 707"/>
                  <a:gd name="T67" fmla="*/ 82 h 472"/>
                  <a:gd name="T68" fmla="*/ 54 w 707"/>
                  <a:gd name="T69" fmla="*/ 92 h 472"/>
                  <a:gd name="T70" fmla="*/ 45 w 707"/>
                  <a:gd name="T71" fmla="*/ 109 h 472"/>
                  <a:gd name="T72" fmla="*/ 43 w 707"/>
                  <a:gd name="T73" fmla="*/ 139 h 472"/>
                  <a:gd name="T74" fmla="*/ 0 w 707"/>
                  <a:gd name="T75" fmla="*/ 154 h 472"/>
                  <a:gd name="T76" fmla="*/ 10 w 707"/>
                  <a:gd name="T77" fmla="*/ 141 h 47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707"/>
                  <a:gd name="T118" fmla="*/ 0 h 472"/>
                  <a:gd name="T119" fmla="*/ 707 w 707"/>
                  <a:gd name="T120" fmla="*/ 472 h 47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707" h="472">
                    <a:moveTo>
                      <a:pt x="30" y="424"/>
                    </a:moveTo>
                    <a:lnTo>
                      <a:pt x="31" y="373"/>
                    </a:lnTo>
                    <a:lnTo>
                      <a:pt x="34" y="321"/>
                    </a:lnTo>
                    <a:lnTo>
                      <a:pt x="41" y="260"/>
                    </a:lnTo>
                    <a:lnTo>
                      <a:pt x="47" y="227"/>
                    </a:lnTo>
                    <a:lnTo>
                      <a:pt x="54" y="193"/>
                    </a:lnTo>
                    <a:lnTo>
                      <a:pt x="60" y="161"/>
                    </a:lnTo>
                    <a:lnTo>
                      <a:pt x="71" y="131"/>
                    </a:lnTo>
                    <a:lnTo>
                      <a:pt x="77" y="118"/>
                    </a:lnTo>
                    <a:lnTo>
                      <a:pt x="84" y="105"/>
                    </a:lnTo>
                    <a:lnTo>
                      <a:pt x="91" y="92"/>
                    </a:lnTo>
                    <a:lnTo>
                      <a:pt x="98" y="80"/>
                    </a:lnTo>
                    <a:lnTo>
                      <a:pt x="114" y="61"/>
                    </a:lnTo>
                    <a:lnTo>
                      <a:pt x="133" y="47"/>
                    </a:lnTo>
                    <a:lnTo>
                      <a:pt x="143" y="40"/>
                    </a:lnTo>
                    <a:lnTo>
                      <a:pt x="154" y="34"/>
                    </a:lnTo>
                    <a:lnTo>
                      <a:pt x="165" y="30"/>
                    </a:lnTo>
                    <a:lnTo>
                      <a:pt x="175" y="25"/>
                    </a:lnTo>
                    <a:lnTo>
                      <a:pt x="187" y="22"/>
                    </a:lnTo>
                    <a:lnTo>
                      <a:pt x="197" y="16"/>
                    </a:lnTo>
                    <a:lnTo>
                      <a:pt x="220" y="11"/>
                    </a:lnTo>
                    <a:lnTo>
                      <a:pt x="242" y="7"/>
                    </a:lnTo>
                    <a:lnTo>
                      <a:pt x="266" y="3"/>
                    </a:lnTo>
                    <a:lnTo>
                      <a:pt x="311" y="0"/>
                    </a:lnTo>
                    <a:lnTo>
                      <a:pt x="357" y="7"/>
                    </a:lnTo>
                    <a:lnTo>
                      <a:pt x="398" y="18"/>
                    </a:lnTo>
                    <a:lnTo>
                      <a:pt x="419" y="26"/>
                    </a:lnTo>
                    <a:lnTo>
                      <a:pt x="427" y="32"/>
                    </a:lnTo>
                    <a:lnTo>
                      <a:pt x="437" y="37"/>
                    </a:lnTo>
                    <a:lnTo>
                      <a:pt x="470" y="63"/>
                    </a:lnTo>
                    <a:lnTo>
                      <a:pt x="485" y="78"/>
                    </a:lnTo>
                    <a:lnTo>
                      <a:pt x="500" y="95"/>
                    </a:lnTo>
                    <a:lnTo>
                      <a:pt x="515" y="114"/>
                    </a:lnTo>
                    <a:lnTo>
                      <a:pt x="530" y="131"/>
                    </a:lnTo>
                    <a:lnTo>
                      <a:pt x="545" y="150"/>
                    </a:lnTo>
                    <a:lnTo>
                      <a:pt x="561" y="168"/>
                    </a:lnTo>
                    <a:lnTo>
                      <a:pt x="573" y="186"/>
                    </a:lnTo>
                    <a:lnTo>
                      <a:pt x="585" y="204"/>
                    </a:lnTo>
                    <a:lnTo>
                      <a:pt x="596" y="220"/>
                    </a:lnTo>
                    <a:lnTo>
                      <a:pt x="607" y="235"/>
                    </a:lnTo>
                    <a:lnTo>
                      <a:pt x="625" y="260"/>
                    </a:lnTo>
                    <a:lnTo>
                      <a:pt x="641" y="283"/>
                    </a:lnTo>
                    <a:lnTo>
                      <a:pt x="704" y="305"/>
                    </a:lnTo>
                    <a:lnTo>
                      <a:pt x="707" y="377"/>
                    </a:lnTo>
                    <a:lnTo>
                      <a:pt x="479" y="439"/>
                    </a:lnTo>
                    <a:lnTo>
                      <a:pt x="475" y="400"/>
                    </a:lnTo>
                    <a:lnTo>
                      <a:pt x="470" y="363"/>
                    </a:lnTo>
                    <a:lnTo>
                      <a:pt x="459" y="316"/>
                    </a:lnTo>
                    <a:lnTo>
                      <a:pt x="452" y="293"/>
                    </a:lnTo>
                    <a:lnTo>
                      <a:pt x="443" y="270"/>
                    </a:lnTo>
                    <a:lnTo>
                      <a:pt x="434" y="248"/>
                    </a:lnTo>
                    <a:lnTo>
                      <a:pt x="423" y="227"/>
                    </a:lnTo>
                    <a:lnTo>
                      <a:pt x="409" y="208"/>
                    </a:lnTo>
                    <a:lnTo>
                      <a:pt x="393" y="193"/>
                    </a:lnTo>
                    <a:lnTo>
                      <a:pt x="384" y="187"/>
                    </a:lnTo>
                    <a:lnTo>
                      <a:pt x="376" y="182"/>
                    </a:lnTo>
                    <a:lnTo>
                      <a:pt x="366" y="176"/>
                    </a:lnTo>
                    <a:lnTo>
                      <a:pt x="357" y="173"/>
                    </a:lnTo>
                    <a:lnTo>
                      <a:pt x="337" y="171"/>
                    </a:lnTo>
                    <a:lnTo>
                      <a:pt x="317" y="169"/>
                    </a:lnTo>
                    <a:lnTo>
                      <a:pt x="278" y="177"/>
                    </a:lnTo>
                    <a:lnTo>
                      <a:pt x="260" y="186"/>
                    </a:lnTo>
                    <a:lnTo>
                      <a:pt x="252" y="191"/>
                    </a:lnTo>
                    <a:lnTo>
                      <a:pt x="242" y="197"/>
                    </a:lnTo>
                    <a:lnTo>
                      <a:pt x="235" y="201"/>
                    </a:lnTo>
                    <a:lnTo>
                      <a:pt x="227" y="206"/>
                    </a:lnTo>
                    <a:lnTo>
                      <a:pt x="212" y="220"/>
                    </a:lnTo>
                    <a:lnTo>
                      <a:pt x="184" y="248"/>
                    </a:lnTo>
                    <a:lnTo>
                      <a:pt x="172" y="263"/>
                    </a:lnTo>
                    <a:lnTo>
                      <a:pt x="162" y="277"/>
                    </a:lnTo>
                    <a:lnTo>
                      <a:pt x="146" y="304"/>
                    </a:lnTo>
                    <a:lnTo>
                      <a:pt x="136" y="327"/>
                    </a:lnTo>
                    <a:lnTo>
                      <a:pt x="129" y="370"/>
                    </a:lnTo>
                    <a:lnTo>
                      <a:pt x="128" y="418"/>
                    </a:lnTo>
                    <a:lnTo>
                      <a:pt x="128" y="472"/>
                    </a:lnTo>
                    <a:lnTo>
                      <a:pt x="0" y="464"/>
                    </a:lnTo>
                    <a:lnTo>
                      <a:pt x="30" y="42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195"/>
              <p:cNvSpPr>
                <a:spLocks/>
              </p:cNvSpPr>
              <p:nvPr/>
            </p:nvSpPr>
            <p:spPr bwMode="auto">
              <a:xfrm>
                <a:off x="2194" y="2941"/>
                <a:ext cx="206" cy="160"/>
              </a:xfrm>
              <a:custGeom>
                <a:avLst/>
                <a:gdLst>
                  <a:gd name="T0" fmla="*/ 37 w 617"/>
                  <a:gd name="T1" fmla="*/ 3 h 480"/>
                  <a:gd name="T2" fmla="*/ 45 w 617"/>
                  <a:gd name="T3" fmla="*/ 7 h 480"/>
                  <a:gd name="T4" fmla="*/ 55 w 617"/>
                  <a:gd name="T5" fmla="*/ 12 h 480"/>
                  <a:gd name="T6" fmla="*/ 61 w 617"/>
                  <a:gd name="T7" fmla="*/ 15 h 480"/>
                  <a:gd name="T8" fmla="*/ 67 w 617"/>
                  <a:gd name="T9" fmla="*/ 18 h 480"/>
                  <a:gd name="T10" fmla="*/ 73 w 617"/>
                  <a:gd name="T11" fmla="*/ 22 h 480"/>
                  <a:gd name="T12" fmla="*/ 79 w 617"/>
                  <a:gd name="T13" fmla="*/ 27 h 480"/>
                  <a:gd name="T14" fmla="*/ 85 w 617"/>
                  <a:gd name="T15" fmla="*/ 31 h 480"/>
                  <a:gd name="T16" fmla="*/ 98 w 617"/>
                  <a:gd name="T17" fmla="*/ 42 h 480"/>
                  <a:gd name="T18" fmla="*/ 109 w 617"/>
                  <a:gd name="T19" fmla="*/ 54 h 480"/>
                  <a:gd name="T20" fmla="*/ 118 w 617"/>
                  <a:gd name="T21" fmla="*/ 65 h 480"/>
                  <a:gd name="T22" fmla="*/ 126 w 617"/>
                  <a:gd name="T23" fmla="*/ 74 h 480"/>
                  <a:gd name="T24" fmla="*/ 135 w 617"/>
                  <a:gd name="T25" fmla="*/ 86 h 480"/>
                  <a:gd name="T26" fmla="*/ 142 w 617"/>
                  <a:gd name="T27" fmla="*/ 95 h 480"/>
                  <a:gd name="T28" fmla="*/ 150 w 617"/>
                  <a:gd name="T29" fmla="*/ 98 h 480"/>
                  <a:gd name="T30" fmla="*/ 183 w 617"/>
                  <a:gd name="T31" fmla="*/ 100 h 480"/>
                  <a:gd name="T32" fmla="*/ 202 w 617"/>
                  <a:gd name="T33" fmla="*/ 120 h 480"/>
                  <a:gd name="T34" fmla="*/ 206 w 617"/>
                  <a:gd name="T35" fmla="*/ 139 h 480"/>
                  <a:gd name="T36" fmla="*/ 203 w 617"/>
                  <a:gd name="T37" fmla="*/ 148 h 480"/>
                  <a:gd name="T38" fmla="*/ 197 w 617"/>
                  <a:gd name="T39" fmla="*/ 153 h 480"/>
                  <a:gd name="T40" fmla="*/ 189 w 617"/>
                  <a:gd name="T41" fmla="*/ 156 h 480"/>
                  <a:gd name="T42" fmla="*/ 169 w 617"/>
                  <a:gd name="T43" fmla="*/ 159 h 480"/>
                  <a:gd name="T44" fmla="*/ 154 w 617"/>
                  <a:gd name="T45" fmla="*/ 152 h 480"/>
                  <a:gd name="T46" fmla="*/ 169 w 617"/>
                  <a:gd name="T47" fmla="*/ 154 h 480"/>
                  <a:gd name="T48" fmla="*/ 188 w 617"/>
                  <a:gd name="T49" fmla="*/ 145 h 480"/>
                  <a:gd name="T50" fmla="*/ 187 w 617"/>
                  <a:gd name="T51" fmla="*/ 129 h 480"/>
                  <a:gd name="T52" fmla="*/ 181 w 617"/>
                  <a:gd name="T53" fmla="*/ 120 h 480"/>
                  <a:gd name="T54" fmla="*/ 176 w 617"/>
                  <a:gd name="T55" fmla="*/ 116 h 480"/>
                  <a:gd name="T56" fmla="*/ 165 w 617"/>
                  <a:gd name="T57" fmla="*/ 115 h 480"/>
                  <a:gd name="T58" fmla="*/ 150 w 617"/>
                  <a:gd name="T59" fmla="*/ 121 h 480"/>
                  <a:gd name="T60" fmla="*/ 138 w 617"/>
                  <a:gd name="T61" fmla="*/ 130 h 480"/>
                  <a:gd name="T62" fmla="*/ 133 w 617"/>
                  <a:gd name="T63" fmla="*/ 115 h 480"/>
                  <a:gd name="T64" fmla="*/ 128 w 617"/>
                  <a:gd name="T65" fmla="*/ 104 h 480"/>
                  <a:gd name="T66" fmla="*/ 123 w 617"/>
                  <a:gd name="T67" fmla="*/ 94 h 480"/>
                  <a:gd name="T68" fmla="*/ 116 w 617"/>
                  <a:gd name="T69" fmla="*/ 84 h 480"/>
                  <a:gd name="T70" fmla="*/ 109 w 617"/>
                  <a:gd name="T71" fmla="*/ 74 h 480"/>
                  <a:gd name="T72" fmla="*/ 100 w 617"/>
                  <a:gd name="T73" fmla="*/ 64 h 480"/>
                  <a:gd name="T74" fmla="*/ 92 w 617"/>
                  <a:gd name="T75" fmla="*/ 54 h 480"/>
                  <a:gd name="T76" fmla="*/ 81 w 617"/>
                  <a:gd name="T77" fmla="*/ 42 h 480"/>
                  <a:gd name="T78" fmla="*/ 66 w 617"/>
                  <a:gd name="T79" fmla="*/ 28 h 480"/>
                  <a:gd name="T80" fmla="*/ 59 w 617"/>
                  <a:gd name="T81" fmla="*/ 23 h 480"/>
                  <a:gd name="T82" fmla="*/ 51 w 617"/>
                  <a:gd name="T83" fmla="*/ 20 h 480"/>
                  <a:gd name="T84" fmla="*/ 44 w 617"/>
                  <a:gd name="T85" fmla="*/ 16 h 480"/>
                  <a:gd name="T86" fmla="*/ 35 w 617"/>
                  <a:gd name="T87" fmla="*/ 13 h 480"/>
                  <a:gd name="T88" fmla="*/ 27 w 617"/>
                  <a:gd name="T89" fmla="*/ 10 h 480"/>
                  <a:gd name="T90" fmla="*/ 11 w 617"/>
                  <a:gd name="T91" fmla="*/ 6 h 480"/>
                  <a:gd name="T92" fmla="*/ 0 w 617"/>
                  <a:gd name="T93" fmla="*/ 3 h 480"/>
                  <a:gd name="T94" fmla="*/ 29 w 617"/>
                  <a:gd name="T95" fmla="*/ 0 h 48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617"/>
                  <a:gd name="T145" fmla="*/ 0 h 480"/>
                  <a:gd name="T146" fmla="*/ 617 w 617"/>
                  <a:gd name="T147" fmla="*/ 480 h 48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617" h="480">
                    <a:moveTo>
                      <a:pt x="86" y="0"/>
                    </a:moveTo>
                    <a:lnTo>
                      <a:pt x="110" y="8"/>
                    </a:lnTo>
                    <a:lnTo>
                      <a:pt x="121" y="15"/>
                    </a:lnTo>
                    <a:lnTo>
                      <a:pt x="135" y="20"/>
                    </a:lnTo>
                    <a:lnTo>
                      <a:pt x="150" y="27"/>
                    </a:lnTo>
                    <a:lnTo>
                      <a:pt x="165" y="36"/>
                    </a:lnTo>
                    <a:lnTo>
                      <a:pt x="173" y="40"/>
                    </a:lnTo>
                    <a:lnTo>
                      <a:pt x="183" y="45"/>
                    </a:lnTo>
                    <a:lnTo>
                      <a:pt x="193" y="49"/>
                    </a:lnTo>
                    <a:lnTo>
                      <a:pt x="201" y="55"/>
                    </a:lnTo>
                    <a:lnTo>
                      <a:pt x="210" y="60"/>
                    </a:lnTo>
                    <a:lnTo>
                      <a:pt x="219" y="67"/>
                    </a:lnTo>
                    <a:lnTo>
                      <a:pt x="228" y="73"/>
                    </a:lnTo>
                    <a:lnTo>
                      <a:pt x="238" y="80"/>
                    </a:lnTo>
                    <a:lnTo>
                      <a:pt x="248" y="86"/>
                    </a:lnTo>
                    <a:lnTo>
                      <a:pt x="256" y="93"/>
                    </a:lnTo>
                    <a:lnTo>
                      <a:pt x="275" y="110"/>
                    </a:lnTo>
                    <a:lnTo>
                      <a:pt x="293" y="126"/>
                    </a:lnTo>
                    <a:lnTo>
                      <a:pt x="310" y="144"/>
                    </a:lnTo>
                    <a:lnTo>
                      <a:pt x="326" y="161"/>
                    </a:lnTo>
                    <a:lnTo>
                      <a:pt x="340" y="179"/>
                    </a:lnTo>
                    <a:lnTo>
                      <a:pt x="354" y="194"/>
                    </a:lnTo>
                    <a:lnTo>
                      <a:pt x="368" y="209"/>
                    </a:lnTo>
                    <a:lnTo>
                      <a:pt x="377" y="223"/>
                    </a:lnTo>
                    <a:lnTo>
                      <a:pt x="388" y="235"/>
                    </a:lnTo>
                    <a:lnTo>
                      <a:pt x="405" y="257"/>
                    </a:lnTo>
                    <a:lnTo>
                      <a:pt x="417" y="275"/>
                    </a:lnTo>
                    <a:lnTo>
                      <a:pt x="425" y="286"/>
                    </a:lnTo>
                    <a:lnTo>
                      <a:pt x="432" y="297"/>
                    </a:lnTo>
                    <a:lnTo>
                      <a:pt x="450" y="293"/>
                    </a:lnTo>
                    <a:lnTo>
                      <a:pt x="496" y="290"/>
                    </a:lnTo>
                    <a:lnTo>
                      <a:pt x="547" y="301"/>
                    </a:lnTo>
                    <a:lnTo>
                      <a:pt x="591" y="336"/>
                    </a:lnTo>
                    <a:lnTo>
                      <a:pt x="605" y="359"/>
                    </a:lnTo>
                    <a:lnTo>
                      <a:pt x="613" y="380"/>
                    </a:lnTo>
                    <a:lnTo>
                      <a:pt x="617" y="417"/>
                    </a:lnTo>
                    <a:lnTo>
                      <a:pt x="614" y="432"/>
                    </a:lnTo>
                    <a:lnTo>
                      <a:pt x="607" y="444"/>
                    </a:lnTo>
                    <a:lnTo>
                      <a:pt x="596" y="455"/>
                    </a:lnTo>
                    <a:lnTo>
                      <a:pt x="591" y="459"/>
                    </a:lnTo>
                    <a:lnTo>
                      <a:pt x="583" y="463"/>
                    </a:lnTo>
                    <a:lnTo>
                      <a:pt x="565" y="468"/>
                    </a:lnTo>
                    <a:lnTo>
                      <a:pt x="545" y="473"/>
                    </a:lnTo>
                    <a:lnTo>
                      <a:pt x="505" y="477"/>
                    </a:lnTo>
                    <a:lnTo>
                      <a:pt x="461" y="480"/>
                    </a:lnTo>
                    <a:lnTo>
                      <a:pt x="461" y="455"/>
                    </a:lnTo>
                    <a:lnTo>
                      <a:pt x="475" y="458"/>
                    </a:lnTo>
                    <a:lnTo>
                      <a:pt x="507" y="461"/>
                    </a:lnTo>
                    <a:lnTo>
                      <a:pt x="541" y="457"/>
                    </a:lnTo>
                    <a:lnTo>
                      <a:pt x="563" y="435"/>
                    </a:lnTo>
                    <a:lnTo>
                      <a:pt x="565" y="403"/>
                    </a:lnTo>
                    <a:lnTo>
                      <a:pt x="561" y="386"/>
                    </a:lnTo>
                    <a:lnTo>
                      <a:pt x="551" y="371"/>
                    </a:lnTo>
                    <a:lnTo>
                      <a:pt x="541" y="359"/>
                    </a:lnTo>
                    <a:lnTo>
                      <a:pt x="534" y="352"/>
                    </a:lnTo>
                    <a:lnTo>
                      <a:pt x="527" y="349"/>
                    </a:lnTo>
                    <a:lnTo>
                      <a:pt x="511" y="344"/>
                    </a:lnTo>
                    <a:lnTo>
                      <a:pt x="494" y="344"/>
                    </a:lnTo>
                    <a:lnTo>
                      <a:pt x="463" y="353"/>
                    </a:lnTo>
                    <a:lnTo>
                      <a:pt x="449" y="362"/>
                    </a:lnTo>
                    <a:lnTo>
                      <a:pt x="435" y="370"/>
                    </a:lnTo>
                    <a:lnTo>
                      <a:pt x="413" y="389"/>
                    </a:lnTo>
                    <a:lnTo>
                      <a:pt x="410" y="378"/>
                    </a:lnTo>
                    <a:lnTo>
                      <a:pt x="399" y="345"/>
                    </a:lnTo>
                    <a:lnTo>
                      <a:pt x="390" y="323"/>
                    </a:lnTo>
                    <a:lnTo>
                      <a:pt x="384" y="311"/>
                    </a:lnTo>
                    <a:lnTo>
                      <a:pt x="376" y="297"/>
                    </a:lnTo>
                    <a:lnTo>
                      <a:pt x="368" y="283"/>
                    </a:lnTo>
                    <a:lnTo>
                      <a:pt x="359" y="268"/>
                    </a:lnTo>
                    <a:lnTo>
                      <a:pt x="348" y="252"/>
                    </a:lnTo>
                    <a:lnTo>
                      <a:pt x="337" y="236"/>
                    </a:lnTo>
                    <a:lnTo>
                      <a:pt x="325" y="221"/>
                    </a:lnTo>
                    <a:lnTo>
                      <a:pt x="312" y="206"/>
                    </a:lnTo>
                    <a:lnTo>
                      <a:pt x="300" y="191"/>
                    </a:lnTo>
                    <a:lnTo>
                      <a:pt x="289" y="176"/>
                    </a:lnTo>
                    <a:lnTo>
                      <a:pt x="277" y="162"/>
                    </a:lnTo>
                    <a:lnTo>
                      <a:pt x="266" y="148"/>
                    </a:lnTo>
                    <a:lnTo>
                      <a:pt x="242" y="125"/>
                    </a:lnTo>
                    <a:lnTo>
                      <a:pt x="220" y="103"/>
                    </a:lnTo>
                    <a:lnTo>
                      <a:pt x="198" y="85"/>
                    </a:lnTo>
                    <a:lnTo>
                      <a:pt x="187" y="77"/>
                    </a:lnTo>
                    <a:lnTo>
                      <a:pt x="176" y="70"/>
                    </a:lnTo>
                    <a:lnTo>
                      <a:pt x="165" y="63"/>
                    </a:lnTo>
                    <a:lnTo>
                      <a:pt x="154" y="59"/>
                    </a:lnTo>
                    <a:lnTo>
                      <a:pt x="143" y="53"/>
                    </a:lnTo>
                    <a:lnTo>
                      <a:pt x="132" y="49"/>
                    </a:lnTo>
                    <a:lnTo>
                      <a:pt x="118" y="45"/>
                    </a:lnTo>
                    <a:lnTo>
                      <a:pt x="106" y="40"/>
                    </a:lnTo>
                    <a:lnTo>
                      <a:pt x="92" y="36"/>
                    </a:lnTo>
                    <a:lnTo>
                      <a:pt x="80" y="31"/>
                    </a:lnTo>
                    <a:lnTo>
                      <a:pt x="55" y="23"/>
                    </a:lnTo>
                    <a:lnTo>
                      <a:pt x="33" y="18"/>
                    </a:lnTo>
                    <a:lnTo>
                      <a:pt x="16" y="14"/>
                    </a:lnTo>
                    <a:lnTo>
                      <a:pt x="0" y="9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196"/>
              <p:cNvSpPr>
                <a:spLocks/>
              </p:cNvSpPr>
              <p:nvPr/>
            </p:nvSpPr>
            <p:spPr bwMode="auto">
              <a:xfrm>
                <a:off x="2130" y="3075"/>
                <a:ext cx="232" cy="132"/>
              </a:xfrm>
              <a:custGeom>
                <a:avLst/>
                <a:gdLst>
                  <a:gd name="T0" fmla="*/ 0 w 696"/>
                  <a:gd name="T1" fmla="*/ 68 h 395"/>
                  <a:gd name="T2" fmla="*/ 5 w 696"/>
                  <a:gd name="T3" fmla="*/ 86 h 395"/>
                  <a:gd name="T4" fmla="*/ 11 w 696"/>
                  <a:gd name="T5" fmla="*/ 98 h 395"/>
                  <a:gd name="T6" fmla="*/ 20 w 696"/>
                  <a:gd name="T7" fmla="*/ 110 h 395"/>
                  <a:gd name="T8" fmla="*/ 29 w 696"/>
                  <a:gd name="T9" fmla="*/ 118 h 395"/>
                  <a:gd name="T10" fmla="*/ 36 w 696"/>
                  <a:gd name="T11" fmla="*/ 122 h 395"/>
                  <a:gd name="T12" fmla="*/ 43 w 696"/>
                  <a:gd name="T13" fmla="*/ 125 h 395"/>
                  <a:gd name="T14" fmla="*/ 53 w 696"/>
                  <a:gd name="T15" fmla="*/ 129 h 395"/>
                  <a:gd name="T16" fmla="*/ 67 w 696"/>
                  <a:gd name="T17" fmla="*/ 132 h 395"/>
                  <a:gd name="T18" fmla="*/ 94 w 696"/>
                  <a:gd name="T19" fmla="*/ 131 h 395"/>
                  <a:gd name="T20" fmla="*/ 110 w 696"/>
                  <a:gd name="T21" fmla="*/ 127 h 395"/>
                  <a:gd name="T22" fmla="*/ 119 w 696"/>
                  <a:gd name="T23" fmla="*/ 122 h 395"/>
                  <a:gd name="T24" fmla="*/ 125 w 696"/>
                  <a:gd name="T25" fmla="*/ 118 h 395"/>
                  <a:gd name="T26" fmla="*/ 133 w 696"/>
                  <a:gd name="T27" fmla="*/ 111 h 395"/>
                  <a:gd name="T28" fmla="*/ 144 w 696"/>
                  <a:gd name="T29" fmla="*/ 103 h 395"/>
                  <a:gd name="T30" fmla="*/ 154 w 696"/>
                  <a:gd name="T31" fmla="*/ 94 h 395"/>
                  <a:gd name="T32" fmla="*/ 164 w 696"/>
                  <a:gd name="T33" fmla="*/ 96 h 395"/>
                  <a:gd name="T34" fmla="*/ 188 w 696"/>
                  <a:gd name="T35" fmla="*/ 99 h 395"/>
                  <a:gd name="T36" fmla="*/ 211 w 696"/>
                  <a:gd name="T37" fmla="*/ 93 h 395"/>
                  <a:gd name="T38" fmla="*/ 217 w 696"/>
                  <a:gd name="T39" fmla="*/ 88 h 395"/>
                  <a:gd name="T40" fmla="*/ 231 w 696"/>
                  <a:gd name="T41" fmla="*/ 70 h 395"/>
                  <a:gd name="T42" fmla="*/ 157 w 696"/>
                  <a:gd name="T43" fmla="*/ 63 h 395"/>
                  <a:gd name="T44" fmla="*/ 140 w 696"/>
                  <a:gd name="T45" fmla="*/ 0 h 395"/>
                  <a:gd name="T46" fmla="*/ 137 w 696"/>
                  <a:gd name="T47" fmla="*/ 53 h 395"/>
                  <a:gd name="T48" fmla="*/ 131 w 696"/>
                  <a:gd name="T49" fmla="*/ 75 h 395"/>
                  <a:gd name="T50" fmla="*/ 126 w 696"/>
                  <a:gd name="T51" fmla="*/ 87 h 395"/>
                  <a:gd name="T52" fmla="*/ 118 w 696"/>
                  <a:gd name="T53" fmla="*/ 95 h 395"/>
                  <a:gd name="T54" fmla="*/ 111 w 696"/>
                  <a:gd name="T55" fmla="*/ 101 h 395"/>
                  <a:gd name="T56" fmla="*/ 106 w 696"/>
                  <a:gd name="T57" fmla="*/ 104 h 395"/>
                  <a:gd name="T58" fmla="*/ 101 w 696"/>
                  <a:gd name="T59" fmla="*/ 107 h 395"/>
                  <a:gd name="T60" fmla="*/ 93 w 696"/>
                  <a:gd name="T61" fmla="*/ 111 h 395"/>
                  <a:gd name="T62" fmla="*/ 83 w 696"/>
                  <a:gd name="T63" fmla="*/ 113 h 395"/>
                  <a:gd name="T64" fmla="*/ 63 w 696"/>
                  <a:gd name="T65" fmla="*/ 112 h 395"/>
                  <a:gd name="T66" fmla="*/ 54 w 696"/>
                  <a:gd name="T67" fmla="*/ 107 h 395"/>
                  <a:gd name="T68" fmla="*/ 45 w 696"/>
                  <a:gd name="T69" fmla="*/ 94 h 395"/>
                  <a:gd name="T70" fmla="*/ 40 w 696"/>
                  <a:gd name="T71" fmla="*/ 83 h 395"/>
                  <a:gd name="T72" fmla="*/ 35 w 696"/>
                  <a:gd name="T73" fmla="*/ 74 h 395"/>
                  <a:gd name="T74" fmla="*/ 30 w 696"/>
                  <a:gd name="T75" fmla="*/ 62 h 395"/>
                  <a:gd name="T76" fmla="*/ 23 w 696"/>
                  <a:gd name="T77" fmla="*/ 47 h 395"/>
                  <a:gd name="T78" fmla="*/ 0 w 696"/>
                  <a:gd name="T79" fmla="*/ 41 h 39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96"/>
                  <a:gd name="T121" fmla="*/ 0 h 395"/>
                  <a:gd name="T122" fmla="*/ 696 w 696"/>
                  <a:gd name="T123" fmla="*/ 395 h 39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96" h="395">
                    <a:moveTo>
                      <a:pt x="1" y="124"/>
                    </a:moveTo>
                    <a:lnTo>
                      <a:pt x="0" y="204"/>
                    </a:lnTo>
                    <a:lnTo>
                      <a:pt x="7" y="240"/>
                    </a:lnTo>
                    <a:lnTo>
                      <a:pt x="14" y="258"/>
                    </a:lnTo>
                    <a:lnTo>
                      <a:pt x="22" y="277"/>
                    </a:lnTo>
                    <a:lnTo>
                      <a:pt x="33" y="293"/>
                    </a:lnTo>
                    <a:lnTo>
                      <a:pt x="44" y="313"/>
                    </a:lnTo>
                    <a:lnTo>
                      <a:pt x="59" y="329"/>
                    </a:lnTo>
                    <a:lnTo>
                      <a:pt x="79" y="346"/>
                    </a:lnTo>
                    <a:lnTo>
                      <a:pt x="87" y="353"/>
                    </a:lnTo>
                    <a:lnTo>
                      <a:pt x="98" y="359"/>
                    </a:lnTo>
                    <a:lnTo>
                      <a:pt x="108" y="365"/>
                    </a:lnTo>
                    <a:lnTo>
                      <a:pt x="119" y="370"/>
                    </a:lnTo>
                    <a:lnTo>
                      <a:pt x="128" y="375"/>
                    </a:lnTo>
                    <a:lnTo>
                      <a:pt x="139" y="379"/>
                    </a:lnTo>
                    <a:lnTo>
                      <a:pt x="160" y="386"/>
                    </a:lnTo>
                    <a:lnTo>
                      <a:pt x="182" y="391"/>
                    </a:lnTo>
                    <a:lnTo>
                      <a:pt x="201" y="394"/>
                    </a:lnTo>
                    <a:lnTo>
                      <a:pt x="243" y="395"/>
                    </a:lnTo>
                    <a:lnTo>
                      <a:pt x="281" y="393"/>
                    </a:lnTo>
                    <a:lnTo>
                      <a:pt x="316" y="384"/>
                    </a:lnTo>
                    <a:lnTo>
                      <a:pt x="329" y="379"/>
                    </a:lnTo>
                    <a:lnTo>
                      <a:pt x="343" y="373"/>
                    </a:lnTo>
                    <a:lnTo>
                      <a:pt x="356" y="366"/>
                    </a:lnTo>
                    <a:lnTo>
                      <a:pt x="365" y="361"/>
                    </a:lnTo>
                    <a:lnTo>
                      <a:pt x="375" y="354"/>
                    </a:lnTo>
                    <a:lnTo>
                      <a:pt x="383" y="347"/>
                    </a:lnTo>
                    <a:lnTo>
                      <a:pt x="400" y="333"/>
                    </a:lnTo>
                    <a:lnTo>
                      <a:pt x="416" y="320"/>
                    </a:lnTo>
                    <a:lnTo>
                      <a:pt x="431" y="307"/>
                    </a:lnTo>
                    <a:lnTo>
                      <a:pt x="452" y="288"/>
                    </a:lnTo>
                    <a:lnTo>
                      <a:pt x="462" y="280"/>
                    </a:lnTo>
                    <a:lnTo>
                      <a:pt x="477" y="285"/>
                    </a:lnTo>
                    <a:lnTo>
                      <a:pt x="493" y="288"/>
                    </a:lnTo>
                    <a:lnTo>
                      <a:pt x="515" y="292"/>
                    </a:lnTo>
                    <a:lnTo>
                      <a:pt x="565" y="295"/>
                    </a:lnTo>
                    <a:lnTo>
                      <a:pt x="613" y="287"/>
                    </a:lnTo>
                    <a:lnTo>
                      <a:pt x="633" y="278"/>
                    </a:lnTo>
                    <a:lnTo>
                      <a:pt x="641" y="270"/>
                    </a:lnTo>
                    <a:lnTo>
                      <a:pt x="651" y="263"/>
                    </a:lnTo>
                    <a:lnTo>
                      <a:pt x="675" y="233"/>
                    </a:lnTo>
                    <a:lnTo>
                      <a:pt x="692" y="208"/>
                    </a:lnTo>
                    <a:lnTo>
                      <a:pt x="696" y="196"/>
                    </a:lnTo>
                    <a:lnTo>
                      <a:pt x="470" y="189"/>
                    </a:lnTo>
                    <a:lnTo>
                      <a:pt x="487" y="93"/>
                    </a:lnTo>
                    <a:lnTo>
                      <a:pt x="419" y="0"/>
                    </a:lnTo>
                    <a:lnTo>
                      <a:pt x="416" y="113"/>
                    </a:lnTo>
                    <a:lnTo>
                      <a:pt x="411" y="160"/>
                    </a:lnTo>
                    <a:lnTo>
                      <a:pt x="401" y="204"/>
                    </a:lnTo>
                    <a:lnTo>
                      <a:pt x="394" y="225"/>
                    </a:lnTo>
                    <a:lnTo>
                      <a:pt x="386" y="244"/>
                    </a:lnTo>
                    <a:lnTo>
                      <a:pt x="378" y="260"/>
                    </a:lnTo>
                    <a:lnTo>
                      <a:pt x="367" y="273"/>
                    </a:lnTo>
                    <a:lnTo>
                      <a:pt x="354" y="285"/>
                    </a:lnTo>
                    <a:lnTo>
                      <a:pt x="340" y="296"/>
                    </a:lnTo>
                    <a:lnTo>
                      <a:pt x="334" y="302"/>
                    </a:lnTo>
                    <a:lnTo>
                      <a:pt x="327" y="306"/>
                    </a:lnTo>
                    <a:lnTo>
                      <a:pt x="318" y="311"/>
                    </a:lnTo>
                    <a:lnTo>
                      <a:pt x="312" y="315"/>
                    </a:lnTo>
                    <a:lnTo>
                      <a:pt x="303" y="320"/>
                    </a:lnTo>
                    <a:lnTo>
                      <a:pt x="296" y="324"/>
                    </a:lnTo>
                    <a:lnTo>
                      <a:pt x="280" y="331"/>
                    </a:lnTo>
                    <a:lnTo>
                      <a:pt x="263" y="335"/>
                    </a:lnTo>
                    <a:lnTo>
                      <a:pt x="248" y="339"/>
                    </a:lnTo>
                    <a:lnTo>
                      <a:pt x="216" y="342"/>
                    </a:lnTo>
                    <a:lnTo>
                      <a:pt x="188" y="336"/>
                    </a:lnTo>
                    <a:lnTo>
                      <a:pt x="175" y="329"/>
                    </a:lnTo>
                    <a:lnTo>
                      <a:pt x="161" y="321"/>
                    </a:lnTo>
                    <a:lnTo>
                      <a:pt x="141" y="295"/>
                    </a:lnTo>
                    <a:lnTo>
                      <a:pt x="134" y="280"/>
                    </a:lnTo>
                    <a:lnTo>
                      <a:pt x="126" y="265"/>
                    </a:lnTo>
                    <a:lnTo>
                      <a:pt x="119" y="249"/>
                    </a:lnTo>
                    <a:lnTo>
                      <a:pt x="112" y="236"/>
                    </a:lnTo>
                    <a:lnTo>
                      <a:pt x="105" y="222"/>
                    </a:lnTo>
                    <a:lnTo>
                      <a:pt x="99" y="209"/>
                    </a:lnTo>
                    <a:lnTo>
                      <a:pt x="90" y="186"/>
                    </a:lnTo>
                    <a:lnTo>
                      <a:pt x="76" y="153"/>
                    </a:lnTo>
                    <a:lnTo>
                      <a:pt x="70" y="141"/>
                    </a:lnTo>
                    <a:lnTo>
                      <a:pt x="1" y="12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197"/>
              <p:cNvSpPr>
                <a:spLocks/>
              </p:cNvSpPr>
              <p:nvPr/>
            </p:nvSpPr>
            <p:spPr bwMode="auto">
              <a:xfrm>
                <a:off x="2197" y="3078"/>
                <a:ext cx="48" cy="72"/>
              </a:xfrm>
              <a:custGeom>
                <a:avLst/>
                <a:gdLst>
                  <a:gd name="T0" fmla="*/ 14 w 145"/>
                  <a:gd name="T1" fmla="*/ 3 h 218"/>
                  <a:gd name="T2" fmla="*/ 0 w 145"/>
                  <a:gd name="T3" fmla="*/ 20 h 218"/>
                  <a:gd name="T4" fmla="*/ 0 w 145"/>
                  <a:gd name="T5" fmla="*/ 49 h 218"/>
                  <a:gd name="T6" fmla="*/ 13 w 145"/>
                  <a:gd name="T7" fmla="*/ 72 h 218"/>
                  <a:gd name="T8" fmla="*/ 32 w 145"/>
                  <a:gd name="T9" fmla="*/ 70 h 218"/>
                  <a:gd name="T10" fmla="*/ 43 w 145"/>
                  <a:gd name="T11" fmla="*/ 54 h 218"/>
                  <a:gd name="T12" fmla="*/ 48 w 145"/>
                  <a:gd name="T13" fmla="*/ 30 h 218"/>
                  <a:gd name="T14" fmla="*/ 41 w 145"/>
                  <a:gd name="T15" fmla="*/ 12 h 218"/>
                  <a:gd name="T16" fmla="*/ 29 w 145"/>
                  <a:gd name="T17" fmla="*/ 0 h 218"/>
                  <a:gd name="T18" fmla="*/ 14 w 145"/>
                  <a:gd name="T19" fmla="*/ 3 h 218"/>
                  <a:gd name="T20" fmla="*/ 14 w 145"/>
                  <a:gd name="T21" fmla="*/ 3 h 21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5"/>
                  <a:gd name="T34" fmla="*/ 0 h 218"/>
                  <a:gd name="T35" fmla="*/ 145 w 145"/>
                  <a:gd name="T36" fmla="*/ 218 h 21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5" h="218">
                    <a:moveTo>
                      <a:pt x="41" y="8"/>
                    </a:moveTo>
                    <a:lnTo>
                      <a:pt x="0" y="61"/>
                    </a:lnTo>
                    <a:lnTo>
                      <a:pt x="1" y="147"/>
                    </a:lnTo>
                    <a:lnTo>
                      <a:pt x="40" y="218"/>
                    </a:lnTo>
                    <a:lnTo>
                      <a:pt x="96" y="211"/>
                    </a:lnTo>
                    <a:lnTo>
                      <a:pt x="131" y="164"/>
                    </a:lnTo>
                    <a:lnTo>
                      <a:pt x="145" y="92"/>
                    </a:lnTo>
                    <a:lnTo>
                      <a:pt x="123" y="35"/>
                    </a:lnTo>
                    <a:lnTo>
                      <a:pt x="88" y="0"/>
                    </a:lnTo>
                    <a:lnTo>
                      <a:pt x="41" y="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198"/>
              <p:cNvSpPr>
                <a:spLocks/>
              </p:cNvSpPr>
              <p:nvPr/>
            </p:nvSpPr>
            <p:spPr bwMode="auto">
              <a:xfrm>
                <a:off x="1615" y="3081"/>
                <a:ext cx="534" cy="194"/>
              </a:xfrm>
              <a:custGeom>
                <a:avLst/>
                <a:gdLst>
                  <a:gd name="T0" fmla="*/ 1 w 1602"/>
                  <a:gd name="T1" fmla="*/ 101 h 581"/>
                  <a:gd name="T2" fmla="*/ 4 w 1602"/>
                  <a:gd name="T3" fmla="*/ 123 h 581"/>
                  <a:gd name="T4" fmla="*/ 9 w 1602"/>
                  <a:gd name="T5" fmla="*/ 137 h 581"/>
                  <a:gd name="T6" fmla="*/ 17 w 1602"/>
                  <a:gd name="T7" fmla="*/ 151 h 581"/>
                  <a:gd name="T8" fmla="*/ 28 w 1602"/>
                  <a:gd name="T9" fmla="*/ 164 h 581"/>
                  <a:gd name="T10" fmla="*/ 37 w 1602"/>
                  <a:gd name="T11" fmla="*/ 170 h 581"/>
                  <a:gd name="T12" fmla="*/ 43 w 1602"/>
                  <a:gd name="T13" fmla="*/ 174 h 581"/>
                  <a:gd name="T14" fmla="*/ 52 w 1602"/>
                  <a:gd name="T15" fmla="*/ 179 h 581"/>
                  <a:gd name="T16" fmla="*/ 61 w 1602"/>
                  <a:gd name="T17" fmla="*/ 182 h 581"/>
                  <a:gd name="T18" fmla="*/ 69 w 1602"/>
                  <a:gd name="T19" fmla="*/ 186 h 581"/>
                  <a:gd name="T20" fmla="*/ 77 w 1602"/>
                  <a:gd name="T21" fmla="*/ 189 h 581"/>
                  <a:gd name="T22" fmla="*/ 92 w 1602"/>
                  <a:gd name="T23" fmla="*/ 192 h 581"/>
                  <a:gd name="T24" fmla="*/ 118 w 1602"/>
                  <a:gd name="T25" fmla="*/ 194 h 581"/>
                  <a:gd name="T26" fmla="*/ 141 w 1602"/>
                  <a:gd name="T27" fmla="*/ 189 h 581"/>
                  <a:gd name="T28" fmla="*/ 151 w 1602"/>
                  <a:gd name="T29" fmla="*/ 185 h 581"/>
                  <a:gd name="T30" fmla="*/ 160 w 1602"/>
                  <a:gd name="T31" fmla="*/ 180 h 581"/>
                  <a:gd name="T32" fmla="*/ 167 w 1602"/>
                  <a:gd name="T33" fmla="*/ 176 h 581"/>
                  <a:gd name="T34" fmla="*/ 177 w 1602"/>
                  <a:gd name="T35" fmla="*/ 168 h 581"/>
                  <a:gd name="T36" fmla="*/ 189 w 1602"/>
                  <a:gd name="T37" fmla="*/ 155 h 581"/>
                  <a:gd name="T38" fmla="*/ 197 w 1602"/>
                  <a:gd name="T39" fmla="*/ 146 h 581"/>
                  <a:gd name="T40" fmla="*/ 534 w 1602"/>
                  <a:gd name="T41" fmla="*/ 93 h 581"/>
                  <a:gd name="T42" fmla="*/ 204 w 1602"/>
                  <a:gd name="T43" fmla="*/ 98 h 581"/>
                  <a:gd name="T44" fmla="*/ 193 w 1602"/>
                  <a:gd name="T45" fmla="*/ 30 h 581"/>
                  <a:gd name="T46" fmla="*/ 192 w 1602"/>
                  <a:gd name="T47" fmla="*/ 94 h 581"/>
                  <a:gd name="T48" fmla="*/ 187 w 1602"/>
                  <a:gd name="T49" fmla="*/ 120 h 581"/>
                  <a:gd name="T50" fmla="*/ 182 w 1602"/>
                  <a:gd name="T51" fmla="*/ 136 h 581"/>
                  <a:gd name="T52" fmla="*/ 174 w 1602"/>
                  <a:gd name="T53" fmla="*/ 147 h 581"/>
                  <a:gd name="T54" fmla="*/ 165 w 1602"/>
                  <a:gd name="T55" fmla="*/ 156 h 581"/>
                  <a:gd name="T56" fmla="*/ 158 w 1602"/>
                  <a:gd name="T57" fmla="*/ 161 h 581"/>
                  <a:gd name="T58" fmla="*/ 153 w 1602"/>
                  <a:gd name="T59" fmla="*/ 164 h 581"/>
                  <a:gd name="T60" fmla="*/ 145 w 1602"/>
                  <a:gd name="T61" fmla="*/ 169 h 581"/>
                  <a:gd name="T62" fmla="*/ 134 w 1602"/>
                  <a:gd name="T63" fmla="*/ 171 h 581"/>
                  <a:gd name="T64" fmla="*/ 118 w 1602"/>
                  <a:gd name="T65" fmla="*/ 173 h 581"/>
                  <a:gd name="T66" fmla="*/ 98 w 1602"/>
                  <a:gd name="T67" fmla="*/ 167 h 581"/>
                  <a:gd name="T68" fmla="*/ 88 w 1602"/>
                  <a:gd name="T69" fmla="*/ 163 h 581"/>
                  <a:gd name="T70" fmla="*/ 81 w 1602"/>
                  <a:gd name="T71" fmla="*/ 159 h 581"/>
                  <a:gd name="T72" fmla="*/ 68 w 1602"/>
                  <a:gd name="T73" fmla="*/ 153 h 581"/>
                  <a:gd name="T74" fmla="*/ 52 w 1602"/>
                  <a:gd name="T75" fmla="*/ 126 h 581"/>
                  <a:gd name="T76" fmla="*/ 47 w 1602"/>
                  <a:gd name="T77" fmla="*/ 101 h 581"/>
                  <a:gd name="T78" fmla="*/ 43 w 1602"/>
                  <a:gd name="T79" fmla="*/ 56 h 581"/>
                  <a:gd name="T80" fmla="*/ 50 w 1602"/>
                  <a:gd name="T81" fmla="*/ 27 h 581"/>
                  <a:gd name="T82" fmla="*/ 57 w 1602"/>
                  <a:gd name="T83" fmla="*/ 0 h 581"/>
                  <a:gd name="T84" fmla="*/ 0 w 1602"/>
                  <a:gd name="T85" fmla="*/ 92 h 58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602"/>
                  <a:gd name="T130" fmla="*/ 0 h 581"/>
                  <a:gd name="T131" fmla="*/ 1602 w 1602"/>
                  <a:gd name="T132" fmla="*/ 581 h 58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602" h="581">
                    <a:moveTo>
                      <a:pt x="0" y="275"/>
                    </a:moveTo>
                    <a:lnTo>
                      <a:pt x="2" y="303"/>
                    </a:lnTo>
                    <a:lnTo>
                      <a:pt x="5" y="333"/>
                    </a:lnTo>
                    <a:lnTo>
                      <a:pt x="13" y="369"/>
                    </a:lnTo>
                    <a:lnTo>
                      <a:pt x="20" y="389"/>
                    </a:lnTo>
                    <a:lnTo>
                      <a:pt x="28" y="410"/>
                    </a:lnTo>
                    <a:lnTo>
                      <a:pt x="38" y="431"/>
                    </a:lnTo>
                    <a:lnTo>
                      <a:pt x="51" y="451"/>
                    </a:lnTo>
                    <a:lnTo>
                      <a:pt x="67" y="470"/>
                    </a:lnTo>
                    <a:lnTo>
                      <a:pt x="84" y="490"/>
                    </a:lnTo>
                    <a:lnTo>
                      <a:pt x="106" y="506"/>
                    </a:lnTo>
                    <a:lnTo>
                      <a:pt x="112" y="510"/>
                    </a:lnTo>
                    <a:lnTo>
                      <a:pt x="118" y="514"/>
                    </a:lnTo>
                    <a:lnTo>
                      <a:pt x="130" y="521"/>
                    </a:lnTo>
                    <a:lnTo>
                      <a:pt x="144" y="528"/>
                    </a:lnTo>
                    <a:lnTo>
                      <a:pt x="157" y="537"/>
                    </a:lnTo>
                    <a:lnTo>
                      <a:pt x="170" y="542"/>
                    </a:lnTo>
                    <a:lnTo>
                      <a:pt x="182" y="546"/>
                    </a:lnTo>
                    <a:lnTo>
                      <a:pt x="195" y="552"/>
                    </a:lnTo>
                    <a:lnTo>
                      <a:pt x="206" y="557"/>
                    </a:lnTo>
                    <a:lnTo>
                      <a:pt x="218" y="560"/>
                    </a:lnTo>
                    <a:lnTo>
                      <a:pt x="231" y="565"/>
                    </a:lnTo>
                    <a:lnTo>
                      <a:pt x="253" y="571"/>
                    </a:lnTo>
                    <a:lnTo>
                      <a:pt x="275" y="575"/>
                    </a:lnTo>
                    <a:lnTo>
                      <a:pt x="317" y="581"/>
                    </a:lnTo>
                    <a:lnTo>
                      <a:pt x="355" y="581"/>
                    </a:lnTo>
                    <a:lnTo>
                      <a:pt x="392" y="575"/>
                    </a:lnTo>
                    <a:lnTo>
                      <a:pt x="423" y="567"/>
                    </a:lnTo>
                    <a:lnTo>
                      <a:pt x="440" y="561"/>
                    </a:lnTo>
                    <a:lnTo>
                      <a:pt x="454" y="554"/>
                    </a:lnTo>
                    <a:lnTo>
                      <a:pt x="468" y="548"/>
                    </a:lnTo>
                    <a:lnTo>
                      <a:pt x="481" y="539"/>
                    </a:lnTo>
                    <a:lnTo>
                      <a:pt x="495" y="530"/>
                    </a:lnTo>
                    <a:lnTo>
                      <a:pt x="502" y="526"/>
                    </a:lnTo>
                    <a:lnTo>
                      <a:pt x="507" y="521"/>
                    </a:lnTo>
                    <a:lnTo>
                      <a:pt x="531" y="502"/>
                    </a:lnTo>
                    <a:lnTo>
                      <a:pt x="552" y="483"/>
                    </a:lnTo>
                    <a:lnTo>
                      <a:pt x="568" y="465"/>
                    </a:lnTo>
                    <a:lnTo>
                      <a:pt x="581" y="451"/>
                    </a:lnTo>
                    <a:lnTo>
                      <a:pt x="592" y="437"/>
                    </a:lnTo>
                    <a:lnTo>
                      <a:pt x="1180" y="307"/>
                    </a:lnTo>
                    <a:lnTo>
                      <a:pt x="1602" y="279"/>
                    </a:lnTo>
                    <a:lnTo>
                      <a:pt x="1595" y="192"/>
                    </a:lnTo>
                    <a:lnTo>
                      <a:pt x="612" y="294"/>
                    </a:lnTo>
                    <a:lnTo>
                      <a:pt x="619" y="165"/>
                    </a:lnTo>
                    <a:lnTo>
                      <a:pt x="579" y="91"/>
                    </a:lnTo>
                    <a:lnTo>
                      <a:pt x="579" y="224"/>
                    </a:lnTo>
                    <a:lnTo>
                      <a:pt x="575" y="281"/>
                    </a:lnTo>
                    <a:lnTo>
                      <a:pt x="567" y="336"/>
                    </a:lnTo>
                    <a:lnTo>
                      <a:pt x="561" y="360"/>
                    </a:lnTo>
                    <a:lnTo>
                      <a:pt x="554" y="385"/>
                    </a:lnTo>
                    <a:lnTo>
                      <a:pt x="545" y="406"/>
                    </a:lnTo>
                    <a:lnTo>
                      <a:pt x="534" y="424"/>
                    </a:lnTo>
                    <a:lnTo>
                      <a:pt x="521" y="440"/>
                    </a:lnTo>
                    <a:lnTo>
                      <a:pt x="509" y="454"/>
                    </a:lnTo>
                    <a:lnTo>
                      <a:pt x="495" y="468"/>
                    </a:lnTo>
                    <a:lnTo>
                      <a:pt x="481" y="479"/>
                    </a:lnTo>
                    <a:lnTo>
                      <a:pt x="473" y="483"/>
                    </a:lnTo>
                    <a:lnTo>
                      <a:pt x="466" y="488"/>
                    </a:lnTo>
                    <a:lnTo>
                      <a:pt x="458" y="492"/>
                    </a:lnTo>
                    <a:lnTo>
                      <a:pt x="450" y="497"/>
                    </a:lnTo>
                    <a:lnTo>
                      <a:pt x="434" y="505"/>
                    </a:lnTo>
                    <a:lnTo>
                      <a:pt x="418" y="510"/>
                    </a:lnTo>
                    <a:lnTo>
                      <a:pt x="401" y="513"/>
                    </a:lnTo>
                    <a:lnTo>
                      <a:pt x="386" y="516"/>
                    </a:lnTo>
                    <a:lnTo>
                      <a:pt x="353" y="517"/>
                    </a:lnTo>
                    <a:lnTo>
                      <a:pt x="321" y="512"/>
                    </a:lnTo>
                    <a:lnTo>
                      <a:pt x="293" y="499"/>
                    </a:lnTo>
                    <a:lnTo>
                      <a:pt x="277" y="494"/>
                    </a:lnTo>
                    <a:lnTo>
                      <a:pt x="265" y="487"/>
                    </a:lnTo>
                    <a:lnTo>
                      <a:pt x="251" y="483"/>
                    </a:lnTo>
                    <a:lnTo>
                      <a:pt x="242" y="477"/>
                    </a:lnTo>
                    <a:lnTo>
                      <a:pt x="221" y="468"/>
                    </a:lnTo>
                    <a:lnTo>
                      <a:pt x="204" y="459"/>
                    </a:lnTo>
                    <a:lnTo>
                      <a:pt x="178" y="429"/>
                    </a:lnTo>
                    <a:lnTo>
                      <a:pt x="157" y="376"/>
                    </a:lnTo>
                    <a:lnTo>
                      <a:pt x="149" y="340"/>
                    </a:lnTo>
                    <a:lnTo>
                      <a:pt x="142" y="303"/>
                    </a:lnTo>
                    <a:lnTo>
                      <a:pt x="133" y="231"/>
                    </a:lnTo>
                    <a:lnTo>
                      <a:pt x="130" y="169"/>
                    </a:lnTo>
                    <a:lnTo>
                      <a:pt x="137" y="121"/>
                    </a:lnTo>
                    <a:lnTo>
                      <a:pt x="149" y="80"/>
                    </a:lnTo>
                    <a:lnTo>
                      <a:pt x="160" y="41"/>
                    </a:lnTo>
                    <a:lnTo>
                      <a:pt x="171" y="0"/>
                    </a:lnTo>
                    <a:lnTo>
                      <a:pt x="69" y="117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199"/>
              <p:cNvSpPr>
                <a:spLocks/>
              </p:cNvSpPr>
              <p:nvPr/>
            </p:nvSpPr>
            <p:spPr bwMode="auto">
              <a:xfrm>
                <a:off x="1697" y="3110"/>
                <a:ext cx="83" cy="113"/>
              </a:xfrm>
              <a:custGeom>
                <a:avLst/>
                <a:gdLst>
                  <a:gd name="T0" fmla="*/ 1 w 249"/>
                  <a:gd name="T1" fmla="*/ 42 h 337"/>
                  <a:gd name="T2" fmla="*/ 12 w 249"/>
                  <a:gd name="T3" fmla="*/ 13 h 337"/>
                  <a:gd name="T4" fmla="*/ 33 w 249"/>
                  <a:gd name="T5" fmla="*/ 0 h 337"/>
                  <a:gd name="T6" fmla="*/ 61 w 249"/>
                  <a:gd name="T7" fmla="*/ 0 h 337"/>
                  <a:gd name="T8" fmla="*/ 78 w 249"/>
                  <a:gd name="T9" fmla="*/ 20 h 337"/>
                  <a:gd name="T10" fmla="*/ 83 w 249"/>
                  <a:gd name="T11" fmla="*/ 45 h 337"/>
                  <a:gd name="T12" fmla="*/ 79 w 249"/>
                  <a:gd name="T13" fmla="*/ 78 h 337"/>
                  <a:gd name="T14" fmla="*/ 63 w 249"/>
                  <a:gd name="T15" fmla="*/ 102 h 337"/>
                  <a:gd name="T16" fmla="*/ 42 w 249"/>
                  <a:gd name="T17" fmla="*/ 113 h 337"/>
                  <a:gd name="T18" fmla="*/ 21 w 249"/>
                  <a:gd name="T19" fmla="*/ 107 h 337"/>
                  <a:gd name="T20" fmla="*/ 6 w 249"/>
                  <a:gd name="T21" fmla="*/ 89 h 337"/>
                  <a:gd name="T22" fmla="*/ 0 w 249"/>
                  <a:gd name="T23" fmla="*/ 60 h 337"/>
                  <a:gd name="T24" fmla="*/ 1 w 249"/>
                  <a:gd name="T25" fmla="*/ 42 h 337"/>
                  <a:gd name="T26" fmla="*/ 1 w 249"/>
                  <a:gd name="T27" fmla="*/ 42 h 33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49"/>
                  <a:gd name="T43" fmla="*/ 0 h 337"/>
                  <a:gd name="T44" fmla="*/ 249 w 249"/>
                  <a:gd name="T45" fmla="*/ 337 h 33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49" h="337">
                    <a:moveTo>
                      <a:pt x="4" y="124"/>
                    </a:moveTo>
                    <a:lnTo>
                      <a:pt x="36" y="40"/>
                    </a:lnTo>
                    <a:lnTo>
                      <a:pt x="100" y="0"/>
                    </a:lnTo>
                    <a:lnTo>
                      <a:pt x="183" y="1"/>
                    </a:lnTo>
                    <a:lnTo>
                      <a:pt x="233" y="59"/>
                    </a:lnTo>
                    <a:lnTo>
                      <a:pt x="249" y="135"/>
                    </a:lnTo>
                    <a:lnTo>
                      <a:pt x="238" y="234"/>
                    </a:lnTo>
                    <a:lnTo>
                      <a:pt x="188" y="305"/>
                    </a:lnTo>
                    <a:lnTo>
                      <a:pt x="126" y="337"/>
                    </a:lnTo>
                    <a:lnTo>
                      <a:pt x="62" y="318"/>
                    </a:lnTo>
                    <a:lnTo>
                      <a:pt x="19" y="264"/>
                    </a:lnTo>
                    <a:lnTo>
                      <a:pt x="0" y="180"/>
                    </a:lnTo>
                    <a:lnTo>
                      <a:pt x="4" y="12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200"/>
              <p:cNvSpPr>
                <a:spLocks/>
              </p:cNvSpPr>
              <p:nvPr/>
            </p:nvSpPr>
            <p:spPr bwMode="auto">
              <a:xfrm>
                <a:off x="1248" y="3208"/>
                <a:ext cx="443" cy="100"/>
              </a:xfrm>
              <a:custGeom>
                <a:avLst/>
                <a:gdLst>
                  <a:gd name="T0" fmla="*/ 380 w 1330"/>
                  <a:gd name="T1" fmla="*/ 0 h 299"/>
                  <a:gd name="T2" fmla="*/ 202 w 1330"/>
                  <a:gd name="T3" fmla="*/ 16 h 299"/>
                  <a:gd name="T4" fmla="*/ 0 w 1330"/>
                  <a:gd name="T5" fmla="*/ 65 h 299"/>
                  <a:gd name="T6" fmla="*/ 144 w 1330"/>
                  <a:gd name="T7" fmla="*/ 52 h 299"/>
                  <a:gd name="T8" fmla="*/ 45 w 1330"/>
                  <a:gd name="T9" fmla="*/ 90 h 299"/>
                  <a:gd name="T10" fmla="*/ 239 w 1330"/>
                  <a:gd name="T11" fmla="*/ 59 h 299"/>
                  <a:gd name="T12" fmla="*/ 148 w 1330"/>
                  <a:gd name="T13" fmla="*/ 100 h 299"/>
                  <a:gd name="T14" fmla="*/ 315 w 1330"/>
                  <a:gd name="T15" fmla="*/ 67 h 299"/>
                  <a:gd name="T16" fmla="*/ 270 w 1330"/>
                  <a:gd name="T17" fmla="*/ 93 h 299"/>
                  <a:gd name="T18" fmla="*/ 443 w 1330"/>
                  <a:gd name="T19" fmla="*/ 54 h 299"/>
                  <a:gd name="T20" fmla="*/ 380 w 1330"/>
                  <a:gd name="T21" fmla="*/ 0 h 299"/>
                  <a:gd name="T22" fmla="*/ 380 w 1330"/>
                  <a:gd name="T23" fmla="*/ 0 h 29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330"/>
                  <a:gd name="T37" fmla="*/ 0 h 299"/>
                  <a:gd name="T38" fmla="*/ 1330 w 1330"/>
                  <a:gd name="T39" fmla="*/ 299 h 29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330" h="299">
                    <a:moveTo>
                      <a:pt x="1141" y="0"/>
                    </a:moveTo>
                    <a:lnTo>
                      <a:pt x="606" y="49"/>
                    </a:lnTo>
                    <a:lnTo>
                      <a:pt x="0" y="193"/>
                    </a:lnTo>
                    <a:lnTo>
                      <a:pt x="433" y="155"/>
                    </a:lnTo>
                    <a:lnTo>
                      <a:pt x="134" y="270"/>
                    </a:lnTo>
                    <a:lnTo>
                      <a:pt x="718" y="175"/>
                    </a:lnTo>
                    <a:lnTo>
                      <a:pt x="444" y="299"/>
                    </a:lnTo>
                    <a:lnTo>
                      <a:pt x="945" y="199"/>
                    </a:lnTo>
                    <a:lnTo>
                      <a:pt x="810" y="278"/>
                    </a:lnTo>
                    <a:lnTo>
                      <a:pt x="1330" y="160"/>
                    </a:lnTo>
                    <a:lnTo>
                      <a:pt x="1141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236"/>
            <p:cNvGrpSpPr>
              <a:grpSpLocks/>
            </p:cNvGrpSpPr>
            <p:nvPr/>
          </p:nvGrpSpPr>
          <p:grpSpPr bwMode="auto">
            <a:xfrm>
              <a:off x="3886200" y="3962400"/>
              <a:ext cx="1828800" cy="908050"/>
              <a:chOff x="2448" y="2496"/>
              <a:chExt cx="1152" cy="572"/>
            </a:xfrm>
          </p:grpSpPr>
          <p:sp>
            <p:nvSpPr>
              <p:cNvPr id="29" name="Freeform 201"/>
              <p:cNvSpPr>
                <a:spLocks/>
              </p:cNvSpPr>
              <p:nvPr/>
            </p:nvSpPr>
            <p:spPr bwMode="auto">
              <a:xfrm>
                <a:off x="2578" y="2617"/>
                <a:ext cx="349" cy="259"/>
              </a:xfrm>
              <a:custGeom>
                <a:avLst/>
                <a:gdLst>
                  <a:gd name="T0" fmla="*/ 317 w 1047"/>
                  <a:gd name="T1" fmla="*/ 0 h 776"/>
                  <a:gd name="T2" fmla="*/ 65 w 1047"/>
                  <a:gd name="T3" fmla="*/ 23 h 776"/>
                  <a:gd name="T4" fmla="*/ 0 w 1047"/>
                  <a:gd name="T5" fmla="*/ 82 h 776"/>
                  <a:gd name="T6" fmla="*/ 2 w 1047"/>
                  <a:gd name="T7" fmla="*/ 259 h 776"/>
                  <a:gd name="T8" fmla="*/ 43 w 1047"/>
                  <a:gd name="T9" fmla="*/ 258 h 776"/>
                  <a:gd name="T10" fmla="*/ 49 w 1047"/>
                  <a:gd name="T11" fmla="*/ 83 h 776"/>
                  <a:gd name="T12" fmla="*/ 120 w 1047"/>
                  <a:gd name="T13" fmla="*/ 94 h 776"/>
                  <a:gd name="T14" fmla="*/ 75 w 1047"/>
                  <a:gd name="T15" fmla="*/ 40 h 776"/>
                  <a:gd name="T16" fmla="*/ 349 w 1047"/>
                  <a:gd name="T17" fmla="*/ 12 h 776"/>
                  <a:gd name="T18" fmla="*/ 317 w 1047"/>
                  <a:gd name="T19" fmla="*/ 0 h 776"/>
                  <a:gd name="T20" fmla="*/ 317 w 1047"/>
                  <a:gd name="T21" fmla="*/ 0 h 77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47"/>
                  <a:gd name="T34" fmla="*/ 0 h 776"/>
                  <a:gd name="T35" fmla="*/ 1047 w 1047"/>
                  <a:gd name="T36" fmla="*/ 776 h 77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47" h="776">
                    <a:moveTo>
                      <a:pt x="952" y="0"/>
                    </a:moveTo>
                    <a:lnTo>
                      <a:pt x="195" y="70"/>
                    </a:lnTo>
                    <a:lnTo>
                      <a:pt x="0" y="247"/>
                    </a:lnTo>
                    <a:lnTo>
                      <a:pt x="5" y="776"/>
                    </a:lnTo>
                    <a:lnTo>
                      <a:pt x="129" y="774"/>
                    </a:lnTo>
                    <a:lnTo>
                      <a:pt x="148" y="249"/>
                    </a:lnTo>
                    <a:lnTo>
                      <a:pt x="359" y="282"/>
                    </a:lnTo>
                    <a:lnTo>
                      <a:pt x="226" y="121"/>
                    </a:lnTo>
                    <a:lnTo>
                      <a:pt x="1047" y="37"/>
                    </a:lnTo>
                    <a:lnTo>
                      <a:pt x="95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202"/>
              <p:cNvSpPr>
                <a:spLocks/>
              </p:cNvSpPr>
              <p:nvPr/>
            </p:nvSpPr>
            <p:spPr bwMode="auto">
              <a:xfrm>
                <a:off x="2452" y="2708"/>
                <a:ext cx="878" cy="217"/>
              </a:xfrm>
              <a:custGeom>
                <a:avLst/>
                <a:gdLst>
                  <a:gd name="T0" fmla="*/ 71 w 2634"/>
                  <a:gd name="T1" fmla="*/ 13 h 651"/>
                  <a:gd name="T2" fmla="*/ 56 w 2634"/>
                  <a:gd name="T3" fmla="*/ 22 h 651"/>
                  <a:gd name="T4" fmla="*/ 45 w 2634"/>
                  <a:gd name="T5" fmla="*/ 29 h 651"/>
                  <a:gd name="T6" fmla="*/ 24 w 2634"/>
                  <a:gd name="T7" fmla="*/ 51 h 651"/>
                  <a:gd name="T8" fmla="*/ 8 w 2634"/>
                  <a:gd name="T9" fmla="*/ 78 h 651"/>
                  <a:gd name="T10" fmla="*/ 3 w 2634"/>
                  <a:gd name="T11" fmla="*/ 137 h 651"/>
                  <a:gd name="T12" fmla="*/ 12 w 2634"/>
                  <a:gd name="T13" fmla="*/ 159 h 651"/>
                  <a:gd name="T14" fmla="*/ 29 w 2634"/>
                  <a:gd name="T15" fmla="*/ 173 h 651"/>
                  <a:gd name="T16" fmla="*/ 49 w 2634"/>
                  <a:gd name="T17" fmla="*/ 179 h 651"/>
                  <a:gd name="T18" fmla="*/ 374 w 2634"/>
                  <a:gd name="T19" fmla="*/ 206 h 651"/>
                  <a:gd name="T20" fmla="*/ 413 w 2634"/>
                  <a:gd name="T21" fmla="*/ 167 h 651"/>
                  <a:gd name="T22" fmla="*/ 427 w 2634"/>
                  <a:gd name="T23" fmla="*/ 143 h 651"/>
                  <a:gd name="T24" fmla="*/ 444 w 2634"/>
                  <a:gd name="T25" fmla="*/ 128 h 651"/>
                  <a:gd name="T26" fmla="*/ 458 w 2634"/>
                  <a:gd name="T27" fmla="*/ 121 h 651"/>
                  <a:gd name="T28" fmla="*/ 509 w 2634"/>
                  <a:gd name="T29" fmla="*/ 123 h 651"/>
                  <a:gd name="T30" fmla="*/ 531 w 2634"/>
                  <a:gd name="T31" fmla="*/ 133 h 651"/>
                  <a:gd name="T32" fmla="*/ 554 w 2634"/>
                  <a:gd name="T33" fmla="*/ 162 h 651"/>
                  <a:gd name="T34" fmla="*/ 567 w 2634"/>
                  <a:gd name="T35" fmla="*/ 217 h 651"/>
                  <a:gd name="T36" fmla="*/ 639 w 2634"/>
                  <a:gd name="T37" fmla="*/ 170 h 651"/>
                  <a:gd name="T38" fmla="*/ 617 w 2634"/>
                  <a:gd name="T39" fmla="*/ 149 h 651"/>
                  <a:gd name="T40" fmla="*/ 595 w 2634"/>
                  <a:gd name="T41" fmla="*/ 129 h 651"/>
                  <a:gd name="T42" fmla="*/ 572 w 2634"/>
                  <a:gd name="T43" fmla="*/ 112 h 651"/>
                  <a:gd name="T44" fmla="*/ 558 w 2634"/>
                  <a:gd name="T45" fmla="*/ 102 h 651"/>
                  <a:gd name="T46" fmla="*/ 545 w 2634"/>
                  <a:gd name="T47" fmla="*/ 93 h 651"/>
                  <a:gd name="T48" fmla="*/ 531 w 2634"/>
                  <a:gd name="T49" fmla="*/ 84 h 651"/>
                  <a:gd name="T50" fmla="*/ 518 w 2634"/>
                  <a:gd name="T51" fmla="*/ 78 h 651"/>
                  <a:gd name="T52" fmla="*/ 496 w 2634"/>
                  <a:gd name="T53" fmla="*/ 72 h 651"/>
                  <a:gd name="T54" fmla="*/ 464 w 2634"/>
                  <a:gd name="T55" fmla="*/ 77 h 651"/>
                  <a:gd name="T56" fmla="*/ 445 w 2634"/>
                  <a:gd name="T57" fmla="*/ 86 h 651"/>
                  <a:gd name="T58" fmla="*/ 431 w 2634"/>
                  <a:gd name="T59" fmla="*/ 95 h 651"/>
                  <a:gd name="T60" fmla="*/ 422 w 2634"/>
                  <a:gd name="T61" fmla="*/ 101 h 651"/>
                  <a:gd name="T62" fmla="*/ 414 w 2634"/>
                  <a:gd name="T63" fmla="*/ 107 h 651"/>
                  <a:gd name="T64" fmla="*/ 406 w 2634"/>
                  <a:gd name="T65" fmla="*/ 113 h 651"/>
                  <a:gd name="T66" fmla="*/ 395 w 2634"/>
                  <a:gd name="T67" fmla="*/ 122 h 651"/>
                  <a:gd name="T68" fmla="*/ 382 w 2634"/>
                  <a:gd name="T69" fmla="*/ 130 h 651"/>
                  <a:gd name="T70" fmla="*/ 365 w 2634"/>
                  <a:gd name="T71" fmla="*/ 134 h 651"/>
                  <a:gd name="T72" fmla="*/ 358 w 2634"/>
                  <a:gd name="T73" fmla="*/ 110 h 651"/>
                  <a:gd name="T74" fmla="*/ 369 w 2634"/>
                  <a:gd name="T75" fmla="*/ 89 h 651"/>
                  <a:gd name="T76" fmla="*/ 356 w 2634"/>
                  <a:gd name="T77" fmla="*/ 43 h 651"/>
                  <a:gd name="T78" fmla="*/ 348 w 2634"/>
                  <a:gd name="T79" fmla="*/ 46 h 651"/>
                  <a:gd name="T80" fmla="*/ 334 w 2634"/>
                  <a:gd name="T81" fmla="*/ 67 h 651"/>
                  <a:gd name="T82" fmla="*/ 321 w 2634"/>
                  <a:gd name="T83" fmla="*/ 99 h 651"/>
                  <a:gd name="T84" fmla="*/ 307 w 2634"/>
                  <a:gd name="T85" fmla="*/ 115 h 651"/>
                  <a:gd name="T86" fmla="*/ 279 w 2634"/>
                  <a:gd name="T87" fmla="*/ 117 h 651"/>
                  <a:gd name="T88" fmla="*/ 258 w 2634"/>
                  <a:gd name="T89" fmla="*/ 94 h 651"/>
                  <a:gd name="T90" fmla="*/ 258 w 2634"/>
                  <a:gd name="T91" fmla="*/ 63 h 651"/>
                  <a:gd name="T92" fmla="*/ 244 w 2634"/>
                  <a:gd name="T93" fmla="*/ 0 h 651"/>
                  <a:gd name="T94" fmla="*/ 128 w 2634"/>
                  <a:gd name="T95" fmla="*/ 128 h 651"/>
                  <a:gd name="T96" fmla="*/ 112 w 2634"/>
                  <a:gd name="T97" fmla="*/ 138 h 651"/>
                  <a:gd name="T98" fmla="*/ 87 w 2634"/>
                  <a:gd name="T99" fmla="*/ 146 h 651"/>
                  <a:gd name="T100" fmla="*/ 47 w 2634"/>
                  <a:gd name="T101" fmla="*/ 128 h 651"/>
                  <a:gd name="T102" fmla="*/ 31 w 2634"/>
                  <a:gd name="T103" fmla="*/ 89 h 651"/>
                  <a:gd name="T104" fmla="*/ 42 w 2634"/>
                  <a:gd name="T105" fmla="*/ 48 h 651"/>
                  <a:gd name="T106" fmla="*/ 71 w 2634"/>
                  <a:gd name="T107" fmla="*/ 18 h 65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634"/>
                  <a:gd name="T163" fmla="*/ 0 h 651"/>
                  <a:gd name="T164" fmla="*/ 2634 w 2634"/>
                  <a:gd name="T165" fmla="*/ 651 h 65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634" h="651">
                    <a:moveTo>
                      <a:pt x="248" y="24"/>
                    </a:moveTo>
                    <a:lnTo>
                      <a:pt x="242" y="28"/>
                    </a:lnTo>
                    <a:lnTo>
                      <a:pt x="225" y="35"/>
                    </a:lnTo>
                    <a:lnTo>
                      <a:pt x="214" y="40"/>
                    </a:lnTo>
                    <a:lnTo>
                      <a:pt x="200" y="47"/>
                    </a:lnTo>
                    <a:lnTo>
                      <a:pt x="185" y="55"/>
                    </a:lnTo>
                    <a:lnTo>
                      <a:pt x="177" y="61"/>
                    </a:lnTo>
                    <a:lnTo>
                      <a:pt x="169" y="65"/>
                    </a:lnTo>
                    <a:lnTo>
                      <a:pt x="160" y="69"/>
                    </a:lnTo>
                    <a:lnTo>
                      <a:pt x="153" y="76"/>
                    </a:lnTo>
                    <a:lnTo>
                      <a:pt x="144" y="83"/>
                    </a:lnTo>
                    <a:lnTo>
                      <a:pt x="135" y="88"/>
                    </a:lnTo>
                    <a:lnTo>
                      <a:pt x="119" y="102"/>
                    </a:lnTo>
                    <a:lnTo>
                      <a:pt x="101" y="117"/>
                    </a:lnTo>
                    <a:lnTo>
                      <a:pt x="86" y="134"/>
                    </a:lnTo>
                    <a:lnTo>
                      <a:pt x="71" y="152"/>
                    </a:lnTo>
                    <a:lnTo>
                      <a:pt x="57" y="171"/>
                    </a:lnTo>
                    <a:lnTo>
                      <a:pt x="44" y="191"/>
                    </a:lnTo>
                    <a:lnTo>
                      <a:pt x="33" y="213"/>
                    </a:lnTo>
                    <a:lnTo>
                      <a:pt x="25" y="235"/>
                    </a:lnTo>
                    <a:lnTo>
                      <a:pt x="11" y="274"/>
                    </a:lnTo>
                    <a:lnTo>
                      <a:pt x="0" y="348"/>
                    </a:lnTo>
                    <a:lnTo>
                      <a:pt x="2" y="381"/>
                    </a:lnTo>
                    <a:lnTo>
                      <a:pt x="9" y="412"/>
                    </a:lnTo>
                    <a:lnTo>
                      <a:pt x="17" y="440"/>
                    </a:lnTo>
                    <a:lnTo>
                      <a:pt x="22" y="454"/>
                    </a:lnTo>
                    <a:lnTo>
                      <a:pt x="28" y="467"/>
                    </a:lnTo>
                    <a:lnTo>
                      <a:pt x="35" y="478"/>
                    </a:lnTo>
                    <a:lnTo>
                      <a:pt x="44" y="489"/>
                    </a:lnTo>
                    <a:lnTo>
                      <a:pt x="64" y="507"/>
                    </a:lnTo>
                    <a:lnTo>
                      <a:pt x="73" y="513"/>
                    </a:lnTo>
                    <a:lnTo>
                      <a:pt x="86" y="519"/>
                    </a:lnTo>
                    <a:lnTo>
                      <a:pt x="97" y="523"/>
                    </a:lnTo>
                    <a:lnTo>
                      <a:pt x="108" y="527"/>
                    </a:lnTo>
                    <a:lnTo>
                      <a:pt x="129" y="533"/>
                    </a:lnTo>
                    <a:lnTo>
                      <a:pt x="146" y="537"/>
                    </a:lnTo>
                    <a:lnTo>
                      <a:pt x="162" y="537"/>
                    </a:lnTo>
                    <a:lnTo>
                      <a:pt x="979" y="562"/>
                    </a:lnTo>
                    <a:lnTo>
                      <a:pt x="1118" y="527"/>
                    </a:lnTo>
                    <a:lnTo>
                      <a:pt x="1122" y="617"/>
                    </a:lnTo>
                    <a:lnTo>
                      <a:pt x="1213" y="560"/>
                    </a:lnTo>
                    <a:lnTo>
                      <a:pt x="1224" y="530"/>
                    </a:lnTo>
                    <a:lnTo>
                      <a:pt x="1230" y="515"/>
                    </a:lnTo>
                    <a:lnTo>
                      <a:pt x="1238" y="500"/>
                    </a:lnTo>
                    <a:lnTo>
                      <a:pt x="1247" y="483"/>
                    </a:lnTo>
                    <a:lnTo>
                      <a:pt x="1257" y="464"/>
                    </a:lnTo>
                    <a:lnTo>
                      <a:pt x="1268" y="447"/>
                    </a:lnTo>
                    <a:lnTo>
                      <a:pt x="1282" y="428"/>
                    </a:lnTo>
                    <a:lnTo>
                      <a:pt x="1297" y="412"/>
                    </a:lnTo>
                    <a:lnTo>
                      <a:pt x="1314" y="396"/>
                    </a:lnTo>
                    <a:lnTo>
                      <a:pt x="1322" y="390"/>
                    </a:lnTo>
                    <a:lnTo>
                      <a:pt x="1332" y="383"/>
                    </a:lnTo>
                    <a:lnTo>
                      <a:pt x="1341" y="377"/>
                    </a:lnTo>
                    <a:lnTo>
                      <a:pt x="1351" y="372"/>
                    </a:lnTo>
                    <a:lnTo>
                      <a:pt x="1362" y="366"/>
                    </a:lnTo>
                    <a:lnTo>
                      <a:pt x="1373" y="363"/>
                    </a:lnTo>
                    <a:lnTo>
                      <a:pt x="1395" y="358"/>
                    </a:lnTo>
                    <a:lnTo>
                      <a:pt x="1442" y="357"/>
                    </a:lnTo>
                    <a:lnTo>
                      <a:pt x="1486" y="359"/>
                    </a:lnTo>
                    <a:lnTo>
                      <a:pt x="1527" y="370"/>
                    </a:lnTo>
                    <a:lnTo>
                      <a:pt x="1547" y="377"/>
                    </a:lnTo>
                    <a:lnTo>
                      <a:pt x="1566" y="385"/>
                    </a:lnTo>
                    <a:lnTo>
                      <a:pt x="1584" y="395"/>
                    </a:lnTo>
                    <a:lnTo>
                      <a:pt x="1592" y="399"/>
                    </a:lnTo>
                    <a:lnTo>
                      <a:pt x="1599" y="405"/>
                    </a:lnTo>
                    <a:lnTo>
                      <a:pt x="1626" y="428"/>
                    </a:lnTo>
                    <a:lnTo>
                      <a:pt x="1648" y="454"/>
                    </a:lnTo>
                    <a:lnTo>
                      <a:pt x="1662" y="485"/>
                    </a:lnTo>
                    <a:lnTo>
                      <a:pt x="1673" y="516"/>
                    </a:lnTo>
                    <a:lnTo>
                      <a:pt x="1682" y="545"/>
                    </a:lnTo>
                    <a:lnTo>
                      <a:pt x="1693" y="599"/>
                    </a:lnTo>
                    <a:lnTo>
                      <a:pt x="1701" y="651"/>
                    </a:lnTo>
                    <a:lnTo>
                      <a:pt x="2623" y="560"/>
                    </a:lnTo>
                    <a:lnTo>
                      <a:pt x="2634" y="507"/>
                    </a:lnTo>
                    <a:lnTo>
                      <a:pt x="1931" y="526"/>
                    </a:lnTo>
                    <a:lnTo>
                      <a:pt x="1917" y="511"/>
                    </a:lnTo>
                    <a:lnTo>
                      <a:pt x="1899" y="493"/>
                    </a:lnTo>
                    <a:lnTo>
                      <a:pt x="1877" y="472"/>
                    </a:lnTo>
                    <a:lnTo>
                      <a:pt x="1863" y="460"/>
                    </a:lnTo>
                    <a:lnTo>
                      <a:pt x="1850" y="446"/>
                    </a:lnTo>
                    <a:lnTo>
                      <a:pt x="1833" y="432"/>
                    </a:lnTo>
                    <a:lnTo>
                      <a:pt x="1817" y="418"/>
                    </a:lnTo>
                    <a:lnTo>
                      <a:pt x="1800" y="403"/>
                    </a:lnTo>
                    <a:lnTo>
                      <a:pt x="1784" y="388"/>
                    </a:lnTo>
                    <a:lnTo>
                      <a:pt x="1764" y="373"/>
                    </a:lnTo>
                    <a:lnTo>
                      <a:pt x="1745" y="358"/>
                    </a:lnTo>
                    <a:lnTo>
                      <a:pt x="1726" y="341"/>
                    </a:lnTo>
                    <a:lnTo>
                      <a:pt x="1716" y="335"/>
                    </a:lnTo>
                    <a:lnTo>
                      <a:pt x="1705" y="326"/>
                    </a:lnTo>
                    <a:lnTo>
                      <a:pt x="1695" y="319"/>
                    </a:lnTo>
                    <a:lnTo>
                      <a:pt x="1684" y="313"/>
                    </a:lnTo>
                    <a:lnTo>
                      <a:pt x="1675" y="306"/>
                    </a:lnTo>
                    <a:lnTo>
                      <a:pt x="1664" y="297"/>
                    </a:lnTo>
                    <a:lnTo>
                      <a:pt x="1655" y="290"/>
                    </a:lnTo>
                    <a:lnTo>
                      <a:pt x="1646" y="284"/>
                    </a:lnTo>
                    <a:lnTo>
                      <a:pt x="1635" y="278"/>
                    </a:lnTo>
                    <a:lnTo>
                      <a:pt x="1625" y="271"/>
                    </a:lnTo>
                    <a:lnTo>
                      <a:pt x="1614" y="266"/>
                    </a:lnTo>
                    <a:lnTo>
                      <a:pt x="1604" y="259"/>
                    </a:lnTo>
                    <a:lnTo>
                      <a:pt x="1593" y="253"/>
                    </a:lnTo>
                    <a:lnTo>
                      <a:pt x="1584" y="249"/>
                    </a:lnTo>
                    <a:lnTo>
                      <a:pt x="1573" y="244"/>
                    </a:lnTo>
                    <a:lnTo>
                      <a:pt x="1563" y="240"/>
                    </a:lnTo>
                    <a:lnTo>
                      <a:pt x="1553" y="235"/>
                    </a:lnTo>
                    <a:lnTo>
                      <a:pt x="1544" y="231"/>
                    </a:lnTo>
                    <a:lnTo>
                      <a:pt x="1524" y="224"/>
                    </a:lnTo>
                    <a:lnTo>
                      <a:pt x="1505" y="219"/>
                    </a:lnTo>
                    <a:lnTo>
                      <a:pt x="1487" y="215"/>
                    </a:lnTo>
                    <a:lnTo>
                      <a:pt x="1471" y="213"/>
                    </a:lnTo>
                    <a:lnTo>
                      <a:pt x="1436" y="216"/>
                    </a:lnTo>
                    <a:lnTo>
                      <a:pt x="1407" y="226"/>
                    </a:lnTo>
                    <a:lnTo>
                      <a:pt x="1392" y="231"/>
                    </a:lnTo>
                    <a:lnTo>
                      <a:pt x="1377" y="237"/>
                    </a:lnTo>
                    <a:lnTo>
                      <a:pt x="1362" y="244"/>
                    </a:lnTo>
                    <a:lnTo>
                      <a:pt x="1348" y="252"/>
                    </a:lnTo>
                    <a:lnTo>
                      <a:pt x="1334" y="259"/>
                    </a:lnTo>
                    <a:lnTo>
                      <a:pt x="1321" y="267"/>
                    </a:lnTo>
                    <a:lnTo>
                      <a:pt x="1307" y="277"/>
                    </a:lnTo>
                    <a:lnTo>
                      <a:pt x="1300" y="282"/>
                    </a:lnTo>
                    <a:lnTo>
                      <a:pt x="1293" y="286"/>
                    </a:lnTo>
                    <a:lnTo>
                      <a:pt x="1286" y="290"/>
                    </a:lnTo>
                    <a:lnTo>
                      <a:pt x="1279" y="296"/>
                    </a:lnTo>
                    <a:lnTo>
                      <a:pt x="1272" y="299"/>
                    </a:lnTo>
                    <a:lnTo>
                      <a:pt x="1267" y="304"/>
                    </a:lnTo>
                    <a:lnTo>
                      <a:pt x="1260" y="308"/>
                    </a:lnTo>
                    <a:lnTo>
                      <a:pt x="1254" y="313"/>
                    </a:lnTo>
                    <a:lnTo>
                      <a:pt x="1247" y="318"/>
                    </a:lnTo>
                    <a:lnTo>
                      <a:pt x="1241" y="322"/>
                    </a:lnTo>
                    <a:lnTo>
                      <a:pt x="1234" y="328"/>
                    </a:lnTo>
                    <a:lnTo>
                      <a:pt x="1228" y="332"/>
                    </a:lnTo>
                    <a:lnTo>
                      <a:pt x="1223" y="336"/>
                    </a:lnTo>
                    <a:lnTo>
                      <a:pt x="1217" y="340"/>
                    </a:lnTo>
                    <a:lnTo>
                      <a:pt x="1212" y="344"/>
                    </a:lnTo>
                    <a:lnTo>
                      <a:pt x="1206" y="350"/>
                    </a:lnTo>
                    <a:lnTo>
                      <a:pt x="1194" y="358"/>
                    </a:lnTo>
                    <a:lnTo>
                      <a:pt x="1184" y="366"/>
                    </a:lnTo>
                    <a:lnTo>
                      <a:pt x="1173" y="373"/>
                    </a:lnTo>
                    <a:lnTo>
                      <a:pt x="1163" y="380"/>
                    </a:lnTo>
                    <a:lnTo>
                      <a:pt x="1154" y="385"/>
                    </a:lnTo>
                    <a:lnTo>
                      <a:pt x="1146" y="390"/>
                    </a:lnTo>
                    <a:lnTo>
                      <a:pt x="1137" y="395"/>
                    </a:lnTo>
                    <a:lnTo>
                      <a:pt x="1121" y="402"/>
                    </a:lnTo>
                    <a:lnTo>
                      <a:pt x="1107" y="405"/>
                    </a:lnTo>
                    <a:lnTo>
                      <a:pt x="1096" y="402"/>
                    </a:lnTo>
                    <a:lnTo>
                      <a:pt x="1086" y="395"/>
                    </a:lnTo>
                    <a:lnTo>
                      <a:pt x="1077" y="373"/>
                    </a:lnTo>
                    <a:lnTo>
                      <a:pt x="1072" y="351"/>
                    </a:lnTo>
                    <a:lnTo>
                      <a:pt x="1075" y="329"/>
                    </a:lnTo>
                    <a:lnTo>
                      <a:pt x="1082" y="311"/>
                    </a:lnTo>
                    <a:lnTo>
                      <a:pt x="1092" y="293"/>
                    </a:lnTo>
                    <a:lnTo>
                      <a:pt x="1099" y="281"/>
                    </a:lnTo>
                    <a:lnTo>
                      <a:pt x="1108" y="267"/>
                    </a:lnTo>
                    <a:lnTo>
                      <a:pt x="1112" y="165"/>
                    </a:lnTo>
                    <a:lnTo>
                      <a:pt x="1088" y="145"/>
                    </a:lnTo>
                    <a:lnTo>
                      <a:pt x="1078" y="138"/>
                    </a:lnTo>
                    <a:lnTo>
                      <a:pt x="1068" y="129"/>
                    </a:lnTo>
                    <a:lnTo>
                      <a:pt x="1061" y="124"/>
                    </a:lnTo>
                    <a:lnTo>
                      <a:pt x="1056" y="121"/>
                    </a:lnTo>
                    <a:lnTo>
                      <a:pt x="1050" y="117"/>
                    </a:lnTo>
                    <a:lnTo>
                      <a:pt x="1045" y="138"/>
                    </a:lnTo>
                    <a:lnTo>
                      <a:pt x="1035" y="158"/>
                    </a:lnTo>
                    <a:lnTo>
                      <a:pt x="1028" y="169"/>
                    </a:lnTo>
                    <a:lnTo>
                      <a:pt x="1019" y="182"/>
                    </a:lnTo>
                    <a:lnTo>
                      <a:pt x="1002" y="201"/>
                    </a:lnTo>
                    <a:lnTo>
                      <a:pt x="990" y="212"/>
                    </a:lnTo>
                    <a:lnTo>
                      <a:pt x="977" y="216"/>
                    </a:lnTo>
                    <a:lnTo>
                      <a:pt x="972" y="275"/>
                    </a:lnTo>
                    <a:lnTo>
                      <a:pt x="964" y="297"/>
                    </a:lnTo>
                    <a:lnTo>
                      <a:pt x="958" y="310"/>
                    </a:lnTo>
                    <a:lnTo>
                      <a:pt x="951" y="321"/>
                    </a:lnTo>
                    <a:lnTo>
                      <a:pt x="933" y="337"/>
                    </a:lnTo>
                    <a:lnTo>
                      <a:pt x="922" y="344"/>
                    </a:lnTo>
                    <a:lnTo>
                      <a:pt x="908" y="350"/>
                    </a:lnTo>
                    <a:lnTo>
                      <a:pt x="881" y="355"/>
                    </a:lnTo>
                    <a:lnTo>
                      <a:pt x="858" y="357"/>
                    </a:lnTo>
                    <a:lnTo>
                      <a:pt x="838" y="352"/>
                    </a:lnTo>
                    <a:lnTo>
                      <a:pt x="822" y="346"/>
                    </a:lnTo>
                    <a:lnTo>
                      <a:pt x="796" y="321"/>
                    </a:lnTo>
                    <a:lnTo>
                      <a:pt x="783" y="303"/>
                    </a:lnTo>
                    <a:lnTo>
                      <a:pt x="773" y="282"/>
                    </a:lnTo>
                    <a:lnTo>
                      <a:pt x="768" y="259"/>
                    </a:lnTo>
                    <a:lnTo>
                      <a:pt x="767" y="235"/>
                    </a:lnTo>
                    <a:lnTo>
                      <a:pt x="769" y="212"/>
                    </a:lnTo>
                    <a:lnTo>
                      <a:pt x="775" y="190"/>
                    </a:lnTo>
                    <a:lnTo>
                      <a:pt x="782" y="172"/>
                    </a:lnTo>
                    <a:lnTo>
                      <a:pt x="789" y="157"/>
                    </a:lnTo>
                    <a:lnTo>
                      <a:pt x="796" y="143"/>
                    </a:lnTo>
                    <a:lnTo>
                      <a:pt x="733" y="0"/>
                    </a:lnTo>
                    <a:lnTo>
                      <a:pt x="707" y="500"/>
                    </a:lnTo>
                    <a:lnTo>
                      <a:pt x="426" y="491"/>
                    </a:lnTo>
                    <a:lnTo>
                      <a:pt x="390" y="380"/>
                    </a:lnTo>
                    <a:lnTo>
                      <a:pt x="383" y="385"/>
                    </a:lnTo>
                    <a:lnTo>
                      <a:pt x="375" y="390"/>
                    </a:lnTo>
                    <a:lnTo>
                      <a:pt x="364" y="396"/>
                    </a:lnTo>
                    <a:lnTo>
                      <a:pt x="350" y="405"/>
                    </a:lnTo>
                    <a:lnTo>
                      <a:pt x="335" y="413"/>
                    </a:lnTo>
                    <a:lnTo>
                      <a:pt x="317" y="420"/>
                    </a:lnTo>
                    <a:lnTo>
                      <a:pt x="301" y="427"/>
                    </a:lnTo>
                    <a:lnTo>
                      <a:pt x="282" y="435"/>
                    </a:lnTo>
                    <a:lnTo>
                      <a:pt x="261" y="438"/>
                    </a:lnTo>
                    <a:lnTo>
                      <a:pt x="221" y="440"/>
                    </a:lnTo>
                    <a:lnTo>
                      <a:pt x="184" y="429"/>
                    </a:lnTo>
                    <a:lnTo>
                      <a:pt x="152" y="403"/>
                    </a:lnTo>
                    <a:lnTo>
                      <a:pt x="140" y="384"/>
                    </a:lnTo>
                    <a:lnTo>
                      <a:pt x="127" y="366"/>
                    </a:lnTo>
                    <a:lnTo>
                      <a:pt x="118" y="350"/>
                    </a:lnTo>
                    <a:lnTo>
                      <a:pt x="109" y="332"/>
                    </a:lnTo>
                    <a:lnTo>
                      <a:pt x="93" y="267"/>
                    </a:lnTo>
                    <a:lnTo>
                      <a:pt x="95" y="212"/>
                    </a:lnTo>
                    <a:lnTo>
                      <a:pt x="104" y="187"/>
                    </a:lnTo>
                    <a:lnTo>
                      <a:pt x="113" y="167"/>
                    </a:lnTo>
                    <a:lnTo>
                      <a:pt x="127" y="145"/>
                    </a:lnTo>
                    <a:lnTo>
                      <a:pt x="146" y="123"/>
                    </a:lnTo>
                    <a:lnTo>
                      <a:pt x="170" y="99"/>
                    </a:lnTo>
                    <a:lnTo>
                      <a:pt x="193" y="76"/>
                    </a:lnTo>
                    <a:lnTo>
                      <a:pt x="214" y="55"/>
                    </a:lnTo>
                    <a:lnTo>
                      <a:pt x="232" y="39"/>
                    </a:lnTo>
                    <a:lnTo>
                      <a:pt x="248" y="2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203"/>
              <p:cNvSpPr>
                <a:spLocks/>
              </p:cNvSpPr>
              <p:nvPr/>
            </p:nvSpPr>
            <p:spPr bwMode="auto">
              <a:xfrm>
                <a:off x="2451" y="2864"/>
                <a:ext cx="389" cy="88"/>
              </a:xfrm>
              <a:custGeom>
                <a:avLst/>
                <a:gdLst>
                  <a:gd name="T0" fmla="*/ 12 w 1169"/>
                  <a:gd name="T1" fmla="*/ 5 h 264"/>
                  <a:gd name="T2" fmla="*/ 3 w 1169"/>
                  <a:gd name="T3" fmla="*/ 18 h 264"/>
                  <a:gd name="T4" fmla="*/ 1 w 1169"/>
                  <a:gd name="T5" fmla="*/ 41 h 264"/>
                  <a:gd name="T6" fmla="*/ 5 w 1169"/>
                  <a:gd name="T7" fmla="*/ 51 h 264"/>
                  <a:gd name="T8" fmla="*/ 11 w 1169"/>
                  <a:gd name="T9" fmla="*/ 57 h 264"/>
                  <a:gd name="T10" fmla="*/ 18 w 1169"/>
                  <a:gd name="T11" fmla="*/ 60 h 264"/>
                  <a:gd name="T12" fmla="*/ 32 w 1169"/>
                  <a:gd name="T13" fmla="*/ 65 h 264"/>
                  <a:gd name="T14" fmla="*/ 51 w 1169"/>
                  <a:gd name="T15" fmla="*/ 69 h 264"/>
                  <a:gd name="T16" fmla="*/ 75 w 1169"/>
                  <a:gd name="T17" fmla="*/ 73 h 264"/>
                  <a:gd name="T18" fmla="*/ 101 w 1169"/>
                  <a:gd name="T19" fmla="*/ 76 h 264"/>
                  <a:gd name="T20" fmla="*/ 130 w 1169"/>
                  <a:gd name="T21" fmla="*/ 79 h 264"/>
                  <a:gd name="T22" fmla="*/ 161 w 1169"/>
                  <a:gd name="T23" fmla="*/ 82 h 264"/>
                  <a:gd name="T24" fmla="*/ 224 w 1169"/>
                  <a:gd name="T25" fmla="*/ 86 h 264"/>
                  <a:gd name="T26" fmla="*/ 309 w 1169"/>
                  <a:gd name="T27" fmla="*/ 88 h 264"/>
                  <a:gd name="T28" fmla="*/ 364 w 1169"/>
                  <a:gd name="T29" fmla="*/ 85 h 264"/>
                  <a:gd name="T30" fmla="*/ 382 w 1169"/>
                  <a:gd name="T31" fmla="*/ 69 h 264"/>
                  <a:gd name="T32" fmla="*/ 389 w 1169"/>
                  <a:gd name="T33" fmla="*/ 32 h 264"/>
                  <a:gd name="T34" fmla="*/ 383 w 1169"/>
                  <a:gd name="T35" fmla="*/ 37 h 264"/>
                  <a:gd name="T36" fmla="*/ 377 w 1169"/>
                  <a:gd name="T37" fmla="*/ 41 h 264"/>
                  <a:gd name="T38" fmla="*/ 368 w 1169"/>
                  <a:gd name="T39" fmla="*/ 45 h 264"/>
                  <a:gd name="T40" fmla="*/ 357 w 1169"/>
                  <a:gd name="T41" fmla="*/ 49 h 264"/>
                  <a:gd name="T42" fmla="*/ 343 w 1169"/>
                  <a:gd name="T43" fmla="*/ 53 h 264"/>
                  <a:gd name="T44" fmla="*/ 327 w 1169"/>
                  <a:gd name="T45" fmla="*/ 56 h 264"/>
                  <a:gd name="T46" fmla="*/ 291 w 1169"/>
                  <a:gd name="T47" fmla="*/ 59 h 264"/>
                  <a:gd name="T48" fmla="*/ 156 w 1169"/>
                  <a:gd name="T49" fmla="*/ 56 h 264"/>
                  <a:gd name="T50" fmla="*/ 86 w 1169"/>
                  <a:gd name="T51" fmla="*/ 51 h 264"/>
                  <a:gd name="T52" fmla="*/ 49 w 1169"/>
                  <a:gd name="T53" fmla="*/ 47 h 264"/>
                  <a:gd name="T54" fmla="*/ 25 w 1169"/>
                  <a:gd name="T55" fmla="*/ 41 h 264"/>
                  <a:gd name="T56" fmla="*/ 15 w 1169"/>
                  <a:gd name="T57" fmla="*/ 30 h 264"/>
                  <a:gd name="T58" fmla="*/ 15 w 1169"/>
                  <a:gd name="T59" fmla="*/ 17 h 264"/>
                  <a:gd name="T60" fmla="*/ 20 w 1169"/>
                  <a:gd name="T61" fmla="*/ 7 h 264"/>
                  <a:gd name="T62" fmla="*/ 27 w 1169"/>
                  <a:gd name="T63" fmla="*/ 0 h 264"/>
                  <a:gd name="T64" fmla="*/ 16 w 1169"/>
                  <a:gd name="T65" fmla="*/ 0 h 26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69"/>
                  <a:gd name="T100" fmla="*/ 0 h 264"/>
                  <a:gd name="T101" fmla="*/ 1169 w 1169"/>
                  <a:gd name="T102" fmla="*/ 264 h 26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69" h="264">
                    <a:moveTo>
                      <a:pt x="48" y="0"/>
                    </a:moveTo>
                    <a:lnTo>
                      <a:pt x="35" y="16"/>
                    </a:lnTo>
                    <a:lnTo>
                      <a:pt x="22" y="33"/>
                    </a:lnTo>
                    <a:lnTo>
                      <a:pt x="10" y="55"/>
                    </a:lnTo>
                    <a:lnTo>
                      <a:pt x="0" y="108"/>
                    </a:lnTo>
                    <a:lnTo>
                      <a:pt x="2" y="123"/>
                    </a:lnTo>
                    <a:lnTo>
                      <a:pt x="9" y="139"/>
                    </a:lnTo>
                    <a:lnTo>
                      <a:pt x="15" y="154"/>
                    </a:lnTo>
                    <a:lnTo>
                      <a:pt x="29" y="168"/>
                    </a:lnTo>
                    <a:lnTo>
                      <a:pt x="33" y="170"/>
                    </a:lnTo>
                    <a:lnTo>
                      <a:pt x="39" y="176"/>
                    </a:lnTo>
                    <a:lnTo>
                      <a:pt x="54" y="181"/>
                    </a:lnTo>
                    <a:lnTo>
                      <a:pt x="72" y="188"/>
                    </a:lnTo>
                    <a:lnTo>
                      <a:pt x="97" y="195"/>
                    </a:lnTo>
                    <a:lnTo>
                      <a:pt x="123" y="201"/>
                    </a:lnTo>
                    <a:lnTo>
                      <a:pt x="153" y="207"/>
                    </a:lnTo>
                    <a:lnTo>
                      <a:pt x="186" y="213"/>
                    </a:lnTo>
                    <a:lnTo>
                      <a:pt x="224" y="218"/>
                    </a:lnTo>
                    <a:lnTo>
                      <a:pt x="262" y="224"/>
                    </a:lnTo>
                    <a:lnTo>
                      <a:pt x="303" y="229"/>
                    </a:lnTo>
                    <a:lnTo>
                      <a:pt x="346" y="234"/>
                    </a:lnTo>
                    <a:lnTo>
                      <a:pt x="392" y="238"/>
                    </a:lnTo>
                    <a:lnTo>
                      <a:pt x="437" y="243"/>
                    </a:lnTo>
                    <a:lnTo>
                      <a:pt x="484" y="246"/>
                    </a:lnTo>
                    <a:lnTo>
                      <a:pt x="579" y="253"/>
                    </a:lnTo>
                    <a:lnTo>
                      <a:pt x="673" y="258"/>
                    </a:lnTo>
                    <a:lnTo>
                      <a:pt x="765" y="261"/>
                    </a:lnTo>
                    <a:lnTo>
                      <a:pt x="930" y="264"/>
                    </a:lnTo>
                    <a:lnTo>
                      <a:pt x="1054" y="261"/>
                    </a:lnTo>
                    <a:lnTo>
                      <a:pt x="1093" y="254"/>
                    </a:lnTo>
                    <a:lnTo>
                      <a:pt x="1114" y="247"/>
                    </a:lnTo>
                    <a:lnTo>
                      <a:pt x="1147" y="207"/>
                    </a:lnTo>
                    <a:lnTo>
                      <a:pt x="1163" y="155"/>
                    </a:lnTo>
                    <a:lnTo>
                      <a:pt x="1169" y="95"/>
                    </a:lnTo>
                    <a:lnTo>
                      <a:pt x="1156" y="104"/>
                    </a:lnTo>
                    <a:lnTo>
                      <a:pt x="1150" y="110"/>
                    </a:lnTo>
                    <a:lnTo>
                      <a:pt x="1143" y="115"/>
                    </a:lnTo>
                    <a:lnTo>
                      <a:pt x="1132" y="122"/>
                    </a:lnTo>
                    <a:lnTo>
                      <a:pt x="1121" y="128"/>
                    </a:lnTo>
                    <a:lnTo>
                      <a:pt x="1107" y="134"/>
                    </a:lnTo>
                    <a:lnTo>
                      <a:pt x="1090" y="141"/>
                    </a:lnTo>
                    <a:lnTo>
                      <a:pt x="1074" y="147"/>
                    </a:lnTo>
                    <a:lnTo>
                      <a:pt x="1054" y="154"/>
                    </a:lnTo>
                    <a:lnTo>
                      <a:pt x="1032" y="159"/>
                    </a:lnTo>
                    <a:lnTo>
                      <a:pt x="1009" y="163"/>
                    </a:lnTo>
                    <a:lnTo>
                      <a:pt x="983" y="169"/>
                    </a:lnTo>
                    <a:lnTo>
                      <a:pt x="955" y="172"/>
                    </a:lnTo>
                    <a:lnTo>
                      <a:pt x="875" y="176"/>
                    </a:lnTo>
                    <a:lnTo>
                      <a:pt x="758" y="177"/>
                    </a:lnTo>
                    <a:lnTo>
                      <a:pt x="469" y="169"/>
                    </a:lnTo>
                    <a:lnTo>
                      <a:pt x="325" y="161"/>
                    </a:lnTo>
                    <a:lnTo>
                      <a:pt x="259" y="154"/>
                    </a:lnTo>
                    <a:lnTo>
                      <a:pt x="199" y="147"/>
                    </a:lnTo>
                    <a:lnTo>
                      <a:pt x="148" y="140"/>
                    </a:lnTo>
                    <a:lnTo>
                      <a:pt x="106" y="132"/>
                    </a:lnTo>
                    <a:lnTo>
                      <a:pt x="76" y="122"/>
                    </a:lnTo>
                    <a:lnTo>
                      <a:pt x="60" y="111"/>
                    </a:lnTo>
                    <a:lnTo>
                      <a:pt x="46" y="89"/>
                    </a:lnTo>
                    <a:lnTo>
                      <a:pt x="43" y="70"/>
                    </a:lnTo>
                    <a:lnTo>
                      <a:pt x="44" y="51"/>
                    </a:lnTo>
                    <a:lnTo>
                      <a:pt x="51" y="34"/>
                    </a:lnTo>
                    <a:lnTo>
                      <a:pt x="61" y="20"/>
                    </a:lnTo>
                    <a:lnTo>
                      <a:pt x="69" y="9"/>
                    </a:lnTo>
                    <a:lnTo>
                      <a:pt x="80" y="1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204"/>
              <p:cNvSpPr>
                <a:spLocks/>
              </p:cNvSpPr>
              <p:nvPr/>
            </p:nvSpPr>
            <p:spPr bwMode="auto">
              <a:xfrm>
                <a:off x="2542" y="2930"/>
                <a:ext cx="166" cy="72"/>
              </a:xfrm>
              <a:custGeom>
                <a:avLst/>
                <a:gdLst>
                  <a:gd name="T0" fmla="*/ 0 w 499"/>
                  <a:gd name="T1" fmla="*/ 0 h 215"/>
                  <a:gd name="T2" fmla="*/ 1 w 499"/>
                  <a:gd name="T3" fmla="*/ 6 h 215"/>
                  <a:gd name="T4" fmla="*/ 3 w 499"/>
                  <a:gd name="T5" fmla="*/ 14 h 215"/>
                  <a:gd name="T6" fmla="*/ 6 w 499"/>
                  <a:gd name="T7" fmla="*/ 23 h 215"/>
                  <a:gd name="T8" fmla="*/ 8 w 499"/>
                  <a:gd name="T9" fmla="*/ 28 h 215"/>
                  <a:gd name="T10" fmla="*/ 11 w 499"/>
                  <a:gd name="T11" fmla="*/ 33 h 215"/>
                  <a:gd name="T12" fmla="*/ 14 w 499"/>
                  <a:gd name="T13" fmla="*/ 38 h 215"/>
                  <a:gd name="T14" fmla="*/ 18 w 499"/>
                  <a:gd name="T15" fmla="*/ 44 h 215"/>
                  <a:gd name="T16" fmla="*/ 22 w 499"/>
                  <a:gd name="T17" fmla="*/ 48 h 215"/>
                  <a:gd name="T18" fmla="*/ 27 w 499"/>
                  <a:gd name="T19" fmla="*/ 53 h 215"/>
                  <a:gd name="T20" fmla="*/ 30 w 499"/>
                  <a:gd name="T21" fmla="*/ 55 h 215"/>
                  <a:gd name="T22" fmla="*/ 33 w 499"/>
                  <a:gd name="T23" fmla="*/ 57 h 215"/>
                  <a:gd name="T24" fmla="*/ 36 w 499"/>
                  <a:gd name="T25" fmla="*/ 59 h 215"/>
                  <a:gd name="T26" fmla="*/ 40 w 499"/>
                  <a:gd name="T27" fmla="*/ 61 h 215"/>
                  <a:gd name="T28" fmla="*/ 43 w 499"/>
                  <a:gd name="T29" fmla="*/ 63 h 215"/>
                  <a:gd name="T30" fmla="*/ 46 w 499"/>
                  <a:gd name="T31" fmla="*/ 64 h 215"/>
                  <a:gd name="T32" fmla="*/ 50 w 499"/>
                  <a:gd name="T33" fmla="*/ 66 h 215"/>
                  <a:gd name="T34" fmla="*/ 53 w 499"/>
                  <a:gd name="T35" fmla="*/ 67 h 215"/>
                  <a:gd name="T36" fmla="*/ 61 w 499"/>
                  <a:gd name="T37" fmla="*/ 69 h 215"/>
                  <a:gd name="T38" fmla="*/ 68 w 499"/>
                  <a:gd name="T39" fmla="*/ 71 h 215"/>
                  <a:gd name="T40" fmla="*/ 82 w 499"/>
                  <a:gd name="T41" fmla="*/ 72 h 215"/>
                  <a:gd name="T42" fmla="*/ 95 w 499"/>
                  <a:gd name="T43" fmla="*/ 72 h 215"/>
                  <a:gd name="T44" fmla="*/ 108 w 499"/>
                  <a:gd name="T45" fmla="*/ 70 h 215"/>
                  <a:gd name="T46" fmla="*/ 119 w 499"/>
                  <a:gd name="T47" fmla="*/ 67 h 215"/>
                  <a:gd name="T48" fmla="*/ 124 w 499"/>
                  <a:gd name="T49" fmla="*/ 66 h 215"/>
                  <a:gd name="T50" fmla="*/ 128 w 499"/>
                  <a:gd name="T51" fmla="*/ 64 h 215"/>
                  <a:gd name="T52" fmla="*/ 132 w 499"/>
                  <a:gd name="T53" fmla="*/ 62 h 215"/>
                  <a:gd name="T54" fmla="*/ 136 w 499"/>
                  <a:gd name="T55" fmla="*/ 60 h 215"/>
                  <a:gd name="T56" fmla="*/ 142 w 499"/>
                  <a:gd name="T57" fmla="*/ 54 h 215"/>
                  <a:gd name="T58" fmla="*/ 148 w 499"/>
                  <a:gd name="T59" fmla="*/ 47 h 215"/>
                  <a:gd name="T60" fmla="*/ 153 w 499"/>
                  <a:gd name="T61" fmla="*/ 39 h 215"/>
                  <a:gd name="T62" fmla="*/ 157 w 499"/>
                  <a:gd name="T63" fmla="*/ 31 h 215"/>
                  <a:gd name="T64" fmla="*/ 161 w 499"/>
                  <a:gd name="T65" fmla="*/ 23 h 215"/>
                  <a:gd name="T66" fmla="*/ 164 w 499"/>
                  <a:gd name="T67" fmla="*/ 17 h 215"/>
                  <a:gd name="T68" fmla="*/ 166 w 499"/>
                  <a:gd name="T69" fmla="*/ 12 h 215"/>
                  <a:gd name="T70" fmla="*/ 0 w 499"/>
                  <a:gd name="T71" fmla="*/ 0 h 215"/>
                  <a:gd name="T72" fmla="*/ 0 w 499"/>
                  <a:gd name="T73" fmla="*/ 0 h 21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99"/>
                  <a:gd name="T112" fmla="*/ 0 h 215"/>
                  <a:gd name="T113" fmla="*/ 499 w 499"/>
                  <a:gd name="T114" fmla="*/ 215 h 21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99" h="215">
                    <a:moveTo>
                      <a:pt x="0" y="0"/>
                    </a:moveTo>
                    <a:lnTo>
                      <a:pt x="4" y="19"/>
                    </a:lnTo>
                    <a:lnTo>
                      <a:pt x="8" y="41"/>
                    </a:lnTo>
                    <a:lnTo>
                      <a:pt x="18" y="69"/>
                    </a:lnTo>
                    <a:lnTo>
                      <a:pt x="25" y="84"/>
                    </a:lnTo>
                    <a:lnTo>
                      <a:pt x="33" y="99"/>
                    </a:lnTo>
                    <a:lnTo>
                      <a:pt x="41" y="114"/>
                    </a:lnTo>
                    <a:lnTo>
                      <a:pt x="54" y="130"/>
                    </a:lnTo>
                    <a:lnTo>
                      <a:pt x="66" y="143"/>
                    </a:lnTo>
                    <a:lnTo>
                      <a:pt x="81" y="157"/>
                    </a:lnTo>
                    <a:lnTo>
                      <a:pt x="90" y="164"/>
                    </a:lnTo>
                    <a:lnTo>
                      <a:pt x="99" y="169"/>
                    </a:lnTo>
                    <a:lnTo>
                      <a:pt x="108" y="176"/>
                    </a:lnTo>
                    <a:lnTo>
                      <a:pt x="119" y="182"/>
                    </a:lnTo>
                    <a:lnTo>
                      <a:pt x="128" y="187"/>
                    </a:lnTo>
                    <a:lnTo>
                      <a:pt x="139" y="191"/>
                    </a:lnTo>
                    <a:lnTo>
                      <a:pt x="149" y="196"/>
                    </a:lnTo>
                    <a:lnTo>
                      <a:pt x="160" y="200"/>
                    </a:lnTo>
                    <a:lnTo>
                      <a:pt x="182" y="207"/>
                    </a:lnTo>
                    <a:lnTo>
                      <a:pt x="203" y="211"/>
                    </a:lnTo>
                    <a:lnTo>
                      <a:pt x="245" y="215"/>
                    </a:lnTo>
                    <a:lnTo>
                      <a:pt x="285" y="215"/>
                    </a:lnTo>
                    <a:lnTo>
                      <a:pt x="324" y="209"/>
                    </a:lnTo>
                    <a:lnTo>
                      <a:pt x="357" y="201"/>
                    </a:lnTo>
                    <a:lnTo>
                      <a:pt x="372" y="197"/>
                    </a:lnTo>
                    <a:lnTo>
                      <a:pt x="386" y="191"/>
                    </a:lnTo>
                    <a:lnTo>
                      <a:pt x="397" y="185"/>
                    </a:lnTo>
                    <a:lnTo>
                      <a:pt x="408" y="178"/>
                    </a:lnTo>
                    <a:lnTo>
                      <a:pt x="426" y="161"/>
                    </a:lnTo>
                    <a:lnTo>
                      <a:pt x="444" y="141"/>
                    </a:lnTo>
                    <a:lnTo>
                      <a:pt x="459" y="117"/>
                    </a:lnTo>
                    <a:lnTo>
                      <a:pt x="471" y="92"/>
                    </a:lnTo>
                    <a:lnTo>
                      <a:pt x="484" y="70"/>
                    </a:lnTo>
                    <a:lnTo>
                      <a:pt x="492" y="52"/>
                    </a:lnTo>
                    <a:lnTo>
                      <a:pt x="499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205"/>
              <p:cNvSpPr>
                <a:spLocks/>
              </p:cNvSpPr>
              <p:nvPr/>
            </p:nvSpPr>
            <p:spPr bwMode="auto">
              <a:xfrm>
                <a:off x="2695" y="2673"/>
                <a:ext cx="730" cy="192"/>
              </a:xfrm>
              <a:custGeom>
                <a:avLst/>
                <a:gdLst>
                  <a:gd name="T0" fmla="*/ 14 w 2189"/>
                  <a:gd name="T1" fmla="*/ 89 h 575"/>
                  <a:gd name="T2" fmla="*/ 19 w 2189"/>
                  <a:gd name="T3" fmla="*/ 84 h 575"/>
                  <a:gd name="T4" fmla="*/ 24 w 2189"/>
                  <a:gd name="T5" fmla="*/ 82 h 575"/>
                  <a:gd name="T6" fmla="*/ 32 w 2189"/>
                  <a:gd name="T7" fmla="*/ 79 h 575"/>
                  <a:gd name="T8" fmla="*/ 45 w 2189"/>
                  <a:gd name="T9" fmla="*/ 80 h 575"/>
                  <a:gd name="T10" fmla="*/ 55 w 2189"/>
                  <a:gd name="T11" fmla="*/ 84 h 575"/>
                  <a:gd name="T12" fmla="*/ 69 w 2189"/>
                  <a:gd name="T13" fmla="*/ 95 h 575"/>
                  <a:gd name="T14" fmla="*/ 77 w 2189"/>
                  <a:gd name="T15" fmla="*/ 112 h 575"/>
                  <a:gd name="T16" fmla="*/ 81 w 2189"/>
                  <a:gd name="T17" fmla="*/ 146 h 575"/>
                  <a:gd name="T18" fmla="*/ 90 w 2189"/>
                  <a:gd name="T19" fmla="*/ 136 h 575"/>
                  <a:gd name="T20" fmla="*/ 95 w 2189"/>
                  <a:gd name="T21" fmla="*/ 114 h 575"/>
                  <a:gd name="T22" fmla="*/ 91 w 2189"/>
                  <a:gd name="T23" fmla="*/ 103 h 575"/>
                  <a:gd name="T24" fmla="*/ 86 w 2189"/>
                  <a:gd name="T25" fmla="*/ 93 h 575"/>
                  <a:gd name="T26" fmla="*/ 80 w 2189"/>
                  <a:gd name="T27" fmla="*/ 84 h 575"/>
                  <a:gd name="T28" fmla="*/ 70 w 2189"/>
                  <a:gd name="T29" fmla="*/ 76 h 575"/>
                  <a:gd name="T30" fmla="*/ 61 w 2189"/>
                  <a:gd name="T31" fmla="*/ 73 h 575"/>
                  <a:gd name="T32" fmla="*/ 49 w 2189"/>
                  <a:gd name="T33" fmla="*/ 68 h 575"/>
                  <a:gd name="T34" fmla="*/ 50 w 2189"/>
                  <a:gd name="T35" fmla="*/ 67 h 575"/>
                  <a:gd name="T36" fmla="*/ 74 w 2189"/>
                  <a:gd name="T37" fmla="*/ 64 h 575"/>
                  <a:gd name="T38" fmla="*/ 96 w 2189"/>
                  <a:gd name="T39" fmla="*/ 69 h 575"/>
                  <a:gd name="T40" fmla="*/ 106 w 2189"/>
                  <a:gd name="T41" fmla="*/ 75 h 575"/>
                  <a:gd name="T42" fmla="*/ 115 w 2189"/>
                  <a:gd name="T43" fmla="*/ 83 h 575"/>
                  <a:gd name="T44" fmla="*/ 119 w 2189"/>
                  <a:gd name="T45" fmla="*/ 80 h 575"/>
                  <a:gd name="T46" fmla="*/ 126 w 2189"/>
                  <a:gd name="T47" fmla="*/ 76 h 575"/>
                  <a:gd name="T48" fmla="*/ 133 w 2189"/>
                  <a:gd name="T49" fmla="*/ 72 h 575"/>
                  <a:gd name="T50" fmla="*/ 139 w 2189"/>
                  <a:gd name="T51" fmla="*/ 68 h 575"/>
                  <a:gd name="T52" fmla="*/ 146 w 2189"/>
                  <a:gd name="T53" fmla="*/ 66 h 575"/>
                  <a:gd name="T54" fmla="*/ 153 w 2189"/>
                  <a:gd name="T55" fmla="*/ 63 h 575"/>
                  <a:gd name="T56" fmla="*/ 164 w 2189"/>
                  <a:gd name="T57" fmla="*/ 59 h 575"/>
                  <a:gd name="T58" fmla="*/ 182 w 2189"/>
                  <a:gd name="T59" fmla="*/ 56 h 575"/>
                  <a:gd name="T60" fmla="*/ 210 w 2189"/>
                  <a:gd name="T61" fmla="*/ 54 h 575"/>
                  <a:gd name="T62" fmla="*/ 277 w 2189"/>
                  <a:gd name="T63" fmla="*/ 62 h 575"/>
                  <a:gd name="T64" fmla="*/ 289 w 2189"/>
                  <a:gd name="T65" fmla="*/ 66 h 575"/>
                  <a:gd name="T66" fmla="*/ 295 w 2189"/>
                  <a:gd name="T67" fmla="*/ 69 h 575"/>
                  <a:gd name="T68" fmla="*/ 301 w 2189"/>
                  <a:gd name="T69" fmla="*/ 73 h 575"/>
                  <a:gd name="T70" fmla="*/ 309 w 2189"/>
                  <a:gd name="T71" fmla="*/ 77 h 575"/>
                  <a:gd name="T72" fmla="*/ 318 w 2189"/>
                  <a:gd name="T73" fmla="*/ 82 h 575"/>
                  <a:gd name="T74" fmla="*/ 324 w 2189"/>
                  <a:gd name="T75" fmla="*/ 87 h 575"/>
                  <a:gd name="T76" fmla="*/ 335 w 2189"/>
                  <a:gd name="T77" fmla="*/ 95 h 575"/>
                  <a:gd name="T78" fmla="*/ 353 w 2189"/>
                  <a:gd name="T79" fmla="*/ 112 h 575"/>
                  <a:gd name="T80" fmla="*/ 362 w 2189"/>
                  <a:gd name="T81" fmla="*/ 121 h 575"/>
                  <a:gd name="T82" fmla="*/ 370 w 2189"/>
                  <a:gd name="T83" fmla="*/ 130 h 575"/>
                  <a:gd name="T84" fmla="*/ 378 w 2189"/>
                  <a:gd name="T85" fmla="*/ 140 h 575"/>
                  <a:gd name="T86" fmla="*/ 385 w 2189"/>
                  <a:gd name="T87" fmla="*/ 149 h 575"/>
                  <a:gd name="T88" fmla="*/ 392 w 2189"/>
                  <a:gd name="T89" fmla="*/ 158 h 575"/>
                  <a:gd name="T90" fmla="*/ 404 w 2189"/>
                  <a:gd name="T91" fmla="*/ 173 h 575"/>
                  <a:gd name="T92" fmla="*/ 412 w 2189"/>
                  <a:gd name="T93" fmla="*/ 185 h 575"/>
                  <a:gd name="T94" fmla="*/ 418 w 2189"/>
                  <a:gd name="T95" fmla="*/ 192 h 575"/>
                  <a:gd name="T96" fmla="*/ 610 w 2189"/>
                  <a:gd name="T97" fmla="*/ 168 h 575"/>
                  <a:gd name="T98" fmla="*/ 607 w 2189"/>
                  <a:gd name="T99" fmla="*/ 128 h 575"/>
                  <a:gd name="T100" fmla="*/ 613 w 2189"/>
                  <a:gd name="T101" fmla="*/ 105 h 575"/>
                  <a:gd name="T102" fmla="*/ 617 w 2189"/>
                  <a:gd name="T103" fmla="*/ 97 h 575"/>
                  <a:gd name="T104" fmla="*/ 622 w 2189"/>
                  <a:gd name="T105" fmla="*/ 89 h 575"/>
                  <a:gd name="T106" fmla="*/ 635 w 2189"/>
                  <a:gd name="T107" fmla="*/ 74 h 575"/>
                  <a:gd name="T108" fmla="*/ 645 w 2189"/>
                  <a:gd name="T109" fmla="*/ 63 h 575"/>
                  <a:gd name="T110" fmla="*/ 656 w 2189"/>
                  <a:gd name="T111" fmla="*/ 51 h 575"/>
                  <a:gd name="T112" fmla="*/ 667 w 2189"/>
                  <a:gd name="T113" fmla="*/ 41 h 575"/>
                  <a:gd name="T114" fmla="*/ 672 w 2189"/>
                  <a:gd name="T115" fmla="*/ 39 h 575"/>
                  <a:gd name="T116" fmla="*/ 688 w 2189"/>
                  <a:gd name="T117" fmla="*/ 35 h 575"/>
                  <a:gd name="T118" fmla="*/ 719 w 2189"/>
                  <a:gd name="T119" fmla="*/ 33 h 575"/>
                  <a:gd name="T120" fmla="*/ 696 w 2189"/>
                  <a:gd name="T121" fmla="*/ 0 h 575"/>
                  <a:gd name="T122" fmla="*/ 0 w 2189"/>
                  <a:gd name="T123" fmla="*/ 31 h 575"/>
                  <a:gd name="T124" fmla="*/ 11 w 2189"/>
                  <a:gd name="T125" fmla="*/ 91 h 57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189"/>
                  <a:gd name="T190" fmla="*/ 0 h 575"/>
                  <a:gd name="T191" fmla="*/ 2189 w 2189"/>
                  <a:gd name="T192" fmla="*/ 575 h 575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189" h="575">
                    <a:moveTo>
                      <a:pt x="33" y="273"/>
                    </a:moveTo>
                    <a:lnTo>
                      <a:pt x="42" y="266"/>
                    </a:lnTo>
                    <a:lnTo>
                      <a:pt x="51" y="258"/>
                    </a:lnTo>
                    <a:lnTo>
                      <a:pt x="57" y="252"/>
                    </a:lnTo>
                    <a:lnTo>
                      <a:pt x="64" y="249"/>
                    </a:lnTo>
                    <a:lnTo>
                      <a:pt x="71" y="245"/>
                    </a:lnTo>
                    <a:lnTo>
                      <a:pt x="79" y="242"/>
                    </a:lnTo>
                    <a:lnTo>
                      <a:pt x="95" y="237"/>
                    </a:lnTo>
                    <a:lnTo>
                      <a:pt x="115" y="235"/>
                    </a:lnTo>
                    <a:lnTo>
                      <a:pt x="135" y="240"/>
                    </a:lnTo>
                    <a:lnTo>
                      <a:pt x="155" y="248"/>
                    </a:lnTo>
                    <a:lnTo>
                      <a:pt x="166" y="253"/>
                    </a:lnTo>
                    <a:lnTo>
                      <a:pt x="174" y="259"/>
                    </a:lnTo>
                    <a:lnTo>
                      <a:pt x="206" y="284"/>
                    </a:lnTo>
                    <a:lnTo>
                      <a:pt x="225" y="311"/>
                    </a:lnTo>
                    <a:lnTo>
                      <a:pt x="232" y="335"/>
                    </a:lnTo>
                    <a:lnTo>
                      <a:pt x="237" y="396"/>
                    </a:lnTo>
                    <a:lnTo>
                      <a:pt x="244" y="438"/>
                    </a:lnTo>
                    <a:lnTo>
                      <a:pt x="251" y="430"/>
                    </a:lnTo>
                    <a:lnTo>
                      <a:pt x="269" y="406"/>
                    </a:lnTo>
                    <a:lnTo>
                      <a:pt x="281" y="374"/>
                    </a:lnTo>
                    <a:lnTo>
                      <a:pt x="284" y="341"/>
                    </a:lnTo>
                    <a:lnTo>
                      <a:pt x="280" y="324"/>
                    </a:lnTo>
                    <a:lnTo>
                      <a:pt x="273" y="307"/>
                    </a:lnTo>
                    <a:lnTo>
                      <a:pt x="266" y="292"/>
                    </a:lnTo>
                    <a:lnTo>
                      <a:pt x="257" y="278"/>
                    </a:lnTo>
                    <a:lnTo>
                      <a:pt x="248" y="264"/>
                    </a:lnTo>
                    <a:lnTo>
                      <a:pt x="239" y="252"/>
                    </a:lnTo>
                    <a:lnTo>
                      <a:pt x="221" y="235"/>
                    </a:lnTo>
                    <a:lnTo>
                      <a:pt x="210" y="229"/>
                    </a:lnTo>
                    <a:lnTo>
                      <a:pt x="197" y="223"/>
                    </a:lnTo>
                    <a:lnTo>
                      <a:pt x="184" y="218"/>
                    </a:lnTo>
                    <a:lnTo>
                      <a:pt x="170" y="212"/>
                    </a:lnTo>
                    <a:lnTo>
                      <a:pt x="146" y="205"/>
                    </a:lnTo>
                    <a:lnTo>
                      <a:pt x="137" y="204"/>
                    </a:lnTo>
                    <a:lnTo>
                      <a:pt x="149" y="200"/>
                    </a:lnTo>
                    <a:lnTo>
                      <a:pt x="179" y="194"/>
                    </a:lnTo>
                    <a:lnTo>
                      <a:pt x="221" y="193"/>
                    </a:lnTo>
                    <a:lnTo>
                      <a:pt x="266" y="200"/>
                    </a:lnTo>
                    <a:lnTo>
                      <a:pt x="287" y="208"/>
                    </a:lnTo>
                    <a:lnTo>
                      <a:pt x="304" y="216"/>
                    </a:lnTo>
                    <a:lnTo>
                      <a:pt x="317" y="224"/>
                    </a:lnTo>
                    <a:lnTo>
                      <a:pt x="328" y="231"/>
                    </a:lnTo>
                    <a:lnTo>
                      <a:pt x="345" y="249"/>
                    </a:lnTo>
                    <a:lnTo>
                      <a:pt x="350" y="245"/>
                    </a:lnTo>
                    <a:lnTo>
                      <a:pt x="357" y="241"/>
                    </a:lnTo>
                    <a:lnTo>
                      <a:pt x="367" y="234"/>
                    </a:lnTo>
                    <a:lnTo>
                      <a:pt x="378" y="227"/>
                    </a:lnTo>
                    <a:lnTo>
                      <a:pt x="393" y="219"/>
                    </a:lnTo>
                    <a:lnTo>
                      <a:pt x="400" y="215"/>
                    </a:lnTo>
                    <a:lnTo>
                      <a:pt x="410" y="211"/>
                    </a:lnTo>
                    <a:lnTo>
                      <a:pt x="418" y="205"/>
                    </a:lnTo>
                    <a:lnTo>
                      <a:pt x="428" y="202"/>
                    </a:lnTo>
                    <a:lnTo>
                      <a:pt x="437" y="197"/>
                    </a:lnTo>
                    <a:lnTo>
                      <a:pt x="447" y="193"/>
                    </a:lnTo>
                    <a:lnTo>
                      <a:pt x="458" y="190"/>
                    </a:lnTo>
                    <a:lnTo>
                      <a:pt x="470" y="185"/>
                    </a:lnTo>
                    <a:lnTo>
                      <a:pt x="492" y="178"/>
                    </a:lnTo>
                    <a:lnTo>
                      <a:pt x="518" y="172"/>
                    </a:lnTo>
                    <a:lnTo>
                      <a:pt x="545" y="167"/>
                    </a:lnTo>
                    <a:lnTo>
                      <a:pt x="572" y="164"/>
                    </a:lnTo>
                    <a:lnTo>
                      <a:pt x="630" y="163"/>
                    </a:lnTo>
                    <a:lnTo>
                      <a:pt x="800" y="175"/>
                    </a:lnTo>
                    <a:lnTo>
                      <a:pt x="831" y="185"/>
                    </a:lnTo>
                    <a:lnTo>
                      <a:pt x="848" y="190"/>
                    </a:lnTo>
                    <a:lnTo>
                      <a:pt x="866" y="198"/>
                    </a:lnTo>
                    <a:lnTo>
                      <a:pt x="875" y="202"/>
                    </a:lnTo>
                    <a:lnTo>
                      <a:pt x="884" y="208"/>
                    </a:lnTo>
                    <a:lnTo>
                      <a:pt x="895" y="212"/>
                    </a:lnTo>
                    <a:lnTo>
                      <a:pt x="904" y="219"/>
                    </a:lnTo>
                    <a:lnTo>
                      <a:pt x="917" y="224"/>
                    </a:lnTo>
                    <a:lnTo>
                      <a:pt x="926" y="231"/>
                    </a:lnTo>
                    <a:lnTo>
                      <a:pt x="940" y="238"/>
                    </a:lnTo>
                    <a:lnTo>
                      <a:pt x="953" y="246"/>
                    </a:lnTo>
                    <a:lnTo>
                      <a:pt x="966" y="256"/>
                    </a:lnTo>
                    <a:lnTo>
                      <a:pt x="973" y="260"/>
                    </a:lnTo>
                    <a:lnTo>
                      <a:pt x="980" y="266"/>
                    </a:lnTo>
                    <a:lnTo>
                      <a:pt x="1006" y="286"/>
                    </a:lnTo>
                    <a:lnTo>
                      <a:pt x="1032" y="311"/>
                    </a:lnTo>
                    <a:lnTo>
                      <a:pt x="1059" y="335"/>
                    </a:lnTo>
                    <a:lnTo>
                      <a:pt x="1072" y="350"/>
                    </a:lnTo>
                    <a:lnTo>
                      <a:pt x="1085" y="363"/>
                    </a:lnTo>
                    <a:lnTo>
                      <a:pt x="1097" y="376"/>
                    </a:lnTo>
                    <a:lnTo>
                      <a:pt x="1110" y="390"/>
                    </a:lnTo>
                    <a:lnTo>
                      <a:pt x="1122" y="403"/>
                    </a:lnTo>
                    <a:lnTo>
                      <a:pt x="1133" y="419"/>
                    </a:lnTo>
                    <a:lnTo>
                      <a:pt x="1144" y="432"/>
                    </a:lnTo>
                    <a:lnTo>
                      <a:pt x="1155" y="445"/>
                    </a:lnTo>
                    <a:lnTo>
                      <a:pt x="1166" y="458"/>
                    </a:lnTo>
                    <a:lnTo>
                      <a:pt x="1176" y="472"/>
                    </a:lnTo>
                    <a:lnTo>
                      <a:pt x="1195" y="496"/>
                    </a:lnTo>
                    <a:lnTo>
                      <a:pt x="1212" y="518"/>
                    </a:lnTo>
                    <a:lnTo>
                      <a:pt x="1225" y="538"/>
                    </a:lnTo>
                    <a:lnTo>
                      <a:pt x="1236" y="553"/>
                    </a:lnTo>
                    <a:lnTo>
                      <a:pt x="1246" y="566"/>
                    </a:lnTo>
                    <a:lnTo>
                      <a:pt x="1253" y="575"/>
                    </a:lnTo>
                    <a:lnTo>
                      <a:pt x="1839" y="533"/>
                    </a:lnTo>
                    <a:lnTo>
                      <a:pt x="1830" y="502"/>
                    </a:lnTo>
                    <a:lnTo>
                      <a:pt x="1818" y="431"/>
                    </a:lnTo>
                    <a:lnTo>
                      <a:pt x="1819" y="384"/>
                    </a:lnTo>
                    <a:lnTo>
                      <a:pt x="1829" y="336"/>
                    </a:lnTo>
                    <a:lnTo>
                      <a:pt x="1837" y="313"/>
                    </a:lnTo>
                    <a:lnTo>
                      <a:pt x="1843" y="300"/>
                    </a:lnTo>
                    <a:lnTo>
                      <a:pt x="1850" y="289"/>
                    </a:lnTo>
                    <a:lnTo>
                      <a:pt x="1857" y="277"/>
                    </a:lnTo>
                    <a:lnTo>
                      <a:pt x="1865" y="266"/>
                    </a:lnTo>
                    <a:lnTo>
                      <a:pt x="1884" y="244"/>
                    </a:lnTo>
                    <a:lnTo>
                      <a:pt x="1903" y="222"/>
                    </a:lnTo>
                    <a:lnTo>
                      <a:pt x="1920" y="205"/>
                    </a:lnTo>
                    <a:lnTo>
                      <a:pt x="1935" y="189"/>
                    </a:lnTo>
                    <a:lnTo>
                      <a:pt x="1947" y="175"/>
                    </a:lnTo>
                    <a:lnTo>
                      <a:pt x="1968" y="152"/>
                    </a:lnTo>
                    <a:lnTo>
                      <a:pt x="1986" y="135"/>
                    </a:lnTo>
                    <a:lnTo>
                      <a:pt x="2000" y="124"/>
                    </a:lnTo>
                    <a:lnTo>
                      <a:pt x="2008" y="120"/>
                    </a:lnTo>
                    <a:lnTo>
                      <a:pt x="2016" y="116"/>
                    </a:lnTo>
                    <a:lnTo>
                      <a:pt x="2036" y="110"/>
                    </a:lnTo>
                    <a:lnTo>
                      <a:pt x="2062" y="106"/>
                    </a:lnTo>
                    <a:lnTo>
                      <a:pt x="2116" y="102"/>
                    </a:lnTo>
                    <a:lnTo>
                      <a:pt x="2156" y="99"/>
                    </a:lnTo>
                    <a:lnTo>
                      <a:pt x="2189" y="99"/>
                    </a:lnTo>
                    <a:lnTo>
                      <a:pt x="2088" y="0"/>
                    </a:lnTo>
                    <a:lnTo>
                      <a:pt x="1232" y="17"/>
                    </a:lnTo>
                    <a:lnTo>
                      <a:pt x="0" y="94"/>
                    </a:lnTo>
                    <a:lnTo>
                      <a:pt x="33" y="27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206"/>
              <p:cNvSpPr>
                <a:spLocks/>
              </p:cNvSpPr>
              <p:nvPr/>
            </p:nvSpPr>
            <p:spPr bwMode="auto">
              <a:xfrm>
                <a:off x="2503" y="2744"/>
                <a:ext cx="80" cy="85"/>
              </a:xfrm>
              <a:custGeom>
                <a:avLst/>
                <a:gdLst>
                  <a:gd name="T0" fmla="*/ 14 w 240"/>
                  <a:gd name="T1" fmla="*/ 79 h 255"/>
                  <a:gd name="T2" fmla="*/ 12 w 240"/>
                  <a:gd name="T3" fmla="*/ 76 h 255"/>
                  <a:gd name="T4" fmla="*/ 7 w 240"/>
                  <a:gd name="T5" fmla="*/ 68 h 255"/>
                  <a:gd name="T6" fmla="*/ 2 w 240"/>
                  <a:gd name="T7" fmla="*/ 56 h 255"/>
                  <a:gd name="T8" fmla="*/ 0 w 240"/>
                  <a:gd name="T9" fmla="*/ 40 h 255"/>
                  <a:gd name="T10" fmla="*/ 1 w 240"/>
                  <a:gd name="T11" fmla="*/ 32 h 255"/>
                  <a:gd name="T12" fmla="*/ 4 w 240"/>
                  <a:gd name="T13" fmla="*/ 24 h 255"/>
                  <a:gd name="T14" fmla="*/ 7 w 240"/>
                  <a:gd name="T15" fmla="*/ 21 h 255"/>
                  <a:gd name="T16" fmla="*/ 8 w 240"/>
                  <a:gd name="T17" fmla="*/ 17 h 255"/>
                  <a:gd name="T18" fmla="*/ 13 w 240"/>
                  <a:gd name="T19" fmla="*/ 11 h 255"/>
                  <a:gd name="T20" fmla="*/ 20 w 240"/>
                  <a:gd name="T21" fmla="*/ 6 h 255"/>
                  <a:gd name="T22" fmla="*/ 24 w 240"/>
                  <a:gd name="T23" fmla="*/ 4 h 255"/>
                  <a:gd name="T24" fmla="*/ 27 w 240"/>
                  <a:gd name="T25" fmla="*/ 3 h 255"/>
                  <a:gd name="T26" fmla="*/ 31 w 240"/>
                  <a:gd name="T27" fmla="*/ 1 h 255"/>
                  <a:gd name="T28" fmla="*/ 35 w 240"/>
                  <a:gd name="T29" fmla="*/ 0 h 255"/>
                  <a:gd name="T30" fmla="*/ 43 w 240"/>
                  <a:gd name="T31" fmla="*/ 0 h 255"/>
                  <a:gd name="T32" fmla="*/ 58 w 240"/>
                  <a:gd name="T33" fmla="*/ 3 h 255"/>
                  <a:gd name="T34" fmla="*/ 64 w 240"/>
                  <a:gd name="T35" fmla="*/ 6 h 255"/>
                  <a:gd name="T36" fmla="*/ 67 w 240"/>
                  <a:gd name="T37" fmla="*/ 8 h 255"/>
                  <a:gd name="T38" fmla="*/ 69 w 240"/>
                  <a:gd name="T39" fmla="*/ 10 h 255"/>
                  <a:gd name="T40" fmla="*/ 77 w 240"/>
                  <a:gd name="T41" fmla="*/ 18 h 255"/>
                  <a:gd name="T42" fmla="*/ 80 w 240"/>
                  <a:gd name="T43" fmla="*/ 26 h 255"/>
                  <a:gd name="T44" fmla="*/ 80 w 240"/>
                  <a:gd name="T45" fmla="*/ 50 h 255"/>
                  <a:gd name="T46" fmla="*/ 80 w 240"/>
                  <a:gd name="T47" fmla="*/ 66 h 255"/>
                  <a:gd name="T48" fmla="*/ 77 w 240"/>
                  <a:gd name="T49" fmla="*/ 69 h 255"/>
                  <a:gd name="T50" fmla="*/ 69 w 240"/>
                  <a:gd name="T51" fmla="*/ 75 h 255"/>
                  <a:gd name="T52" fmla="*/ 66 w 240"/>
                  <a:gd name="T53" fmla="*/ 77 h 255"/>
                  <a:gd name="T54" fmla="*/ 64 w 240"/>
                  <a:gd name="T55" fmla="*/ 78 h 255"/>
                  <a:gd name="T56" fmla="*/ 61 w 240"/>
                  <a:gd name="T57" fmla="*/ 80 h 255"/>
                  <a:gd name="T58" fmla="*/ 58 w 240"/>
                  <a:gd name="T59" fmla="*/ 82 h 255"/>
                  <a:gd name="T60" fmla="*/ 54 w 240"/>
                  <a:gd name="T61" fmla="*/ 84 h 255"/>
                  <a:gd name="T62" fmla="*/ 50 w 240"/>
                  <a:gd name="T63" fmla="*/ 85 h 255"/>
                  <a:gd name="T64" fmla="*/ 34 w 240"/>
                  <a:gd name="T65" fmla="*/ 84 h 255"/>
                  <a:gd name="T66" fmla="*/ 26 w 240"/>
                  <a:gd name="T67" fmla="*/ 83 h 255"/>
                  <a:gd name="T68" fmla="*/ 27 w 240"/>
                  <a:gd name="T69" fmla="*/ 75 h 255"/>
                  <a:gd name="T70" fmla="*/ 55 w 240"/>
                  <a:gd name="T71" fmla="*/ 55 h 255"/>
                  <a:gd name="T72" fmla="*/ 58 w 240"/>
                  <a:gd name="T73" fmla="*/ 41 h 255"/>
                  <a:gd name="T74" fmla="*/ 58 w 240"/>
                  <a:gd name="T75" fmla="*/ 28 h 255"/>
                  <a:gd name="T76" fmla="*/ 56 w 240"/>
                  <a:gd name="T77" fmla="*/ 23 h 255"/>
                  <a:gd name="T78" fmla="*/ 53 w 240"/>
                  <a:gd name="T79" fmla="*/ 19 h 255"/>
                  <a:gd name="T80" fmla="*/ 51 w 240"/>
                  <a:gd name="T81" fmla="*/ 18 h 255"/>
                  <a:gd name="T82" fmla="*/ 49 w 240"/>
                  <a:gd name="T83" fmla="*/ 17 h 255"/>
                  <a:gd name="T84" fmla="*/ 44 w 240"/>
                  <a:gd name="T85" fmla="*/ 15 h 255"/>
                  <a:gd name="T86" fmla="*/ 34 w 240"/>
                  <a:gd name="T87" fmla="*/ 14 h 255"/>
                  <a:gd name="T88" fmla="*/ 25 w 240"/>
                  <a:gd name="T89" fmla="*/ 16 h 255"/>
                  <a:gd name="T90" fmla="*/ 18 w 240"/>
                  <a:gd name="T91" fmla="*/ 21 h 255"/>
                  <a:gd name="T92" fmla="*/ 12 w 240"/>
                  <a:gd name="T93" fmla="*/ 28 h 255"/>
                  <a:gd name="T94" fmla="*/ 11 w 240"/>
                  <a:gd name="T95" fmla="*/ 39 h 255"/>
                  <a:gd name="T96" fmla="*/ 12 w 240"/>
                  <a:gd name="T97" fmla="*/ 45 h 255"/>
                  <a:gd name="T98" fmla="*/ 14 w 240"/>
                  <a:gd name="T99" fmla="*/ 51 h 255"/>
                  <a:gd name="T100" fmla="*/ 16 w 240"/>
                  <a:gd name="T101" fmla="*/ 56 h 255"/>
                  <a:gd name="T102" fmla="*/ 18 w 240"/>
                  <a:gd name="T103" fmla="*/ 61 h 255"/>
                  <a:gd name="T104" fmla="*/ 20 w 240"/>
                  <a:gd name="T105" fmla="*/ 64 h 255"/>
                  <a:gd name="T106" fmla="*/ 14 w 240"/>
                  <a:gd name="T107" fmla="*/ 79 h 255"/>
                  <a:gd name="T108" fmla="*/ 14 w 240"/>
                  <a:gd name="T109" fmla="*/ 79 h 25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240"/>
                  <a:gd name="T166" fmla="*/ 0 h 255"/>
                  <a:gd name="T167" fmla="*/ 240 w 240"/>
                  <a:gd name="T168" fmla="*/ 255 h 25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240" h="255">
                    <a:moveTo>
                      <a:pt x="43" y="237"/>
                    </a:moveTo>
                    <a:lnTo>
                      <a:pt x="36" y="229"/>
                    </a:lnTo>
                    <a:lnTo>
                      <a:pt x="21" y="204"/>
                    </a:lnTo>
                    <a:lnTo>
                      <a:pt x="7" y="168"/>
                    </a:lnTo>
                    <a:lnTo>
                      <a:pt x="0" y="121"/>
                    </a:lnTo>
                    <a:lnTo>
                      <a:pt x="4" y="96"/>
                    </a:lnTo>
                    <a:lnTo>
                      <a:pt x="13" y="73"/>
                    </a:lnTo>
                    <a:lnTo>
                      <a:pt x="20" y="62"/>
                    </a:lnTo>
                    <a:lnTo>
                      <a:pt x="25" y="52"/>
                    </a:lnTo>
                    <a:lnTo>
                      <a:pt x="40" y="33"/>
                    </a:lnTo>
                    <a:lnTo>
                      <a:pt x="61" y="18"/>
                    </a:lnTo>
                    <a:lnTo>
                      <a:pt x="71" y="12"/>
                    </a:lnTo>
                    <a:lnTo>
                      <a:pt x="82" y="8"/>
                    </a:lnTo>
                    <a:lnTo>
                      <a:pt x="93" y="3"/>
                    </a:lnTo>
                    <a:lnTo>
                      <a:pt x="105" y="0"/>
                    </a:lnTo>
                    <a:lnTo>
                      <a:pt x="129" y="0"/>
                    </a:lnTo>
                    <a:lnTo>
                      <a:pt x="175" y="8"/>
                    </a:lnTo>
                    <a:lnTo>
                      <a:pt x="193" y="18"/>
                    </a:lnTo>
                    <a:lnTo>
                      <a:pt x="202" y="23"/>
                    </a:lnTo>
                    <a:lnTo>
                      <a:pt x="208" y="29"/>
                    </a:lnTo>
                    <a:lnTo>
                      <a:pt x="230" y="54"/>
                    </a:lnTo>
                    <a:lnTo>
                      <a:pt x="239" y="77"/>
                    </a:lnTo>
                    <a:lnTo>
                      <a:pt x="240" y="149"/>
                    </a:lnTo>
                    <a:lnTo>
                      <a:pt x="239" y="198"/>
                    </a:lnTo>
                    <a:lnTo>
                      <a:pt x="230" y="207"/>
                    </a:lnTo>
                    <a:lnTo>
                      <a:pt x="206" y="224"/>
                    </a:lnTo>
                    <a:lnTo>
                      <a:pt x="197" y="230"/>
                    </a:lnTo>
                    <a:lnTo>
                      <a:pt x="191" y="235"/>
                    </a:lnTo>
                    <a:lnTo>
                      <a:pt x="182" y="240"/>
                    </a:lnTo>
                    <a:lnTo>
                      <a:pt x="175" y="245"/>
                    </a:lnTo>
                    <a:lnTo>
                      <a:pt x="163" y="252"/>
                    </a:lnTo>
                    <a:lnTo>
                      <a:pt x="149" y="255"/>
                    </a:lnTo>
                    <a:lnTo>
                      <a:pt x="102" y="253"/>
                    </a:lnTo>
                    <a:lnTo>
                      <a:pt x="79" y="249"/>
                    </a:lnTo>
                    <a:lnTo>
                      <a:pt x="82" y="224"/>
                    </a:lnTo>
                    <a:lnTo>
                      <a:pt x="166" y="165"/>
                    </a:lnTo>
                    <a:lnTo>
                      <a:pt x="175" y="123"/>
                    </a:lnTo>
                    <a:lnTo>
                      <a:pt x="174" y="84"/>
                    </a:lnTo>
                    <a:lnTo>
                      <a:pt x="168" y="70"/>
                    </a:lnTo>
                    <a:lnTo>
                      <a:pt x="159" y="58"/>
                    </a:lnTo>
                    <a:lnTo>
                      <a:pt x="153" y="54"/>
                    </a:lnTo>
                    <a:lnTo>
                      <a:pt x="148" y="50"/>
                    </a:lnTo>
                    <a:lnTo>
                      <a:pt x="133" y="46"/>
                    </a:lnTo>
                    <a:lnTo>
                      <a:pt x="101" y="43"/>
                    </a:lnTo>
                    <a:lnTo>
                      <a:pt x="75" y="47"/>
                    </a:lnTo>
                    <a:lnTo>
                      <a:pt x="53" y="62"/>
                    </a:lnTo>
                    <a:lnTo>
                      <a:pt x="36" y="84"/>
                    </a:lnTo>
                    <a:lnTo>
                      <a:pt x="33" y="117"/>
                    </a:lnTo>
                    <a:lnTo>
                      <a:pt x="36" y="135"/>
                    </a:lnTo>
                    <a:lnTo>
                      <a:pt x="42" y="153"/>
                    </a:lnTo>
                    <a:lnTo>
                      <a:pt x="49" y="168"/>
                    </a:lnTo>
                    <a:lnTo>
                      <a:pt x="55" y="182"/>
                    </a:lnTo>
                    <a:lnTo>
                      <a:pt x="61" y="193"/>
                    </a:lnTo>
                    <a:lnTo>
                      <a:pt x="43" y="23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207"/>
              <p:cNvSpPr>
                <a:spLocks/>
              </p:cNvSpPr>
              <p:nvPr/>
            </p:nvSpPr>
            <p:spPr bwMode="auto">
              <a:xfrm>
                <a:off x="2514" y="2804"/>
                <a:ext cx="28" cy="26"/>
              </a:xfrm>
              <a:custGeom>
                <a:avLst/>
                <a:gdLst>
                  <a:gd name="T0" fmla="*/ 2 w 84"/>
                  <a:gd name="T1" fmla="*/ 0 h 79"/>
                  <a:gd name="T2" fmla="*/ 28 w 84"/>
                  <a:gd name="T3" fmla="*/ 16 h 79"/>
                  <a:gd name="T4" fmla="*/ 21 w 84"/>
                  <a:gd name="T5" fmla="*/ 26 h 79"/>
                  <a:gd name="T6" fmla="*/ 0 w 84"/>
                  <a:gd name="T7" fmla="*/ 16 h 79"/>
                  <a:gd name="T8" fmla="*/ 2 w 84"/>
                  <a:gd name="T9" fmla="*/ 0 h 79"/>
                  <a:gd name="T10" fmla="*/ 2 w 84"/>
                  <a:gd name="T11" fmla="*/ 0 h 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4"/>
                  <a:gd name="T19" fmla="*/ 0 h 79"/>
                  <a:gd name="T20" fmla="*/ 84 w 84"/>
                  <a:gd name="T21" fmla="*/ 79 h 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4" h="79">
                    <a:moveTo>
                      <a:pt x="5" y="0"/>
                    </a:moveTo>
                    <a:lnTo>
                      <a:pt x="84" y="49"/>
                    </a:lnTo>
                    <a:lnTo>
                      <a:pt x="62" y="79"/>
                    </a:lnTo>
                    <a:lnTo>
                      <a:pt x="0" y="4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208"/>
              <p:cNvSpPr>
                <a:spLocks/>
              </p:cNvSpPr>
              <p:nvPr/>
            </p:nvSpPr>
            <p:spPr bwMode="auto">
              <a:xfrm>
                <a:off x="2862" y="2546"/>
                <a:ext cx="247" cy="117"/>
              </a:xfrm>
              <a:custGeom>
                <a:avLst/>
                <a:gdLst>
                  <a:gd name="T0" fmla="*/ 0 w 742"/>
                  <a:gd name="T1" fmla="*/ 83 h 352"/>
                  <a:gd name="T2" fmla="*/ 25 w 742"/>
                  <a:gd name="T3" fmla="*/ 0 h 352"/>
                  <a:gd name="T4" fmla="*/ 225 w 742"/>
                  <a:gd name="T5" fmla="*/ 11 h 352"/>
                  <a:gd name="T6" fmla="*/ 229 w 742"/>
                  <a:gd name="T7" fmla="*/ 16 h 352"/>
                  <a:gd name="T8" fmla="*/ 234 w 742"/>
                  <a:gd name="T9" fmla="*/ 22 h 352"/>
                  <a:gd name="T10" fmla="*/ 238 w 742"/>
                  <a:gd name="T11" fmla="*/ 29 h 352"/>
                  <a:gd name="T12" fmla="*/ 246 w 742"/>
                  <a:gd name="T13" fmla="*/ 49 h 352"/>
                  <a:gd name="T14" fmla="*/ 247 w 742"/>
                  <a:gd name="T15" fmla="*/ 60 h 352"/>
                  <a:gd name="T16" fmla="*/ 247 w 742"/>
                  <a:gd name="T17" fmla="*/ 71 h 352"/>
                  <a:gd name="T18" fmla="*/ 244 w 742"/>
                  <a:gd name="T19" fmla="*/ 83 h 352"/>
                  <a:gd name="T20" fmla="*/ 240 w 742"/>
                  <a:gd name="T21" fmla="*/ 92 h 352"/>
                  <a:gd name="T22" fmla="*/ 238 w 742"/>
                  <a:gd name="T23" fmla="*/ 96 h 352"/>
                  <a:gd name="T24" fmla="*/ 237 w 742"/>
                  <a:gd name="T25" fmla="*/ 100 h 352"/>
                  <a:gd name="T26" fmla="*/ 232 w 742"/>
                  <a:gd name="T27" fmla="*/ 106 h 352"/>
                  <a:gd name="T28" fmla="*/ 228 w 742"/>
                  <a:gd name="T29" fmla="*/ 111 h 352"/>
                  <a:gd name="T30" fmla="*/ 226 w 742"/>
                  <a:gd name="T31" fmla="*/ 113 h 352"/>
                  <a:gd name="T32" fmla="*/ 223 w 742"/>
                  <a:gd name="T33" fmla="*/ 115 h 352"/>
                  <a:gd name="T34" fmla="*/ 219 w 742"/>
                  <a:gd name="T35" fmla="*/ 117 h 352"/>
                  <a:gd name="T36" fmla="*/ 214 w 742"/>
                  <a:gd name="T37" fmla="*/ 117 h 352"/>
                  <a:gd name="T38" fmla="*/ 207 w 742"/>
                  <a:gd name="T39" fmla="*/ 116 h 352"/>
                  <a:gd name="T40" fmla="*/ 202 w 742"/>
                  <a:gd name="T41" fmla="*/ 114 h 352"/>
                  <a:gd name="T42" fmla="*/ 197 w 742"/>
                  <a:gd name="T43" fmla="*/ 113 h 352"/>
                  <a:gd name="T44" fmla="*/ 190 w 742"/>
                  <a:gd name="T45" fmla="*/ 111 h 352"/>
                  <a:gd name="T46" fmla="*/ 183 w 742"/>
                  <a:gd name="T47" fmla="*/ 108 h 352"/>
                  <a:gd name="T48" fmla="*/ 176 w 742"/>
                  <a:gd name="T49" fmla="*/ 106 h 352"/>
                  <a:gd name="T50" fmla="*/ 169 w 742"/>
                  <a:gd name="T51" fmla="*/ 103 h 352"/>
                  <a:gd name="T52" fmla="*/ 161 w 742"/>
                  <a:gd name="T53" fmla="*/ 101 h 352"/>
                  <a:gd name="T54" fmla="*/ 152 w 742"/>
                  <a:gd name="T55" fmla="*/ 98 h 352"/>
                  <a:gd name="T56" fmla="*/ 145 w 742"/>
                  <a:gd name="T57" fmla="*/ 96 h 352"/>
                  <a:gd name="T58" fmla="*/ 137 w 742"/>
                  <a:gd name="T59" fmla="*/ 94 h 352"/>
                  <a:gd name="T60" fmla="*/ 129 w 742"/>
                  <a:gd name="T61" fmla="*/ 92 h 352"/>
                  <a:gd name="T62" fmla="*/ 122 w 742"/>
                  <a:gd name="T63" fmla="*/ 90 h 352"/>
                  <a:gd name="T64" fmla="*/ 109 w 742"/>
                  <a:gd name="T65" fmla="*/ 89 h 352"/>
                  <a:gd name="T66" fmla="*/ 78 w 742"/>
                  <a:gd name="T67" fmla="*/ 88 h 352"/>
                  <a:gd name="T68" fmla="*/ 42 w 742"/>
                  <a:gd name="T69" fmla="*/ 85 h 352"/>
                  <a:gd name="T70" fmla="*/ 13 w 742"/>
                  <a:gd name="T71" fmla="*/ 84 h 352"/>
                  <a:gd name="T72" fmla="*/ 0 w 742"/>
                  <a:gd name="T73" fmla="*/ 83 h 352"/>
                  <a:gd name="T74" fmla="*/ 0 w 742"/>
                  <a:gd name="T75" fmla="*/ 83 h 35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42"/>
                  <a:gd name="T115" fmla="*/ 0 h 352"/>
                  <a:gd name="T116" fmla="*/ 742 w 742"/>
                  <a:gd name="T117" fmla="*/ 352 h 35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42" h="352">
                    <a:moveTo>
                      <a:pt x="0" y="250"/>
                    </a:moveTo>
                    <a:lnTo>
                      <a:pt x="75" y="0"/>
                    </a:lnTo>
                    <a:lnTo>
                      <a:pt x="676" y="32"/>
                    </a:lnTo>
                    <a:lnTo>
                      <a:pt x="689" y="47"/>
                    </a:lnTo>
                    <a:lnTo>
                      <a:pt x="702" y="66"/>
                    </a:lnTo>
                    <a:lnTo>
                      <a:pt x="716" y="88"/>
                    </a:lnTo>
                    <a:lnTo>
                      <a:pt x="738" y="147"/>
                    </a:lnTo>
                    <a:lnTo>
                      <a:pt x="742" y="182"/>
                    </a:lnTo>
                    <a:lnTo>
                      <a:pt x="741" y="215"/>
                    </a:lnTo>
                    <a:lnTo>
                      <a:pt x="733" y="249"/>
                    </a:lnTo>
                    <a:lnTo>
                      <a:pt x="722" y="277"/>
                    </a:lnTo>
                    <a:lnTo>
                      <a:pt x="716" y="289"/>
                    </a:lnTo>
                    <a:lnTo>
                      <a:pt x="711" y="300"/>
                    </a:lnTo>
                    <a:lnTo>
                      <a:pt x="698" y="319"/>
                    </a:lnTo>
                    <a:lnTo>
                      <a:pt x="684" y="334"/>
                    </a:lnTo>
                    <a:lnTo>
                      <a:pt x="678" y="341"/>
                    </a:lnTo>
                    <a:lnTo>
                      <a:pt x="671" y="345"/>
                    </a:lnTo>
                    <a:lnTo>
                      <a:pt x="657" y="351"/>
                    </a:lnTo>
                    <a:lnTo>
                      <a:pt x="642" y="352"/>
                    </a:lnTo>
                    <a:lnTo>
                      <a:pt x="621" y="350"/>
                    </a:lnTo>
                    <a:lnTo>
                      <a:pt x="607" y="344"/>
                    </a:lnTo>
                    <a:lnTo>
                      <a:pt x="591" y="340"/>
                    </a:lnTo>
                    <a:lnTo>
                      <a:pt x="571" y="333"/>
                    </a:lnTo>
                    <a:lnTo>
                      <a:pt x="551" y="326"/>
                    </a:lnTo>
                    <a:lnTo>
                      <a:pt x="529" y="319"/>
                    </a:lnTo>
                    <a:lnTo>
                      <a:pt x="507" y="311"/>
                    </a:lnTo>
                    <a:lnTo>
                      <a:pt x="483" y="304"/>
                    </a:lnTo>
                    <a:lnTo>
                      <a:pt x="458" y="296"/>
                    </a:lnTo>
                    <a:lnTo>
                      <a:pt x="435" y="289"/>
                    </a:lnTo>
                    <a:lnTo>
                      <a:pt x="413" y="282"/>
                    </a:lnTo>
                    <a:lnTo>
                      <a:pt x="388" y="277"/>
                    </a:lnTo>
                    <a:lnTo>
                      <a:pt x="367" y="272"/>
                    </a:lnTo>
                    <a:lnTo>
                      <a:pt x="328" y="268"/>
                    </a:lnTo>
                    <a:lnTo>
                      <a:pt x="235" y="264"/>
                    </a:lnTo>
                    <a:lnTo>
                      <a:pt x="126" y="257"/>
                    </a:lnTo>
                    <a:lnTo>
                      <a:pt x="38" y="252"/>
                    </a:lnTo>
                    <a:lnTo>
                      <a:pt x="0" y="25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209"/>
              <p:cNvSpPr>
                <a:spLocks/>
              </p:cNvSpPr>
              <p:nvPr/>
            </p:nvSpPr>
            <p:spPr bwMode="auto">
              <a:xfrm>
                <a:off x="2828" y="2496"/>
                <a:ext cx="596" cy="210"/>
              </a:xfrm>
              <a:custGeom>
                <a:avLst/>
                <a:gdLst>
                  <a:gd name="T0" fmla="*/ 16 w 1788"/>
                  <a:gd name="T1" fmla="*/ 122 h 629"/>
                  <a:gd name="T2" fmla="*/ 24 w 1788"/>
                  <a:gd name="T3" fmla="*/ 103 h 629"/>
                  <a:gd name="T4" fmla="*/ 30 w 1788"/>
                  <a:gd name="T5" fmla="*/ 90 h 629"/>
                  <a:gd name="T6" fmla="*/ 36 w 1788"/>
                  <a:gd name="T7" fmla="*/ 77 h 629"/>
                  <a:gd name="T8" fmla="*/ 42 w 1788"/>
                  <a:gd name="T9" fmla="*/ 64 h 629"/>
                  <a:gd name="T10" fmla="*/ 52 w 1788"/>
                  <a:gd name="T11" fmla="*/ 44 h 629"/>
                  <a:gd name="T12" fmla="*/ 60 w 1788"/>
                  <a:gd name="T13" fmla="*/ 35 h 629"/>
                  <a:gd name="T14" fmla="*/ 74 w 1788"/>
                  <a:gd name="T15" fmla="*/ 31 h 629"/>
                  <a:gd name="T16" fmla="*/ 114 w 1788"/>
                  <a:gd name="T17" fmla="*/ 25 h 629"/>
                  <a:gd name="T18" fmla="*/ 509 w 1788"/>
                  <a:gd name="T19" fmla="*/ 34 h 629"/>
                  <a:gd name="T20" fmla="*/ 526 w 1788"/>
                  <a:gd name="T21" fmla="*/ 41 h 629"/>
                  <a:gd name="T22" fmla="*/ 535 w 1788"/>
                  <a:gd name="T23" fmla="*/ 47 h 629"/>
                  <a:gd name="T24" fmla="*/ 556 w 1788"/>
                  <a:gd name="T25" fmla="*/ 66 h 629"/>
                  <a:gd name="T26" fmla="*/ 567 w 1788"/>
                  <a:gd name="T27" fmla="*/ 81 h 629"/>
                  <a:gd name="T28" fmla="*/ 574 w 1788"/>
                  <a:gd name="T29" fmla="*/ 112 h 629"/>
                  <a:gd name="T30" fmla="*/ 568 w 1788"/>
                  <a:gd name="T31" fmla="*/ 127 h 629"/>
                  <a:gd name="T32" fmla="*/ 563 w 1788"/>
                  <a:gd name="T33" fmla="*/ 115 h 629"/>
                  <a:gd name="T34" fmla="*/ 553 w 1788"/>
                  <a:gd name="T35" fmla="*/ 101 h 629"/>
                  <a:gd name="T36" fmla="*/ 540 w 1788"/>
                  <a:gd name="T37" fmla="*/ 86 h 629"/>
                  <a:gd name="T38" fmla="*/ 525 w 1788"/>
                  <a:gd name="T39" fmla="*/ 74 h 629"/>
                  <a:gd name="T40" fmla="*/ 515 w 1788"/>
                  <a:gd name="T41" fmla="*/ 68 h 629"/>
                  <a:gd name="T42" fmla="*/ 499 w 1788"/>
                  <a:gd name="T43" fmla="*/ 62 h 629"/>
                  <a:gd name="T44" fmla="*/ 469 w 1788"/>
                  <a:gd name="T45" fmla="*/ 57 h 629"/>
                  <a:gd name="T46" fmla="*/ 426 w 1788"/>
                  <a:gd name="T47" fmla="*/ 52 h 629"/>
                  <a:gd name="T48" fmla="*/ 354 w 1788"/>
                  <a:gd name="T49" fmla="*/ 52 h 629"/>
                  <a:gd name="T50" fmla="*/ 325 w 1788"/>
                  <a:gd name="T51" fmla="*/ 58 h 629"/>
                  <a:gd name="T52" fmla="*/ 300 w 1788"/>
                  <a:gd name="T53" fmla="*/ 63 h 629"/>
                  <a:gd name="T54" fmla="*/ 325 w 1788"/>
                  <a:gd name="T55" fmla="*/ 82 h 629"/>
                  <a:gd name="T56" fmla="*/ 370 w 1788"/>
                  <a:gd name="T57" fmla="*/ 78 h 629"/>
                  <a:gd name="T58" fmla="*/ 455 w 1788"/>
                  <a:gd name="T59" fmla="*/ 77 h 629"/>
                  <a:gd name="T60" fmla="*/ 493 w 1788"/>
                  <a:gd name="T61" fmla="*/ 85 h 629"/>
                  <a:gd name="T62" fmla="*/ 503 w 1788"/>
                  <a:gd name="T63" fmla="*/ 91 h 629"/>
                  <a:gd name="T64" fmla="*/ 518 w 1788"/>
                  <a:gd name="T65" fmla="*/ 103 h 629"/>
                  <a:gd name="T66" fmla="*/ 535 w 1788"/>
                  <a:gd name="T67" fmla="*/ 131 h 629"/>
                  <a:gd name="T68" fmla="*/ 531 w 1788"/>
                  <a:gd name="T69" fmla="*/ 193 h 629"/>
                  <a:gd name="T70" fmla="*/ 596 w 1788"/>
                  <a:gd name="T71" fmla="*/ 126 h 629"/>
                  <a:gd name="T72" fmla="*/ 588 w 1788"/>
                  <a:gd name="T73" fmla="*/ 89 h 629"/>
                  <a:gd name="T74" fmla="*/ 578 w 1788"/>
                  <a:gd name="T75" fmla="*/ 71 h 629"/>
                  <a:gd name="T76" fmla="*/ 563 w 1788"/>
                  <a:gd name="T77" fmla="*/ 56 h 629"/>
                  <a:gd name="T78" fmla="*/ 549 w 1788"/>
                  <a:gd name="T79" fmla="*/ 44 h 629"/>
                  <a:gd name="T80" fmla="*/ 540 w 1788"/>
                  <a:gd name="T81" fmla="*/ 38 h 629"/>
                  <a:gd name="T82" fmla="*/ 531 w 1788"/>
                  <a:gd name="T83" fmla="*/ 33 h 629"/>
                  <a:gd name="T84" fmla="*/ 523 w 1788"/>
                  <a:gd name="T85" fmla="*/ 29 h 629"/>
                  <a:gd name="T86" fmla="*/ 506 w 1788"/>
                  <a:gd name="T87" fmla="*/ 22 h 629"/>
                  <a:gd name="T88" fmla="*/ 470 w 1788"/>
                  <a:gd name="T89" fmla="*/ 17 h 629"/>
                  <a:gd name="T90" fmla="*/ 418 w 1788"/>
                  <a:gd name="T91" fmla="*/ 11 h 629"/>
                  <a:gd name="T92" fmla="*/ 359 w 1788"/>
                  <a:gd name="T93" fmla="*/ 5 h 629"/>
                  <a:gd name="T94" fmla="*/ 286 w 1788"/>
                  <a:gd name="T95" fmla="*/ 0 h 629"/>
                  <a:gd name="T96" fmla="*/ 152 w 1788"/>
                  <a:gd name="T97" fmla="*/ 6 h 629"/>
                  <a:gd name="T98" fmla="*/ 83 w 1788"/>
                  <a:gd name="T99" fmla="*/ 12 h 629"/>
                  <a:gd name="T100" fmla="*/ 59 w 1788"/>
                  <a:gd name="T101" fmla="*/ 19 h 629"/>
                  <a:gd name="T102" fmla="*/ 42 w 1788"/>
                  <a:gd name="T103" fmla="*/ 30 h 629"/>
                  <a:gd name="T104" fmla="*/ 28 w 1788"/>
                  <a:gd name="T105" fmla="*/ 47 h 629"/>
                  <a:gd name="T106" fmla="*/ 10 w 1788"/>
                  <a:gd name="T107" fmla="*/ 136 h 62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788"/>
                  <a:gd name="T163" fmla="*/ 0 h 629"/>
                  <a:gd name="T164" fmla="*/ 1788 w 1788"/>
                  <a:gd name="T165" fmla="*/ 629 h 629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788" h="629">
                    <a:moveTo>
                      <a:pt x="31" y="407"/>
                    </a:moveTo>
                    <a:lnTo>
                      <a:pt x="35" y="396"/>
                    </a:lnTo>
                    <a:lnTo>
                      <a:pt x="48" y="366"/>
                    </a:lnTo>
                    <a:lnTo>
                      <a:pt x="57" y="345"/>
                    </a:lnTo>
                    <a:lnTo>
                      <a:pt x="67" y="322"/>
                    </a:lnTo>
                    <a:lnTo>
                      <a:pt x="73" y="308"/>
                    </a:lnTo>
                    <a:lnTo>
                      <a:pt x="78" y="296"/>
                    </a:lnTo>
                    <a:lnTo>
                      <a:pt x="84" y="283"/>
                    </a:lnTo>
                    <a:lnTo>
                      <a:pt x="89" y="270"/>
                    </a:lnTo>
                    <a:lnTo>
                      <a:pt x="96" y="256"/>
                    </a:lnTo>
                    <a:lnTo>
                      <a:pt x="102" y="242"/>
                    </a:lnTo>
                    <a:lnTo>
                      <a:pt x="107" y="230"/>
                    </a:lnTo>
                    <a:lnTo>
                      <a:pt x="113" y="217"/>
                    </a:lnTo>
                    <a:lnTo>
                      <a:pt x="119" y="204"/>
                    </a:lnTo>
                    <a:lnTo>
                      <a:pt x="126" y="191"/>
                    </a:lnTo>
                    <a:lnTo>
                      <a:pt x="137" y="169"/>
                    </a:lnTo>
                    <a:lnTo>
                      <a:pt x="147" y="149"/>
                    </a:lnTo>
                    <a:lnTo>
                      <a:pt x="157" y="131"/>
                    </a:lnTo>
                    <a:lnTo>
                      <a:pt x="166" y="118"/>
                    </a:lnTo>
                    <a:lnTo>
                      <a:pt x="173" y="110"/>
                    </a:lnTo>
                    <a:lnTo>
                      <a:pt x="180" y="105"/>
                    </a:lnTo>
                    <a:lnTo>
                      <a:pt x="193" y="100"/>
                    </a:lnTo>
                    <a:lnTo>
                      <a:pt x="206" y="95"/>
                    </a:lnTo>
                    <a:lnTo>
                      <a:pt x="223" y="92"/>
                    </a:lnTo>
                    <a:lnTo>
                      <a:pt x="261" y="85"/>
                    </a:lnTo>
                    <a:lnTo>
                      <a:pt x="301" y="80"/>
                    </a:lnTo>
                    <a:lnTo>
                      <a:pt x="343" y="74"/>
                    </a:lnTo>
                    <a:lnTo>
                      <a:pt x="376" y="72"/>
                    </a:lnTo>
                    <a:lnTo>
                      <a:pt x="409" y="69"/>
                    </a:lnTo>
                    <a:lnTo>
                      <a:pt x="1526" y="102"/>
                    </a:lnTo>
                    <a:lnTo>
                      <a:pt x="1547" y="109"/>
                    </a:lnTo>
                    <a:lnTo>
                      <a:pt x="1566" y="118"/>
                    </a:lnTo>
                    <a:lnTo>
                      <a:pt x="1577" y="122"/>
                    </a:lnTo>
                    <a:lnTo>
                      <a:pt x="1587" y="128"/>
                    </a:lnTo>
                    <a:lnTo>
                      <a:pt x="1595" y="133"/>
                    </a:lnTo>
                    <a:lnTo>
                      <a:pt x="1604" y="140"/>
                    </a:lnTo>
                    <a:lnTo>
                      <a:pt x="1638" y="168"/>
                    </a:lnTo>
                    <a:lnTo>
                      <a:pt x="1653" y="183"/>
                    </a:lnTo>
                    <a:lnTo>
                      <a:pt x="1667" y="198"/>
                    </a:lnTo>
                    <a:lnTo>
                      <a:pt x="1679" y="213"/>
                    </a:lnTo>
                    <a:lnTo>
                      <a:pt x="1690" y="228"/>
                    </a:lnTo>
                    <a:lnTo>
                      <a:pt x="1701" y="244"/>
                    </a:lnTo>
                    <a:lnTo>
                      <a:pt x="1708" y="259"/>
                    </a:lnTo>
                    <a:lnTo>
                      <a:pt x="1725" y="304"/>
                    </a:lnTo>
                    <a:lnTo>
                      <a:pt x="1722" y="334"/>
                    </a:lnTo>
                    <a:lnTo>
                      <a:pt x="1715" y="359"/>
                    </a:lnTo>
                    <a:lnTo>
                      <a:pt x="1707" y="374"/>
                    </a:lnTo>
                    <a:lnTo>
                      <a:pt x="1703" y="380"/>
                    </a:lnTo>
                    <a:lnTo>
                      <a:pt x="1701" y="373"/>
                    </a:lnTo>
                    <a:lnTo>
                      <a:pt x="1693" y="356"/>
                    </a:lnTo>
                    <a:lnTo>
                      <a:pt x="1688" y="345"/>
                    </a:lnTo>
                    <a:lnTo>
                      <a:pt x="1679" y="332"/>
                    </a:lnTo>
                    <a:lnTo>
                      <a:pt x="1670" y="318"/>
                    </a:lnTo>
                    <a:lnTo>
                      <a:pt x="1660" y="303"/>
                    </a:lnTo>
                    <a:lnTo>
                      <a:pt x="1648" y="288"/>
                    </a:lnTo>
                    <a:lnTo>
                      <a:pt x="1634" y="272"/>
                    </a:lnTo>
                    <a:lnTo>
                      <a:pt x="1620" y="257"/>
                    </a:lnTo>
                    <a:lnTo>
                      <a:pt x="1602" y="242"/>
                    </a:lnTo>
                    <a:lnTo>
                      <a:pt x="1586" y="228"/>
                    </a:lnTo>
                    <a:lnTo>
                      <a:pt x="1575" y="223"/>
                    </a:lnTo>
                    <a:lnTo>
                      <a:pt x="1565" y="216"/>
                    </a:lnTo>
                    <a:lnTo>
                      <a:pt x="1554" y="209"/>
                    </a:lnTo>
                    <a:lnTo>
                      <a:pt x="1544" y="205"/>
                    </a:lnTo>
                    <a:lnTo>
                      <a:pt x="1533" y="201"/>
                    </a:lnTo>
                    <a:lnTo>
                      <a:pt x="1521" y="195"/>
                    </a:lnTo>
                    <a:lnTo>
                      <a:pt x="1496" y="187"/>
                    </a:lnTo>
                    <a:lnTo>
                      <a:pt x="1469" y="182"/>
                    </a:lnTo>
                    <a:lnTo>
                      <a:pt x="1438" y="175"/>
                    </a:lnTo>
                    <a:lnTo>
                      <a:pt x="1408" y="171"/>
                    </a:lnTo>
                    <a:lnTo>
                      <a:pt x="1378" y="165"/>
                    </a:lnTo>
                    <a:lnTo>
                      <a:pt x="1345" y="161"/>
                    </a:lnTo>
                    <a:lnTo>
                      <a:pt x="1277" y="155"/>
                    </a:lnTo>
                    <a:lnTo>
                      <a:pt x="1214" y="151"/>
                    </a:lnTo>
                    <a:lnTo>
                      <a:pt x="1156" y="150"/>
                    </a:lnTo>
                    <a:lnTo>
                      <a:pt x="1063" y="155"/>
                    </a:lnTo>
                    <a:lnTo>
                      <a:pt x="1032" y="162"/>
                    </a:lnTo>
                    <a:lnTo>
                      <a:pt x="1001" y="168"/>
                    </a:lnTo>
                    <a:lnTo>
                      <a:pt x="974" y="173"/>
                    </a:lnTo>
                    <a:lnTo>
                      <a:pt x="949" y="179"/>
                    </a:lnTo>
                    <a:lnTo>
                      <a:pt x="915" y="187"/>
                    </a:lnTo>
                    <a:lnTo>
                      <a:pt x="901" y="190"/>
                    </a:lnTo>
                    <a:lnTo>
                      <a:pt x="884" y="590"/>
                    </a:lnTo>
                    <a:lnTo>
                      <a:pt x="970" y="578"/>
                    </a:lnTo>
                    <a:lnTo>
                      <a:pt x="975" y="246"/>
                    </a:lnTo>
                    <a:lnTo>
                      <a:pt x="993" y="244"/>
                    </a:lnTo>
                    <a:lnTo>
                      <a:pt x="1040" y="238"/>
                    </a:lnTo>
                    <a:lnTo>
                      <a:pt x="1110" y="233"/>
                    </a:lnTo>
                    <a:lnTo>
                      <a:pt x="1193" y="227"/>
                    </a:lnTo>
                    <a:lnTo>
                      <a:pt x="1280" y="226"/>
                    </a:lnTo>
                    <a:lnTo>
                      <a:pt x="1364" y="230"/>
                    </a:lnTo>
                    <a:lnTo>
                      <a:pt x="1437" y="241"/>
                    </a:lnTo>
                    <a:lnTo>
                      <a:pt x="1466" y="249"/>
                    </a:lnTo>
                    <a:lnTo>
                      <a:pt x="1480" y="255"/>
                    </a:lnTo>
                    <a:lnTo>
                      <a:pt x="1491" y="263"/>
                    </a:lnTo>
                    <a:lnTo>
                      <a:pt x="1499" y="268"/>
                    </a:lnTo>
                    <a:lnTo>
                      <a:pt x="1508" y="274"/>
                    </a:lnTo>
                    <a:lnTo>
                      <a:pt x="1518" y="281"/>
                    </a:lnTo>
                    <a:lnTo>
                      <a:pt x="1526" y="286"/>
                    </a:lnTo>
                    <a:lnTo>
                      <a:pt x="1554" y="308"/>
                    </a:lnTo>
                    <a:lnTo>
                      <a:pt x="1575" y="330"/>
                    </a:lnTo>
                    <a:lnTo>
                      <a:pt x="1588" y="350"/>
                    </a:lnTo>
                    <a:lnTo>
                      <a:pt x="1604" y="391"/>
                    </a:lnTo>
                    <a:lnTo>
                      <a:pt x="1606" y="439"/>
                    </a:lnTo>
                    <a:lnTo>
                      <a:pt x="1599" y="534"/>
                    </a:lnTo>
                    <a:lnTo>
                      <a:pt x="1594" y="577"/>
                    </a:lnTo>
                    <a:lnTo>
                      <a:pt x="1780" y="629"/>
                    </a:lnTo>
                    <a:lnTo>
                      <a:pt x="1788" y="491"/>
                    </a:lnTo>
                    <a:lnTo>
                      <a:pt x="1787" y="377"/>
                    </a:lnTo>
                    <a:lnTo>
                      <a:pt x="1781" y="325"/>
                    </a:lnTo>
                    <a:lnTo>
                      <a:pt x="1772" y="283"/>
                    </a:lnTo>
                    <a:lnTo>
                      <a:pt x="1765" y="266"/>
                    </a:lnTo>
                    <a:lnTo>
                      <a:pt x="1757" y="248"/>
                    </a:lnTo>
                    <a:lnTo>
                      <a:pt x="1746" y="231"/>
                    </a:lnTo>
                    <a:lnTo>
                      <a:pt x="1733" y="213"/>
                    </a:lnTo>
                    <a:lnTo>
                      <a:pt x="1719" y="197"/>
                    </a:lnTo>
                    <a:lnTo>
                      <a:pt x="1704" y="182"/>
                    </a:lnTo>
                    <a:lnTo>
                      <a:pt x="1689" y="167"/>
                    </a:lnTo>
                    <a:lnTo>
                      <a:pt x="1671" y="153"/>
                    </a:lnTo>
                    <a:lnTo>
                      <a:pt x="1655" y="139"/>
                    </a:lnTo>
                    <a:lnTo>
                      <a:pt x="1646" y="133"/>
                    </a:lnTo>
                    <a:lnTo>
                      <a:pt x="1637" y="125"/>
                    </a:lnTo>
                    <a:lnTo>
                      <a:pt x="1628" y="120"/>
                    </a:lnTo>
                    <a:lnTo>
                      <a:pt x="1620" y="114"/>
                    </a:lnTo>
                    <a:lnTo>
                      <a:pt x="1610" y="110"/>
                    </a:lnTo>
                    <a:lnTo>
                      <a:pt x="1601" y="103"/>
                    </a:lnTo>
                    <a:lnTo>
                      <a:pt x="1594" y="99"/>
                    </a:lnTo>
                    <a:lnTo>
                      <a:pt x="1584" y="95"/>
                    </a:lnTo>
                    <a:lnTo>
                      <a:pt x="1576" y="89"/>
                    </a:lnTo>
                    <a:lnTo>
                      <a:pt x="1568" y="87"/>
                    </a:lnTo>
                    <a:lnTo>
                      <a:pt x="1553" y="80"/>
                    </a:lnTo>
                    <a:lnTo>
                      <a:pt x="1536" y="73"/>
                    </a:lnTo>
                    <a:lnTo>
                      <a:pt x="1517" y="67"/>
                    </a:lnTo>
                    <a:lnTo>
                      <a:pt x="1489" y="62"/>
                    </a:lnTo>
                    <a:lnTo>
                      <a:pt x="1452" y="56"/>
                    </a:lnTo>
                    <a:lnTo>
                      <a:pt x="1411" y="50"/>
                    </a:lnTo>
                    <a:lnTo>
                      <a:pt x="1362" y="43"/>
                    </a:lnTo>
                    <a:lnTo>
                      <a:pt x="1310" y="37"/>
                    </a:lnTo>
                    <a:lnTo>
                      <a:pt x="1255" y="32"/>
                    </a:lnTo>
                    <a:lnTo>
                      <a:pt x="1196" y="25"/>
                    </a:lnTo>
                    <a:lnTo>
                      <a:pt x="1136" y="19"/>
                    </a:lnTo>
                    <a:lnTo>
                      <a:pt x="1077" y="14"/>
                    </a:lnTo>
                    <a:lnTo>
                      <a:pt x="1019" y="10"/>
                    </a:lnTo>
                    <a:lnTo>
                      <a:pt x="961" y="6"/>
                    </a:lnTo>
                    <a:lnTo>
                      <a:pt x="858" y="1"/>
                    </a:lnTo>
                    <a:lnTo>
                      <a:pt x="775" y="0"/>
                    </a:lnTo>
                    <a:lnTo>
                      <a:pt x="621" y="6"/>
                    </a:lnTo>
                    <a:lnTo>
                      <a:pt x="456" y="17"/>
                    </a:lnTo>
                    <a:lnTo>
                      <a:pt x="377" y="22"/>
                    </a:lnTo>
                    <a:lnTo>
                      <a:pt x="308" y="29"/>
                    </a:lnTo>
                    <a:lnTo>
                      <a:pt x="250" y="37"/>
                    </a:lnTo>
                    <a:lnTo>
                      <a:pt x="208" y="47"/>
                    </a:lnTo>
                    <a:lnTo>
                      <a:pt x="193" y="51"/>
                    </a:lnTo>
                    <a:lnTo>
                      <a:pt x="177" y="58"/>
                    </a:lnTo>
                    <a:lnTo>
                      <a:pt x="164" y="65"/>
                    </a:lnTo>
                    <a:lnTo>
                      <a:pt x="150" y="73"/>
                    </a:lnTo>
                    <a:lnTo>
                      <a:pt x="126" y="91"/>
                    </a:lnTo>
                    <a:lnTo>
                      <a:pt x="108" y="110"/>
                    </a:lnTo>
                    <a:lnTo>
                      <a:pt x="93" y="125"/>
                    </a:lnTo>
                    <a:lnTo>
                      <a:pt x="84" y="140"/>
                    </a:lnTo>
                    <a:lnTo>
                      <a:pt x="75" y="154"/>
                    </a:lnTo>
                    <a:lnTo>
                      <a:pt x="0" y="416"/>
                    </a:lnTo>
                    <a:lnTo>
                      <a:pt x="31" y="40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210"/>
              <p:cNvSpPr>
                <a:spLocks/>
              </p:cNvSpPr>
              <p:nvPr/>
            </p:nvSpPr>
            <p:spPr bwMode="auto">
              <a:xfrm>
                <a:off x="3229" y="2550"/>
                <a:ext cx="33" cy="137"/>
              </a:xfrm>
              <a:custGeom>
                <a:avLst/>
                <a:gdLst>
                  <a:gd name="T0" fmla="*/ 0 w 99"/>
                  <a:gd name="T1" fmla="*/ 2 h 410"/>
                  <a:gd name="T2" fmla="*/ 11 w 99"/>
                  <a:gd name="T3" fmla="*/ 136 h 410"/>
                  <a:gd name="T4" fmla="*/ 33 w 99"/>
                  <a:gd name="T5" fmla="*/ 137 h 410"/>
                  <a:gd name="T6" fmla="*/ 25 w 99"/>
                  <a:gd name="T7" fmla="*/ 0 h 410"/>
                  <a:gd name="T8" fmla="*/ 0 w 99"/>
                  <a:gd name="T9" fmla="*/ 2 h 410"/>
                  <a:gd name="T10" fmla="*/ 0 w 99"/>
                  <a:gd name="T11" fmla="*/ 2 h 4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9"/>
                  <a:gd name="T19" fmla="*/ 0 h 410"/>
                  <a:gd name="T20" fmla="*/ 99 w 99"/>
                  <a:gd name="T21" fmla="*/ 410 h 4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9" h="410">
                    <a:moveTo>
                      <a:pt x="0" y="7"/>
                    </a:moveTo>
                    <a:lnTo>
                      <a:pt x="34" y="406"/>
                    </a:lnTo>
                    <a:lnTo>
                      <a:pt x="99" y="410"/>
                    </a:lnTo>
                    <a:lnTo>
                      <a:pt x="75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211"/>
              <p:cNvSpPr>
                <a:spLocks/>
              </p:cNvSpPr>
              <p:nvPr/>
            </p:nvSpPr>
            <p:spPr bwMode="auto">
              <a:xfrm>
                <a:off x="3317" y="2739"/>
                <a:ext cx="235" cy="157"/>
              </a:xfrm>
              <a:custGeom>
                <a:avLst/>
                <a:gdLst>
                  <a:gd name="T0" fmla="*/ 10 w 707"/>
                  <a:gd name="T1" fmla="*/ 124 h 472"/>
                  <a:gd name="T2" fmla="*/ 14 w 707"/>
                  <a:gd name="T3" fmla="*/ 86 h 472"/>
                  <a:gd name="T4" fmla="*/ 18 w 707"/>
                  <a:gd name="T5" fmla="*/ 64 h 472"/>
                  <a:gd name="T6" fmla="*/ 24 w 707"/>
                  <a:gd name="T7" fmla="*/ 44 h 472"/>
                  <a:gd name="T8" fmla="*/ 28 w 707"/>
                  <a:gd name="T9" fmla="*/ 35 h 472"/>
                  <a:gd name="T10" fmla="*/ 33 w 707"/>
                  <a:gd name="T11" fmla="*/ 27 h 472"/>
                  <a:gd name="T12" fmla="*/ 44 w 707"/>
                  <a:gd name="T13" fmla="*/ 16 h 472"/>
                  <a:gd name="T14" fmla="*/ 51 w 707"/>
                  <a:gd name="T15" fmla="*/ 11 h 472"/>
                  <a:gd name="T16" fmla="*/ 58 w 707"/>
                  <a:gd name="T17" fmla="*/ 8 h 472"/>
                  <a:gd name="T18" fmla="*/ 65 w 707"/>
                  <a:gd name="T19" fmla="*/ 5 h 472"/>
                  <a:gd name="T20" fmla="*/ 80 w 707"/>
                  <a:gd name="T21" fmla="*/ 2 h 472"/>
                  <a:gd name="T22" fmla="*/ 103 w 707"/>
                  <a:gd name="T23" fmla="*/ 0 h 472"/>
                  <a:gd name="T24" fmla="*/ 132 w 707"/>
                  <a:gd name="T25" fmla="*/ 6 h 472"/>
                  <a:gd name="T26" fmla="*/ 142 w 707"/>
                  <a:gd name="T27" fmla="*/ 11 h 472"/>
                  <a:gd name="T28" fmla="*/ 156 w 707"/>
                  <a:gd name="T29" fmla="*/ 21 h 472"/>
                  <a:gd name="T30" fmla="*/ 166 w 707"/>
                  <a:gd name="T31" fmla="*/ 32 h 472"/>
                  <a:gd name="T32" fmla="*/ 176 w 707"/>
                  <a:gd name="T33" fmla="*/ 44 h 472"/>
                  <a:gd name="T34" fmla="*/ 186 w 707"/>
                  <a:gd name="T35" fmla="*/ 56 h 472"/>
                  <a:gd name="T36" fmla="*/ 194 w 707"/>
                  <a:gd name="T37" fmla="*/ 68 h 472"/>
                  <a:gd name="T38" fmla="*/ 202 w 707"/>
                  <a:gd name="T39" fmla="*/ 78 h 472"/>
                  <a:gd name="T40" fmla="*/ 213 w 707"/>
                  <a:gd name="T41" fmla="*/ 94 h 472"/>
                  <a:gd name="T42" fmla="*/ 235 w 707"/>
                  <a:gd name="T43" fmla="*/ 125 h 472"/>
                  <a:gd name="T44" fmla="*/ 158 w 707"/>
                  <a:gd name="T45" fmla="*/ 133 h 472"/>
                  <a:gd name="T46" fmla="*/ 153 w 707"/>
                  <a:gd name="T47" fmla="*/ 105 h 472"/>
                  <a:gd name="T48" fmla="*/ 147 w 707"/>
                  <a:gd name="T49" fmla="*/ 90 h 472"/>
                  <a:gd name="T50" fmla="*/ 141 w 707"/>
                  <a:gd name="T51" fmla="*/ 76 h 472"/>
                  <a:gd name="T52" fmla="*/ 131 w 707"/>
                  <a:gd name="T53" fmla="*/ 64 h 472"/>
                  <a:gd name="T54" fmla="*/ 125 w 707"/>
                  <a:gd name="T55" fmla="*/ 61 h 472"/>
                  <a:gd name="T56" fmla="*/ 119 w 707"/>
                  <a:gd name="T57" fmla="*/ 58 h 472"/>
                  <a:gd name="T58" fmla="*/ 105 w 707"/>
                  <a:gd name="T59" fmla="*/ 56 h 472"/>
                  <a:gd name="T60" fmla="*/ 86 w 707"/>
                  <a:gd name="T61" fmla="*/ 62 h 472"/>
                  <a:gd name="T62" fmla="*/ 80 w 707"/>
                  <a:gd name="T63" fmla="*/ 66 h 472"/>
                  <a:gd name="T64" fmla="*/ 75 w 707"/>
                  <a:gd name="T65" fmla="*/ 69 h 472"/>
                  <a:gd name="T66" fmla="*/ 61 w 707"/>
                  <a:gd name="T67" fmla="*/ 82 h 472"/>
                  <a:gd name="T68" fmla="*/ 54 w 707"/>
                  <a:gd name="T69" fmla="*/ 92 h 472"/>
                  <a:gd name="T70" fmla="*/ 45 w 707"/>
                  <a:gd name="T71" fmla="*/ 109 h 472"/>
                  <a:gd name="T72" fmla="*/ 43 w 707"/>
                  <a:gd name="T73" fmla="*/ 139 h 472"/>
                  <a:gd name="T74" fmla="*/ 0 w 707"/>
                  <a:gd name="T75" fmla="*/ 154 h 472"/>
                  <a:gd name="T76" fmla="*/ 10 w 707"/>
                  <a:gd name="T77" fmla="*/ 141 h 47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707"/>
                  <a:gd name="T118" fmla="*/ 0 h 472"/>
                  <a:gd name="T119" fmla="*/ 707 w 707"/>
                  <a:gd name="T120" fmla="*/ 472 h 47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707" h="472">
                    <a:moveTo>
                      <a:pt x="30" y="424"/>
                    </a:moveTo>
                    <a:lnTo>
                      <a:pt x="31" y="373"/>
                    </a:lnTo>
                    <a:lnTo>
                      <a:pt x="34" y="321"/>
                    </a:lnTo>
                    <a:lnTo>
                      <a:pt x="41" y="260"/>
                    </a:lnTo>
                    <a:lnTo>
                      <a:pt x="47" y="227"/>
                    </a:lnTo>
                    <a:lnTo>
                      <a:pt x="54" y="193"/>
                    </a:lnTo>
                    <a:lnTo>
                      <a:pt x="60" y="161"/>
                    </a:lnTo>
                    <a:lnTo>
                      <a:pt x="71" y="131"/>
                    </a:lnTo>
                    <a:lnTo>
                      <a:pt x="77" y="118"/>
                    </a:lnTo>
                    <a:lnTo>
                      <a:pt x="84" y="105"/>
                    </a:lnTo>
                    <a:lnTo>
                      <a:pt x="91" y="92"/>
                    </a:lnTo>
                    <a:lnTo>
                      <a:pt x="98" y="80"/>
                    </a:lnTo>
                    <a:lnTo>
                      <a:pt x="114" y="61"/>
                    </a:lnTo>
                    <a:lnTo>
                      <a:pt x="133" y="47"/>
                    </a:lnTo>
                    <a:lnTo>
                      <a:pt x="143" y="40"/>
                    </a:lnTo>
                    <a:lnTo>
                      <a:pt x="154" y="34"/>
                    </a:lnTo>
                    <a:lnTo>
                      <a:pt x="165" y="30"/>
                    </a:lnTo>
                    <a:lnTo>
                      <a:pt x="175" y="25"/>
                    </a:lnTo>
                    <a:lnTo>
                      <a:pt x="187" y="22"/>
                    </a:lnTo>
                    <a:lnTo>
                      <a:pt x="197" y="16"/>
                    </a:lnTo>
                    <a:lnTo>
                      <a:pt x="220" y="11"/>
                    </a:lnTo>
                    <a:lnTo>
                      <a:pt x="242" y="7"/>
                    </a:lnTo>
                    <a:lnTo>
                      <a:pt x="266" y="3"/>
                    </a:lnTo>
                    <a:lnTo>
                      <a:pt x="311" y="0"/>
                    </a:lnTo>
                    <a:lnTo>
                      <a:pt x="357" y="7"/>
                    </a:lnTo>
                    <a:lnTo>
                      <a:pt x="398" y="18"/>
                    </a:lnTo>
                    <a:lnTo>
                      <a:pt x="419" y="26"/>
                    </a:lnTo>
                    <a:lnTo>
                      <a:pt x="427" y="32"/>
                    </a:lnTo>
                    <a:lnTo>
                      <a:pt x="437" y="37"/>
                    </a:lnTo>
                    <a:lnTo>
                      <a:pt x="470" y="63"/>
                    </a:lnTo>
                    <a:lnTo>
                      <a:pt x="485" y="78"/>
                    </a:lnTo>
                    <a:lnTo>
                      <a:pt x="500" y="95"/>
                    </a:lnTo>
                    <a:lnTo>
                      <a:pt x="515" y="114"/>
                    </a:lnTo>
                    <a:lnTo>
                      <a:pt x="530" y="131"/>
                    </a:lnTo>
                    <a:lnTo>
                      <a:pt x="545" y="150"/>
                    </a:lnTo>
                    <a:lnTo>
                      <a:pt x="561" y="168"/>
                    </a:lnTo>
                    <a:lnTo>
                      <a:pt x="573" y="186"/>
                    </a:lnTo>
                    <a:lnTo>
                      <a:pt x="585" y="204"/>
                    </a:lnTo>
                    <a:lnTo>
                      <a:pt x="596" y="220"/>
                    </a:lnTo>
                    <a:lnTo>
                      <a:pt x="607" y="235"/>
                    </a:lnTo>
                    <a:lnTo>
                      <a:pt x="625" y="260"/>
                    </a:lnTo>
                    <a:lnTo>
                      <a:pt x="641" y="283"/>
                    </a:lnTo>
                    <a:lnTo>
                      <a:pt x="704" y="305"/>
                    </a:lnTo>
                    <a:lnTo>
                      <a:pt x="707" y="377"/>
                    </a:lnTo>
                    <a:lnTo>
                      <a:pt x="479" y="439"/>
                    </a:lnTo>
                    <a:lnTo>
                      <a:pt x="475" y="400"/>
                    </a:lnTo>
                    <a:lnTo>
                      <a:pt x="470" y="363"/>
                    </a:lnTo>
                    <a:lnTo>
                      <a:pt x="459" y="316"/>
                    </a:lnTo>
                    <a:lnTo>
                      <a:pt x="452" y="293"/>
                    </a:lnTo>
                    <a:lnTo>
                      <a:pt x="443" y="270"/>
                    </a:lnTo>
                    <a:lnTo>
                      <a:pt x="434" y="248"/>
                    </a:lnTo>
                    <a:lnTo>
                      <a:pt x="423" y="227"/>
                    </a:lnTo>
                    <a:lnTo>
                      <a:pt x="409" y="208"/>
                    </a:lnTo>
                    <a:lnTo>
                      <a:pt x="393" y="193"/>
                    </a:lnTo>
                    <a:lnTo>
                      <a:pt x="384" y="187"/>
                    </a:lnTo>
                    <a:lnTo>
                      <a:pt x="376" y="182"/>
                    </a:lnTo>
                    <a:lnTo>
                      <a:pt x="366" y="176"/>
                    </a:lnTo>
                    <a:lnTo>
                      <a:pt x="357" y="173"/>
                    </a:lnTo>
                    <a:lnTo>
                      <a:pt x="337" y="171"/>
                    </a:lnTo>
                    <a:lnTo>
                      <a:pt x="317" y="169"/>
                    </a:lnTo>
                    <a:lnTo>
                      <a:pt x="278" y="177"/>
                    </a:lnTo>
                    <a:lnTo>
                      <a:pt x="260" y="186"/>
                    </a:lnTo>
                    <a:lnTo>
                      <a:pt x="252" y="191"/>
                    </a:lnTo>
                    <a:lnTo>
                      <a:pt x="242" y="197"/>
                    </a:lnTo>
                    <a:lnTo>
                      <a:pt x="235" y="201"/>
                    </a:lnTo>
                    <a:lnTo>
                      <a:pt x="227" y="206"/>
                    </a:lnTo>
                    <a:lnTo>
                      <a:pt x="212" y="220"/>
                    </a:lnTo>
                    <a:lnTo>
                      <a:pt x="184" y="248"/>
                    </a:lnTo>
                    <a:lnTo>
                      <a:pt x="172" y="263"/>
                    </a:lnTo>
                    <a:lnTo>
                      <a:pt x="162" y="277"/>
                    </a:lnTo>
                    <a:lnTo>
                      <a:pt x="146" y="304"/>
                    </a:lnTo>
                    <a:lnTo>
                      <a:pt x="136" y="327"/>
                    </a:lnTo>
                    <a:lnTo>
                      <a:pt x="129" y="370"/>
                    </a:lnTo>
                    <a:lnTo>
                      <a:pt x="128" y="418"/>
                    </a:lnTo>
                    <a:lnTo>
                      <a:pt x="128" y="472"/>
                    </a:lnTo>
                    <a:lnTo>
                      <a:pt x="0" y="464"/>
                    </a:lnTo>
                    <a:lnTo>
                      <a:pt x="30" y="42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212"/>
              <p:cNvSpPr>
                <a:spLocks/>
              </p:cNvSpPr>
              <p:nvPr/>
            </p:nvSpPr>
            <p:spPr bwMode="auto">
              <a:xfrm>
                <a:off x="3394" y="2701"/>
                <a:ext cx="206" cy="160"/>
              </a:xfrm>
              <a:custGeom>
                <a:avLst/>
                <a:gdLst>
                  <a:gd name="T0" fmla="*/ 37 w 617"/>
                  <a:gd name="T1" fmla="*/ 3 h 480"/>
                  <a:gd name="T2" fmla="*/ 45 w 617"/>
                  <a:gd name="T3" fmla="*/ 7 h 480"/>
                  <a:gd name="T4" fmla="*/ 55 w 617"/>
                  <a:gd name="T5" fmla="*/ 12 h 480"/>
                  <a:gd name="T6" fmla="*/ 61 w 617"/>
                  <a:gd name="T7" fmla="*/ 15 h 480"/>
                  <a:gd name="T8" fmla="*/ 67 w 617"/>
                  <a:gd name="T9" fmla="*/ 18 h 480"/>
                  <a:gd name="T10" fmla="*/ 73 w 617"/>
                  <a:gd name="T11" fmla="*/ 22 h 480"/>
                  <a:gd name="T12" fmla="*/ 79 w 617"/>
                  <a:gd name="T13" fmla="*/ 27 h 480"/>
                  <a:gd name="T14" fmla="*/ 85 w 617"/>
                  <a:gd name="T15" fmla="*/ 31 h 480"/>
                  <a:gd name="T16" fmla="*/ 98 w 617"/>
                  <a:gd name="T17" fmla="*/ 42 h 480"/>
                  <a:gd name="T18" fmla="*/ 109 w 617"/>
                  <a:gd name="T19" fmla="*/ 54 h 480"/>
                  <a:gd name="T20" fmla="*/ 118 w 617"/>
                  <a:gd name="T21" fmla="*/ 65 h 480"/>
                  <a:gd name="T22" fmla="*/ 126 w 617"/>
                  <a:gd name="T23" fmla="*/ 74 h 480"/>
                  <a:gd name="T24" fmla="*/ 135 w 617"/>
                  <a:gd name="T25" fmla="*/ 86 h 480"/>
                  <a:gd name="T26" fmla="*/ 142 w 617"/>
                  <a:gd name="T27" fmla="*/ 95 h 480"/>
                  <a:gd name="T28" fmla="*/ 150 w 617"/>
                  <a:gd name="T29" fmla="*/ 98 h 480"/>
                  <a:gd name="T30" fmla="*/ 183 w 617"/>
                  <a:gd name="T31" fmla="*/ 100 h 480"/>
                  <a:gd name="T32" fmla="*/ 202 w 617"/>
                  <a:gd name="T33" fmla="*/ 120 h 480"/>
                  <a:gd name="T34" fmla="*/ 206 w 617"/>
                  <a:gd name="T35" fmla="*/ 139 h 480"/>
                  <a:gd name="T36" fmla="*/ 203 w 617"/>
                  <a:gd name="T37" fmla="*/ 148 h 480"/>
                  <a:gd name="T38" fmla="*/ 197 w 617"/>
                  <a:gd name="T39" fmla="*/ 153 h 480"/>
                  <a:gd name="T40" fmla="*/ 189 w 617"/>
                  <a:gd name="T41" fmla="*/ 156 h 480"/>
                  <a:gd name="T42" fmla="*/ 169 w 617"/>
                  <a:gd name="T43" fmla="*/ 159 h 480"/>
                  <a:gd name="T44" fmla="*/ 154 w 617"/>
                  <a:gd name="T45" fmla="*/ 152 h 480"/>
                  <a:gd name="T46" fmla="*/ 169 w 617"/>
                  <a:gd name="T47" fmla="*/ 154 h 480"/>
                  <a:gd name="T48" fmla="*/ 188 w 617"/>
                  <a:gd name="T49" fmla="*/ 145 h 480"/>
                  <a:gd name="T50" fmla="*/ 187 w 617"/>
                  <a:gd name="T51" fmla="*/ 129 h 480"/>
                  <a:gd name="T52" fmla="*/ 181 w 617"/>
                  <a:gd name="T53" fmla="*/ 120 h 480"/>
                  <a:gd name="T54" fmla="*/ 176 w 617"/>
                  <a:gd name="T55" fmla="*/ 116 h 480"/>
                  <a:gd name="T56" fmla="*/ 165 w 617"/>
                  <a:gd name="T57" fmla="*/ 115 h 480"/>
                  <a:gd name="T58" fmla="*/ 150 w 617"/>
                  <a:gd name="T59" fmla="*/ 121 h 480"/>
                  <a:gd name="T60" fmla="*/ 138 w 617"/>
                  <a:gd name="T61" fmla="*/ 130 h 480"/>
                  <a:gd name="T62" fmla="*/ 133 w 617"/>
                  <a:gd name="T63" fmla="*/ 115 h 480"/>
                  <a:gd name="T64" fmla="*/ 128 w 617"/>
                  <a:gd name="T65" fmla="*/ 104 h 480"/>
                  <a:gd name="T66" fmla="*/ 123 w 617"/>
                  <a:gd name="T67" fmla="*/ 94 h 480"/>
                  <a:gd name="T68" fmla="*/ 116 w 617"/>
                  <a:gd name="T69" fmla="*/ 84 h 480"/>
                  <a:gd name="T70" fmla="*/ 109 w 617"/>
                  <a:gd name="T71" fmla="*/ 74 h 480"/>
                  <a:gd name="T72" fmla="*/ 100 w 617"/>
                  <a:gd name="T73" fmla="*/ 64 h 480"/>
                  <a:gd name="T74" fmla="*/ 92 w 617"/>
                  <a:gd name="T75" fmla="*/ 54 h 480"/>
                  <a:gd name="T76" fmla="*/ 81 w 617"/>
                  <a:gd name="T77" fmla="*/ 42 h 480"/>
                  <a:gd name="T78" fmla="*/ 66 w 617"/>
                  <a:gd name="T79" fmla="*/ 28 h 480"/>
                  <a:gd name="T80" fmla="*/ 59 w 617"/>
                  <a:gd name="T81" fmla="*/ 23 h 480"/>
                  <a:gd name="T82" fmla="*/ 51 w 617"/>
                  <a:gd name="T83" fmla="*/ 20 h 480"/>
                  <a:gd name="T84" fmla="*/ 44 w 617"/>
                  <a:gd name="T85" fmla="*/ 16 h 480"/>
                  <a:gd name="T86" fmla="*/ 35 w 617"/>
                  <a:gd name="T87" fmla="*/ 13 h 480"/>
                  <a:gd name="T88" fmla="*/ 27 w 617"/>
                  <a:gd name="T89" fmla="*/ 10 h 480"/>
                  <a:gd name="T90" fmla="*/ 11 w 617"/>
                  <a:gd name="T91" fmla="*/ 6 h 480"/>
                  <a:gd name="T92" fmla="*/ 0 w 617"/>
                  <a:gd name="T93" fmla="*/ 3 h 480"/>
                  <a:gd name="T94" fmla="*/ 29 w 617"/>
                  <a:gd name="T95" fmla="*/ 0 h 48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617"/>
                  <a:gd name="T145" fmla="*/ 0 h 480"/>
                  <a:gd name="T146" fmla="*/ 617 w 617"/>
                  <a:gd name="T147" fmla="*/ 480 h 48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617" h="480">
                    <a:moveTo>
                      <a:pt x="86" y="0"/>
                    </a:moveTo>
                    <a:lnTo>
                      <a:pt x="110" y="8"/>
                    </a:lnTo>
                    <a:lnTo>
                      <a:pt x="121" y="15"/>
                    </a:lnTo>
                    <a:lnTo>
                      <a:pt x="135" y="20"/>
                    </a:lnTo>
                    <a:lnTo>
                      <a:pt x="150" y="27"/>
                    </a:lnTo>
                    <a:lnTo>
                      <a:pt x="165" y="36"/>
                    </a:lnTo>
                    <a:lnTo>
                      <a:pt x="173" y="40"/>
                    </a:lnTo>
                    <a:lnTo>
                      <a:pt x="183" y="45"/>
                    </a:lnTo>
                    <a:lnTo>
                      <a:pt x="193" y="49"/>
                    </a:lnTo>
                    <a:lnTo>
                      <a:pt x="201" y="55"/>
                    </a:lnTo>
                    <a:lnTo>
                      <a:pt x="210" y="60"/>
                    </a:lnTo>
                    <a:lnTo>
                      <a:pt x="219" y="67"/>
                    </a:lnTo>
                    <a:lnTo>
                      <a:pt x="228" y="73"/>
                    </a:lnTo>
                    <a:lnTo>
                      <a:pt x="238" y="80"/>
                    </a:lnTo>
                    <a:lnTo>
                      <a:pt x="248" y="86"/>
                    </a:lnTo>
                    <a:lnTo>
                      <a:pt x="256" y="93"/>
                    </a:lnTo>
                    <a:lnTo>
                      <a:pt x="275" y="110"/>
                    </a:lnTo>
                    <a:lnTo>
                      <a:pt x="293" y="126"/>
                    </a:lnTo>
                    <a:lnTo>
                      <a:pt x="310" y="144"/>
                    </a:lnTo>
                    <a:lnTo>
                      <a:pt x="326" y="161"/>
                    </a:lnTo>
                    <a:lnTo>
                      <a:pt x="340" y="179"/>
                    </a:lnTo>
                    <a:lnTo>
                      <a:pt x="354" y="194"/>
                    </a:lnTo>
                    <a:lnTo>
                      <a:pt x="368" y="209"/>
                    </a:lnTo>
                    <a:lnTo>
                      <a:pt x="377" y="223"/>
                    </a:lnTo>
                    <a:lnTo>
                      <a:pt x="388" y="235"/>
                    </a:lnTo>
                    <a:lnTo>
                      <a:pt x="405" y="257"/>
                    </a:lnTo>
                    <a:lnTo>
                      <a:pt x="417" y="275"/>
                    </a:lnTo>
                    <a:lnTo>
                      <a:pt x="425" y="286"/>
                    </a:lnTo>
                    <a:lnTo>
                      <a:pt x="432" y="297"/>
                    </a:lnTo>
                    <a:lnTo>
                      <a:pt x="450" y="293"/>
                    </a:lnTo>
                    <a:lnTo>
                      <a:pt x="496" y="290"/>
                    </a:lnTo>
                    <a:lnTo>
                      <a:pt x="547" y="301"/>
                    </a:lnTo>
                    <a:lnTo>
                      <a:pt x="591" y="336"/>
                    </a:lnTo>
                    <a:lnTo>
                      <a:pt x="605" y="359"/>
                    </a:lnTo>
                    <a:lnTo>
                      <a:pt x="613" y="380"/>
                    </a:lnTo>
                    <a:lnTo>
                      <a:pt x="617" y="417"/>
                    </a:lnTo>
                    <a:lnTo>
                      <a:pt x="614" y="432"/>
                    </a:lnTo>
                    <a:lnTo>
                      <a:pt x="607" y="444"/>
                    </a:lnTo>
                    <a:lnTo>
                      <a:pt x="596" y="455"/>
                    </a:lnTo>
                    <a:lnTo>
                      <a:pt x="591" y="459"/>
                    </a:lnTo>
                    <a:lnTo>
                      <a:pt x="583" y="463"/>
                    </a:lnTo>
                    <a:lnTo>
                      <a:pt x="565" y="468"/>
                    </a:lnTo>
                    <a:lnTo>
                      <a:pt x="545" y="473"/>
                    </a:lnTo>
                    <a:lnTo>
                      <a:pt x="505" y="477"/>
                    </a:lnTo>
                    <a:lnTo>
                      <a:pt x="461" y="480"/>
                    </a:lnTo>
                    <a:lnTo>
                      <a:pt x="461" y="455"/>
                    </a:lnTo>
                    <a:lnTo>
                      <a:pt x="475" y="458"/>
                    </a:lnTo>
                    <a:lnTo>
                      <a:pt x="507" y="461"/>
                    </a:lnTo>
                    <a:lnTo>
                      <a:pt x="541" y="457"/>
                    </a:lnTo>
                    <a:lnTo>
                      <a:pt x="563" y="435"/>
                    </a:lnTo>
                    <a:lnTo>
                      <a:pt x="565" y="403"/>
                    </a:lnTo>
                    <a:lnTo>
                      <a:pt x="561" y="386"/>
                    </a:lnTo>
                    <a:lnTo>
                      <a:pt x="551" y="371"/>
                    </a:lnTo>
                    <a:lnTo>
                      <a:pt x="541" y="359"/>
                    </a:lnTo>
                    <a:lnTo>
                      <a:pt x="534" y="352"/>
                    </a:lnTo>
                    <a:lnTo>
                      <a:pt x="527" y="349"/>
                    </a:lnTo>
                    <a:lnTo>
                      <a:pt x="511" y="344"/>
                    </a:lnTo>
                    <a:lnTo>
                      <a:pt x="494" y="344"/>
                    </a:lnTo>
                    <a:lnTo>
                      <a:pt x="463" y="353"/>
                    </a:lnTo>
                    <a:lnTo>
                      <a:pt x="449" y="362"/>
                    </a:lnTo>
                    <a:lnTo>
                      <a:pt x="435" y="370"/>
                    </a:lnTo>
                    <a:lnTo>
                      <a:pt x="413" y="389"/>
                    </a:lnTo>
                    <a:lnTo>
                      <a:pt x="410" y="378"/>
                    </a:lnTo>
                    <a:lnTo>
                      <a:pt x="399" y="345"/>
                    </a:lnTo>
                    <a:lnTo>
                      <a:pt x="390" y="323"/>
                    </a:lnTo>
                    <a:lnTo>
                      <a:pt x="384" y="311"/>
                    </a:lnTo>
                    <a:lnTo>
                      <a:pt x="376" y="297"/>
                    </a:lnTo>
                    <a:lnTo>
                      <a:pt x="368" y="283"/>
                    </a:lnTo>
                    <a:lnTo>
                      <a:pt x="359" y="268"/>
                    </a:lnTo>
                    <a:lnTo>
                      <a:pt x="348" y="252"/>
                    </a:lnTo>
                    <a:lnTo>
                      <a:pt x="337" y="236"/>
                    </a:lnTo>
                    <a:lnTo>
                      <a:pt x="325" y="221"/>
                    </a:lnTo>
                    <a:lnTo>
                      <a:pt x="312" y="206"/>
                    </a:lnTo>
                    <a:lnTo>
                      <a:pt x="300" y="191"/>
                    </a:lnTo>
                    <a:lnTo>
                      <a:pt x="289" y="176"/>
                    </a:lnTo>
                    <a:lnTo>
                      <a:pt x="277" y="162"/>
                    </a:lnTo>
                    <a:lnTo>
                      <a:pt x="266" y="148"/>
                    </a:lnTo>
                    <a:lnTo>
                      <a:pt x="242" y="125"/>
                    </a:lnTo>
                    <a:lnTo>
                      <a:pt x="220" y="103"/>
                    </a:lnTo>
                    <a:lnTo>
                      <a:pt x="198" y="85"/>
                    </a:lnTo>
                    <a:lnTo>
                      <a:pt x="187" y="77"/>
                    </a:lnTo>
                    <a:lnTo>
                      <a:pt x="176" y="70"/>
                    </a:lnTo>
                    <a:lnTo>
                      <a:pt x="165" y="63"/>
                    </a:lnTo>
                    <a:lnTo>
                      <a:pt x="154" y="59"/>
                    </a:lnTo>
                    <a:lnTo>
                      <a:pt x="143" y="53"/>
                    </a:lnTo>
                    <a:lnTo>
                      <a:pt x="132" y="49"/>
                    </a:lnTo>
                    <a:lnTo>
                      <a:pt x="118" y="45"/>
                    </a:lnTo>
                    <a:lnTo>
                      <a:pt x="106" y="40"/>
                    </a:lnTo>
                    <a:lnTo>
                      <a:pt x="92" y="36"/>
                    </a:lnTo>
                    <a:lnTo>
                      <a:pt x="80" y="31"/>
                    </a:lnTo>
                    <a:lnTo>
                      <a:pt x="55" y="23"/>
                    </a:lnTo>
                    <a:lnTo>
                      <a:pt x="33" y="18"/>
                    </a:lnTo>
                    <a:lnTo>
                      <a:pt x="16" y="14"/>
                    </a:lnTo>
                    <a:lnTo>
                      <a:pt x="0" y="9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213"/>
              <p:cNvSpPr>
                <a:spLocks/>
              </p:cNvSpPr>
              <p:nvPr/>
            </p:nvSpPr>
            <p:spPr bwMode="auto">
              <a:xfrm>
                <a:off x="3330" y="2835"/>
                <a:ext cx="232" cy="132"/>
              </a:xfrm>
              <a:custGeom>
                <a:avLst/>
                <a:gdLst>
                  <a:gd name="T0" fmla="*/ 0 w 696"/>
                  <a:gd name="T1" fmla="*/ 68 h 395"/>
                  <a:gd name="T2" fmla="*/ 5 w 696"/>
                  <a:gd name="T3" fmla="*/ 86 h 395"/>
                  <a:gd name="T4" fmla="*/ 11 w 696"/>
                  <a:gd name="T5" fmla="*/ 98 h 395"/>
                  <a:gd name="T6" fmla="*/ 20 w 696"/>
                  <a:gd name="T7" fmla="*/ 110 h 395"/>
                  <a:gd name="T8" fmla="*/ 29 w 696"/>
                  <a:gd name="T9" fmla="*/ 118 h 395"/>
                  <a:gd name="T10" fmla="*/ 36 w 696"/>
                  <a:gd name="T11" fmla="*/ 122 h 395"/>
                  <a:gd name="T12" fmla="*/ 43 w 696"/>
                  <a:gd name="T13" fmla="*/ 125 h 395"/>
                  <a:gd name="T14" fmla="*/ 53 w 696"/>
                  <a:gd name="T15" fmla="*/ 129 h 395"/>
                  <a:gd name="T16" fmla="*/ 67 w 696"/>
                  <a:gd name="T17" fmla="*/ 132 h 395"/>
                  <a:gd name="T18" fmla="*/ 94 w 696"/>
                  <a:gd name="T19" fmla="*/ 131 h 395"/>
                  <a:gd name="T20" fmla="*/ 110 w 696"/>
                  <a:gd name="T21" fmla="*/ 127 h 395"/>
                  <a:gd name="T22" fmla="*/ 119 w 696"/>
                  <a:gd name="T23" fmla="*/ 122 h 395"/>
                  <a:gd name="T24" fmla="*/ 125 w 696"/>
                  <a:gd name="T25" fmla="*/ 118 h 395"/>
                  <a:gd name="T26" fmla="*/ 133 w 696"/>
                  <a:gd name="T27" fmla="*/ 111 h 395"/>
                  <a:gd name="T28" fmla="*/ 144 w 696"/>
                  <a:gd name="T29" fmla="*/ 103 h 395"/>
                  <a:gd name="T30" fmla="*/ 154 w 696"/>
                  <a:gd name="T31" fmla="*/ 94 h 395"/>
                  <a:gd name="T32" fmla="*/ 164 w 696"/>
                  <a:gd name="T33" fmla="*/ 96 h 395"/>
                  <a:gd name="T34" fmla="*/ 188 w 696"/>
                  <a:gd name="T35" fmla="*/ 99 h 395"/>
                  <a:gd name="T36" fmla="*/ 211 w 696"/>
                  <a:gd name="T37" fmla="*/ 93 h 395"/>
                  <a:gd name="T38" fmla="*/ 217 w 696"/>
                  <a:gd name="T39" fmla="*/ 88 h 395"/>
                  <a:gd name="T40" fmla="*/ 231 w 696"/>
                  <a:gd name="T41" fmla="*/ 70 h 395"/>
                  <a:gd name="T42" fmla="*/ 157 w 696"/>
                  <a:gd name="T43" fmla="*/ 63 h 395"/>
                  <a:gd name="T44" fmla="*/ 140 w 696"/>
                  <a:gd name="T45" fmla="*/ 0 h 395"/>
                  <a:gd name="T46" fmla="*/ 137 w 696"/>
                  <a:gd name="T47" fmla="*/ 53 h 395"/>
                  <a:gd name="T48" fmla="*/ 131 w 696"/>
                  <a:gd name="T49" fmla="*/ 75 h 395"/>
                  <a:gd name="T50" fmla="*/ 126 w 696"/>
                  <a:gd name="T51" fmla="*/ 87 h 395"/>
                  <a:gd name="T52" fmla="*/ 118 w 696"/>
                  <a:gd name="T53" fmla="*/ 95 h 395"/>
                  <a:gd name="T54" fmla="*/ 111 w 696"/>
                  <a:gd name="T55" fmla="*/ 101 h 395"/>
                  <a:gd name="T56" fmla="*/ 106 w 696"/>
                  <a:gd name="T57" fmla="*/ 104 h 395"/>
                  <a:gd name="T58" fmla="*/ 101 w 696"/>
                  <a:gd name="T59" fmla="*/ 107 h 395"/>
                  <a:gd name="T60" fmla="*/ 93 w 696"/>
                  <a:gd name="T61" fmla="*/ 111 h 395"/>
                  <a:gd name="T62" fmla="*/ 83 w 696"/>
                  <a:gd name="T63" fmla="*/ 113 h 395"/>
                  <a:gd name="T64" fmla="*/ 63 w 696"/>
                  <a:gd name="T65" fmla="*/ 112 h 395"/>
                  <a:gd name="T66" fmla="*/ 54 w 696"/>
                  <a:gd name="T67" fmla="*/ 107 h 395"/>
                  <a:gd name="T68" fmla="*/ 45 w 696"/>
                  <a:gd name="T69" fmla="*/ 94 h 395"/>
                  <a:gd name="T70" fmla="*/ 40 w 696"/>
                  <a:gd name="T71" fmla="*/ 83 h 395"/>
                  <a:gd name="T72" fmla="*/ 35 w 696"/>
                  <a:gd name="T73" fmla="*/ 74 h 395"/>
                  <a:gd name="T74" fmla="*/ 30 w 696"/>
                  <a:gd name="T75" fmla="*/ 62 h 395"/>
                  <a:gd name="T76" fmla="*/ 23 w 696"/>
                  <a:gd name="T77" fmla="*/ 47 h 395"/>
                  <a:gd name="T78" fmla="*/ 0 w 696"/>
                  <a:gd name="T79" fmla="*/ 41 h 39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96"/>
                  <a:gd name="T121" fmla="*/ 0 h 395"/>
                  <a:gd name="T122" fmla="*/ 696 w 696"/>
                  <a:gd name="T123" fmla="*/ 395 h 39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96" h="395">
                    <a:moveTo>
                      <a:pt x="1" y="124"/>
                    </a:moveTo>
                    <a:lnTo>
                      <a:pt x="0" y="204"/>
                    </a:lnTo>
                    <a:lnTo>
                      <a:pt x="7" y="240"/>
                    </a:lnTo>
                    <a:lnTo>
                      <a:pt x="14" y="258"/>
                    </a:lnTo>
                    <a:lnTo>
                      <a:pt x="22" y="277"/>
                    </a:lnTo>
                    <a:lnTo>
                      <a:pt x="33" y="293"/>
                    </a:lnTo>
                    <a:lnTo>
                      <a:pt x="44" y="313"/>
                    </a:lnTo>
                    <a:lnTo>
                      <a:pt x="59" y="329"/>
                    </a:lnTo>
                    <a:lnTo>
                      <a:pt x="79" y="346"/>
                    </a:lnTo>
                    <a:lnTo>
                      <a:pt x="87" y="353"/>
                    </a:lnTo>
                    <a:lnTo>
                      <a:pt x="98" y="359"/>
                    </a:lnTo>
                    <a:lnTo>
                      <a:pt x="108" y="365"/>
                    </a:lnTo>
                    <a:lnTo>
                      <a:pt x="119" y="370"/>
                    </a:lnTo>
                    <a:lnTo>
                      <a:pt x="128" y="375"/>
                    </a:lnTo>
                    <a:lnTo>
                      <a:pt x="139" y="379"/>
                    </a:lnTo>
                    <a:lnTo>
                      <a:pt x="160" y="386"/>
                    </a:lnTo>
                    <a:lnTo>
                      <a:pt x="182" y="391"/>
                    </a:lnTo>
                    <a:lnTo>
                      <a:pt x="201" y="394"/>
                    </a:lnTo>
                    <a:lnTo>
                      <a:pt x="243" y="395"/>
                    </a:lnTo>
                    <a:lnTo>
                      <a:pt x="281" y="393"/>
                    </a:lnTo>
                    <a:lnTo>
                      <a:pt x="316" y="384"/>
                    </a:lnTo>
                    <a:lnTo>
                      <a:pt x="329" y="379"/>
                    </a:lnTo>
                    <a:lnTo>
                      <a:pt x="343" y="373"/>
                    </a:lnTo>
                    <a:lnTo>
                      <a:pt x="356" y="366"/>
                    </a:lnTo>
                    <a:lnTo>
                      <a:pt x="365" y="361"/>
                    </a:lnTo>
                    <a:lnTo>
                      <a:pt x="375" y="354"/>
                    </a:lnTo>
                    <a:lnTo>
                      <a:pt x="383" y="347"/>
                    </a:lnTo>
                    <a:lnTo>
                      <a:pt x="400" y="333"/>
                    </a:lnTo>
                    <a:lnTo>
                      <a:pt x="416" y="320"/>
                    </a:lnTo>
                    <a:lnTo>
                      <a:pt x="431" y="307"/>
                    </a:lnTo>
                    <a:lnTo>
                      <a:pt x="452" y="288"/>
                    </a:lnTo>
                    <a:lnTo>
                      <a:pt x="462" y="280"/>
                    </a:lnTo>
                    <a:lnTo>
                      <a:pt x="477" y="285"/>
                    </a:lnTo>
                    <a:lnTo>
                      <a:pt x="493" y="288"/>
                    </a:lnTo>
                    <a:lnTo>
                      <a:pt x="515" y="292"/>
                    </a:lnTo>
                    <a:lnTo>
                      <a:pt x="565" y="295"/>
                    </a:lnTo>
                    <a:lnTo>
                      <a:pt x="613" y="287"/>
                    </a:lnTo>
                    <a:lnTo>
                      <a:pt x="633" y="278"/>
                    </a:lnTo>
                    <a:lnTo>
                      <a:pt x="641" y="270"/>
                    </a:lnTo>
                    <a:lnTo>
                      <a:pt x="651" y="263"/>
                    </a:lnTo>
                    <a:lnTo>
                      <a:pt x="675" y="233"/>
                    </a:lnTo>
                    <a:lnTo>
                      <a:pt x="692" y="208"/>
                    </a:lnTo>
                    <a:lnTo>
                      <a:pt x="696" y="196"/>
                    </a:lnTo>
                    <a:lnTo>
                      <a:pt x="470" y="189"/>
                    </a:lnTo>
                    <a:lnTo>
                      <a:pt x="487" y="93"/>
                    </a:lnTo>
                    <a:lnTo>
                      <a:pt x="419" y="0"/>
                    </a:lnTo>
                    <a:lnTo>
                      <a:pt x="416" y="113"/>
                    </a:lnTo>
                    <a:lnTo>
                      <a:pt x="411" y="160"/>
                    </a:lnTo>
                    <a:lnTo>
                      <a:pt x="401" y="204"/>
                    </a:lnTo>
                    <a:lnTo>
                      <a:pt x="394" y="225"/>
                    </a:lnTo>
                    <a:lnTo>
                      <a:pt x="386" y="244"/>
                    </a:lnTo>
                    <a:lnTo>
                      <a:pt x="378" y="260"/>
                    </a:lnTo>
                    <a:lnTo>
                      <a:pt x="367" y="273"/>
                    </a:lnTo>
                    <a:lnTo>
                      <a:pt x="354" y="285"/>
                    </a:lnTo>
                    <a:lnTo>
                      <a:pt x="340" y="296"/>
                    </a:lnTo>
                    <a:lnTo>
                      <a:pt x="334" y="302"/>
                    </a:lnTo>
                    <a:lnTo>
                      <a:pt x="327" y="306"/>
                    </a:lnTo>
                    <a:lnTo>
                      <a:pt x="318" y="311"/>
                    </a:lnTo>
                    <a:lnTo>
                      <a:pt x="312" y="315"/>
                    </a:lnTo>
                    <a:lnTo>
                      <a:pt x="303" y="320"/>
                    </a:lnTo>
                    <a:lnTo>
                      <a:pt x="296" y="324"/>
                    </a:lnTo>
                    <a:lnTo>
                      <a:pt x="280" y="331"/>
                    </a:lnTo>
                    <a:lnTo>
                      <a:pt x="263" y="335"/>
                    </a:lnTo>
                    <a:lnTo>
                      <a:pt x="248" y="339"/>
                    </a:lnTo>
                    <a:lnTo>
                      <a:pt x="216" y="342"/>
                    </a:lnTo>
                    <a:lnTo>
                      <a:pt x="188" y="336"/>
                    </a:lnTo>
                    <a:lnTo>
                      <a:pt x="175" y="329"/>
                    </a:lnTo>
                    <a:lnTo>
                      <a:pt x="161" y="321"/>
                    </a:lnTo>
                    <a:lnTo>
                      <a:pt x="141" y="295"/>
                    </a:lnTo>
                    <a:lnTo>
                      <a:pt x="134" y="280"/>
                    </a:lnTo>
                    <a:lnTo>
                      <a:pt x="126" y="265"/>
                    </a:lnTo>
                    <a:lnTo>
                      <a:pt x="119" y="249"/>
                    </a:lnTo>
                    <a:lnTo>
                      <a:pt x="112" y="236"/>
                    </a:lnTo>
                    <a:lnTo>
                      <a:pt x="105" y="222"/>
                    </a:lnTo>
                    <a:lnTo>
                      <a:pt x="99" y="209"/>
                    </a:lnTo>
                    <a:lnTo>
                      <a:pt x="90" y="186"/>
                    </a:lnTo>
                    <a:lnTo>
                      <a:pt x="76" y="153"/>
                    </a:lnTo>
                    <a:lnTo>
                      <a:pt x="70" y="141"/>
                    </a:lnTo>
                    <a:lnTo>
                      <a:pt x="1" y="12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14"/>
              <p:cNvSpPr>
                <a:spLocks/>
              </p:cNvSpPr>
              <p:nvPr/>
            </p:nvSpPr>
            <p:spPr bwMode="auto">
              <a:xfrm>
                <a:off x="3397" y="2838"/>
                <a:ext cx="48" cy="72"/>
              </a:xfrm>
              <a:custGeom>
                <a:avLst/>
                <a:gdLst>
                  <a:gd name="T0" fmla="*/ 14 w 145"/>
                  <a:gd name="T1" fmla="*/ 3 h 218"/>
                  <a:gd name="T2" fmla="*/ 0 w 145"/>
                  <a:gd name="T3" fmla="*/ 20 h 218"/>
                  <a:gd name="T4" fmla="*/ 0 w 145"/>
                  <a:gd name="T5" fmla="*/ 49 h 218"/>
                  <a:gd name="T6" fmla="*/ 13 w 145"/>
                  <a:gd name="T7" fmla="*/ 72 h 218"/>
                  <a:gd name="T8" fmla="*/ 32 w 145"/>
                  <a:gd name="T9" fmla="*/ 70 h 218"/>
                  <a:gd name="T10" fmla="*/ 43 w 145"/>
                  <a:gd name="T11" fmla="*/ 54 h 218"/>
                  <a:gd name="T12" fmla="*/ 48 w 145"/>
                  <a:gd name="T13" fmla="*/ 30 h 218"/>
                  <a:gd name="T14" fmla="*/ 41 w 145"/>
                  <a:gd name="T15" fmla="*/ 12 h 218"/>
                  <a:gd name="T16" fmla="*/ 29 w 145"/>
                  <a:gd name="T17" fmla="*/ 0 h 218"/>
                  <a:gd name="T18" fmla="*/ 14 w 145"/>
                  <a:gd name="T19" fmla="*/ 3 h 218"/>
                  <a:gd name="T20" fmla="*/ 14 w 145"/>
                  <a:gd name="T21" fmla="*/ 3 h 21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5"/>
                  <a:gd name="T34" fmla="*/ 0 h 218"/>
                  <a:gd name="T35" fmla="*/ 145 w 145"/>
                  <a:gd name="T36" fmla="*/ 218 h 21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5" h="218">
                    <a:moveTo>
                      <a:pt x="41" y="8"/>
                    </a:moveTo>
                    <a:lnTo>
                      <a:pt x="0" y="61"/>
                    </a:lnTo>
                    <a:lnTo>
                      <a:pt x="1" y="147"/>
                    </a:lnTo>
                    <a:lnTo>
                      <a:pt x="40" y="218"/>
                    </a:lnTo>
                    <a:lnTo>
                      <a:pt x="96" y="211"/>
                    </a:lnTo>
                    <a:lnTo>
                      <a:pt x="131" y="164"/>
                    </a:lnTo>
                    <a:lnTo>
                      <a:pt x="145" y="92"/>
                    </a:lnTo>
                    <a:lnTo>
                      <a:pt x="123" y="35"/>
                    </a:lnTo>
                    <a:lnTo>
                      <a:pt x="88" y="0"/>
                    </a:lnTo>
                    <a:lnTo>
                      <a:pt x="41" y="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15"/>
              <p:cNvSpPr>
                <a:spLocks/>
              </p:cNvSpPr>
              <p:nvPr/>
            </p:nvSpPr>
            <p:spPr bwMode="auto">
              <a:xfrm>
                <a:off x="2815" y="2841"/>
                <a:ext cx="534" cy="194"/>
              </a:xfrm>
              <a:custGeom>
                <a:avLst/>
                <a:gdLst>
                  <a:gd name="T0" fmla="*/ 1 w 1602"/>
                  <a:gd name="T1" fmla="*/ 101 h 581"/>
                  <a:gd name="T2" fmla="*/ 4 w 1602"/>
                  <a:gd name="T3" fmla="*/ 123 h 581"/>
                  <a:gd name="T4" fmla="*/ 9 w 1602"/>
                  <a:gd name="T5" fmla="*/ 137 h 581"/>
                  <a:gd name="T6" fmla="*/ 17 w 1602"/>
                  <a:gd name="T7" fmla="*/ 151 h 581"/>
                  <a:gd name="T8" fmla="*/ 28 w 1602"/>
                  <a:gd name="T9" fmla="*/ 164 h 581"/>
                  <a:gd name="T10" fmla="*/ 37 w 1602"/>
                  <a:gd name="T11" fmla="*/ 170 h 581"/>
                  <a:gd name="T12" fmla="*/ 43 w 1602"/>
                  <a:gd name="T13" fmla="*/ 174 h 581"/>
                  <a:gd name="T14" fmla="*/ 52 w 1602"/>
                  <a:gd name="T15" fmla="*/ 179 h 581"/>
                  <a:gd name="T16" fmla="*/ 61 w 1602"/>
                  <a:gd name="T17" fmla="*/ 182 h 581"/>
                  <a:gd name="T18" fmla="*/ 69 w 1602"/>
                  <a:gd name="T19" fmla="*/ 186 h 581"/>
                  <a:gd name="T20" fmla="*/ 77 w 1602"/>
                  <a:gd name="T21" fmla="*/ 189 h 581"/>
                  <a:gd name="T22" fmla="*/ 92 w 1602"/>
                  <a:gd name="T23" fmla="*/ 192 h 581"/>
                  <a:gd name="T24" fmla="*/ 118 w 1602"/>
                  <a:gd name="T25" fmla="*/ 194 h 581"/>
                  <a:gd name="T26" fmla="*/ 141 w 1602"/>
                  <a:gd name="T27" fmla="*/ 189 h 581"/>
                  <a:gd name="T28" fmla="*/ 151 w 1602"/>
                  <a:gd name="T29" fmla="*/ 185 h 581"/>
                  <a:gd name="T30" fmla="*/ 160 w 1602"/>
                  <a:gd name="T31" fmla="*/ 180 h 581"/>
                  <a:gd name="T32" fmla="*/ 167 w 1602"/>
                  <a:gd name="T33" fmla="*/ 176 h 581"/>
                  <a:gd name="T34" fmla="*/ 177 w 1602"/>
                  <a:gd name="T35" fmla="*/ 168 h 581"/>
                  <a:gd name="T36" fmla="*/ 189 w 1602"/>
                  <a:gd name="T37" fmla="*/ 155 h 581"/>
                  <a:gd name="T38" fmla="*/ 197 w 1602"/>
                  <a:gd name="T39" fmla="*/ 146 h 581"/>
                  <a:gd name="T40" fmla="*/ 534 w 1602"/>
                  <a:gd name="T41" fmla="*/ 93 h 581"/>
                  <a:gd name="T42" fmla="*/ 204 w 1602"/>
                  <a:gd name="T43" fmla="*/ 98 h 581"/>
                  <a:gd name="T44" fmla="*/ 193 w 1602"/>
                  <a:gd name="T45" fmla="*/ 30 h 581"/>
                  <a:gd name="T46" fmla="*/ 192 w 1602"/>
                  <a:gd name="T47" fmla="*/ 94 h 581"/>
                  <a:gd name="T48" fmla="*/ 187 w 1602"/>
                  <a:gd name="T49" fmla="*/ 120 h 581"/>
                  <a:gd name="T50" fmla="*/ 182 w 1602"/>
                  <a:gd name="T51" fmla="*/ 136 h 581"/>
                  <a:gd name="T52" fmla="*/ 174 w 1602"/>
                  <a:gd name="T53" fmla="*/ 147 h 581"/>
                  <a:gd name="T54" fmla="*/ 165 w 1602"/>
                  <a:gd name="T55" fmla="*/ 156 h 581"/>
                  <a:gd name="T56" fmla="*/ 158 w 1602"/>
                  <a:gd name="T57" fmla="*/ 161 h 581"/>
                  <a:gd name="T58" fmla="*/ 153 w 1602"/>
                  <a:gd name="T59" fmla="*/ 164 h 581"/>
                  <a:gd name="T60" fmla="*/ 145 w 1602"/>
                  <a:gd name="T61" fmla="*/ 169 h 581"/>
                  <a:gd name="T62" fmla="*/ 134 w 1602"/>
                  <a:gd name="T63" fmla="*/ 171 h 581"/>
                  <a:gd name="T64" fmla="*/ 118 w 1602"/>
                  <a:gd name="T65" fmla="*/ 173 h 581"/>
                  <a:gd name="T66" fmla="*/ 98 w 1602"/>
                  <a:gd name="T67" fmla="*/ 167 h 581"/>
                  <a:gd name="T68" fmla="*/ 88 w 1602"/>
                  <a:gd name="T69" fmla="*/ 163 h 581"/>
                  <a:gd name="T70" fmla="*/ 81 w 1602"/>
                  <a:gd name="T71" fmla="*/ 159 h 581"/>
                  <a:gd name="T72" fmla="*/ 68 w 1602"/>
                  <a:gd name="T73" fmla="*/ 153 h 581"/>
                  <a:gd name="T74" fmla="*/ 52 w 1602"/>
                  <a:gd name="T75" fmla="*/ 126 h 581"/>
                  <a:gd name="T76" fmla="*/ 47 w 1602"/>
                  <a:gd name="T77" fmla="*/ 101 h 581"/>
                  <a:gd name="T78" fmla="*/ 43 w 1602"/>
                  <a:gd name="T79" fmla="*/ 56 h 581"/>
                  <a:gd name="T80" fmla="*/ 50 w 1602"/>
                  <a:gd name="T81" fmla="*/ 27 h 581"/>
                  <a:gd name="T82" fmla="*/ 57 w 1602"/>
                  <a:gd name="T83" fmla="*/ 0 h 581"/>
                  <a:gd name="T84" fmla="*/ 0 w 1602"/>
                  <a:gd name="T85" fmla="*/ 92 h 58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602"/>
                  <a:gd name="T130" fmla="*/ 0 h 581"/>
                  <a:gd name="T131" fmla="*/ 1602 w 1602"/>
                  <a:gd name="T132" fmla="*/ 581 h 58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602" h="581">
                    <a:moveTo>
                      <a:pt x="0" y="275"/>
                    </a:moveTo>
                    <a:lnTo>
                      <a:pt x="2" y="303"/>
                    </a:lnTo>
                    <a:lnTo>
                      <a:pt x="5" y="333"/>
                    </a:lnTo>
                    <a:lnTo>
                      <a:pt x="13" y="369"/>
                    </a:lnTo>
                    <a:lnTo>
                      <a:pt x="20" y="389"/>
                    </a:lnTo>
                    <a:lnTo>
                      <a:pt x="28" y="410"/>
                    </a:lnTo>
                    <a:lnTo>
                      <a:pt x="38" y="431"/>
                    </a:lnTo>
                    <a:lnTo>
                      <a:pt x="51" y="451"/>
                    </a:lnTo>
                    <a:lnTo>
                      <a:pt x="67" y="470"/>
                    </a:lnTo>
                    <a:lnTo>
                      <a:pt x="84" y="490"/>
                    </a:lnTo>
                    <a:lnTo>
                      <a:pt x="106" y="506"/>
                    </a:lnTo>
                    <a:lnTo>
                      <a:pt x="112" y="510"/>
                    </a:lnTo>
                    <a:lnTo>
                      <a:pt x="118" y="514"/>
                    </a:lnTo>
                    <a:lnTo>
                      <a:pt x="130" y="521"/>
                    </a:lnTo>
                    <a:lnTo>
                      <a:pt x="144" y="528"/>
                    </a:lnTo>
                    <a:lnTo>
                      <a:pt x="157" y="537"/>
                    </a:lnTo>
                    <a:lnTo>
                      <a:pt x="170" y="542"/>
                    </a:lnTo>
                    <a:lnTo>
                      <a:pt x="182" y="546"/>
                    </a:lnTo>
                    <a:lnTo>
                      <a:pt x="195" y="552"/>
                    </a:lnTo>
                    <a:lnTo>
                      <a:pt x="206" y="557"/>
                    </a:lnTo>
                    <a:lnTo>
                      <a:pt x="218" y="560"/>
                    </a:lnTo>
                    <a:lnTo>
                      <a:pt x="231" y="565"/>
                    </a:lnTo>
                    <a:lnTo>
                      <a:pt x="253" y="571"/>
                    </a:lnTo>
                    <a:lnTo>
                      <a:pt x="275" y="575"/>
                    </a:lnTo>
                    <a:lnTo>
                      <a:pt x="317" y="581"/>
                    </a:lnTo>
                    <a:lnTo>
                      <a:pt x="355" y="581"/>
                    </a:lnTo>
                    <a:lnTo>
                      <a:pt x="392" y="575"/>
                    </a:lnTo>
                    <a:lnTo>
                      <a:pt x="423" y="567"/>
                    </a:lnTo>
                    <a:lnTo>
                      <a:pt x="440" y="561"/>
                    </a:lnTo>
                    <a:lnTo>
                      <a:pt x="454" y="554"/>
                    </a:lnTo>
                    <a:lnTo>
                      <a:pt x="468" y="548"/>
                    </a:lnTo>
                    <a:lnTo>
                      <a:pt x="481" y="539"/>
                    </a:lnTo>
                    <a:lnTo>
                      <a:pt x="495" y="530"/>
                    </a:lnTo>
                    <a:lnTo>
                      <a:pt x="502" y="526"/>
                    </a:lnTo>
                    <a:lnTo>
                      <a:pt x="507" y="521"/>
                    </a:lnTo>
                    <a:lnTo>
                      <a:pt x="531" y="502"/>
                    </a:lnTo>
                    <a:lnTo>
                      <a:pt x="552" y="483"/>
                    </a:lnTo>
                    <a:lnTo>
                      <a:pt x="568" y="465"/>
                    </a:lnTo>
                    <a:lnTo>
                      <a:pt x="581" y="451"/>
                    </a:lnTo>
                    <a:lnTo>
                      <a:pt x="592" y="437"/>
                    </a:lnTo>
                    <a:lnTo>
                      <a:pt x="1180" y="307"/>
                    </a:lnTo>
                    <a:lnTo>
                      <a:pt x="1602" y="279"/>
                    </a:lnTo>
                    <a:lnTo>
                      <a:pt x="1595" y="192"/>
                    </a:lnTo>
                    <a:lnTo>
                      <a:pt x="612" y="294"/>
                    </a:lnTo>
                    <a:lnTo>
                      <a:pt x="619" y="165"/>
                    </a:lnTo>
                    <a:lnTo>
                      <a:pt x="579" y="91"/>
                    </a:lnTo>
                    <a:lnTo>
                      <a:pt x="579" y="224"/>
                    </a:lnTo>
                    <a:lnTo>
                      <a:pt x="575" y="281"/>
                    </a:lnTo>
                    <a:lnTo>
                      <a:pt x="567" y="336"/>
                    </a:lnTo>
                    <a:lnTo>
                      <a:pt x="561" y="360"/>
                    </a:lnTo>
                    <a:lnTo>
                      <a:pt x="554" y="385"/>
                    </a:lnTo>
                    <a:lnTo>
                      <a:pt x="545" y="406"/>
                    </a:lnTo>
                    <a:lnTo>
                      <a:pt x="534" y="424"/>
                    </a:lnTo>
                    <a:lnTo>
                      <a:pt x="521" y="440"/>
                    </a:lnTo>
                    <a:lnTo>
                      <a:pt x="509" y="454"/>
                    </a:lnTo>
                    <a:lnTo>
                      <a:pt x="495" y="468"/>
                    </a:lnTo>
                    <a:lnTo>
                      <a:pt x="481" y="479"/>
                    </a:lnTo>
                    <a:lnTo>
                      <a:pt x="473" y="483"/>
                    </a:lnTo>
                    <a:lnTo>
                      <a:pt x="466" y="488"/>
                    </a:lnTo>
                    <a:lnTo>
                      <a:pt x="458" y="492"/>
                    </a:lnTo>
                    <a:lnTo>
                      <a:pt x="450" y="497"/>
                    </a:lnTo>
                    <a:lnTo>
                      <a:pt x="434" y="505"/>
                    </a:lnTo>
                    <a:lnTo>
                      <a:pt x="418" y="510"/>
                    </a:lnTo>
                    <a:lnTo>
                      <a:pt x="401" y="513"/>
                    </a:lnTo>
                    <a:lnTo>
                      <a:pt x="386" y="516"/>
                    </a:lnTo>
                    <a:lnTo>
                      <a:pt x="353" y="517"/>
                    </a:lnTo>
                    <a:lnTo>
                      <a:pt x="321" y="512"/>
                    </a:lnTo>
                    <a:lnTo>
                      <a:pt x="293" y="499"/>
                    </a:lnTo>
                    <a:lnTo>
                      <a:pt x="277" y="494"/>
                    </a:lnTo>
                    <a:lnTo>
                      <a:pt x="265" y="487"/>
                    </a:lnTo>
                    <a:lnTo>
                      <a:pt x="251" y="483"/>
                    </a:lnTo>
                    <a:lnTo>
                      <a:pt x="242" y="477"/>
                    </a:lnTo>
                    <a:lnTo>
                      <a:pt x="221" y="468"/>
                    </a:lnTo>
                    <a:lnTo>
                      <a:pt x="204" y="459"/>
                    </a:lnTo>
                    <a:lnTo>
                      <a:pt x="178" y="429"/>
                    </a:lnTo>
                    <a:lnTo>
                      <a:pt x="157" y="376"/>
                    </a:lnTo>
                    <a:lnTo>
                      <a:pt x="149" y="340"/>
                    </a:lnTo>
                    <a:lnTo>
                      <a:pt x="142" y="303"/>
                    </a:lnTo>
                    <a:lnTo>
                      <a:pt x="133" y="231"/>
                    </a:lnTo>
                    <a:lnTo>
                      <a:pt x="130" y="169"/>
                    </a:lnTo>
                    <a:lnTo>
                      <a:pt x="137" y="121"/>
                    </a:lnTo>
                    <a:lnTo>
                      <a:pt x="149" y="80"/>
                    </a:lnTo>
                    <a:lnTo>
                      <a:pt x="160" y="41"/>
                    </a:lnTo>
                    <a:lnTo>
                      <a:pt x="171" y="0"/>
                    </a:lnTo>
                    <a:lnTo>
                      <a:pt x="69" y="117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16"/>
              <p:cNvSpPr>
                <a:spLocks/>
              </p:cNvSpPr>
              <p:nvPr/>
            </p:nvSpPr>
            <p:spPr bwMode="auto">
              <a:xfrm>
                <a:off x="2897" y="2870"/>
                <a:ext cx="83" cy="113"/>
              </a:xfrm>
              <a:custGeom>
                <a:avLst/>
                <a:gdLst>
                  <a:gd name="T0" fmla="*/ 1 w 249"/>
                  <a:gd name="T1" fmla="*/ 42 h 337"/>
                  <a:gd name="T2" fmla="*/ 12 w 249"/>
                  <a:gd name="T3" fmla="*/ 13 h 337"/>
                  <a:gd name="T4" fmla="*/ 33 w 249"/>
                  <a:gd name="T5" fmla="*/ 0 h 337"/>
                  <a:gd name="T6" fmla="*/ 61 w 249"/>
                  <a:gd name="T7" fmla="*/ 0 h 337"/>
                  <a:gd name="T8" fmla="*/ 78 w 249"/>
                  <a:gd name="T9" fmla="*/ 20 h 337"/>
                  <a:gd name="T10" fmla="*/ 83 w 249"/>
                  <a:gd name="T11" fmla="*/ 45 h 337"/>
                  <a:gd name="T12" fmla="*/ 79 w 249"/>
                  <a:gd name="T13" fmla="*/ 78 h 337"/>
                  <a:gd name="T14" fmla="*/ 63 w 249"/>
                  <a:gd name="T15" fmla="*/ 102 h 337"/>
                  <a:gd name="T16" fmla="*/ 42 w 249"/>
                  <a:gd name="T17" fmla="*/ 113 h 337"/>
                  <a:gd name="T18" fmla="*/ 21 w 249"/>
                  <a:gd name="T19" fmla="*/ 107 h 337"/>
                  <a:gd name="T20" fmla="*/ 6 w 249"/>
                  <a:gd name="T21" fmla="*/ 89 h 337"/>
                  <a:gd name="T22" fmla="*/ 0 w 249"/>
                  <a:gd name="T23" fmla="*/ 60 h 337"/>
                  <a:gd name="T24" fmla="*/ 1 w 249"/>
                  <a:gd name="T25" fmla="*/ 42 h 337"/>
                  <a:gd name="T26" fmla="*/ 1 w 249"/>
                  <a:gd name="T27" fmla="*/ 42 h 33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49"/>
                  <a:gd name="T43" fmla="*/ 0 h 337"/>
                  <a:gd name="T44" fmla="*/ 249 w 249"/>
                  <a:gd name="T45" fmla="*/ 337 h 33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49" h="337">
                    <a:moveTo>
                      <a:pt x="4" y="124"/>
                    </a:moveTo>
                    <a:lnTo>
                      <a:pt x="36" y="40"/>
                    </a:lnTo>
                    <a:lnTo>
                      <a:pt x="100" y="0"/>
                    </a:lnTo>
                    <a:lnTo>
                      <a:pt x="183" y="1"/>
                    </a:lnTo>
                    <a:lnTo>
                      <a:pt x="233" y="59"/>
                    </a:lnTo>
                    <a:lnTo>
                      <a:pt x="249" y="135"/>
                    </a:lnTo>
                    <a:lnTo>
                      <a:pt x="238" y="234"/>
                    </a:lnTo>
                    <a:lnTo>
                      <a:pt x="188" y="305"/>
                    </a:lnTo>
                    <a:lnTo>
                      <a:pt x="126" y="337"/>
                    </a:lnTo>
                    <a:lnTo>
                      <a:pt x="62" y="318"/>
                    </a:lnTo>
                    <a:lnTo>
                      <a:pt x="19" y="264"/>
                    </a:lnTo>
                    <a:lnTo>
                      <a:pt x="0" y="180"/>
                    </a:lnTo>
                    <a:lnTo>
                      <a:pt x="4" y="12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217"/>
              <p:cNvSpPr>
                <a:spLocks/>
              </p:cNvSpPr>
              <p:nvPr/>
            </p:nvSpPr>
            <p:spPr bwMode="auto">
              <a:xfrm>
                <a:off x="2448" y="2968"/>
                <a:ext cx="443" cy="100"/>
              </a:xfrm>
              <a:custGeom>
                <a:avLst/>
                <a:gdLst>
                  <a:gd name="T0" fmla="*/ 380 w 1330"/>
                  <a:gd name="T1" fmla="*/ 0 h 299"/>
                  <a:gd name="T2" fmla="*/ 202 w 1330"/>
                  <a:gd name="T3" fmla="*/ 16 h 299"/>
                  <a:gd name="T4" fmla="*/ 0 w 1330"/>
                  <a:gd name="T5" fmla="*/ 65 h 299"/>
                  <a:gd name="T6" fmla="*/ 144 w 1330"/>
                  <a:gd name="T7" fmla="*/ 52 h 299"/>
                  <a:gd name="T8" fmla="*/ 45 w 1330"/>
                  <a:gd name="T9" fmla="*/ 90 h 299"/>
                  <a:gd name="T10" fmla="*/ 239 w 1330"/>
                  <a:gd name="T11" fmla="*/ 59 h 299"/>
                  <a:gd name="T12" fmla="*/ 148 w 1330"/>
                  <a:gd name="T13" fmla="*/ 100 h 299"/>
                  <a:gd name="T14" fmla="*/ 315 w 1330"/>
                  <a:gd name="T15" fmla="*/ 67 h 299"/>
                  <a:gd name="T16" fmla="*/ 270 w 1330"/>
                  <a:gd name="T17" fmla="*/ 93 h 299"/>
                  <a:gd name="T18" fmla="*/ 443 w 1330"/>
                  <a:gd name="T19" fmla="*/ 54 h 299"/>
                  <a:gd name="T20" fmla="*/ 380 w 1330"/>
                  <a:gd name="T21" fmla="*/ 0 h 299"/>
                  <a:gd name="T22" fmla="*/ 380 w 1330"/>
                  <a:gd name="T23" fmla="*/ 0 h 29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330"/>
                  <a:gd name="T37" fmla="*/ 0 h 299"/>
                  <a:gd name="T38" fmla="*/ 1330 w 1330"/>
                  <a:gd name="T39" fmla="*/ 299 h 29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330" h="299">
                    <a:moveTo>
                      <a:pt x="1141" y="0"/>
                    </a:moveTo>
                    <a:lnTo>
                      <a:pt x="606" y="49"/>
                    </a:lnTo>
                    <a:lnTo>
                      <a:pt x="0" y="193"/>
                    </a:lnTo>
                    <a:lnTo>
                      <a:pt x="433" y="155"/>
                    </a:lnTo>
                    <a:lnTo>
                      <a:pt x="134" y="270"/>
                    </a:lnTo>
                    <a:lnTo>
                      <a:pt x="718" y="175"/>
                    </a:lnTo>
                    <a:lnTo>
                      <a:pt x="444" y="299"/>
                    </a:lnTo>
                    <a:lnTo>
                      <a:pt x="945" y="199"/>
                    </a:lnTo>
                    <a:lnTo>
                      <a:pt x="810" y="278"/>
                    </a:lnTo>
                    <a:lnTo>
                      <a:pt x="1330" y="160"/>
                    </a:lnTo>
                    <a:lnTo>
                      <a:pt x="114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237"/>
            <p:cNvGrpSpPr>
              <a:grpSpLocks/>
            </p:cNvGrpSpPr>
            <p:nvPr/>
          </p:nvGrpSpPr>
          <p:grpSpPr bwMode="auto">
            <a:xfrm>
              <a:off x="5791200" y="3581400"/>
              <a:ext cx="1828800" cy="908050"/>
              <a:chOff x="3648" y="2256"/>
              <a:chExt cx="1152" cy="572"/>
            </a:xfrm>
          </p:grpSpPr>
          <p:sp>
            <p:nvSpPr>
              <p:cNvPr id="12" name="Freeform 218"/>
              <p:cNvSpPr>
                <a:spLocks/>
              </p:cNvSpPr>
              <p:nvPr/>
            </p:nvSpPr>
            <p:spPr bwMode="auto">
              <a:xfrm>
                <a:off x="3778" y="2377"/>
                <a:ext cx="349" cy="259"/>
              </a:xfrm>
              <a:custGeom>
                <a:avLst/>
                <a:gdLst>
                  <a:gd name="T0" fmla="*/ 317 w 1047"/>
                  <a:gd name="T1" fmla="*/ 0 h 776"/>
                  <a:gd name="T2" fmla="*/ 65 w 1047"/>
                  <a:gd name="T3" fmla="*/ 23 h 776"/>
                  <a:gd name="T4" fmla="*/ 0 w 1047"/>
                  <a:gd name="T5" fmla="*/ 82 h 776"/>
                  <a:gd name="T6" fmla="*/ 2 w 1047"/>
                  <a:gd name="T7" fmla="*/ 259 h 776"/>
                  <a:gd name="T8" fmla="*/ 43 w 1047"/>
                  <a:gd name="T9" fmla="*/ 258 h 776"/>
                  <a:gd name="T10" fmla="*/ 49 w 1047"/>
                  <a:gd name="T11" fmla="*/ 83 h 776"/>
                  <a:gd name="T12" fmla="*/ 120 w 1047"/>
                  <a:gd name="T13" fmla="*/ 94 h 776"/>
                  <a:gd name="T14" fmla="*/ 75 w 1047"/>
                  <a:gd name="T15" fmla="*/ 40 h 776"/>
                  <a:gd name="T16" fmla="*/ 349 w 1047"/>
                  <a:gd name="T17" fmla="*/ 12 h 776"/>
                  <a:gd name="T18" fmla="*/ 317 w 1047"/>
                  <a:gd name="T19" fmla="*/ 0 h 776"/>
                  <a:gd name="T20" fmla="*/ 317 w 1047"/>
                  <a:gd name="T21" fmla="*/ 0 h 77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47"/>
                  <a:gd name="T34" fmla="*/ 0 h 776"/>
                  <a:gd name="T35" fmla="*/ 1047 w 1047"/>
                  <a:gd name="T36" fmla="*/ 776 h 77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47" h="776">
                    <a:moveTo>
                      <a:pt x="952" y="0"/>
                    </a:moveTo>
                    <a:lnTo>
                      <a:pt x="195" y="70"/>
                    </a:lnTo>
                    <a:lnTo>
                      <a:pt x="0" y="247"/>
                    </a:lnTo>
                    <a:lnTo>
                      <a:pt x="5" y="776"/>
                    </a:lnTo>
                    <a:lnTo>
                      <a:pt x="129" y="774"/>
                    </a:lnTo>
                    <a:lnTo>
                      <a:pt x="148" y="249"/>
                    </a:lnTo>
                    <a:lnTo>
                      <a:pt x="359" y="282"/>
                    </a:lnTo>
                    <a:lnTo>
                      <a:pt x="226" y="121"/>
                    </a:lnTo>
                    <a:lnTo>
                      <a:pt x="1047" y="37"/>
                    </a:lnTo>
                    <a:lnTo>
                      <a:pt x="952" y="0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219"/>
              <p:cNvSpPr>
                <a:spLocks/>
              </p:cNvSpPr>
              <p:nvPr/>
            </p:nvSpPr>
            <p:spPr bwMode="auto">
              <a:xfrm>
                <a:off x="3652" y="2468"/>
                <a:ext cx="878" cy="217"/>
              </a:xfrm>
              <a:custGeom>
                <a:avLst/>
                <a:gdLst>
                  <a:gd name="T0" fmla="*/ 71 w 2634"/>
                  <a:gd name="T1" fmla="*/ 13 h 651"/>
                  <a:gd name="T2" fmla="*/ 56 w 2634"/>
                  <a:gd name="T3" fmla="*/ 22 h 651"/>
                  <a:gd name="T4" fmla="*/ 45 w 2634"/>
                  <a:gd name="T5" fmla="*/ 29 h 651"/>
                  <a:gd name="T6" fmla="*/ 24 w 2634"/>
                  <a:gd name="T7" fmla="*/ 51 h 651"/>
                  <a:gd name="T8" fmla="*/ 8 w 2634"/>
                  <a:gd name="T9" fmla="*/ 78 h 651"/>
                  <a:gd name="T10" fmla="*/ 3 w 2634"/>
                  <a:gd name="T11" fmla="*/ 137 h 651"/>
                  <a:gd name="T12" fmla="*/ 12 w 2634"/>
                  <a:gd name="T13" fmla="*/ 159 h 651"/>
                  <a:gd name="T14" fmla="*/ 29 w 2634"/>
                  <a:gd name="T15" fmla="*/ 173 h 651"/>
                  <a:gd name="T16" fmla="*/ 49 w 2634"/>
                  <a:gd name="T17" fmla="*/ 179 h 651"/>
                  <a:gd name="T18" fmla="*/ 374 w 2634"/>
                  <a:gd name="T19" fmla="*/ 206 h 651"/>
                  <a:gd name="T20" fmla="*/ 413 w 2634"/>
                  <a:gd name="T21" fmla="*/ 167 h 651"/>
                  <a:gd name="T22" fmla="*/ 427 w 2634"/>
                  <a:gd name="T23" fmla="*/ 143 h 651"/>
                  <a:gd name="T24" fmla="*/ 444 w 2634"/>
                  <a:gd name="T25" fmla="*/ 128 h 651"/>
                  <a:gd name="T26" fmla="*/ 458 w 2634"/>
                  <a:gd name="T27" fmla="*/ 121 h 651"/>
                  <a:gd name="T28" fmla="*/ 509 w 2634"/>
                  <a:gd name="T29" fmla="*/ 123 h 651"/>
                  <a:gd name="T30" fmla="*/ 531 w 2634"/>
                  <a:gd name="T31" fmla="*/ 133 h 651"/>
                  <a:gd name="T32" fmla="*/ 554 w 2634"/>
                  <a:gd name="T33" fmla="*/ 162 h 651"/>
                  <a:gd name="T34" fmla="*/ 567 w 2634"/>
                  <a:gd name="T35" fmla="*/ 217 h 651"/>
                  <a:gd name="T36" fmla="*/ 639 w 2634"/>
                  <a:gd name="T37" fmla="*/ 170 h 651"/>
                  <a:gd name="T38" fmla="*/ 617 w 2634"/>
                  <a:gd name="T39" fmla="*/ 149 h 651"/>
                  <a:gd name="T40" fmla="*/ 595 w 2634"/>
                  <a:gd name="T41" fmla="*/ 129 h 651"/>
                  <a:gd name="T42" fmla="*/ 572 w 2634"/>
                  <a:gd name="T43" fmla="*/ 112 h 651"/>
                  <a:gd name="T44" fmla="*/ 558 w 2634"/>
                  <a:gd name="T45" fmla="*/ 102 h 651"/>
                  <a:gd name="T46" fmla="*/ 545 w 2634"/>
                  <a:gd name="T47" fmla="*/ 93 h 651"/>
                  <a:gd name="T48" fmla="*/ 531 w 2634"/>
                  <a:gd name="T49" fmla="*/ 84 h 651"/>
                  <a:gd name="T50" fmla="*/ 518 w 2634"/>
                  <a:gd name="T51" fmla="*/ 78 h 651"/>
                  <a:gd name="T52" fmla="*/ 496 w 2634"/>
                  <a:gd name="T53" fmla="*/ 72 h 651"/>
                  <a:gd name="T54" fmla="*/ 464 w 2634"/>
                  <a:gd name="T55" fmla="*/ 77 h 651"/>
                  <a:gd name="T56" fmla="*/ 445 w 2634"/>
                  <a:gd name="T57" fmla="*/ 86 h 651"/>
                  <a:gd name="T58" fmla="*/ 431 w 2634"/>
                  <a:gd name="T59" fmla="*/ 95 h 651"/>
                  <a:gd name="T60" fmla="*/ 422 w 2634"/>
                  <a:gd name="T61" fmla="*/ 101 h 651"/>
                  <a:gd name="T62" fmla="*/ 414 w 2634"/>
                  <a:gd name="T63" fmla="*/ 107 h 651"/>
                  <a:gd name="T64" fmla="*/ 406 w 2634"/>
                  <a:gd name="T65" fmla="*/ 113 h 651"/>
                  <a:gd name="T66" fmla="*/ 395 w 2634"/>
                  <a:gd name="T67" fmla="*/ 122 h 651"/>
                  <a:gd name="T68" fmla="*/ 382 w 2634"/>
                  <a:gd name="T69" fmla="*/ 130 h 651"/>
                  <a:gd name="T70" fmla="*/ 365 w 2634"/>
                  <a:gd name="T71" fmla="*/ 134 h 651"/>
                  <a:gd name="T72" fmla="*/ 358 w 2634"/>
                  <a:gd name="T73" fmla="*/ 110 h 651"/>
                  <a:gd name="T74" fmla="*/ 369 w 2634"/>
                  <a:gd name="T75" fmla="*/ 89 h 651"/>
                  <a:gd name="T76" fmla="*/ 356 w 2634"/>
                  <a:gd name="T77" fmla="*/ 43 h 651"/>
                  <a:gd name="T78" fmla="*/ 348 w 2634"/>
                  <a:gd name="T79" fmla="*/ 46 h 651"/>
                  <a:gd name="T80" fmla="*/ 334 w 2634"/>
                  <a:gd name="T81" fmla="*/ 67 h 651"/>
                  <a:gd name="T82" fmla="*/ 321 w 2634"/>
                  <a:gd name="T83" fmla="*/ 99 h 651"/>
                  <a:gd name="T84" fmla="*/ 307 w 2634"/>
                  <a:gd name="T85" fmla="*/ 115 h 651"/>
                  <a:gd name="T86" fmla="*/ 279 w 2634"/>
                  <a:gd name="T87" fmla="*/ 117 h 651"/>
                  <a:gd name="T88" fmla="*/ 258 w 2634"/>
                  <a:gd name="T89" fmla="*/ 94 h 651"/>
                  <a:gd name="T90" fmla="*/ 258 w 2634"/>
                  <a:gd name="T91" fmla="*/ 63 h 651"/>
                  <a:gd name="T92" fmla="*/ 244 w 2634"/>
                  <a:gd name="T93" fmla="*/ 0 h 651"/>
                  <a:gd name="T94" fmla="*/ 128 w 2634"/>
                  <a:gd name="T95" fmla="*/ 128 h 651"/>
                  <a:gd name="T96" fmla="*/ 112 w 2634"/>
                  <a:gd name="T97" fmla="*/ 138 h 651"/>
                  <a:gd name="T98" fmla="*/ 87 w 2634"/>
                  <a:gd name="T99" fmla="*/ 146 h 651"/>
                  <a:gd name="T100" fmla="*/ 47 w 2634"/>
                  <a:gd name="T101" fmla="*/ 128 h 651"/>
                  <a:gd name="T102" fmla="*/ 31 w 2634"/>
                  <a:gd name="T103" fmla="*/ 89 h 651"/>
                  <a:gd name="T104" fmla="*/ 42 w 2634"/>
                  <a:gd name="T105" fmla="*/ 48 h 651"/>
                  <a:gd name="T106" fmla="*/ 71 w 2634"/>
                  <a:gd name="T107" fmla="*/ 18 h 65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634"/>
                  <a:gd name="T163" fmla="*/ 0 h 651"/>
                  <a:gd name="T164" fmla="*/ 2634 w 2634"/>
                  <a:gd name="T165" fmla="*/ 651 h 65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634" h="651">
                    <a:moveTo>
                      <a:pt x="248" y="24"/>
                    </a:moveTo>
                    <a:lnTo>
                      <a:pt x="242" y="28"/>
                    </a:lnTo>
                    <a:lnTo>
                      <a:pt x="225" y="35"/>
                    </a:lnTo>
                    <a:lnTo>
                      <a:pt x="214" y="40"/>
                    </a:lnTo>
                    <a:lnTo>
                      <a:pt x="200" y="47"/>
                    </a:lnTo>
                    <a:lnTo>
                      <a:pt x="185" y="55"/>
                    </a:lnTo>
                    <a:lnTo>
                      <a:pt x="177" y="61"/>
                    </a:lnTo>
                    <a:lnTo>
                      <a:pt x="169" y="65"/>
                    </a:lnTo>
                    <a:lnTo>
                      <a:pt x="160" y="69"/>
                    </a:lnTo>
                    <a:lnTo>
                      <a:pt x="153" y="76"/>
                    </a:lnTo>
                    <a:lnTo>
                      <a:pt x="144" y="83"/>
                    </a:lnTo>
                    <a:lnTo>
                      <a:pt x="135" y="88"/>
                    </a:lnTo>
                    <a:lnTo>
                      <a:pt x="119" y="102"/>
                    </a:lnTo>
                    <a:lnTo>
                      <a:pt x="101" y="117"/>
                    </a:lnTo>
                    <a:lnTo>
                      <a:pt x="86" y="134"/>
                    </a:lnTo>
                    <a:lnTo>
                      <a:pt x="71" y="152"/>
                    </a:lnTo>
                    <a:lnTo>
                      <a:pt x="57" y="171"/>
                    </a:lnTo>
                    <a:lnTo>
                      <a:pt x="44" y="191"/>
                    </a:lnTo>
                    <a:lnTo>
                      <a:pt x="33" y="213"/>
                    </a:lnTo>
                    <a:lnTo>
                      <a:pt x="25" y="235"/>
                    </a:lnTo>
                    <a:lnTo>
                      <a:pt x="11" y="274"/>
                    </a:lnTo>
                    <a:lnTo>
                      <a:pt x="0" y="348"/>
                    </a:lnTo>
                    <a:lnTo>
                      <a:pt x="2" y="381"/>
                    </a:lnTo>
                    <a:lnTo>
                      <a:pt x="9" y="412"/>
                    </a:lnTo>
                    <a:lnTo>
                      <a:pt x="17" y="440"/>
                    </a:lnTo>
                    <a:lnTo>
                      <a:pt x="22" y="454"/>
                    </a:lnTo>
                    <a:lnTo>
                      <a:pt x="28" y="467"/>
                    </a:lnTo>
                    <a:lnTo>
                      <a:pt x="35" y="478"/>
                    </a:lnTo>
                    <a:lnTo>
                      <a:pt x="44" y="489"/>
                    </a:lnTo>
                    <a:lnTo>
                      <a:pt x="64" y="507"/>
                    </a:lnTo>
                    <a:lnTo>
                      <a:pt x="73" y="513"/>
                    </a:lnTo>
                    <a:lnTo>
                      <a:pt x="86" y="519"/>
                    </a:lnTo>
                    <a:lnTo>
                      <a:pt x="97" y="523"/>
                    </a:lnTo>
                    <a:lnTo>
                      <a:pt x="108" y="527"/>
                    </a:lnTo>
                    <a:lnTo>
                      <a:pt x="129" y="533"/>
                    </a:lnTo>
                    <a:lnTo>
                      <a:pt x="146" y="537"/>
                    </a:lnTo>
                    <a:lnTo>
                      <a:pt x="162" y="537"/>
                    </a:lnTo>
                    <a:lnTo>
                      <a:pt x="979" y="562"/>
                    </a:lnTo>
                    <a:lnTo>
                      <a:pt x="1118" y="527"/>
                    </a:lnTo>
                    <a:lnTo>
                      <a:pt x="1122" y="617"/>
                    </a:lnTo>
                    <a:lnTo>
                      <a:pt x="1213" y="560"/>
                    </a:lnTo>
                    <a:lnTo>
                      <a:pt x="1224" y="530"/>
                    </a:lnTo>
                    <a:lnTo>
                      <a:pt x="1230" y="515"/>
                    </a:lnTo>
                    <a:lnTo>
                      <a:pt x="1238" y="500"/>
                    </a:lnTo>
                    <a:lnTo>
                      <a:pt x="1247" y="483"/>
                    </a:lnTo>
                    <a:lnTo>
                      <a:pt x="1257" y="464"/>
                    </a:lnTo>
                    <a:lnTo>
                      <a:pt x="1268" y="447"/>
                    </a:lnTo>
                    <a:lnTo>
                      <a:pt x="1282" y="428"/>
                    </a:lnTo>
                    <a:lnTo>
                      <a:pt x="1297" y="412"/>
                    </a:lnTo>
                    <a:lnTo>
                      <a:pt x="1314" y="396"/>
                    </a:lnTo>
                    <a:lnTo>
                      <a:pt x="1322" y="390"/>
                    </a:lnTo>
                    <a:lnTo>
                      <a:pt x="1332" y="383"/>
                    </a:lnTo>
                    <a:lnTo>
                      <a:pt x="1341" y="377"/>
                    </a:lnTo>
                    <a:lnTo>
                      <a:pt x="1351" y="372"/>
                    </a:lnTo>
                    <a:lnTo>
                      <a:pt x="1362" y="366"/>
                    </a:lnTo>
                    <a:lnTo>
                      <a:pt x="1373" y="363"/>
                    </a:lnTo>
                    <a:lnTo>
                      <a:pt x="1395" y="358"/>
                    </a:lnTo>
                    <a:lnTo>
                      <a:pt x="1442" y="357"/>
                    </a:lnTo>
                    <a:lnTo>
                      <a:pt x="1486" y="359"/>
                    </a:lnTo>
                    <a:lnTo>
                      <a:pt x="1527" y="370"/>
                    </a:lnTo>
                    <a:lnTo>
                      <a:pt x="1547" y="377"/>
                    </a:lnTo>
                    <a:lnTo>
                      <a:pt x="1566" y="385"/>
                    </a:lnTo>
                    <a:lnTo>
                      <a:pt x="1584" y="395"/>
                    </a:lnTo>
                    <a:lnTo>
                      <a:pt x="1592" y="399"/>
                    </a:lnTo>
                    <a:lnTo>
                      <a:pt x="1599" y="405"/>
                    </a:lnTo>
                    <a:lnTo>
                      <a:pt x="1626" y="428"/>
                    </a:lnTo>
                    <a:lnTo>
                      <a:pt x="1648" y="454"/>
                    </a:lnTo>
                    <a:lnTo>
                      <a:pt x="1662" y="485"/>
                    </a:lnTo>
                    <a:lnTo>
                      <a:pt x="1673" y="516"/>
                    </a:lnTo>
                    <a:lnTo>
                      <a:pt x="1682" y="545"/>
                    </a:lnTo>
                    <a:lnTo>
                      <a:pt x="1693" y="599"/>
                    </a:lnTo>
                    <a:lnTo>
                      <a:pt x="1701" y="651"/>
                    </a:lnTo>
                    <a:lnTo>
                      <a:pt x="2623" y="560"/>
                    </a:lnTo>
                    <a:lnTo>
                      <a:pt x="2634" y="507"/>
                    </a:lnTo>
                    <a:lnTo>
                      <a:pt x="1931" y="526"/>
                    </a:lnTo>
                    <a:lnTo>
                      <a:pt x="1917" y="511"/>
                    </a:lnTo>
                    <a:lnTo>
                      <a:pt x="1899" y="493"/>
                    </a:lnTo>
                    <a:lnTo>
                      <a:pt x="1877" y="472"/>
                    </a:lnTo>
                    <a:lnTo>
                      <a:pt x="1863" y="460"/>
                    </a:lnTo>
                    <a:lnTo>
                      <a:pt x="1850" y="446"/>
                    </a:lnTo>
                    <a:lnTo>
                      <a:pt x="1833" y="432"/>
                    </a:lnTo>
                    <a:lnTo>
                      <a:pt x="1817" y="418"/>
                    </a:lnTo>
                    <a:lnTo>
                      <a:pt x="1800" y="403"/>
                    </a:lnTo>
                    <a:lnTo>
                      <a:pt x="1784" y="388"/>
                    </a:lnTo>
                    <a:lnTo>
                      <a:pt x="1764" y="373"/>
                    </a:lnTo>
                    <a:lnTo>
                      <a:pt x="1745" y="358"/>
                    </a:lnTo>
                    <a:lnTo>
                      <a:pt x="1726" y="341"/>
                    </a:lnTo>
                    <a:lnTo>
                      <a:pt x="1716" y="335"/>
                    </a:lnTo>
                    <a:lnTo>
                      <a:pt x="1705" y="326"/>
                    </a:lnTo>
                    <a:lnTo>
                      <a:pt x="1695" y="319"/>
                    </a:lnTo>
                    <a:lnTo>
                      <a:pt x="1684" y="313"/>
                    </a:lnTo>
                    <a:lnTo>
                      <a:pt x="1675" y="306"/>
                    </a:lnTo>
                    <a:lnTo>
                      <a:pt x="1664" y="297"/>
                    </a:lnTo>
                    <a:lnTo>
                      <a:pt x="1655" y="290"/>
                    </a:lnTo>
                    <a:lnTo>
                      <a:pt x="1646" y="284"/>
                    </a:lnTo>
                    <a:lnTo>
                      <a:pt x="1635" y="278"/>
                    </a:lnTo>
                    <a:lnTo>
                      <a:pt x="1625" y="271"/>
                    </a:lnTo>
                    <a:lnTo>
                      <a:pt x="1614" y="266"/>
                    </a:lnTo>
                    <a:lnTo>
                      <a:pt x="1604" y="259"/>
                    </a:lnTo>
                    <a:lnTo>
                      <a:pt x="1593" y="253"/>
                    </a:lnTo>
                    <a:lnTo>
                      <a:pt x="1584" y="249"/>
                    </a:lnTo>
                    <a:lnTo>
                      <a:pt x="1573" y="244"/>
                    </a:lnTo>
                    <a:lnTo>
                      <a:pt x="1563" y="240"/>
                    </a:lnTo>
                    <a:lnTo>
                      <a:pt x="1553" y="235"/>
                    </a:lnTo>
                    <a:lnTo>
                      <a:pt x="1544" y="231"/>
                    </a:lnTo>
                    <a:lnTo>
                      <a:pt x="1524" y="224"/>
                    </a:lnTo>
                    <a:lnTo>
                      <a:pt x="1505" y="219"/>
                    </a:lnTo>
                    <a:lnTo>
                      <a:pt x="1487" y="215"/>
                    </a:lnTo>
                    <a:lnTo>
                      <a:pt x="1471" y="213"/>
                    </a:lnTo>
                    <a:lnTo>
                      <a:pt x="1436" y="216"/>
                    </a:lnTo>
                    <a:lnTo>
                      <a:pt x="1407" y="226"/>
                    </a:lnTo>
                    <a:lnTo>
                      <a:pt x="1392" y="231"/>
                    </a:lnTo>
                    <a:lnTo>
                      <a:pt x="1377" y="237"/>
                    </a:lnTo>
                    <a:lnTo>
                      <a:pt x="1362" y="244"/>
                    </a:lnTo>
                    <a:lnTo>
                      <a:pt x="1348" y="252"/>
                    </a:lnTo>
                    <a:lnTo>
                      <a:pt x="1334" y="259"/>
                    </a:lnTo>
                    <a:lnTo>
                      <a:pt x="1321" y="267"/>
                    </a:lnTo>
                    <a:lnTo>
                      <a:pt x="1307" y="277"/>
                    </a:lnTo>
                    <a:lnTo>
                      <a:pt x="1300" y="282"/>
                    </a:lnTo>
                    <a:lnTo>
                      <a:pt x="1293" y="286"/>
                    </a:lnTo>
                    <a:lnTo>
                      <a:pt x="1286" y="290"/>
                    </a:lnTo>
                    <a:lnTo>
                      <a:pt x="1279" y="296"/>
                    </a:lnTo>
                    <a:lnTo>
                      <a:pt x="1272" y="299"/>
                    </a:lnTo>
                    <a:lnTo>
                      <a:pt x="1267" y="304"/>
                    </a:lnTo>
                    <a:lnTo>
                      <a:pt x="1260" y="308"/>
                    </a:lnTo>
                    <a:lnTo>
                      <a:pt x="1254" y="313"/>
                    </a:lnTo>
                    <a:lnTo>
                      <a:pt x="1247" y="318"/>
                    </a:lnTo>
                    <a:lnTo>
                      <a:pt x="1241" y="322"/>
                    </a:lnTo>
                    <a:lnTo>
                      <a:pt x="1234" y="328"/>
                    </a:lnTo>
                    <a:lnTo>
                      <a:pt x="1228" y="332"/>
                    </a:lnTo>
                    <a:lnTo>
                      <a:pt x="1223" y="336"/>
                    </a:lnTo>
                    <a:lnTo>
                      <a:pt x="1217" y="340"/>
                    </a:lnTo>
                    <a:lnTo>
                      <a:pt x="1212" y="344"/>
                    </a:lnTo>
                    <a:lnTo>
                      <a:pt x="1206" y="350"/>
                    </a:lnTo>
                    <a:lnTo>
                      <a:pt x="1194" y="358"/>
                    </a:lnTo>
                    <a:lnTo>
                      <a:pt x="1184" y="366"/>
                    </a:lnTo>
                    <a:lnTo>
                      <a:pt x="1173" y="373"/>
                    </a:lnTo>
                    <a:lnTo>
                      <a:pt x="1163" y="380"/>
                    </a:lnTo>
                    <a:lnTo>
                      <a:pt x="1154" y="385"/>
                    </a:lnTo>
                    <a:lnTo>
                      <a:pt x="1146" y="390"/>
                    </a:lnTo>
                    <a:lnTo>
                      <a:pt x="1137" y="395"/>
                    </a:lnTo>
                    <a:lnTo>
                      <a:pt x="1121" y="402"/>
                    </a:lnTo>
                    <a:lnTo>
                      <a:pt x="1107" y="405"/>
                    </a:lnTo>
                    <a:lnTo>
                      <a:pt x="1096" y="402"/>
                    </a:lnTo>
                    <a:lnTo>
                      <a:pt x="1086" y="395"/>
                    </a:lnTo>
                    <a:lnTo>
                      <a:pt x="1077" y="373"/>
                    </a:lnTo>
                    <a:lnTo>
                      <a:pt x="1072" y="351"/>
                    </a:lnTo>
                    <a:lnTo>
                      <a:pt x="1075" y="329"/>
                    </a:lnTo>
                    <a:lnTo>
                      <a:pt x="1082" y="311"/>
                    </a:lnTo>
                    <a:lnTo>
                      <a:pt x="1092" y="293"/>
                    </a:lnTo>
                    <a:lnTo>
                      <a:pt x="1099" y="281"/>
                    </a:lnTo>
                    <a:lnTo>
                      <a:pt x="1108" y="267"/>
                    </a:lnTo>
                    <a:lnTo>
                      <a:pt x="1112" y="165"/>
                    </a:lnTo>
                    <a:lnTo>
                      <a:pt x="1088" y="145"/>
                    </a:lnTo>
                    <a:lnTo>
                      <a:pt x="1078" y="138"/>
                    </a:lnTo>
                    <a:lnTo>
                      <a:pt x="1068" y="129"/>
                    </a:lnTo>
                    <a:lnTo>
                      <a:pt x="1061" y="124"/>
                    </a:lnTo>
                    <a:lnTo>
                      <a:pt x="1056" y="121"/>
                    </a:lnTo>
                    <a:lnTo>
                      <a:pt x="1050" y="117"/>
                    </a:lnTo>
                    <a:lnTo>
                      <a:pt x="1045" y="138"/>
                    </a:lnTo>
                    <a:lnTo>
                      <a:pt x="1035" y="158"/>
                    </a:lnTo>
                    <a:lnTo>
                      <a:pt x="1028" y="169"/>
                    </a:lnTo>
                    <a:lnTo>
                      <a:pt x="1019" y="182"/>
                    </a:lnTo>
                    <a:lnTo>
                      <a:pt x="1002" y="201"/>
                    </a:lnTo>
                    <a:lnTo>
                      <a:pt x="990" y="212"/>
                    </a:lnTo>
                    <a:lnTo>
                      <a:pt x="977" y="216"/>
                    </a:lnTo>
                    <a:lnTo>
                      <a:pt x="972" y="275"/>
                    </a:lnTo>
                    <a:lnTo>
                      <a:pt x="964" y="297"/>
                    </a:lnTo>
                    <a:lnTo>
                      <a:pt x="958" y="310"/>
                    </a:lnTo>
                    <a:lnTo>
                      <a:pt x="951" y="321"/>
                    </a:lnTo>
                    <a:lnTo>
                      <a:pt x="933" y="337"/>
                    </a:lnTo>
                    <a:lnTo>
                      <a:pt x="922" y="344"/>
                    </a:lnTo>
                    <a:lnTo>
                      <a:pt x="908" y="350"/>
                    </a:lnTo>
                    <a:lnTo>
                      <a:pt x="881" y="355"/>
                    </a:lnTo>
                    <a:lnTo>
                      <a:pt x="858" y="357"/>
                    </a:lnTo>
                    <a:lnTo>
                      <a:pt x="838" y="352"/>
                    </a:lnTo>
                    <a:lnTo>
                      <a:pt x="822" y="346"/>
                    </a:lnTo>
                    <a:lnTo>
                      <a:pt x="796" y="321"/>
                    </a:lnTo>
                    <a:lnTo>
                      <a:pt x="783" y="303"/>
                    </a:lnTo>
                    <a:lnTo>
                      <a:pt x="773" y="282"/>
                    </a:lnTo>
                    <a:lnTo>
                      <a:pt x="768" y="259"/>
                    </a:lnTo>
                    <a:lnTo>
                      <a:pt x="767" y="235"/>
                    </a:lnTo>
                    <a:lnTo>
                      <a:pt x="769" y="212"/>
                    </a:lnTo>
                    <a:lnTo>
                      <a:pt x="775" y="190"/>
                    </a:lnTo>
                    <a:lnTo>
                      <a:pt x="782" y="172"/>
                    </a:lnTo>
                    <a:lnTo>
                      <a:pt x="789" y="157"/>
                    </a:lnTo>
                    <a:lnTo>
                      <a:pt x="796" y="143"/>
                    </a:lnTo>
                    <a:lnTo>
                      <a:pt x="733" y="0"/>
                    </a:lnTo>
                    <a:lnTo>
                      <a:pt x="707" y="500"/>
                    </a:lnTo>
                    <a:lnTo>
                      <a:pt x="426" y="491"/>
                    </a:lnTo>
                    <a:lnTo>
                      <a:pt x="390" y="380"/>
                    </a:lnTo>
                    <a:lnTo>
                      <a:pt x="383" y="385"/>
                    </a:lnTo>
                    <a:lnTo>
                      <a:pt x="375" y="390"/>
                    </a:lnTo>
                    <a:lnTo>
                      <a:pt x="364" y="396"/>
                    </a:lnTo>
                    <a:lnTo>
                      <a:pt x="350" y="405"/>
                    </a:lnTo>
                    <a:lnTo>
                      <a:pt x="335" y="413"/>
                    </a:lnTo>
                    <a:lnTo>
                      <a:pt x="317" y="420"/>
                    </a:lnTo>
                    <a:lnTo>
                      <a:pt x="301" y="427"/>
                    </a:lnTo>
                    <a:lnTo>
                      <a:pt x="282" y="435"/>
                    </a:lnTo>
                    <a:lnTo>
                      <a:pt x="261" y="438"/>
                    </a:lnTo>
                    <a:lnTo>
                      <a:pt x="221" y="440"/>
                    </a:lnTo>
                    <a:lnTo>
                      <a:pt x="184" y="429"/>
                    </a:lnTo>
                    <a:lnTo>
                      <a:pt x="152" y="403"/>
                    </a:lnTo>
                    <a:lnTo>
                      <a:pt x="140" y="384"/>
                    </a:lnTo>
                    <a:lnTo>
                      <a:pt x="127" y="366"/>
                    </a:lnTo>
                    <a:lnTo>
                      <a:pt x="118" y="350"/>
                    </a:lnTo>
                    <a:lnTo>
                      <a:pt x="109" y="332"/>
                    </a:lnTo>
                    <a:lnTo>
                      <a:pt x="93" y="267"/>
                    </a:lnTo>
                    <a:lnTo>
                      <a:pt x="95" y="212"/>
                    </a:lnTo>
                    <a:lnTo>
                      <a:pt x="104" y="187"/>
                    </a:lnTo>
                    <a:lnTo>
                      <a:pt x="113" y="167"/>
                    </a:lnTo>
                    <a:lnTo>
                      <a:pt x="127" y="145"/>
                    </a:lnTo>
                    <a:lnTo>
                      <a:pt x="146" y="123"/>
                    </a:lnTo>
                    <a:lnTo>
                      <a:pt x="170" y="99"/>
                    </a:lnTo>
                    <a:lnTo>
                      <a:pt x="193" y="76"/>
                    </a:lnTo>
                    <a:lnTo>
                      <a:pt x="214" y="55"/>
                    </a:lnTo>
                    <a:lnTo>
                      <a:pt x="232" y="39"/>
                    </a:lnTo>
                    <a:lnTo>
                      <a:pt x="248" y="24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220"/>
              <p:cNvSpPr>
                <a:spLocks/>
              </p:cNvSpPr>
              <p:nvPr/>
            </p:nvSpPr>
            <p:spPr bwMode="auto">
              <a:xfrm>
                <a:off x="3651" y="2624"/>
                <a:ext cx="389" cy="88"/>
              </a:xfrm>
              <a:custGeom>
                <a:avLst/>
                <a:gdLst>
                  <a:gd name="T0" fmla="*/ 12 w 1169"/>
                  <a:gd name="T1" fmla="*/ 5 h 264"/>
                  <a:gd name="T2" fmla="*/ 3 w 1169"/>
                  <a:gd name="T3" fmla="*/ 18 h 264"/>
                  <a:gd name="T4" fmla="*/ 1 w 1169"/>
                  <a:gd name="T5" fmla="*/ 41 h 264"/>
                  <a:gd name="T6" fmla="*/ 5 w 1169"/>
                  <a:gd name="T7" fmla="*/ 51 h 264"/>
                  <a:gd name="T8" fmla="*/ 11 w 1169"/>
                  <a:gd name="T9" fmla="*/ 57 h 264"/>
                  <a:gd name="T10" fmla="*/ 18 w 1169"/>
                  <a:gd name="T11" fmla="*/ 60 h 264"/>
                  <a:gd name="T12" fmla="*/ 32 w 1169"/>
                  <a:gd name="T13" fmla="*/ 65 h 264"/>
                  <a:gd name="T14" fmla="*/ 51 w 1169"/>
                  <a:gd name="T15" fmla="*/ 69 h 264"/>
                  <a:gd name="T16" fmla="*/ 75 w 1169"/>
                  <a:gd name="T17" fmla="*/ 73 h 264"/>
                  <a:gd name="T18" fmla="*/ 101 w 1169"/>
                  <a:gd name="T19" fmla="*/ 76 h 264"/>
                  <a:gd name="T20" fmla="*/ 130 w 1169"/>
                  <a:gd name="T21" fmla="*/ 79 h 264"/>
                  <a:gd name="T22" fmla="*/ 161 w 1169"/>
                  <a:gd name="T23" fmla="*/ 82 h 264"/>
                  <a:gd name="T24" fmla="*/ 224 w 1169"/>
                  <a:gd name="T25" fmla="*/ 86 h 264"/>
                  <a:gd name="T26" fmla="*/ 309 w 1169"/>
                  <a:gd name="T27" fmla="*/ 88 h 264"/>
                  <a:gd name="T28" fmla="*/ 364 w 1169"/>
                  <a:gd name="T29" fmla="*/ 85 h 264"/>
                  <a:gd name="T30" fmla="*/ 382 w 1169"/>
                  <a:gd name="T31" fmla="*/ 69 h 264"/>
                  <a:gd name="T32" fmla="*/ 389 w 1169"/>
                  <a:gd name="T33" fmla="*/ 32 h 264"/>
                  <a:gd name="T34" fmla="*/ 383 w 1169"/>
                  <a:gd name="T35" fmla="*/ 37 h 264"/>
                  <a:gd name="T36" fmla="*/ 377 w 1169"/>
                  <a:gd name="T37" fmla="*/ 41 h 264"/>
                  <a:gd name="T38" fmla="*/ 368 w 1169"/>
                  <a:gd name="T39" fmla="*/ 45 h 264"/>
                  <a:gd name="T40" fmla="*/ 357 w 1169"/>
                  <a:gd name="T41" fmla="*/ 49 h 264"/>
                  <a:gd name="T42" fmla="*/ 343 w 1169"/>
                  <a:gd name="T43" fmla="*/ 53 h 264"/>
                  <a:gd name="T44" fmla="*/ 327 w 1169"/>
                  <a:gd name="T45" fmla="*/ 56 h 264"/>
                  <a:gd name="T46" fmla="*/ 291 w 1169"/>
                  <a:gd name="T47" fmla="*/ 59 h 264"/>
                  <a:gd name="T48" fmla="*/ 156 w 1169"/>
                  <a:gd name="T49" fmla="*/ 56 h 264"/>
                  <a:gd name="T50" fmla="*/ 86 w 1169"/>
                  <a:gd name="T51" fmla="*/ 51 h 264"/>
                  <a:gd name="T52" fmla="*/ 49 w 1169"/>
                  <a:gd name="T53" fmla="*/ 47 h 264"/>
                  <a:gd name="T54" fmla="*/ 25 w 1169"/>
                  <a:gd name="T55" fmla="*/ 41 h 264"/>
                  <a:gd name="T56" fmla="*/ 15 w 1169"/>
                  <a:gd name="T57" fmla="*/ 30 h 264"/>
                  <a:gd name="T58" fmla="*/ 15 w 1169"/>
                  <a:gd name="T59" fmla="*/ 17 h 264"/>
                  <a:gd name="T60" fmla="*/ 20 w 1169"/>
                  <a:gd name="T61" fmla="*/ 7 h 264"/>
                  <a:gd name="T62" fmla="*/ 27 w 1169"/>
                  <a:gd name="T63" fmla="*/ 0 h 264"/>
                  <a:gd name="T64" fmla="*/ 16 w 1169"/>
                  <a:gd name="T65" fmla="*/ 0 h 26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69"/>
                  <a:gd name="T100" fmla="*/ 0 h 264"/>
                  <a:gd name="T101" fmla="*/ 1169 w 1169"/>
                  <a:gd name="T102" fmla="*/ 264 h 26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69" h="264">
                    <a:moveTo>
                      <a:pt x="48" y="0"/>
                    </a:moveTo>
                    <a:lnTo>
                      <a:pt x="35" y="16"/>
                    </a:lnTo>
                    <a:lnTo>
                      <a:pt x="22" y="33"/>
                    </a:lnTo>
                    <a:lnTo>
                      <a:pt x="10" y="55"/>
                    </a:lnTo>
                    <a:lnTo>
                      <a:pt x="0" y="108"/>
                    </a:lnTo>
                    <a:lnTo>
                      <a:pt x="2" y="123"/>
                    </a:lnTo>
                    <a:lnTo>
                      <a:pt x="9" y="139"/>
                    </a:lnTo>
                    <a:lnTo>
                      <a:pt x="15" y="154"/>
                    </a:lnTo>
                    <a:lnTo>
                      <a:pt x="29" y="168"/>
                    </a:lnTo>
                    <a:lnTo>
                      <a:pt x="33" y="170"/>
                    </a:lnTo>
                    <a:lnTo>
                      <a:pt x="39" y="176"/>
                    </a:lnTo>
                    <a:lnTo>
                      <a:pt x="54" y="181"/>
                    </a:lnTo>
                    <a:lnTo>
                      <a:pt x="72" y="188"/>
                    </a:lnTo>
                    <a:lnTo>
                      <a:pt x="97" y="195"/>
                    </a:lnTo>
                    <a:lnTo>
                      <a:pt x="123" y="201"/>
                    </a:lnTo>
                    <a:lnTo>
                      <a:pt x="153" y="207"/>
                    </a:lnTo>
                    <a:lnTo>
                      <a:pt x="186" y="213"/>
                    </a:lnTo>
                    <a:lnTo>
                      <a:pt x="224" y="218"/>
                    </a:lnTo>
                    <a:lnTo>
                      <a:pt x="262" y="224"/>
                    </a:lnTo>
                    <a:lnTo>
                      <a:pt x="303" y="229"/>
                    </a:lnTo>
                    <a:lnTo>
                      <a:pt x="346" y="234"/>
                    </a:lnTo>
                    <a:lnTo>
                      <a:pt x="392" y="238"/>
                    </a:lnTo>
                    <a:lnTo>
                      <a:pt x="437" y="243"/>
                    </a:lnTo>
                    <a:lnTo>
                      <a:pt x="484" y="246"/>
                    </a:lnTo>
                    <a:lnTo>
                      <a:pt x="579" y="253"/>
                    </a:lnTo>
                    <a:lnTo>
                      <a:pt x="673" y="258"/>
                    </a:lnTo>
                    <a:lnTo>
                      <a:pt x="765" y="261"/>
                    </a:lnTo>
                    <a:lnTo>
                      <a:pt x="930" y="264"/>
                    </a:lnTo>
                    <a:lnTo>
                      <a:pt x="1054" y="261"/>
                    </a:lnTo>
                    <a:lnTo>
                      <a:pt x="1093" y="254"/>
                    </a:lnTo>
                    <a:lnTo>
                      <a:pt x="1114" y="247"/>
                    </a:lnTo>
                    <a:lnTo>
                      <a:pt x="1147" y="207"/>
                    </a:lnTo>
                    <a:lnTo>
                      <a:pt x="1163" y="155"/>
                    </a:lnTo>
                    <a:lnTo>
                      <a:pt x="1169" y="95"/>
                    </a:lnTo>
                    <a:lnTo>
                      <a:pt x="1156" y="104"/>
                    </a:lnTo>
                    <a:lnTo>
                      <a:pt x="1150" y="110"/>
                    </a:lnTo>
                    <a:lnTo>
                      <a:pt x="1143" y="115"/>
                    </a:lnTo>
                    <a:lnTo>
                      <a:pt x="1132" y="122"/>
                    </a:lnTo>
                    <a:lnTo>
                      <a:pt x="1121" y="128"/>
                    </a:lnTo>
                    <a:lnTo>
                      <a:pt x="1107" y="134"/>
                    </a:lnTo>
                    <a:lnTo>
                      <a:pt x="1090" y="141"/>
                    </a:lnTo>
                    <a:lnTo>
                      <a:pt x="1074" y="147"/>
                    </a:lnTo>
                    <a:lnTo>
                      <a:pt x="1054" y="154"/>
                    </a:lnTo>
                    <a:lnTo>
                      <a:pt x="1032" y="159"/>
                    </a:lnTo>
                    <a:lnTo>
                      <a:pt x="1009" y="163"/>
                    </a:lnTo>
                    <a:lnTo>
                      <a:pt x="983" y="169"/>
                    </a:lnTo>
                    <a:lnTo>
                      <a:pt x="955" y="172"/>
                    </a:lnTo>
                    <a:lnTo>
                      <a:pt x="875" y="176"/>
                    </a:lnTo>
                    <a:lnTo>
                      <a:pt x="758" y="177"/>
                    </a:lnTo>
                    <a:lnTo>
                      <a:pt x="469" y="169"/>
                    </a:lnTo>
                    <a:lnTo>
                      <a:pt x="325" y="161"/>
                    </a:lnTo>
                    <a:lnTo>
                      <a:pt x="259" y="154"/>
                    </a:lnTo>
                    <a:lnTo>
                      <a:pt x="199" y="147"/>
                    </a:lnTo>
                    <a:lnTo>
                      <a:pt x="148" y="140"/>
                    </a:lnTo>
                    <a:lnTo>
                      <a:pt x="106" y="132"/>
                    </a:lnTo>
                    <a:lnTo>
                      <a:pt x="76" y="122"/>
                    </a:lnTo>
                    <a:lnTo>
                      <a:pt x="60" y="111"/>
                    </a:lnTo>
                    <a:lnTo>
                      <a:pt x="46" y="89"/>
                    </a:lnTo>
                    <a:lnTo>
                      <a:pt x="43" y="70"/>
                    </a:lnTo>
                    <a:lnTo>
                      <a:pt x="44" y="51"/>
                    </a:lnTo>
                    <a:lnTo>
                      <a:pt x="51" y="34"/>
                    </a:lnTo>
                    <a:lnTo>
                      <a:pt x="61" y="20"/>
                    </a:lnTo>
                    <a:lnTo>
                      <a:pt x="69" y="9"/>
                    </a:lnTo>
                    <a:lnTo>
                      <a:pt x="80" y="1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221"/>
              <p:cNvSpPr>
                <a:spLocks/>
              </p:cNvSpPr>
              <p:nvPr/>
            </p:nvSpPr>
            <p:spPr bwMode="auto">
              <a:xfrm>
                <a:off x="3742" y="2690"/>
                <a:ext cx="166" cy="72"/>
              </a:xfrm>
              <a:custGeom>
                <a:avLst/>
                <a:gdLst>
                  <a:gd name="T0" fmla="*/ 0 w 499"/>
                  <a:gd name="T1" fmla="*/ 0 h 215"/>
                  <a:gd name="T2" fmla="*/ 1 w 499"/>
                  <a:gd name="T3" fmla="*/ 6 h 215"/>
                  <a:gd name="T4" fmla="*/ 3 w 499"/>
                  <a:gd name="T5" fmla="*/ 14 h 215"/>
                  <a:gd name="T6" fmla="*/ 6 w 499"/>
                  <a:gd name="T7" fmla="*/ 23 h 215"/>
                  <a:gd name="T8" fmla="*/ 8 w 499"/>
                  <a:gd name="T9" fmla="*/ 28 h 215"/>
                  <a:gd name="T10" fmla="*/ 11 w 499"/>
                  <a:gd name="T11" fmla="*/ 33 h 215"/>
                  <a:gd name="T12" fmla="*/ 14 w 499"/>
                  <a:gd name="T13" fmla="*/ 38 h 215"/>
                  <a:gd name="T14" fmla="*/ 18 w 499"/>
                  <a:gd name="T15" fmla="*/ 44 h 215"/>
                  <a:gd name="T16" fmla="*/ 22 w 499"/>
                  <a:gd name="T17" fmla="*/ 48 h 215"/>
                  <a:gd name="T18" fmla="*/ 27 w 499"/>
                  <a:gd name="T19" fmla="*/ 53 h 215"/>
                  <a:gd name="T20" fmla="*/ 30 w 499"/>
                  <a:gd name="T21" fmla="*/ 55 h 215"/>
                  <a:gd name="T22" fmla="*/ 33 w 499"/>
                  <a:gd name="T23" fmla="*/ 57 h 215"/>
                  <a:gd name="T24" fmla="*/ 36 w 499"/>
                  <a:gd name="T25" fmla="*/ 59 h 215"/>
                  <a:gd name="T26" fmla="*/ 40 w 499"/>
                  <a:gd name="T27" fmla="*/ 61 h 215"/>
                  <a:gd name="T28" fmla="*/ 43 w 499"/>
                  <a:gd name="T29" fmla="*/ 63 h 215"/>
                  <a:gd name="T30" fmla="*/ 46 w 499"/>
                  <a:gd name="T31" fmla="*/ 64 h 215"/>
                  <a:gd name="T32" fmla="*/ 50 w 499"/>
                  <a:gd name="T33" fmla="*/ 66 h 215"/>
                  <a:gd name="T34" fmla="*/ 53 w 499"/>
                  <a:gd name="T35" fmla="*/ 67 h 215"/>
                  <a:gd name="T36" fmla="*/ 61 w 499"/>
                  <a:gd name="T37" fmla="*/ 69 h 215"/>
                  <a:gd name="T38" fmla="*/ 68 w 499"/>
                  <a:gd name="T39" fmla="*/ 71 h 215"/>
                  <a:gd name="T40" fmla="*/ 82 w 499"/>
                  <a:gd name="T41" fmla="*/ 72 h 215"/>
                  <a:gd name="T42" fmla="*/ 95 w 499"/>
                  <a:gd name="T43" fmla="*/ 72 h 215"/>
                  <a:gd name="T44" fmla="*/ 108 w 499"/>
                  <a:gd name="T45" fmla="*/ 70 h 215"/>
                  <a:gd name="T46" fmla="*/ 119 w 499"/>
                  <a:gd name="T47" fmla="*/ 67 h 215"/>
                  <a:gd name="T48" fmla="*/ 124 w 499"/>
                  <a:gd name="T49" fmla="*/ 66 h 215"/>
                  <a:gd name="T50" fmla="*/ 128 w 499"/>
                  <a:gd name="T51" fmla="*/ 64 h 215"/>
                  <a:gd name="T52" fmla="*/ 132 w 499"/>
                  <a:gd name="T53" fmla="*/ 62 h 215"/>
                  <a:gd name="T54" fmla="*/ 136 w 499"/>
                  <a:gd name="T55" fmla="*/ 60 h 215"/>
                  <a:gd name="T56" fmla="*/ 142 w 499"/>
                  <a:gd name="T57" fmla="*/ 54 h 215"/>
                  <a:gd name="T58" fmla="*/ 148 w 499"/>
                  <a:gd name="T59" fmla="*/ 47 h 215"/>
                  <a:gd name="T60" fmla="*/ 153 w 499"/>
                  <a:gd name="T61" fmla="*/ 39 h 215"/>
                  <a:gd name="T62" fmla="*/ 157 w 499"/>
                  <a:gd name="T63" fmla="*/ 31 h 215"/>
                  <a:gd name="T64" fmla="*/ 161 w 499"/>
                  <a:gd name="T65" fmla="*/ 23 h 215"/>
                  <a:gd name="T66" fmla="*/ 164 w 499"/>
                  <a:gd name="T67" fmla="*/ 17 h 215"/>
                  <a:gd name="T68" fmla="*/ 166 w 499"/>
                  <a:gd name="T69" fmla="*/ 12 h 215"/>
                  <a:gd name="T70" fmla="*/ 0 w 499"/>
                  <a:gd name="T71" fmla="*/ 0 h 215"/>
                  <a:gd name="T72" fmla="*/ 0 w 499"/>
                  <a:gd name="T73" fmla="*/ 0 h 21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99"/>
                  <a:gd name="T112" fmla="*/ 0 h 215"/>
                  <a:gd name="T113" fmla="*/ 499 w 499"/>
                  <a:gd name="T114" fmla="*/ 215 h 21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99" h="215">
                    <a:moveTo>
                      <a:pt x="0" y="0"/>
                    </a:moveTo>
                    <a:lnTo>
                      <a:pt x="4" y="19"/>
                    </a:lnTo>
                    <a:lnTo>
                      <a:pt x="8" y="41"/>
                    </a:lnTo>
                    <a:lnTo>
                      <a:pt x="18" y="69"/>
                    </a:lnTo>
                    <a:lnTo>
                      <a:pt x="25" y="84"/>
                    </a:lnTo>
                    <a:lnTo>
                      <a:pt x="33" y="99"/>
                    </a:lnTo>
                    <a:lnTo>
                      <a:pt x="41" y="114"/>
                    </a:lnTo>
                    <a:lnTo>
                      <a:pt x="54" y="130"/>
                    </a:lnTo>
                    <a:lnTo>
                      <a:pt x="66" y="143"/>
                    </a:lnTo>
                    <a:lnTo>
                      <a:pt x="81" y="157"/>
                    </a:lnTo>
                    <a:lnTo>
                      <a:pt x="90" y="164"/>
                    </a:lnTo>
                    <a:lnTo>
                      <a:pt x="99" y="169"/>
                    </a:lnTo>
                    <a:lnTo>
                      <a:pt x="108" y="176"/>
                    </a:lnTo>
                    <a:lnTo>
                      <a:pt x="119" y="182"/>
                    </a:lnTo>
                    <a:lnTo>
                      <a:pt x="128" y="187"/>
                    </a:lnTo>
                    <a:lnTo>
                      <a:pt x="139" y="191"/>
                    </a:lnTo>
                    <a:lnTo>
                      <a:pt x="149" y="196"/>
                    </a:lnTo>
                    <a:lnTo>
                      <a:pt x="160" y="200"/>
                    </a:lnTo>
                    <a:lnTo>
                      <a:pt x="182" y="207"/>
                    </a:lnTo>
                    <a:lnTo>
                      <a:pt x="203" y="211"/>
                    </a:lnTo>
                    <a:lnTo>
                      <a:pt x="245" y="215"/>
                    </a:lnTo>
                    <a:lnTo>
                      <a:pt x="285" y="215"/>
                    </a:lnTo>
                    <a:lnTo>
                      <a:pt x="324" y="209"/>
                    </a:lnTo>
                    <a:lnTo>
                      <a:pt x="357" y="201"/>
                    </a:lnTo>
                    <a:lnTo>
                      <a:pt x="372" y="197"/>
                    </a:lnTo>
                    <a:lnTo>
                      <a:pt x="386" y="191"/>
                    </a:lnTo>
                    <a:lnTo>
                      <a:pt x="397" y="185"/>
                    </a:lnTo>
                    <a:lnTo>
                      <a:pt x="408" y="178"/>
                    </a:lnTo>
                    <a:lnTo>
                      <a:pt x="426" y="161"/>
                    </a:lnTo>
                    <a:lnTo>
                      <a:pt x="444" y="141"/>
                    </a:lnTo>
                    <a:lnTo>
                      <a:pt x="459" y="117"/>
                    </a:lnTo>
                    <a:lnTo>
                      <a:pt x="471" y="92"/>
                    </a:lnTo>
                    <a:lnTo>
                      <a:pt x="484" y="70"/>
                    </a:lnTo>
                    <a:lnTo>
                      <a:pt x="492" y="52"/>
                    </a:lnTo>
                    <a:lnTo>
                      <a:pt x="499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222"/>
              <p:cNvSpPr>
                <a:spLocks/>
              </p:cNvSpPr>
              <p:nvPr/>
            </p:nvSpPr>
            <p:spPr bwMode="auto">
              <a:xfrm>
                <a:off x="3895" y="2433"/>
                <a:ext cx="730" cy="192"/>
              </a:xfrm>
              <a:custGeom>
                <a:avLst/>
                <a:gdLst>
                  <a:gd name="T0" fmla="*/ 14 w 2189"/>
                  <a:gd name="T1" fmla="*/ 89 h 575"/>
                  <a:gd name="T2" fmla="*/ 19 w 2189"/>
                  <a:gd name="T3" fmla="*/ 84 h 575"/>
                  <a:gd name="T4" fmla="*/ 24 w 2189"/>
                  <a:gd name="T5" fmla="*/ 82 h 575"/>
                  <a:gd name="T6" fmla="*/ 32 w 2189"/>
                  <a:gd name="T7" fmla="*/ 79 h 575"/>
                  <a:gd name="T8" fmla="*/ 45 w 2189"/>
                  <a:gd name="T9" fmla="*/ 80 h 575"/>
                  <a:gd name="T10" fmla="*/ 55 w 2189"/>
                  <a:gd name="T11" fmla="*/ 84 h 575"/>
                  <a:gd name="T12" fmla="*/ 69 w 2189"/>
                  <a:gd name="T13" fmla="*/ 95 h 575"/>
                  <a:gd name="T14" fmla="*/ 77 w 2189"/>
                  <a:gd name="T15" fmla="*/ 112 h 575"/>
                  <a:gd name="T16" fmla="*/ 81 w 2189"/>
                  <a:gd name="T17" fmla="*/ 146 h 575"/>
                  <a:gd name="T18" fmla="*/ 90 w 2189"/>
                  <a:gd name="T19" fmla="*/ 136 h 575"/>
                  <a:gd name="T20" fmla="*/ 95 w 2189"/>
                  <a:gd name="T21" fmla="*/ 114 h 575"/>
                  <a:gd name="T22" fmla="*/ 91 w 2189"/>
                  <a:gd name="T23" fmla="*/ 103 h 575"/>
                  <a:gd name="T24" fmla="*/ 86 w 2189"/>
                  <a:gd name="T25" fmla="*/ 93 h 575"/>
                  <a:gd name="T26" fmla="*/ 80 w 2189"/>
                  <a:gd name="T27" fmla="*/ 84 h 575"/>
                  <a:gd name="T28" fmla="*/ 70 w 2189"/>
                  <a:gd name="T29" fmla="*/ 76 h 575"/>
                  <a:gd name="T30" fmla="*/ 61 w 2189"/>
                  <a:gd name="T31" fmla="*/ 73 h 575"/>
                  <a:gd name="T32" fmla="*/ 49 w 2189"/>
                  <a:gd name="T33" fmla="*/ 68 h 575"/>
                  <a:gd name="T34" fmla="*/ 50 w 2189"/>
                  <a:gd name="T35" fmla="*/ 67 h 575"/>
                  <a:gd name="T36" fmla="*/ 74 w 2189"/>
                  <a:gd name="T37" fmla="*/ 64 h 575"/>
                  <a:gd name="T38" fmla="*/ 96 w 2189"/>
                  <a:gd name="T39" fmla="*/ 69 h 575"/>
                  <a:gd name="T40" fmla="*/ 106 w 2189"/>
                  <a:gd name="T41" fmla="*/ 75 h 575"/>
                  <a:gd name="T42" fmla="*/ 115 w 2189"/>
                  <a:gd name="T43" fmla="*/ 83 h 575"/>
                  <a:gd name="T44" fmla="*/ 119 w 2189"/>
                  <a:gd name="T45" fmla="*/ 80 h 575"/>
                  <a:gd name="T46" fmla="*/ 126 w 2189"/>
                  <a:gd name="T47" fmla="*/ 76 h 575"/>
                  <a:gd name="T48" fmla="*/ 133 w 2189"/>
                  <a:gd name="T49" fmla="*/ 72 h 575"/>
                  <a:gd name="T50" fmla="*/ 139 w 2189"/>
                  <a:gd name="T51" fmla="*/ 68 h 575"/>
                  <a:gd name="T52" fmla="*/ 146 w 2189"/>
                  <a:gd name="T53" fmla="*/ 66 h 575"/>
                  <a:gd name="T54" fmla="*/ 153 w 2189"/>
                  <a:gd name="T55" fmla="*/ 63 h 575"/>
                  <a:gd name="T56" fmla="*/ 164 w 2189"/>
                  <a:gd name="T57" fmla="*/ 59 h 575"/>
                  <a:gd name="T58" fmla="*/ 182 w 2189"/>
                  <a:gd name="T59" fmla="*/ 56 h 575"/>
                  <a:gd name="T60" fmla="*/ 210 w 2189"/>
                  <a:gd name="T61" fmla="*/ 54 h 575"/>
                  <a:gd name="T62" fmla="*/ 277 w 2189"/>
                  <a:gd name="T63" fmla="*/ 62 h 575"/>
                  <a:gd name="T64" fmla="*/ 289 w 2189"/>
                  <a:gd name="T65" fmla="*/ 66 h 575"/>
                  <a:gd name="T66" fmla="*/ 295 w 2189"/>
                  <a:gd name="T67" fmla="*/ 69 h 575"/>
                  <a:gd name="T68" fmla="*/ 301 w 2189"/>
                  <a:gd name="T69" fmla="*/ 73 h 575"/>
                  <a:gd name="T70" fmla="*/ 309 w 2189"/>
                  <a:gd name="T71" fmla="*/ 77 h 575"/>
                  <a:gd name="T72" fmla="*/ 318 w 2189"/>
                  <a:gd name="T73" fmla="*/ 82 h 575"/>
                  <a:gd name="T74" fmla="*/ 324 w 2189"/>
                  <a:gd name="T75" fmla="*/ 87 h 575"/>
                  <a:gd name="T76" fmla="*/ 335 w 2189"/>
                  <a:gd name="T77" fmla="*/ 95 h 575"/>
                  <a:gd name="T78" fmla="*/ 353 w 2189"/>
                  <a:gd name="T79" fmla="*/ 112 h 575"/>
                  <a:gd name="T80" fmla="*/ 362 w 2189"/>
                  <a:gd name="T81" fmla="*/ 121 h 575"/>
                  <a:gd name="T82" fmla="*/ 370 w 2189"/>
                  <a:gd name="T83" fmla="*/ 130 h 575"/>
                  <a:gd name="T84" fmla="*/ 378 w 2189"/>
                  <a:gd name="T85" fmla="*/ 140 h 575"/>
                  <a:gd name="T86" fmla="*/ 385 w 2189"/>
                  <a:gd name="T87" fmla="*/ 149 h 575"/>
                  <a:gd name="T88" fmla="*/ 392 w 2189"/>
                  <a:gd name="T89" fmla="*/ 158 h 575"/>
                  <a:gd name="T90" fmla="*/ 404 w 2189"/>
                  <a:gd name="T91" fmla="*/ 173 h 575"/>
                  <a:gd name="T92" fmla="*/ 412 w 2189"/>
                  <a:gd name="T93" fmla="*/ 185 h 575"/>
                  <a:gd name="T94" fmla="*/ 418 w 2189"/>
                  <a:gd name="T95" fmla="*/ 192 h 575"/>
                  <a:gd name="T96" fmla="*/ 610 w 2189"/>
                  <a:gd name="T97" fmla="*/ 168 h 575"/>
                  <a:gd name="T98" fmla="*/ 607 w 2189"/>
                  <a:gd name="T99" fmla="*/ 128 h 575"/>
                  <a:gd name="T100" fmla="*/ 613 w 2189"/>
                  <a:gd name="T101" fmla="*/ 105 h 575"/>
                  <a:gd name="T102" fmla="*/ 617 w 2189"/>
                  <a:gd name="T103" fmla="*/ 97 h 575"/>
                  <a:gd name="T104" fmla="*/ 622 w 2189"/>
                  <a:gd name="T105" fmla="*/ 89 h 575"/>
                  <a:gd name="T106" fmla="*/ 635 w 2189"/>
                  <a:gd name="T107" fmla="*/ 74 h 575"/>
                  <a:gd name="T108" fmla="*/ 645 w 2189"/>
                  <a:gd name="T109" fmla="*/ 63 h 575"/>
                  <a:gd name="T110" fmla="*/ 656 w 2189"/>
                  <a:gd name="T111" fmla="*/ 51 h 575"/>
                  <a:gd name="T112" fmla="*/ 667 w 2189"/>
                  <a:gd name="T113" fmla="*/ 41 h 575"/>
                  <a:gd name="T114" fmla="*/ 672 w 2189"/>
                  <a:gd name="T115" fmla="*/ 39 h 575"/>
                  <a:gd name="T116" fmla="*/ 688 w 2189"/>
                  <a:gd name="T117" fmla="*/ 35 h 575"/>
                  <a:gd name="T118" fmla="*/ 719 w 2189"/>
                  <a:gd name="T119" fmla="*/ 33 h 575"/>
                  <a:gd name="T120" fmla="*/ 696 w 2189"/>
                  <a:gd name="T121" fmla="*/ 0 h 575"/>
                  <a:gd name="T122" fmla="*/ 0 w 2189"/>
                  <a:gd name="T123" fmla="*/ 31 h 575"/>
                  <a:gd name="T124" fmla="*/ 11 w 2189"/>
                  <a:gd name="T125" fmla="*/ 91 h 57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189"/>
                  <a:gd name="T190" fmla="*/ 0 h 575"/>
                  <a:gd name="T191" fmla="*/ 2189 w 2189"/>
                  <a:gd name="T192" fmla="*/ 575 h 575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189" h="575">
                    <a:moveTo>
                      <a:pt x="33" y="273"/>
                    </a:moveTo>
                    <a:lnTo>
                      <a:pt x="42" y="266"/>
                    </a:lnTo>
                    <a:lnTo>
                      <a:pt x="51" y="258"/>
                    </a:lnTo>
                    <a:lnTo>
                      <a:pt x="57" y="252"/>
                    </a:lnTo>
                    <a:lnTo>
                      <a:pt x="64" y="249"/>
                    </a:lnTo>
                    <a:lnTo>
                      <a:pt x="71" y="245"/>
                    </a:lnTo>
                    <a:lnTo>
                      <a:pt x="79" y="242"/>
                    </a:lnTo>
                    <a:lnTo>
                      <a:pt x="95" y="237"/>
                    </a:lnTo>
                    <a:lnTo>
                      <a:pt x="115" y="235"/>
                    </a:lnTo>
                    <a:lnTo>
                      <a:pt x="135" y="240"/>
                    </a:lnTo>
                    <a:lnTo>
                      <a:pt x="155" y="248"/>
                    </a:lnTo>
                    <a:lnTo>
                      <a:pt x="166" y="253"/>
                    </a:lnTo>
                    <a:lnTo>
                      <a:pt x="174" y="259"/>
                    </a:lnTo>
                    <a:lnTo>
                      <a:pt x="206" y="284"/>
                    </a:lnTo>
                    <a:lnTo>
                      <a:pt x="225" y="311"/>
                    </a:lnTo>
                    <a:lnTo>
                      <a:pt x="232" y="335"/>
                    </a:lnTo>
                    <a:lnTo>
                      <a:pt x="237" y="396"/>
                    </a:lnTo>
                    <a:lnTo>
                      <a:pt x="244" y="438"/>
                    </a:lnTo>
                    <a:lnTo>
                      <a:pt x="251" y="430"/>
                    </a:lnTo>
                    <a:lnTo>
                      <a:pt x="269" y="406"/>
                    </a:lnTo>
                    <a:lnTo>
                      <a:pt x="281" y="374"/>
                    </a:lnTo>
                    <a:lnTo>
                      <a:pt x="284" y="341"/>
                    </a:lnTo>
                    <a:lnTo>
                      <a:pt x="280" y="324"/>
                    </a:lnTo>
                    <a:lnTo>
                      <a:pt x="273" y="307"/>
                    </a:lnTo>
                    <a:lnTo>
                      <a:pt x="266" y="292"/>
                    </a:lnTo>
                    <a:lnTo>
                      <a:pt x="257" y="278"/>
                    </a:lnTo>
                    <a:lnTo>
                      <a:pt x="248" y="264"/>
                    </a:lnTo>
                    <a:lnTo>
                      <a:pt x="239" y="252"/>
                    </a:lnTo>
                    <a:lnTo>
                      <a:pt x="221" y="235"/>
                    </a:lnTo>
                    <a:lnTo>
                      <a:pt x="210" y="229"/>
                    </a:lnTo>
                    <a:lnTo>
                      <a:pt x="197" y="223"/>
                    </a:lnTo>
                    <a:lnTo>
                      <a:pt x="184" y="218"/>
                    </a:lnTo>
                    <a:lnTo>
                      <a:pt x="170" y="212"/>
                    </a:lnTo>
                    <a:lnTo>
                      <a:pt x="146" y="205"/>
                    </a:lnTo>
                    <a:lnTo>
                      <a:pt x="137" y="204"/>
                    </a:lnTo>
                    <a:lnTo>
                      <a:pt x="149" y="200"/>
                    </a:lnTo>
                    <a:lnTo>
                      <a:pt x="179" y="194"/>
                    </a:lnTo>
                    <a:lnTo>
                      <a:pt x="221" y="193"/>
                    </a:lnTo>
                    <a:lnTo>
                      <a:pt x="266" y="200"/>
                    </a:lnTo>
                    <a:lnTo>
                      <a:pt x="287" y="208"/>
                    </a:lnTo>
                    <a:lnTo>
                      <a:pt x="304" y="216"/>
                    </a:lnTo>
                    <a:lnTo>
                      <a:pt x="317" y="224"/>
                    </a:lnTo>
                    <a:lnTo>
                      <a:pt x="328" y="231"/>
                    </a:lnTo>
                    <a:lnTo>
                      <a:pt x="345" y="249"/>
                    </a:lnTo>
                    <a:lnTo>
                      <a:pt x="350" y="245"/>
                    </a:lnTo>
                    <a:lnTo>
                      <a:pt x="357" y="241"/>
                    </a:lnTo>
                    <a:lnTo>
                      <a:pt x="367" y="234"/>
                    </a:lnTo>
                    <a:lnTo>
                      <a:pt x="378" y="227"/>
                    </a:lnTo>
                    <a:lnTo>
                      <a:pt x="393" y="219"/>
                    </a:lnTo>
                    <a:lnTo>
                      <a:pt x="400" y="215"/>
                    </a:lnTo>
                    <a:lnTo>
                      <a:pt x="410" y="211"/>
                    </a:lnTo>
                    <a:lnTo>
                      <a:pt x="418" y="205"/>
                    </a:lnTo>
                    <a:lnTo>
                      <a:pt x="428" y="202"/>
                    </a:lnTo>
                    <a:lnTo>
                      <a:pt x="437" y="197"/>
                    </a:lnTo>
                    <a:lnTo>
                      <a:pt x="447" y="193"/>
                    </a:lnTo>
                    <a:lnTo>
                      <a:pt x="458" y="190"/>
                    </a:lnTo>
                    <a:lnTo>
                      <a:pt x="470" y="185"/>
                    </a:lnTo>
                    <a:lnTo>
                      <a:pt x="492" y="178"/>
                    </a:lnTo>
                    <a:lnTo>
                      <a:pt x="518" y="172"/>
                    </a:lnTo>
                    <a:lnTo>
                      <a:pt x="545" y="167"/>
                    </a:lnTo>
                    <a:lnTo>
                      <a:pt x="572" y="164"/>
                    </a:lnTo>
                    <a:lnTo>
                      <a:pt x="630" y="163"/>
                    </a:lnTo>
                    <a:lnTo>
                      <a:pt x="800" y="175"/>
                    </a:lnTo>
                    <a:lnTo>
                      <a:pt x="831" y="185"/>
                    </a:lnTo>
                    <a:lnTo>
                      <a:pt x="848" y="190"/>
                    </a:lnTo>
                    <a:lnTo>
                      <a:pt x="866" y="198"/>
                    </a:lnTo>
                    <a:lnTo>
                      <a:pt x="875" y="202"/>
                    </a:lnTo>
                    <a:lnTo>
                      <a:pt x="884" y="208"/>
                    </a:lnTo>
                    <a:lnTo>
                      <a:pt x="895" y="212"/>
                    </a:lnTo>
                    <a:lnTo>
                      <a:pt x="904" y="219"/>
                    </a:lnTo>
                    <a:lnTo>
                      <a:pt x="917" y="224"/>
                    </a:lnTo>
                    <a:lnTo>
                      <a:pt x="926" y="231"/>
                    </a:lnTo>
                    <a:lnTo>
                      <a:pt x="940" y="238"/>
                    </a:lnTo>
                    <a:lnTo>
                      <a:pt x="953" y="246"/>
                    </a:lnTo>
                    <a:lnTo>
                      <a:pt x="966" y="256"/>
                    </a:lnTo>
                    <a:lnTo>
                      <a:pt x="973" y="260"/>
                    </a:lnTo>
                    <a:lnTo>
                      <a:pt x="980" y="266"/>
                    </a:lnTo>
                    <a:lnTo>
                      <a:pt x="1006" y="286"/>
                    </a:lnTo>
                    <a:lnTo>
                      <a:pt x="1032" y="311"/>
                    </a:lnTo>
                    <a:lnTo>
                      <a:pt x="1059" y="335"/>
                    </a:lnTo>
                    <a:lnTo>
                      <a:pt x="1072" y="350"/>
                    </a:lnTo>
                    <a:lnTo>
                      <a:pt x="1085" y="363"/>
                    </a:lnTo>
                    <a:lnTo>
                      <a:pt x="1097" y="376"/>
                    </a:lnTo>
                    <a:lnTo>
                      <a:pt x="1110" y="390"/>
                    </a:lnTo>
                    <a:lnTo>
                      <a:pt x="1122" y="403"/>
                    </a:lnTo>
                    <a:lnTo>
                      <a:pt x="1133" y="419"/>
                    </a:lnTo>
                    <a:lnTo>
                      <a:pt x="1144" y="432"/>
                    </a:lnTo>
                    <a:lnTo>
                      <a:pt x="1155" y="445"/>
                    </a:lnTo>
                    <a:lnTo>
                      <a:pt x="1166" y="458"/>
                    </a:lnTo>
                    <a:lnTo>
                      <a:pt x="1176" y="472"/>
                    </a:lnTo>
                    <a:lnTo>
                      <a:pt x="1195" y="496"/>
                    </a:lnTo>
                    <a:lnTo>
                      <a:pt x="1212" y="518"/>
                    </a:lnTo>
                    <a:lnTo>
                      <a:pt x="1225" y="538"/>
                    </a:lnTo>
                    <a:lnTo>
                      <a:pt x="1236" y="553"/>
                    </a:lnTo>
                    <a:lnTo>
                      <a:pt x="1246" y="566"/>
                    </a:lnTo>
                    <a:lnTo>
                      <a:pt x="1253" y="575"/>
                    </a:lnTo>
                    <a:lnTo>
                      <a:pt x="1839" y="533"/>
                    </a:lnTo>
                    <a:lnTo>
                      <a:pt x="1830" y="502"/>
                    </a:lnTo>
                    <a:lnTo>
                      <a:pt x="1818" y="431"/>
                    </a:lnTo>
                    <a:lnTo>
                      <a:pt x="1819" y="384"/>
                    </a:lnTo>
                    <a:lnTo>
                      <a:pt x="1829" y="336"/>
                    </a:lnTo>
                    <a:lnTo>
                      <a:pt x="1837" y="313"/>
                    </a:lnTo>
                    <a:lnTo>
                      <a:pt x="1843" y="300"/>
                    </a:lnTo>
                    <a:lnTo>
                      <a:pt x="1850" y="289"/>
                    </a:lnTo>
                    <a:lnTo>
                      <a:pt x="1857" y="277"/>
                    </a:lnTo>
                    <a:lnTo>
                      <a:pt x="1865" y="266"/>
                    </a:lnTo>
                    <a:lnTo>
                      <a:pt x="1884" y="244"/>
                    </a:lnTo>
                    <a:lnTo>
                      <a:pt x="1903" y="222"/>
                    </a:lnTo>
                    <a:lnTo>
                      <a:pt x="1920" y="205"/>
                    </a:lnTo>
                    <a:lnTo>
                      <a:pt x="1935" y="189"/>
                    </a:lnTo>
                    <a:lnTo>
                      <a:pt x="1947" y="175"/>
                    </a:lnTo>
                    <a:lnTo>
                      <a:pt x="1968" y="152"/>
                    </a:lnTo>
                    <a:lnTo>
                      <a:pt x="1986" y="135"/>
                    </a:lnTo>
                    <a:lnTo>
                      <a:pt x="2000" y="124"/>
                    </a:lnTo>
                    <a:lnTo>
                      <a:pt x="2008" y="120"/>
                    </a:lnTo>
                    <a:lnTo>
                      <a:pt x="2016" y="116"/>
                    </a:lnTo>
                    <a:lnTo>
                      <a:pt x="2036" y="110"/>
                    </a:lnTo>
                    <a:lnTo>
                      <a:pt x="2062" y="106"/>
                    </a:lnTo>
                    <a:lnTo>
                      <a:pt x="2116" y="102"/>
                    </a:lnTo>
                    <a:lnTo>
                      <a:pt x="2156" y="99"/>
                    </a:lnTo>
                    <a:lnTo>
                      <a:pt x="2189" y="99"/>
                    </a:lnTo>
                    <a:lnTo>
                      <a:pt x="2088" y="0"/>
                    </a:lnTo>
                    <a:lnTo>
                      <a:pt x="1232" y="17"/>
                    </a:lnTo>
                    <a:lnTo>
                      <a:pt x="0" y="94"/>
                    </a:lnTo>
                    <a:lnTo>
                      <a:pt x="33" y="273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223"/>
              <p:cNvSpPr>
                <a:spLocks/>
              </p:cNvSpPr>
              <p:nvPr/>
            </p:nvSpPr>
            <p:spPr bwMode="auto">
              <a:xfrm>
                <a:off x="3703" y="2504"/>
                <a:ext cx="80" cy="85"/>
              </a:xfrm>
              <a:custGeom>
                <a:avLst/>
                <a:gdLst>
                  <a:gd name="T0" fmla="*/ 14 w 240"/>
                  <a:gd name="T1" fmla="*/ 79 h 255"/>
                  <a:gd name="T2" fmla="*/ 12 w 240"/>
                  <a:gd name="T3" fmla="*/ 76 h 255"/>
                  <a:gd name="T4" fmla="*/ 7 w 240"/>
                  <a:gd name="T5" fmla="*/ 68 h 255"/>
                  <a:gd name="T6" fmla="*/ 2 w 240"/>
                  <a:gd name="T7" fmla="*/ 56 h 255"/>
                  <a:gd name="T8" fmla="*/ 0 w 240"/>
                  <a:gd name="T9" fmla="*/ 40 h 255"/>
                  <a:gd name="T10" fmla="*/ 1 w 240"/>
                  <a:gd name="T11" fmla="*/ 32 h 255"/>
                  <a:gd name="T12" fmla="*/ 4 w 240"/>
                  <a:gd name="T13" fmla="*/ 24 h 255"/>
                  <a:gd name="T14" fmla="*/ 7 w 240"/>
                  <a:gd name="T15" fmla="*/ 21 h 255"/>
                  <a:gd name="T16" fmla="*/ 8 w 240"/>
                  <a:gd name="T17" fmla="*/ 17 h 255"/>
                  <a:gd name="T18" fmla="*/ 13 w 240"/>
                  <a:gd name="T19" fmla="*/ 11 h 255"/>
                  <a:gd name="T20" fmla="*/ 20 w 240"/>
                  <a:gd name="T21" fmla="*/ 6 h 255"/>
                  <a:gd name="T22" fmla="*/ 24 w 240"/>
                  <a:gd name="T23" fmla="*/ 4 h 255"/>
                  <a:gd name="T24" fmla="*/ 27 w 240"/>
                  <a:gd name="T25" fmla="*/ 3 h 255"/>
                  <a:gd name="T26" fmla="*/ 31 w 240"/>
                  <a:gd name="T27" fmla="*/ 1 h 255"/>
                  <a:gd name="T28" fmla="*/ 35 w 240"/>
                  <a:gd name="T29" fmla="*/ 0 h 255"/>
                  <a:gd name="T30" fmla="*/ 43 w 240"/>
                  <a:gd name="T31" fmla="*/ 0 h 255"/>
                  <a:gd name="T32" fmla="*/ 58 w 240"/>
                  <a:gd name="T33" fmla="*/ 3 h 255"/>
                  <a:gd name="T34" fmla="*/ 64 w 240"/>
                  <a:gd name="T35" fmla="*/ 6 h 255"/>
                  <a:gd name="T36" fmla="*/ 67 w 240"/>
                  <a:gd name="T37" fmla="*/ 8 h 255"/>
                  <a:gd name="T38" fmla="*/ 69 w 240"/>
                  <a:gd name="T39" fmla="*/ 10 h 255"/>
                  <a:gd name="T40" fmla="*/ 77 w 240"/>
                  <a:gd name="T41" fmla="*/ 18 h 255"/>
                  <a:gd name="T42" fmla="*/ 80 w 240"/>
                  <a:gd name="T43" fmla="*/ 26 h 255"/>
                  <a:gd name="T44" fmla="*/ 80 w 240"/>
                  <a:gd name="T45" fmla="*/ 50 h 255"/>
                  <a:gd name="T46" fmla="*/ 80 w 240"/>
                  <a:gd name="T47" fmla="*/ 66 h 255"/>
                  <a:gd name="T48" fmla="*/ 77 w 240"/>
                  <a:gd name="T49" fmla="*/ 69 h 255"/>
                  <a:gd name="T50" fmla="*/ 69 w 240"/>
                  <a:gd name="T51" fmla="*/ 75 h 255"/>
                  <a:gd name="T52" fmla="*/ 66 w 240"/>
                  <a:gd name="T53" fmla="*/ 77 h 255"/>
                  <a:gd name="T54" fmla="*/ 64 w 240"/>
                  <a:gd name="T55" fmla="*/ 78 h 255"/>
                  <a:gd name="T56" fmla="*/ 61 w 240"/>
                  <a:gd name="T57" fmla="*/ 80 h 255"/>
                  <a:gd name="T58" fmla="*/ 58 w 240"/>
                  <a:gd name="T59" fmla="*/ 82 h 255"/>
                  <a:gd name="T60" fmla="*/ 54 w 240"/>
                  <a:gd name="T61" fmla="*/ 84 h 255"/>
                  <a:gd name="T62" fmla="*/ 50 w 240"/>
                  <a:gd name="T63" fmla="*/ 85 h 255"/>
                  <a:gd name="T64" fmla="*/ 34 w 240"/>
                  <a:gd name="T65" fmla="*/ 84 h 255"/>
                  <a:gd name="T66" fmla="*/ 26 w 240"/>
                  <a:gd name="T67" fmla="*/ 83 h 255"/>
                  <a:gd name="T68" fmla="*/ 27 w 240"/>
                  <a:gd name="T69" fmla="*/ 75 h 255"/>
                  <a:gd name="T70" fmla="*/ 55 w 240"/>
                  <a:gd name="T71" fmla="*/ 55 h 255"/>
                  <a:gd name="T72" fmla="*/ 58 w 240"/>
                  <a:gd name="T73" fmla="*/ 41 h 255"/>
                  <a:gd name="T74" fmla="*/ 58 w 240"/>
                  <a:gd name="T75" fmla="*/ 28 h 255"/>
                  <a:gd name="T76" fmla="*/ 56 w 240"/>
                  <a:gd name="T77" fmla="*/ 23 h 255"/>
                  <a:gd name="T78" fmla="*/ 53 w 240"/>
                  <a:gd name="T79" fmla="*/ 19 h 255"/>
                  <a:gd name="T80" fmla="*/ 51 w 240"/>
                  <a:gd name="T81" fmla="*/ 18 h 255"/>
                  <a:gd name="T82" fmla="*/ 49 w 240"/>
                  <a:gd name="T83" fmla="*/ 17 h 255"/>
                  <a:gd name="T84" fmla="*/ 44 w 240"/>
                  <a:gd name="T85" fmla="*/ 15 h 255"/>
                  <a:gd name="T86" fmla="*/ 34 w 240"/>
                  <a:gd name="T87" fmla="*/ 14 h 255"/>
                  <a:gd name="T88" fmla="*/ 25 w 240"/>
                  <a:gd name="T89" fmla="*/ 16 h 255"/>
                  <a:gd name="T90" fmla="*/ 18 w 240"/>
                  <a:gd name="T91" fmla="*/ 21 h 255"/>
                  <a:gd name="T92" fmla="*/ 12 w 240"/>
                  <a:gd name="T93" fmla="*/ 28 h 255"/>
                  <a:gd name="T94" fmla="*/ 11 w 240"/>
                  <a:gd name="T95" fmla="*/ 39 h 255"/>
                  <a:gd name="T96" fmla="*/ 12 w 240"/>
                  <a:gd name="T97" fmla="*/ 45 h 255"/>
                  <a:gd name="T98" fmla="*/ 14 w 240"/>
                  <a:gd name="T99" fmla="*/ 51 h 255"/>
                  <a:gd name="T100" fmla="*/ 16 w 240"/>
                  <a:gd name="T101" fmla="*/ 56 h 255"/>
                  <a:gd name="T102" fmla="*/ 18 w 240"/>
                  <a:gd name="T103" fmla="*/ 61 h 255"/>
                  <a:gd name="T104" fmla="*/ 20 w 240"/>
                  <a:gd name="T105" fmla="*/ 64 h 255"/>
                  <a:gd name="T106" fmla="*/ 14 w 240"/>
                  <a:gd name="T107" fmla="*/ 79 h 255"/>
                  <a:gd name="T108" fmla="*/ 14 w 240"/>
                  <a:gd name="T109" fmla="*/ 79 h 25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240"/>
                  <a:gd name="T166" fmla="*/ 0 h 255"/>
                  <a:gd name="T167" fmla="*/ 240 w 240"/>
                  <a:gd name="T168" fmla="*/ 255 h 25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240" h="255">
                    <a:moveTo>
                      <a:pt x="43" y="237"/>
                    </a:moveTo>
                    <a:lnTo>
                      <a:pt x="36" y="229"/>
                    </a:lnTo>
                    <a:lnTo>
                      <a:pt x="21" y="204"/>
                    </a:lnTo>
                    <a:lnTo>
                      <a:pt x="7" y="168"/>
                    </a:lnTo>
                    <a:lnTo>
                      <a:pt x="0" y="121"/>
                    </a:lnTo>
                    <a:lnTo>
                      <a:pt x="4" y="96"/>
                    </a:lnTo>
                    <a:lnTo>
                      <a:pt x="13" y="73"/>
                    </a:lnTo>
                    <a:lnTo>
                      <a:pt x="20" y="62"/>
                    </a:lnTo>
                    <a:lnTo>
                      <a:pt x="25" y="52"/>
                    </a:lnTo>
                    <a:lnTo>
                      <a:pt x="40" y="33"/>
                    </a:lnTo>
                    <a:lnTo>
                      <a:pt x="61" y="18"/>
                    </a:lnTo>
                    <a:lnTo>
                      <a:pt x="71" y="12"/>
                    </a:lnTo>
                    <a:lnTo>
                      <a:pt x="82" y="8"/>
                    </a:lnTo>
                    <a:lnTo>
                      <a:pt x="93" y="3"/>
                    </a:lnTo>
                    <a:lnTo>
                      <a:pt x="105" y="0"/>
                    </a:lnTo>
                    <a:lnTo>
                      <a:pt x="129" y="0"/>
                    </a:lnTo>
                    <a:lnTo>
                      <a:pt x="175" y="8"/>
                    </a:lnTo>
                    <a:lnTo>
                      <a:pt x="193" y="18"/>
                    </a:lnTo>
                    <a:lnTo>
                      <a:pt x="202" y="23"/>
                    </a:lnTo>
                    <a:lnTo>
                      <a:pt x="208" y="29"/>
                    </a:lnTo>
                    <a:lnTo>
                      <a:pt x="230" y="54"/>
                    </a:lnTo>
                    <a:lnTo>
                      <a:pt x="239" y="77"/>
                    </a:lnTo>
                    <a:lnTo>
                      <a:pt x="240" y="149"/>
                    </a:lnTo>
                    <a:lnTo>
                      <a:pt x="239" y="198"/>
                    </a:lnTo>
                    <a:lnTo>
                      <a:pt x="230" y="207"/>
                    </a:lnTo>
                    <a:lnTo>
                      <a:pt x="206" y="224"/>
                    </a:lnTo>
                    <a:lnTo>
                      <a:pt x="197" y="230"/>
                    </a:lnTo>
                    <a:lnTo>
                      <a:pt x="191" y="235"/>
                    </a:lnTo>
                    <a:lnTo>
                      <a:pt x="182" y="240"/>
                    </a:lnTo>
                    <a:lnTo>
                      <a:pt x="175" y="245"/>
                    </a:lnTo>
                    <a:lnTo>
                      <a:pt x="163" y="252"/>
                    </a:lnTo>
                    <a:lnTo>
                      <a:pt x="149" y="255"/>
                    </a:lnTo>
                    <a:lnTo>
                      <a:pt x="102" y="253"/>
                    </a:lnTo>
                    <a:lnTo>
                      <a:pt x="79" y="249"/>
                    </a:lnTo>
                    <a:lnTo>
                      <a:pt x="82" y="224"/>
                    </a:lnTo>
                    <a:lnTo>
                      <a:pt x="166" y="165"/>
                    </a:lnTo>
                    <a:lnTo>
                      <a:pt x="175" y="123"/>
                    </a:lnTo>
                    <a:lnTo>
                      <a:pt x="174" y="84"/>
                    </a:lnTo>
                    <a:lnTo>
                      <a:pt x="168" y="70"/>
                    </a:lnTo>
                    <a:lnTo>
                      <a:pt x="159" y="58"/>
                    </a:lnTo>
                    <a:lnTo>
                      <a:pt x="153" y="54"/>
                    </a:lnTo>
                    <a:lnTo>
                      <a:pt x="148" y="50"/>
                    </a:lnTo>
                    <a:lnTo>
                      <a:pt x="133" y="46"/>
                    </a:lnTo>
                    <a:lnTo>
                      <a:pt x="101" y="43"/>
                    </a:lnTo>
                    <a:lnTo>
                      <a:pt x="75" y="47"/>
                    </a:lnTo>
                    <a:lnTo>
                      <a:pt x="53" y="62"/>
                    </a:lnTo>
                    <a:lnTo>
                      <a:pt x="36" y="84"/>
                    </a:lnTo>
                    <a:lnTo>
                      <a:pt x="33" y="117"/>
                    </a:lnTo>
                    <a:lnTo>
                      <a:pt x="36" y="135"/>
                    </a:lnTo>
                    <a:lnTo>
                      <a:pt x="42" y="153"/>
                    </a:lnTo>
                    <a:lnTo>
                      <a:pt x="49" y="168"/>
                    </a:lnTo>
                    <a:lnTo>
                      <a:pt x="55" y="182"/>
                    </a:lnTo>
                    <a:lnTo>
                      <a:pt x="61" y="193"/>
                    </a:lnTo>
                    <a:lnTo>
                      <a:pt x="43" y="237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224"/>
              <p:cNvSpPr>
                <a:spLocks/>
              </p:cNvSpPr>
              <p:nvPr/>
            </p:nvSpPr>
            <p:spPr bwMode="auto">
              <a:xfrm>
                <a:off x="3714" y="2564"/>
                <a:ext cx="28" cy="26"/>
              </a:xfrm>
              <a:custGeom>
                <a:avLst/>
                <a:gdLst>
                  <a:gd name="T0" fmla="*/ 2 w 84"/>
                  <a:gd name="T1" fmla="*/ 0 h 79"/>
                  <a:gd name="T2" fmla="*/ 28 w 84"/>
                  <a:gd name="T3" fmla="*/ 16 h 79"/>
                  <a:gd name="T4" fmla="*/ 21 w 84"/>
                  <a:gd name="T5" fmla="*/ 26 h 79"/>
                  <a:gd name="T6" fmla="*/ 0 w 84"/>
                  <a:gd name="T7" fmla="*/ 16 h 79"/>
                  <a:gd name="T8" fmla="*/ 2 w 84"/>
                  <a:gd name="T9" fmla="*/ 0 h 79"/>
                  <a:gd name="T10" fmla="*/ 2 w 84"/>
                  <a:gd name="T11" fmla="*/ 0 h 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4"/>
                  <a:gd name="T19" fmla="*/ 0 h 79"/>
                  <a:gd name="T20" fmla="*/ 84 w 84"/>
                  <a:gd name="T21" fmla="*/ 79 h 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4" h="79">
                    <a:moveTo>
                      <a:pt x="5" y="0"/>
                    </a:moveTo>
                    <a:lnTo>
                      <a:pt x="84" y="49"/>
                    </a:lnTo>
                    <a:lnTo>
                      <a:pt x="62" y="79"/>
                    </a:lnTo>
                    <a:lnTo>
                      <a:pt x="0" y="4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225"/>
              <p:cNvSpPr>
                <a:spLocks/>
              </p:cNvSpPr>
              <p:nvPr/>
            </p:nvSpPr>
            <p:spPr bwMode="auto">
              <a:xfrm>
                <a:off x="4062" y="2306"/>
                <a:ext cx="247" cy="117"/>
              </a:xfrm>
              <a:custGeom>
                <a:avLst/>
                <a:gdLst>
                  <a:gd name="T0" fmla="*/ 0 w 742"/>
                  <a:gd name="T1" fmla="*/ 83 h 352"/>
                  <a:gd name="T2" fmla="*/ 25 w 742"/>
                  <a:gd name="T3" fmla="*/ 0 h 352"/>
                  <a:gd name="T4" fmla="*/ 225 w 742"/>
                  <a:gd name="T5" fmla="*/ 11 h 352"/>
                  <a:gd name="T6" fmla="*/ 229 w 742"/>
                  <a:gd name="T7" fmla="*/ 16 h 352"/>
                  <a:gd name="T8" fmla="*/ 234 w 742"/>
                  <a:gd name="T9" fmla="*/ 22 h 352"/>
                  <a:gd name="T10" fmla="*/ 238 w 742"/>
                  <a:gd name="T11" fmla="*/ 29 h 352"/>
                  <a:gd name="T12" fmla="*/ 246 w 742"/>
                  <a:gd name="T13" fmla="*/ 49 h 352"/>
                  <a:gd name="T14" fmla="*/ 247 w 742"/>
                  <a:gd name="T15" fmla="*/ 60 h 352"/>
                  <a:gd name="T16" fmla="*/ 247 w 742"/>
                  <a:gd name="T17" fmla="*/ 71 h 352"/>
                  <a:gd name="T18" fmla="*/ 244 w 742"/>
                  <a:gd name="T19" fmla="*/ 83 h 352"/>
                  <a:gd name="T20" fmla="*/ 240 w 742"/>
                  <a:gd name="T21" fmla="*/ 92 h 352"/>
                  <a:gd name="T22" fmla="*/ 238 w 742"/>
                  <a:gd name="T23" fmla="*/ 96 h 352"/>
                  <a:gd name="T24" fmla="*/ 237 w 742"/>
                  <a:gd name="T25" fmla="*/ 100 h 352"/>
                  <a:gd name="T26" fmla="*/ 232 w 742"/>
                  <a:gd name="T27" fmla="*/ 106 h 352"/>
                  <a:gd name="T28" fmla="*/ 228 w 742"/>
                  <a:gd name="T29" fmla="*/ 111 h 352"/>
                  <a:gd name="T30" fmla="*/ 226 w 742"/>
                  <a:gd name="T31" fmla="*/ 113 h 352"/>
                  <a:gd name="T32" fmla="*/ 223 w 742"/>
                  <a:gd name="T33" fmla="*/ 115 h 352"/>
                  <a:gd name="T34" fmla="*/ 219 w 742"/>
                  <a:gd name="T35" fmla="*/ 117 h 352"/>
                  <a:gd name="T36" fmla="*/ 214 w 742"/>
                  <a:gd name="T37" fmla="*/ 117 h 352"/>
                  <a:gd name="T38" fmla="*/ 207 w 742"/>
                  <a:gd name="T39" fmla="*/ 116 h 352"/>
                  <a:gd name="T40" fmla="*/ 202 w 742"/>
                  <a:gd name="T41" fmla="*/ 114 h 352"/>
                  <a:gd name="T42" fmla="*/ 197 w 742"/>
                  <a:gd name="T43" fmla="*/ 113 h 352"/>
                  <a:gd name="T44" fmla="*/ 190 w 742"/>
                  <a:gd name="T45" fmla="*/ 111 h 352"/>
                  <a:gd name="T46" fmla="*/ 183 w 742"/>
                  <a:gd name="T47" fmla="*/ 108 h 352"/>
                  <a:gd name="T48" fmla="*/ 176 w 742"/>
                  <a:gd name="T49" fmla="*/ 106 h 352"/>
                  <a:gd name="T50" fmla="*/ 169 w 742"/>
                  <a:gd name="T51" fmla="*/ 103 h 352"/>
                  <a:gd name="T52" fmla="*/ 161 w 742"/>
                  <a:gd name="T53" fmla="*/ 101 h 352"/>
                  <a:gd name="T54" fmla="*/ 152 w 742"/>
                  <a:gd name="T55" fmla="*/ 98 h 352"/>
                  <a:gd name="T56" fmla="*/ 145 w 742"/>
                  <a:gd name="T57" fmla="*/ 96 h 352"/>
                  <a:gd name="T58" fmla="*/ 137 w 742"/>
                  <a:gd name="T59" fmla="*/ 94 h 352"/>
                  <a:gd name="T60" fmla="*/ 129 w 742"/>
                  <a:gd name="T61" fmla="*/ 92 h 352"/>
                  <a:gd name="T62" fmla="*/ 122 w 742"/>
                  <a:gd name="T63" fmla="*/ 90 h 352"/>
                  <a:gd name="T64" fmla="*/ 109 w 742"/>
                  <a:gd name="T65" fmla="*/ 89 h 352"/>
                  <a:gd name="T66" fmla="*/ 78 w 742"/>
                  <a:gd name="T67" fmla="*/ 88 h 352"/>
                  <a:gd name="T68" fmla="*/ 42 w 742"/>
                  <a:gd name="T69" fmla="*/ 85 h 352"/>
                  <a:gd name="T70" fmla="*/ 13 w 742"/>
                  <a:gd name="T71" fmla="*/ 84 h 352"/>
                  <a:gd name="T72" fmla="*/ 0 w 742"/>
                  <a:gd name="T73" fmla="*/ 83 h 352"/>
                  <a:gd name="T74" fmla="*/ 0 w 742"/>
                  <a:gd name="T75" fmla="*/ 83 h 35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42"/>
                  <a:gd name="T115" fmla="*/ 0 h 352"/>
                  <a:gd name="T116" fmla="*/ 742 w 742"/>
                  <a:gd name="T117" fmla="*/ 352 h 35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42" h="352">
                    <a:moveTo>
                      <a:pt x="0" y="250"/>
                    </a:moveTo>
                    <a:lnTo>
                      <a:pt x="75" y="0"/>
                    </a:lnTo>
                    <a:lnTo>
                      <a:pt x="676" y="32"/>
                    </a:lnTo>
                    <a:lnTo>
                      <a:pt x="689" y="47"/>
                    </a:lnTo>
                    <a:lnTo>
                      <a:pt x="702" y="66"/>
                    </a:lnTo>
                    <a:lnTo>
                      <a:pt x="716" y="88"/>
                    </a:lnTo>
                    <a:lnTo>
                      <a:pt x="738" y="147"/>
                    </a:lnTo>
                    <a:lnTo>
                      <a:pt x="742" y="182"/>
                    </a:lnTo>
                    <a:lnTo>
                      <a:pt x="741" y="215"/>
                    </a:lnTo>
                    <a:lnTo>
                      <a:pt x="733" y="249"/>
                    </a:lnTo>
                    <a:lnTo>
                      <a:pt x="722" y="277"/>
                    </a:lnTo>
                    <a:lnTo>
                      <a:pt x="716" y="289"/>
                    </a:lnTo>
                    <a:lnTo>
                      <a:pt x="711" y="300"/>
                    </a:lnTo>
                    <a:lnTo>
                      <a:pt x="698" y="319"/>
                    </a:lnTo>
                    <a:lnTo>
                      <a:pt x="684" y="334"/>
                    </a:lnTo>
                    <a:lnTo>
                      <a:pt x="678" y="341"/>
                    </a:lnTo>
                    <a:lnTo>
                      <a:pt x="671" y="345"/>
                    </a:lnTo>
                    <a:lnTo>
                      <a:pt x="657" y="351"/>
                    </a:lnTo>
                    <a:lnTo>
                      <a:pt x="642" y="352"/>
                    </a:lnTo>
                    <a:lnTo>
                      <a:pt x="621" y="350"/>
                    </a:lnTo>
                    <a:lnTo>
                      <a:pt x="607" y="344"/>
                    </a:lnTo>
                    <a:lnTo>
                      <a:pt x="591" y="340"/>
                    </a:lnTo>
                    <a:lnTo>
                      <a:pt x="571" y="333"/>
                    </a:lnTo>
                    <a:lnTo>
                      <a:pt x="551" y="326"/>
                    </a:lnTo>
                    <a:lnTo>
                      <a:pt x="529" y="319"/>
                    </a:lnTo>
                    <a:lnTo>
                      <a:pt x="507" y="311"/>
                    </a:lnTo>
                    <a:lnTo>
                      <a:pt x="483" y="304"/>
                    </a:lnTo>
                    <a:lnTo>
                      <a:pt x="458" y="296"/>
                    </a:lnTo>
                    <a:lnTo>
                      <a:pt x="435" y="289"/>
                    </a:lnTo>
                    <a:lnTo>
                      <a:pt x="413" y="282"/>
                    </a:lnTo>
                    <a:lnTo>
                      <a:pt x="388" y="277"/>
                    </a:lnTo>
                    <a:lnTo>
                      <a:pt x="367" y="272"/>
                    </a:lnTo>
                    <a:lnTo>
                      <a:pt x="328" y="268"/>
                    </a:lnTo>
                    <a:lnTo>
                      <a:pt x="235" y="264"/>
                    </a:lnTo>
                    <a:lnTo>
                      <a:pt x="126" y="257"/>
                    </a:lnTo>
                    <a:lnTo>
                      <a:pt x="38" y="252"/>
                    </a:lnTo>
                    <a:lnTo>
                      <a:pt x="0" y="250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226"/>
              <p:cNvSpPr>
                <a:spLocks/>
              </p:cNvSpPr>
              <p:nvPr/>
            </p:nvSpPr>
            <p:spPr bwMode="auto">
              <a:xfrm>
                <a:off x="4028" y="2256"/>
                <a:ext cx="596" cy="210"/>
              </a:xfrm>
              <a:custGeom>
                <a:avLst/>
                <a:gdLst>
                  <a:gd name="T0" fmla="*/ 16 w 1788"/>
                  <a:gd name="T1" fmla="*/ 122 h 629"/>
                  <a:gd name="T2" fmla="*/ 24 w 1788"/>
                  <a:gd name="T3" fmla="*/ 103 h 629"/>
                  <a:gd name="T4" fmla="*/ 30 w 1788"/>
                  <a:gd name="T5" fmla="*/ 90 h 629"/>
                  <a:gd name="T6" fmla="*/ 36 w 1788"/>
                  <a:gd name="T7" fmla="*/ 77 h 629"/>
                  <a:gd name="T8" fmla="*/ 42 w 1788"/>
                  <a:gd name="T9" fmla="*/ 64 h 629"/>
                  <a:gd name="T10" fmla="*/ 52 w 1788"/>
                  <a:gd name="T11" fmla="*/ 44 h 629"/>
                  <a:gd name="T12" fmla="*/ 60 w 1788"/>
                  <a:gd name="T13" fmla="*/ 35 h 629"/>
                  <a:gd name="T14" fmla="*/ 74 w 1788"/>
                  <a:gd name="T15" fmla="*/ 31 h 629"/>
                  <a:gd name="T16" fmla="*/ 114 w 1788"/>
                  <a:gd name="T17" fmla="*/ 25 h 629"/>
                  <a:gd name="T18" fmla="*/ 509 w 1788"/>
                  <a:gd name="T19" fmla="*/ 34 h 629"/>
                  <a:gd name="T20" fmla="*/ 526 w 1788"/>
                  <a:gd name="T21" fmla="*/ 41 h 629"/>
                  <a:gd name="T22" fmla="*/ 535 w 1788"/>
                  <a:gd name="T23" fmla="*/ 47 h 629"/>
                  <a:gd name="T24" fmla="*/ 556 w 1788"/>
                  <a:gd name="T25" fmla="*/ 66 h 629"/>
                  <a:gd name="T26" fmla="*/ 567 w 1788"/>
                  <a:gd name="T27" fmla="*/ 81 h 629"/>
                  <a:gd name="T28" fmla="*/ 574 w 1788"/>
                  <a:gd name="T29" fmla="*/ 112 h 629"/>
                  <a:gd name="T30" fmla="*/ 568 w 1788"/>
                  <a:gd name="T31" fmla="*/ 127 h 629"/>
                  <a:gd name="T32" fmla="*/ 563 w 1788"/>
                  <a:gd name="T33" fmla="*/ 115 h 629"/>
                  <a:gd name="T34" fmla="*/ 553 w 1788"/>
                  <a:gd name="T35" fmla="*/ 101 h 629"/>
                  <a:gd name="T36" fmla="*/ 540 w 1788"/>
                  <a:gd name="T37" fmla="*/ 86 h 629"/>
                  <a:gd name="T38" fmla="*/ 525 w 1788"/>
                  <a:gd name="T39" fmla="*/ 74 h 629"/>
                  <a:gd name="T40" fmla="*/ 515 w 1788"/>
                  <a:gd name="T41" fmla="*/ 68 h 629"/>
                  <a:gd name="T42" fmla="*/ 499 w 1788"/>
                  <a:gd name="T43" fmla="*/ 62 h 629"/>
                  <a:gd name="T44" fmla="*/ 469 w 1788"/>
                  <a:gd name="T45" fmla="*/ 57 h 629"/>
                  <a:gd name="T46" fmla="*/ 426 w 1788"/>
                  <a:gd name="T47" fmla="*/ 52 h 629"/>
                  <a:gd name="T48" fmla="*/ 354 w 1788"/>
                  <a:gd name="T49" fmla="*/ 52 h 629"/>
                  <a:gd name="T50" fmla="*/ 325 w 1788"/>
                  <a:gd name="T51" fmla="*/ 58 h 629"/>
                  <a:gd name="T52" fmla="*/ 300 w 1788"/>
                  <a:gd name="T53" fmla="*/ 63 h 629"/>
                  <a:gd name="T54" fmla="*/ 325 w 1788"/>
                  <a:gd name="T55" fmla="*/ 82 h 629"/>
                  <a:gd name="T56" fmla="*/ 370 w 1788"/>
                  <a:gd name="T57" fmla="*/ 78 h 629"/>
                  <a:gd name="T58" fmla="*/ 455 w 1788"/>
                  <a:gd name="T59" fmla="*/ 77 h 629"/>
                  <a:gd name="T60" fmla="*/ 493 w 1788"/>
                  <a:gd name="T61" fmla="*/ 85 h 629"/>
                  <a:gd name="T62" fmla="*/ 503 w 1788"/>
                  <a:gd name="T63" fmla="*/ 91 h 629"/>
                  <a:gd name="T64" fmla="*/ 518 w 1788"/>
                  <a:gd name="T65" fmla="*/ 103 h 629"/>
                  <a:gd name="T66" fmla="*/ 535 w 1788"/>
                  <a:gd name="T67" fmla="*/ 131 h 629"/>
                  <a:gd name="T68" fmla="*/ 531 w 1788"/>
                  <a:gd name="T69" fmla="*/ 193 h 629"/>
                  <a:gd name="T70" fmla="*/ 596 w 1788"/>
                  <a:gd name="T71" fmla="*/ 126 h 629"/>
                  <a:gd name="T72" fmla="*/ 588 w 1788"/>
                  <a:gd name="T73" fmla="*/ 89 h 629"/>
                  <a:gd name="T74" fmla="*/ 578 w 1788"/>
                  <a:gd name="T75" fmla="*/ 71 h 629"/>
                  <a:gd name="T76" fmla="*/ 563 w 1788"/>
                  <a:gd name="T77" fmla="*/ 56 h 629"/>
                  <a:gd name="T78" fmla="*/ 549 w 1788"/>
                  <a:gd name="T79" fmla="*/ 44 h 629"/>
                  <a:gd name="T80" fmla="*/ 540 w 1788"/>
                  <a:gd name="T81" fmla="*/ 38 h 629"/>
                  <a:gd name="T82" fmla="*/ 531 w 1788"/>
                  <a:gd name="T83" fmla="*/ 33 h 629"/>
                  <a:gd name="T84" fmla="*/ 523 w 1788"/>
                  <a:gd name="T85" fmla="*/ 29 h 629"/>
                  <a:gd name="T86" fmla="*/ 506 w 1788"/>
                  <a:gd name="T87" fmla="*/ 22 h 629"/>
                  <a:gd name="T88" fmla="*/ 470 w 1788"/>
                  <a:gd name="T89" fmla="*/ 17 h 629"/>
                  <a:gd name="T90" fmla="*/ 418 w 1788"/>
                  <a:gd name="T91" fmla="*/ 11 h 629"/>
                  <a:gd name="T92" fmla="*/ 359 w 1788"/>
                  <a:gd name="T93" fmla="*/ 5 h 629"/>
                  <a:gd name="T94" fmla="*/ 286 w 1788"/>
                  <a:gd name="T95" fmla="*/ 0 h 629"/>
                  <a:gd name="T96" fmla="*/ 152 w 1788"/>
                  <a:gd name="T97" fmla="*/ 6 h 629"/>
                  <a:gd name="T98" fmla="*/ 83 w 1788"/>
                  <a:gd name="T99" fmla="*/ 12 h 629"/>
                  <a:gd name="T100" fmla="*/ 59 w 1788"/>
                  <a:gd name="T101" fmla="*/ 19 h 629"/>
                  <a:gd name="T102" fmla="*/ 42 w 1788"/>
                  <a:gd name="T103" fmla="*/ 30 h 629"/>
                  <a:gd name="T104" fmla="*/ 28 w 1788"/>
                  <a:gd name="T105" fmla="*/ 47 h 629"/>
                  <a:gd name="T106" fmla="*/ 10 w 1788"/>
                  <a:gd name="T107" fmla="*/ 136 h 62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788"/>
                  <a:gd name="T163" fmla="*/ 0 h 629"/>
                  <a:gd name="T164" fmla="*/ 1788 w 1788"/>
                  <a:gd name="T165" fmla="*/ 629 h 629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788" h="629">
                    <a:moveTo>
                      <a:pt x="31" y="407"/>
                    </a:moveTo>
                    <a:lnTo>
                      <a:pt x="35" y="396"/>
                    </a:lnTo>
                    <a:lnTo>
                      <a:pt x="48" y="366"/>
                    </a:lnTo>
                    <a:lnTo>
                      <a:pt x="57" y="345"/>
                    </a:lnTo>
                    <a:lnTo>
                      <a:pt x="67" y="322"/>
                    </a:lnTo>
                    <a:lnTo>
                      <a:pt x="73" y="308"/>
                    </a:lnTo>
                    <a:lnTo>
                      <a:pt x="78" y="296"/>
                    </a:lnTo>
                    <a:lnTo>
                      <a:pt x="84" y="283"/>
                    </a:lnTo>
                    <a:lnTo>
                      <a:pt x="89" y="270"/>
                    </a:lnTo>
                    <a:lnTo>
                      <a:pt x="96" y="256"/>
                    </a:lnTo>
                    <a:lnTo>
                      <a:pt x="102" y="242"/>
                    </a:lnTo>
                    <a:lnTo>
                      <a:pt x="107" y="230"/>
                    </a:lnTo>
                    <a:lnTo>
                      <a:pt x="113" y="217"/>
                    </a:lnTo>
                    <a:lnTo>
                      <a:pt x="119" y="204"/>
                    </a:lnTo>
                    <a:lnTo>
                      <a:pt x="126" y="191"/>
                    </a:lnTo>
                    <a:lnTo>
                      <a:pt x="137" y="169"/>
                    </a:lnTo>
                    <a:lnTo>
                      <a:pt x="147" y="149"/>
                    </a:lnTo>
                    <a:lnTo>
                      <a:pt x="157" y="131"/>
                    </a:lnTo>
                    <a:lnTo>
                      <a:pt x="166" y="118"/>
                    </a:lnTo>
                    <a:lnTo>
                      <a:pt x="173" y="110"/>
                    </a:lnTo>
                    <a:lnTo>
                      <a:pt x="180" y="105"/>
                    </a:lnTo>
                    <a:lnTo>
                      <a:pt x="193" y="100"/>
                    </a:lnTo>
                    <a:lnTo>
                      <a:pt x="206" y="95"/>
                    </a:lnTo>
                    <a:lnTo>
                      <a:pt x="223" y="92"/>
                    </a:lnTo>
                    <a:lnTo>
                      <a:pt x="261" y="85"/>
                    </a:lnTo>
                    <a:lnTo>
                      <a:pt x="301" y="80"/>
                    </a:lnTo>
                    <a:lnTo>
                      <a:pt x="343" y="74"/>
                    </a:lnTo>
                    <a:lnTo>
                      <a:pt x="376" y="72"/>
                    </a:lnTo>
                    <a:lnTo>
                      <a:pt x="409" y="69"/>
                    </a:lnTo>
                    <a:lnTo>
                      <a:pt x="1526" y="102"/>
                    </a:lnTo>
                    <a:lnTo>
                      <a:pt x="1547" y="109"/>
                    </a:lnTo>
                    <a:lnTo>
                      <a:pt x="1566" y="118"/>
                    </a:lnTo>
                    <a:lnTo>
                      <a:pt x="1577" y="122"/>
                    </a:lnTo>
                    <a:lnTo>
                      <a:pt x="1587" y="128"/>
                    </a:lnTo>
                    <a:lnTo>
                      <a:pt x="1595" y="133"/>
                    </a:lnTo>
                    <a:lnTo>
                      <a:pt x="1604" y="140"/>
                    </a:lnTo>
                    <a:lnTo>
                      <a:pt x="1638" y="168"/>
                    </a:lnTo>
                    <a:lnTo>
                      <a:pt x="1653" y="183"/>
                    </a:lnTo>
                    <a:lnTo>
                      <a:pt x="1667" y="198"/>
                    </a:lnTo>
                    <a:lnTo>
                      <a:pt x="1679" y="213"/>
                    </a:lnTo>
                    <a:lnTo>
                      <a:pt x="1690" y="228"/>
                    </a:lnTo>
                    <a:lnTo>
                      <a:pt x="1701" y="244"/>
                    </a:lnTo>
                    <a:lnTo>
                      <a:pt x="1708" y="259"/>
                    </a:lnTo>
                    <a:lnTo>
                      <a:pt x="1725" y="304"/>
                    </a:lnTo>
                    <a:lnTo>
                      <a:pt x="1722" y="334"/>
                    </a:lnTo>
                    <a:lnTo>
                      <a:pt x="1715" y="359"/>
                    </a:lnTo>
                    <a:lnTo>
                      <a:pt x="1707" y="374"/>
                    </a:lnTo>
                    <a:lnTo>
                      <a:pt x="1703" y="380"/>
                    </a:lnTo>
                    <a:lnTo>
                      <a:pt x="1701" y="373"/>
                    </a:lnTo>
                    <a:lnTo>
                      <a:pt x="1693" y="356"/>
                    </a:lnTo>
                    <a:lnTo>
                      <a:pt x="1688" y="345"/>
                    </a:lnTo>
                    <a:lnTo>
                      <a:pt x="1679" y="332"/>
                    </a:lnTo>
                    <a:lnTo>
                      <a:pt x="1670" y="318"/>
                    </a:lnTo>
                    <a:lnTo>
                      <a:pt x="1660" y="303"/>
                    </a:lnTo>
                    <a:lnTo>
                      <a:pt x="1648" y="288"/>
                    </a:lnTo>
                    <a:lnTo>
                      <a:pt x="1634" y="272"/>
                    </a:lnTo>
                    <a:lnTo>
                      <a:pt x="1620" y="257"/>
                    </a:lnTo>
                    <a:lnTo>
                      <a:pt x="1602" y="242"/>
                    </a:lnTo>
                    <a:lnTo>
                      <a:pt x="1586" y="228"/>
                    </a:lnTo>
                    <a:lnTo>
                      <a:pt x="1575" y="223"/>
                    </a:lnTo>
                    <a:lnTo>
                      <a:pt x="1565" y="216"/>
                    </a:lnTo>
                    <a:lnTo>
                      <a:pt x="1554" y="209"/>
                    </a:lnTo>
                    <a:lnTo>
                      <a:pt x="1544" y="205"/>
                    </a:lnTo>
                    <a:lnTo>
                      <a:pt x="1533" y="201"/>
                    </a:lnTo>
                    <a:lnTo>
                      <a:pt x="1521" y="195"/>
                    </a:lnTo>
                    <a:lnTo>
                      <a:pt x="1496" y="187"/>
                    </a:lnTo>
                    <a:lnTo>
                      <a:pt x="1469" y="182"/>
                    </a:lnTo>
                    <a:lnTo>
                      <a:pt x="1438" y="175"/>
                    </a:lnTo>
                    <a:lnTo>
                      <a:pt x="1408" y="171"/>
                    </a:lnTo>
                    <a:lnTo>
                      <a:pt x="1378" y="165"/>
                    </a:lnTo>
                    <a:lnTo>
                      <a:pt x="1345" y="161"/>
                    </a:lnTo>
                    <a:lnTo>
                      <a:pt x="1277" y="155"/>
                    </a:lnTo>
                    <a:lnTo>
                      <a:pt x="1214" y="151"/>
                    </a:lnTo>
                    <a:lnTo>
                      <a:pt x="1156" y="150"/>
                    </a:lnTo>
                    <a:lnTo>
                      <a:pt x="1063" y="155"/>
                    </a:lnTo>
                    <a:lnTo>
                      <a:pt x="1032" y="162"/>
                    </a:lnTo>
                    <a:lnTo>
                      <a:pt x="1001" y="168"/>
                    </a:lnTo>
                    <a:lnTo>
                      <a:pt x="974" y="173"/>
                    </a:lnTo>
                    <a:lnTo>
                      <a:pt x="949" y="179"/>
                    </a:lnTo>
                    <a:lnTo>
                      <a:pt x="915" y="187"/>
                    </a:lnTo>
                    <a:lnTo>
                      <a:pt x="901" y="190"/>
                    </a:lnTo>
                    <a:lnTo>
                      <a:pt x="884" y="590"/>
                    </a:lnTo>
                    <a:lnTo>
                      <a:pt x="970" y="578"/>
                    </a:lnTo>
                    <a:lnTo>
                      <a:pt x="975" y="246"/>
                    </a:lnTo>
                    <a:lnTo>
                      <a:pt x="993" y="244"/>
                    </a:lnTo>
                    <a:lnTo>
                      <a:pt x="1040" y="238"/>
                    </a:lnTo>
                    <a:lnTo>
                      <a:pt x="1110" y="233"/>
                    </a:lnTo>
                    <a:lnTo>
                      <a:pt x="1193" y="227"/>
                    </a:lnTo>
                    <a:lnTo>
                      <a:pt x="1280" y="226"/>
                    </a:lnTo>
                    <a:lnTo>
                      <a:pt x="1364" y="230"/>
                    </a:lnTo>
                    <a:lnTo>
                      <a:pt x="1437" y="241"/>
                    </a:lnTo>
                    <a:lnTo>
                      <a:pt x="1466" y="249"/>
                    </a:lnTo>
                    <a:lnTo>
                      <a:pt x="1480" y="255"/>
                    </a:lnTo>
                    <a:lnTo>
                      <a:pt x="1491" y="263"/>
                    </a:lnTo>
                    <a:lnTo>
                      <a:pt x="1499" y="268"/>
                    </a:lnTo>
                    <a:lnTo>
                      <a:pt x="1508" y="274"/>
                    </a:lnTo>
                    <a:lnTo>
                      <a:pt x="1518" y="281"/>
                    </a:lnTo>
                    <a:lnTo>
                      <a:pt x="1526" y="286"/>
                    </a:lnTo>
                    <a:lnTo>
                      <a:pt x="1554" y="308"/>
                    </a:lnTo>
                    <a:lnTo>
                      <a:pt x="1575" y="330"/>
                    </a:lnTo>
                    <a:lnTo>
                      <a:pt x="1588" y="350"/>
                    </a:lnTo>
                    <a:lnTo>
                      <a:pt x="1604" y="391"/>
                    </a:lnTo>
                    <a:lnTo>
                      <a:pt x="1606" y="439"/>
                    </a:lnTo>
                    <a:lnTo>
                      <a:pt x="1599" y="534"/>
                    </a:lnTo>
                    <a:lnTo>
                      <a:pt x="1594" y="577"/>
                    </a:lnTo>
                    <a:lnTo>
                      <a:pt x="1780" y="629"/>
                    </a:lnTo>
                    <a:lnTo>
                      <a:pt x="1788" y="491"/>
                    </a:lnTo>
                    <a:lnTo>
                      <a:pt x="1787" y="377"/>
                    </a:lnTo>
                    <a:lnTo>
                      <a:pt x="1781" y="325"/>
                    </a:lnTo>
                    <a:lnTo>
                      <a:pt x="1772" y="283"/>
                    </a:lnTo>
                    <a:lnTo>
                      <a:pt x="1765" y="266"/>
                    </a:lnTo>
                    <a:lnTo>
                      <a:pt x="1757" y="248"/>
                    </a:lnTo>
                    <a:lnTo>
                      <a:pt x="1746" y="231"/>
                    </a:lnTo>
                    <a:lnTo>
                      <a:pt x="1733" y="213"/>
                    </a:lnTo>
                    <a:lnTo>
                      <a:pt x="1719" y="197"/>
                    </a:lnTo>
                    <a:lnTo>
                      <a:pt x="1704" y="182"/>
                    </a:lnTo>
                    <a:lnTo>
                      <a:pt x="1689" y="167"/>
                    </a:lnTo>
                    <a:lnTo>
                      <a:pt x="1671" y="153"/>
                    </a:lnTo>
                    <a:lnTo>
                      <a:pt x="1655" y="139"/>
                    </a:lnTo>
                    <a:lnTo>
                      <a:pt x="1646" y="133"/>
                    </a:lnTo>
                    <a:lnTo>
                      <a:pt x="1637" y="125"/>
                    </a:lnTo>
                    <a:lnTo>
                      <a:pt x="1628" y="120"/>
                    </a:lnTo>
                    <a:lnTo>
                      <a:pt x="1620" y="114"/>
                    </a:lnTo>
                    <a:lnTo>
                      <a:pt x="1610" y="110"/>
                    </a:lnTo>
                    <a:lnTo>
                      <a:pt x="1601" y="103"/>
                    </a:lnTo>
                    <a:lnTo>
                      <a:pt x="1594" y="99"/>
                    </a:lnTo>
                    <a:lnTo>
                      <a:pt x="1584" y="95"/>
                    </a:lnTo>
                    <a:lnTo>
                      <a:pt x="1576" y="89"/>
                    </a:lnTo>
                    <a:lnTo>
                      <a:pt x="1568" y="87"/>
                    </a:lnTo>
                    <a:lnTo>
                      <a:pt x="1553" y="80"/>
                    </a:lnTo>
                    <a:lnTo>
                      <a:pt x="1536" y="73"/>
                    </a:lnTo>
                    <a:lnTo>
                      <a:pt x="1517" y="67"/>
                    </a:lnTo>
                    <a:lnTo>
                      <a:pt x="1489" y="62"/>
                    </a:lnTo>
                    <a:lnTo>
                      <a:pt x="1452" y="56"/>
                    </a:lnTo>
                    <a:lnTo>
                      <a:pt x="1411" y="50"/>
                    </a:lnTo>
                    <a:lnTo>
                      <a:pt x="1362" y="43"/>
                    </a:lnTo>
                    <a:lnTo>
                      <a:pt x="1310" y="37"/>
                    </a:lnTo>
                    <a:lnTo>
                      <a:pt x="1255" y="32"/>
                    </a:lnTo>
                    <a:lnTo>
                      <a:pt x="1196" y="25"/>
                    </a:lnTo>
                    <a:lnTo>
                      <a:pt x="1136" y="19"/>
                    </a:lnTo>
                    <a:lnTo>
                      <a:pt x="1077" y="14"/>
                    </a:lnTo>
                    <a:lnTo>
                      <a:pt x="1019" y="10"/>
                    </a:lnTo>
                    <a:lnTo>
                      <a:pt x="961" y="6"/>
                    </a:lnTo>
                    <a:lnTo>
                      <a:pt x="858" y="1"/>
                    </a:lnTo>
                    <a:lnTo>
                      <a:pt x="775" y="0"/>
                    </a:lnTo>
                    <a:lnTo>
                      <a:pt x="621" y="6"/>
                    </a:lnTo>
                    <a:lnTo>
                      <a:pt x="456" y="17"/>
                    </a:lnTo>
                    <a:lnTo>
                      <a:pt x="377" y="22"/>
                    </a:lnTo>
                    <a:lnTo>
                      <a:pt x="308" y="29"/>
                    </a:lnTo>
                    <a:lnTo>
                      <a:pt x="250" y="37"/>
                    </a:lnTo>
                    <a:lnTo>
                      <a:pt x="208" y="47"/>
                    </a:lnTo>
                    <a:lnTo>
                      <a:pt x="193" y="51"/>
                    </a:lnTo>
                    <a:lnTo>
                      <a:pt x="177" y="58"/>
                    </a:lnTo>
                    <a:lnTo>
                      <a:pt x="164" y="65"/>
                    </a:lnTo>
                    <a:lnTo>
                      <a:pt x="150" y="73"/>
                    </a:lnTo>
                    <a:lnTo>
                      <a:pt x="126" y="91"/>
                    </a:lnTo>
                    <a:lnTo>
                      <a:pt x="108" y="110"/>
                    </a:lnTo>
                    <a:lnTo>
                      <a:pt x="93" y="125"/>
                    </a:lnTo>
                    <a:lnTo>
                      <a:pt x="84" y="140"/>
                    </a:lnTo>
                    <a:lnTo>
                      <a:pt x="75" y="154"/>
                    </a:lnTo>
                    <a:lnTo>
                      <a:pt x="0" y="416"/>
                    </a:lnTo>
                    <a:lnTo>
                      <a:pt x="31" y="407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227"/>
              <p:cNvSpPr>
                <a:spLocks/>
              </p:cNvSpPr>
              <p:nvPr/>
            </p:nvSpPr>
            <p:spPr bwMode="auto">
              <a:xfrm>
                <a:off x="4429" y="2310"/>
                <a:ext cx="33" cy="137"/>
              </a:xfrm>
              <a:custGeom>
                <a:avLst/>
                <a:gdLst>
                  <a:gd name="T0" fmla="*/ 0 w 99"/>
                  <a:gd name="T1" fmla="*/ 2 h 410"/>
                  <a:gd name="T2" fmla="*/ 11 w 99"/>
                  <a:gd name="T3" fmla="*/ 136 h 410"/>
                  <a:gd name="T4" fmla="*/ 33 w 99"/>
                  <a:gd name="T5" fmla="*/ 137 h 410"/>
                  <a:gd name="T6" fmla="*/ 25 w 99"/>
                  <a:gd name="T7" fmla="*/ 0 h 410"/>
                  <a:gd name="T8" fmla="*/ 0 w 99"/>
                  <a:gd name="T9" fmla="*/ 2 h 410"/>
                  <a:gd name="T10" fmla="*/ 0 w 99"/>
                  <a:gd name="T11" fmla="*/ 2 h 4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9"/>
                  <a:gd name="T19" fmla="*/ 0 h 410"/>
                  <a:gd name="T20" fmla="*/ 99 w 99"/>
                  <a:gd name="T21" fmla="*/ 410 h 4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9" h="410">
                    <a:moveTo>
                      <a:pt x="0" y="7"/>
                    </a:moveTo>
                    <a:lnTo>
                      <a:pt x="34" y="406"/>
                    </a:lnTo>
                    <a:lnTo>
                      <a:pt x="99" y="410"/>
                    </a:lnTo>
                    <a:lnTo>
                      <a:pt x="75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228"/>
              <p:cNvSpPr>
                <a:spLocks/>
              </p:cNvSpPr>
              <p:nvPr/>
            </p:nvSpPr>
            <p:spPr bwMode="auto">
              <a:xfrm>
                <a:off x="4517" y="2499"/>
                <a:ext cx="235" cy="157"/>
              </a:xfrm>
              <a:custGeom>
                <a:avLst/>
                <a:gdLst>
                  <a:gd name="T0" fmla="*/ 10 w 707"/>
                  <a:gd name="T1" fmla="*/ 124 h 472"/>
                  <a:gd name="T2" fmla="*/ 14 w 707"/>
                  <a:gd name="T3" fmla="*/ 86 h 472"/>
                  <a:gd name="T4" fmla="*/ 18 w 707"/>
                  <a:gd name="T5" fmla="*/ 64 h 472"/>
                  <a:gd name="T6" fmla="*/ 24 w 707"/>
                  <a:gd name="T7" fmla="*/ 44 h 472"/>
                  <a:gd name="T8" fmla="*/ 28 w 707"/>
                  <a:gd name="T9" fmla="*/ 35 h 472"/>
                  <a:gd name="T10" fmla="*/ 33 w 707"/>
                  <a:gd name="T11" fmla="*/ 27 h 472"/>
                  <a:gd name="T12" fmla="*/ 44 w 707"/>
                  <a:gd name="T13" fmla="*/ 16 h 472"/>
                  <a:gd name="T14" fmla="*/ 51 w 707"/>
                  <a:gd name="T15" fmla="*/ 11 h 472"/>
                  <a:gd name="T16" fmla="*/ 58 w 707"/>
                  <a:gd name="T17" fmla="*/ 8 h 472"/>
                  <a:gd name="T18" fmla="*/ 65 w 707"/>
                  <a:gd name="T19" fmla="*/ 5 h 472"/>
                  <a:gd name="T20" fmla="*/ 80 w 707"/>
                  <a:gd name="T21" fmla="*/ 2 h 472"/>
                  <a:gd name="T22" fmla="*/ 103 w 707"/>
                  <a:gd name="T23" fmla="*/ 0 h 472"/>
                  <a:gd name="T24" fmla="*/ 132 w 707"/>
                  <a:gd name="T25" fmla="*/ 6 h 472"/>
                  <a:gd name="T26" fmla="*/ 142 w 707"/>
                  <a:gd name="T27" fmla="*/ 11 h 472"/>
                  <a:gd name="T28" fmla="*/ 156 w 707"/>
                  <a:gd name="T29" fmla="*/ 21 h 472"/>
                  <a:gd name="T30" fmla="*/ 166 w 707"/>
                  <a:gd name="T31" fmla="*/ 32 h 472"/>
                  <a:gd name="T32" fmla="*/ 176 w 707"/>
                  <a:gd name="T33" fmla="*/ 44 h 472"/>
                  <a:gd name="T34" fmla="*/ 186 w 707"/>
                  <a:gd name="T35" fmla="*/ 56 h 472"/>
                  <a:gd name="T36" fmla="*/ 194 w 707"/>
                  <a:gd name="T37" fmla="*/ 68 h 472"/>
                  <a:gd name="T38" fmla="*/ 202 w 707"/>
                  <a:gd name="T39" fmla="*/ 78 h 472"/>
                  <a:gd name="T40" fmla="*/ 213 w 707"/>
                  <a:gd name="T41" fmla="*/ 94 h 472"/>
                  <a:gd name="T42" fmla="*/ 235 w 707"/>
                  <a:gd name="T43" fmla="*/ 125 h 472"/>
                  <a:gd name="T44" fmla="*/ 158 w 707"/>
                  <a:gd name="T45" fmla="*/ 133 h 472"/>
                  <a:gd name="T46" fmla="*/ 153 w 707"/>
                  <a:gd name="T47" fmla="*/ 105 h 472"/>
                  <a:gd name="T48" fmla="*/ 147 w 707"/>
                  <a:gd name="T49" fmla="*/ 90 h 472"/>
                  <a:gd name="T50" fmla="*/ 141 w 707"/>
                  <a:gd name="T51" fmla="*/ 76 h 472"/>
                  <a:gd name="T52" fmla="*/ 131 w 707"/>
                  <a:gd name="T53" fmla="*/ 64 h 472"/>
                  <a:gd name="T54" fmla="*/ 125 w 707"/>
                  <a:gd name="T55" fmla="*/ 61 h 472"/>
                  <a:gd name="T56" fmla="*/ 119 w 707"/>
                  <a:gd name="T57" fmla="*/ 58 h 472"/>
                  <a:gd name="T58" fmla="*/ 105 w 707"/>
                  <a:gd name="T59" fmla="*/ 56 h 472"/>
                  <a:gd name="T60" fmla="*/ 86 w 707"/>
                  <a:gd name="T61" fmla="*/ 62 h 472"/>
                  <a:gd name="T62" fmla="*/ 80 w 707"/>
                  <a:gd name="T63" fmla="*/ 66 h 472"/>
                  <a:gd name="T64" fmla="*/ 75 w 707"/>
                  <a:gd name="T65" fmla="*/ 69 h 472"/>
                  <a:gd name="T66" fmla="*/ 61 w 707"/>
                  <a:gd name="T67" fmla="*/ 82 h 472"/>
                  <a:gd name="T68" fmla="*/ 54 w 707"/>
                  <a:gd name="T69" fmla="*/ 92 h 472"/>
                  <a:gd name="T70" fmla="*/ 45 w 707"/>
                  <a:gd name="T71" fmla="*/ 109 h 472"/>
                  <a:gd name="T72" fmla="*/ 43 w 707"/>
                  <a:gd name="T73" fmla="*/ 139 h 472"/>
                  <a:gd name="T74" fmla="*/ 0 w 707"/>
                  <a:gd name="T75" fmla="*/ 154 h 472"/>
                  <a:gd name="T76" fmla="*/ 10 w 707"/>
                  <a:gd name="T77" fmla="*/ 141 h 47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707"/>
                  <a:gd name="T118" fmla="*/ 0 h 472"/>
                  <a:gd name="T119" fmla="*/ 707 w 707"/>
                  <a:gd name="T120" fmla="*/ 472 h 47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707" h="472">
                    <a:moveTo>
                      <a:pt x="30" y="424"/>
                    </a:moveTo>
                    <a:lnTo>
                      <a:pt x="31" y="373"/>
                    </a:lnTo>
                    <a:lnTo>
                      <a:pt x="34" y="321"/>
                    </a:lnTo>
                    <a:lnTo>
                      <a:pt x="41" y="260"/>
                    </a:lnTo>
                    <a:lnTo>
                      <a:pt x="47" y="227"/>
                    </a:lnTo>
                    <a:lnTo>
                      <a:pt x="54" y="193"/>
                    </a:lnTo>
                    <a:lnTo>
                      <a:pt x="60" y="161"/>
                    </a:lnTo>
                    <a:lnTo>
                      <a:pt x="71" y="131"/>
                    </a:lnTo>
                    <a:lnTo>
                      <a:pt x="77" y="118"/>
                    </a:lnTo>
                    <a:lnTo>
                      <a:pt x="84" y="105"/>
                    </a:lnTo>
                    <a:lnTo>
                      <a:pt x="91" y="92"/>
                    </a:lnTo>
                    <a:lnTo>
                      <a:pt x="98" y="80"/>
                    </a:lnTo>
                    <a:lnTo>
                      <a:pt x="114" y="61"/>
                    </a:lnTo>
                    <a:lnTo>
                      <a:pt x="133" y="47"/>
                    </a:lnTo>
                    <a:lnTo>
                      <a:pt x="143" y="40"/>
                    </a:lnTo>
                    <a:lnTo>
                      <a:pt x="154" y="34"/>
                    </a:lnTo>
                    <a:lnTo>
                      <a:pt x="165" y="30"/>
                    </a:lnTo>
                    <a:lnTo>
                      <a:pt x="175" y="25"/>
                    </a:lnTo>
                    <a:lnTo>
                      <a:pt x="187" y="22"/>
                    </a:lnTo>
                    <a:lnTo>
                      <a:pt x="197" y="16"/>
                    </a:lnTo>
                    <a:lnTo>
                      <a:pt x="220" y="11"/>
                    </a:lnTo>
                    <a:lnTo>
                      <a:pt x="242" y="7"/>
                    </a:lnTo>
                    <a:lnTo>
                      <a:pt x="266" y="3"/>
                    </a:lnTo>
                    <a:lnTo>
                      <a:pt x="311" y="0"/>
                    </a:lnTo>
                    <a:lnTo>
                      <a:pt x="357" y="7"/>
                    </a:lnTo>
                    <a:lnTo>
                      <a:pt x="398" y="18"/>
                    </a:lnTo>
                    <a:lnTo>
                      <a:pt x="419" y="26"/>
                    </a:lnTo>
                    <a:lnTo>
                      <a:pt x="427" y="32"/>
                    </a:lnTo>
                    <a:lnTo>
                      <a:pt x="437" y="37"/>
                    </a:lnTo>
                    <a:lnTo>
                      <a:pt x="470" y="63"/>
                    </a:lnTo>
                    <a:lnTo>
                      <a:pt x="485" y="78"/>
                    </a:lnTo>
                    <a:lnTo>
                      <a:pt x="500" y="95"/>
                    </a:lnTo>
                    <a:lnTo>
                      <a:pt x="515" y="114"/>
                    </a:lnTo>
                    <a:lnTo>
                      <a:pt x="530" y="131"/>
                    </a:lnTo>
                    <a:lnTo>
                      <a:pt x="545" y="150"/>
                    </a:lnTo>
                    <a:lnTo>
                      <a:pt x="561" y="168"/>
                    </a:lnTo>
                    <a:lnTo>
                      <a:pt x="573" y="186"/>
                    </a:lnTo>
                    <a:lnTo>
                      <a:pt x="585" y="204"/>
                    </a:lnTo>
                    <a:lnTo>
                      <a:pt x="596" y="220"/>
                    </a:lnTo>
                    <a:lnTo>
                      <a:pt x="607" y="235"/>
                    </a:lnTo>
                    <a:lnTo>
                      <a:pt x="625" y="260"/>
                    </a:lnTo>
                    <a:lnTo>
                      <a:pt x="641" y="283"/>
                    </a:lnTo>
                    <a:lnTo>
                      <a:pt x="704" y="305"/>
                    </a:lnTo>
                    <a:lnTo>
                      <a:pt x="707" y="377"/>
                    </a:lnTo>
                    <a:lnTo>
                      <a:pt x="479" y="439"/>
                    </a:lnTo>
                    <a:lnTo>
                      <a:pt x="475" y="400"/>
                    </a:lnTo>
                    <a:lnTo>
                      <a:pt x="470" y="363"/>
                    </a:lnTo>
                    <a:lnTo>
                      <a:pt x="459" y="316"/>
                    </a:lnTo>
                    <a:lnTo>
                      <a:pt x="452" y="293"/>
                    </a:lnTo>
                    <a:lnTo>
                      <a:pt x="443" y="270"/>
                    </a:lnTo>
                    <a:lnTo>
                      <a:pt x="434" y="248"/>
                    </a:lnTo>
                    <a:lnTo>
                      <a:pt x="423" y="227"/>
                    </a:lnTo>
                    <a:lnTo>
                      <a:pt x="409" y="208"/>
                    </a:lnTo>
                    <a:lnTo>
                      <a:pt x="393" y="193"/>
                    </a:lnTo>
                    <a:lnTo>
                      <a:pt x="384" y="187"/>
                    </a:lnTo>
                    <a:lnTo>
                      <a:pt x="376" y="182"/>
                    </a:lnTo>
                    <a:lnTo>
                      <a:pt x="366" y="176"/>
                    </a:lnTo>
                    <a:lnTo>
                      <a:pt x="357" y="173"/>
                    </a:lnTo>
                    <a:lnTo>
                      <a:pt x="337" y="171"/>
                    </a:lnTo>
                    <a:lnTo>
                      <a:pt x="317" y="169"/>
                    </a:lnTo>
                    <a:lnTo>
                      <a:pt x="278" y="177"/>
                    </a:lnTo>
                    <a:lnTo>
                      <a:pt x="260" y="186"/>
                    </a:lnTo>
                    <a:lnTo>
                      <a:pt x="252" y="191"/>
                    </a:lnTo>
                    <a:lnTo>
                      <a:pt x="242" y="197"/>
                    </a:lnTo>
                    <a:lnTo>
                      <a:pt x="235" y="201"/>
                    </a:lnTo>
                    <a:lnTo>
                      <a:pt x="227" y="206"/>
                    </a:lnTo>
                    <a:lnTo>
                      <a:pt x="212" y="220"/>
                    </a:lnTo>
                    <a:lnTo>
                      <a:pt x="184" y="248"/>
                    </a:lnTo>
                    <a:lnTo>
                      <a:pt x="172" y="263"/>
                    </a:lnTo>
                    <a:lnTo>
                      <a:pt x="162" y="277"/>
                    </a:lnTo>
                    <a:lnTo>
                      <a:pt x="146" y="304"/>
                    </a:lnTo>
                    <a:lnTo>
                      <a:pt x="136" y="327"/>
                    </a:lnTo>
                    <a:lnTo>
                      <a:pt x="129" y="370"/>
                    </a:lnTo>
                    <a:lnTo>
                      <a:pt x="128" y="418"/>
                    </a:lnTo>
                    <a:lnTo>
                      <a:pt x="128" y="472"/>
                    </a:lnTo>
                    <a:lnTo>
                      <a:pt x="0" y="464"/>
                    </a:lnTo>
                    <a:lnTo>
                      <a:pt x="30" y="424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29"/>
              <p:cNvSpPr>
                <a:spLocks/>
              </p:cNvSpPr>
              <p:nvPr/>
            </p:nvSpPr>
            <p:spPr bwMode="auto">
              <a:xfrm>
                <a:off x="4594" y="2461"/>
                <a:ext cx="206" cy="160"/>
              </a:xfrm>
              <a:custGeom>
                <a:avLst/>
                <a:gdLst>
                  <a:gd name="T0" fmla="*/ 37 w 617"/>
                  <a:gd name="T1" fmla="*/ 3 h 480"/>
                  <a:gd name="T2" fmla="*/ 45 w 617"/>
                  <a:gd name="T3" fmla="*/ 7 h 480"/>
                  <a:gd name="T4" fmla="*/ 55 w 617"/>
                  <a:gd name="T5" fmla="*/ 12 h 480"/>
                  <a:gd name="T6" fmla="*/ 61 w 617"/>
                  <a:gd name="T7" fmla="*/ 15 h 480"/>
                  <a:gd name="T8" fmla="*/ 67 w 617"/>
                  <a:gd name="T9" fmla="*/ 18 h 480"/>
                  <a:gd name="T10" fmla="*/ 73 w 617"/>
                  <a:gd name="T11" fmla="*/ 22 h 480"/>
                  <a:gd name="T12" fmla="*/ 79 w 617"/>
                  <a:gd name="T13" fmla="*/ 27 h 480"/>
                  <a:gd name="T14" fmla="*/ 85 w 617"/>
                  <a:gd name="T15" fmla="*/ 31 h 480"/>
                  <a:gd name="T16" fmla="*/ 98 w 617"/>
                  <a:gd name="T17" fmla="*/ 42 h 480"/>
                  <a:gd name="T18" fmla="*/ 109 w 617"/>
                  <a:gd name="T19" fmla="*/ 54 h 480"/>
                  <a:gd name="T20" fmla="*/ 118 w 617"/>
                  <a:gd name="T21" fmla="*/ 65 h 480"/>
                  <a:gd name="T22" fmla="*/ 126 w 617"/>
                  <a:gd name="T23" fmla="*/ 74 h 480"/>
                  <a:gd name="T24" fmla="*/ 135 w 617"/>
                  <a:gd name="T25" fmla="*/ 86 h 480"/>
                  <a:gd name="T26" fmla="*/ 142 w 617"/>
                  <a:gd name="T27" fmla="*/ 95 h 480"/>
                  <a:gd name="T28" fmla="*/ 150 w 617"/>
                  <a:gd name="T29" fmla="*/ 98 h 480"/>
                  <a:gd name="T30" fmla="*/ 183 w 617"/>
                  <a:gd name="T31" fmla="*/ 100 h 480"/>
                  <a:gd name="T32" fmla="*/ 202 w 617"/>
                  <a:gd name="T33" fmla="*/ 120 h 480"/>
                  <a:gd name="T34" fmla="*/ 206 w 617"/>
                  <a:gd name="T35" fmla="*/ 139 h 480"/>
                  <a:gd name="T36" fmla="*/ 203 w 617"/>
                  <a:gd name="T37" fmla="*/ 148 h 480"/>
                  <a:gd name="T38" fmla="*/ 197 w 617"/>
                  <a:gd name="T39" fmla="*/ 153 h 480"/>
                  <a:gd name="T40" fmla="*/ 189 w 617"/>
                  <a:gd name="T41" fmla="*/ 156 h 480"/>
                  <a:gd name="T42" fmla="*/ 169 w 617"/>
                  <a:gd name="T43" fmla="*/ 159 h 480"/>
                  <a:gd name="T44" fmla="*/ 154 w 617"/>
                  <a:gd name="T45" fmla="*/ 152 h 480"/>
                  <a:gd name="T46" fmla="*/ 169 w 617"/>
                  <a:gd name="T47" fmla="*/ 154 h 480"/>
                  <a:gd name="T48" fmla="*/ 188 w 617"/>
                  <a:gd name="T49" fmla="*/ 145 h 480"/>
                  <a:gd name="T50" fmla="*/ 187 w 617"/>
                  <a:gd name="T51" fmla="*/ 129 h 480"/>
                  <a:gd name="T52" fmla="*/ 181 w 617"/>
                  <a:gd name="T53" fmla="*/ 120 h 480"/>
                  <a:gd name="T54" fmla="*/ 176 w 617"/>
                  <a:gd name="T55" fmla="*/ 116 h 480"/>
                  <a:gd name="T56" fmla="*/ 165 w 617"/>
                  <a:gd name="T57" fmla="*/ 115 h 480"/>
                  <a:gd name="T58" fmla="*/ 150 w 617"/>
                  <a:gd name="T59" fmla="*/ 121 h 480"/>
                  <a:gd name="T60" fmla="*/ 138 w 617"/>
                  <a:gd name="T61" fmla="*/ 130 h 480"/>
                  <a:gd name="T62" fmla="*/ 133 w 617"/>
                  <a:gd name="T63" fmla="*/ 115 h 480"/>
                  <a:gd name="T64" fmla="*/ 128 w 617"/>
                  <a:gd name="T65" fmla="*/ 104 h 480"/>
                  <a:gd name="T66" fmla="*/ 123 w 617"/>
                  <a:gd name="T67" fmla="*/ 94 h 480"/>
                  <a:gd name="T68" fmla="*/ 116 w 617"/>
                  <a:gd name="T69" fmla="*/ 84 h 480"/>
                  <a:gd name="T70" fmla="*/ 109 w 617"/>
                  <a:gd name="T71" fmla="*/ 74 h 480"/>
                  <a:gd name="T72" fmla="*/ 100 w 617"/>
                  <a:gd name="T73" fmla="*/ 64 h 480"/>
                  <a:gd name="T74" fmla="*/ 92 w 617"/>
                  <a:gd name="T75" fmla="*/ 54 h 480"/>
                  <a:gd name="T76" fmla="*/ 81 w 617"/>
                  <a:gd name="T77" fmla="*/ 42 h 480"/>
                  <a:gd name="T78" fmla="*/ 66 w 617"/>
                  <a:gd name="T79" fmla="*/ 28 h 480"/>
                  <a:gd name="T80" fmla="*/ 59 w 617"/>
                  <a:gd name="T81" fmla="*/ 23 h 480"/>
                  <a:gd name="T82" fmla="*/ 51 w 617"/>
                  <a:gd name="T83" fmla="*/ 20 h 480"/>
                  <a:gd name="T84" fmla="*/ 44 w 617"/>
                  <a:gd name="T85" fmla="*/ 16 h 480"/>
                  <a:gd name="T86" fmla="*/ 35 w 617"/>
                  <a:gd name="T87" fmla="*/ 13 h 480"/>
                  <a:gd name="T88" fmla="*/ 27 w 617"/>
                  <a:gd name="T89" fmla="*/ 10 h 480"/>
                  <a:gd name="T90" fmla="*/ 11 w 617"/>
                  <a:gd name="T91" fmla="*/ 6 h 480"/>
                  <a:gd name="T92" fmla="*/ 0 w 617"/>
                  <a:gd name="T93" fmla="*/ 3 h 480"/>
                  <a:gd name="T94" fmla="*/ 29 w 617"/>
                  <a:gd name="T95" fmla="*/ 0 h 48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617"/>
                  <a:gd name="T145" fmla="*/ 0 h 480"/>
                  <a:gd name="T146" fmla="*/ 617 w 617"/>
                  <a:gd name="T147" fmla="*/ 480 h 48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617" h="480">
                    <a:moveTo>
                      <a:pt x="86" y="0"/>
                    </a:moveTo>
                    <a:lnTo>
                      <a:pt x="110" y="8"/>
                    </a:lnTo>
                    <a:lnTo>
                      <a:pt x="121" y="15"/>
                    </a:lnTo>
                    <a:lnTo>
                      <a:pt x="135" y="20"/>
                    </a:lnTo>
                    <a:lnTo>
                      <a:pt x="150" y="27"/>
                    </a:lnTo>
                    <a:lnTo>
                      <a:pt x="165" y="36"/>
                    </a:lnTo>
                    <a:lnTo>
                      <a:pt x="173" y="40"/>
                    </a:lnTo>
                    <a:lnTo>
                      <a:pt x="183" y="45"/>
                    </a:lnTo>
                    <a:lnTo>
                      <a:pt x="193" y="49"/>
                    </a:lnTo>
                    <a:lnTo>
                      <a:pt x="201" y="55"/>
                    </a:lnTo>
                    <a:lnTo>
                      <a:pt x="210" y="60"/>
                    </a:lnTo>
                    <a:lnTo>
                      <a:pt x="219" y="67"/>
                    </a:lnTo>
                    <a:lnTo>
                      <a:pt x="228" y="73"/>
                    </a:lnTo>
                    <a:lnTo>
                      <a:pt x="238" y="80"/>
                    </a:lnTo>
                    <a:lnTo>
                      <a:pt x="248" y="86"/>
                    </a:lnTo>
                    <a:lnTo>
                      <a:pt x="256" y="93"/>
                    </a:lnTo>
                    <a:lnTo>
                      <a:pt x="275" y="110"/>
                    </a:lnTo>
                    <a:lnTo>
                      <a:pt x="293" y="126"/>
                    </a:lnTo>
                    <a:lnTo>
                      <a:pt x="310" y="144"/>
                    </a:lnTo>
                    <a:lnTo>
                      <a:pt x="326" y="161"/>
                    </a:lnTo>
                    <a:lnTo>
                      <a:pt x="340" y="179"/>
                    </a:lnTo>
                    <a:lnTo>
                      <a:pt x="354" y="194"/>
                    </a:lnTo>
                    <a:lnTo>
                      <a:pt x="368" y="209"/>
                    </a:lnTo>
                    <a:lnTo>
                      <a:pt x="377" y="223"/>
                    </a:lnTo>
                    <a:lnTo>
                      <a:pt x="388" y="235"/>
                    </a:lnTo>
                    <a:lnTo>
                      <a:pt x="405" y="257"/>
                    </a:lnTo>
                    <a:lnTo>
                      <a:pt x="417" y="275"/>
                    </a:lnTo>
                    <a:lnTo>
                      <a:pt x="425" y="286"/>
                    </a:lnTo>
                    <a:lnTo>
                      <a:pt x="432" y="297"/>
                    </a:lnTo>
                    <a:lnTo>
                      <a:pt x="450" y="293"/>
                    </a:lnTo>
                    <a:lnTo>
                      <a:pt x="496" y="290"/>
                    </a:lnTo>
                    <a:lnTo>
                      <a:pt x="547" y="301"/>
                    </a:lnTo>
                    <a:lnTo>
                      <a:pt x="591" y="336"/>
                    </a:lnTo>
                    <a:lnTo>
                      <a:pt x="605" y="359"/>
                    </a:lnTo>
                    <a:lnTo>
                      <a:pt x="613" y="380"/>
                    </a:lnTo>
                    <a:lnTo>
                      <a:pt x="617" y="417"/>
                    </a:lnTo>
                    <a:lnTo>
                      <a:pt x="614" y="432"/>
                    </a:lnTo>
                    <a:lnTo>
                      <a:pt x="607" y="444"/>
                    </a:lnTo>
                    <a:lnTo>
                      <a:pt x="596" y="455"/>
                    </a:lnTo>
                    <a:lnTo>
                      <a:pt x="591" y="459"/>
                    </a:lnTo>
                    <a:lnTo>
                      <a:pt x="583" y="463"/>
                    </a:lnTo>
                    <a:lnTo>
                      <a:pt x="565" y="468"/>
                    </a:lnTo>
                    <a:lnTo>
                      <a:pt x="545" y="473"/>
                    </a:lnTo>
                    <a:lnTo>
                      <a:pt x="505" y="477"/>
                    </a:lnTo>
                    <a:lnTo>
                      <a:pt x="461" y="480"/>
                    </a:lnTo>
                    <a:lnTo>
                      <a:pt x="461" y="455"/>
                    </a:lnTo>
                    <a:lnTo>
                      <a:pt x="475" y="458"/>
                    </a:lnTo>
                    <a:lnTo>
                      <a:pt x="507" y="461"/>
                    </a:lnTo>
                    <a:lnTo>
                      <a:pt x="541" y="457"/>
                    </a:lnTo>
                    <a:lnTo>
                      <a:pt x="563" y="435"/>
                    </a:lnTo>
                    <a:lnTo>
                      <a:pt x="565" y="403"/>
                    </a:lnTo>
                    <a:lnTo>
                      <a:pt x="561" y="386"/>
                    </a:lnTo>
                    <a:lnTo>
                      <a:pt x="551" y="371"/>
                    </a:lnTo>
                    <a:lnTo>
                      <a:pt x="541" y="359"/>
                    </a:lnTo>
                    <a:lnTo>
                      <a:pt x="534" y="352"/>
                    </a:lnTo>
                    <a:lnTo>
                      <a:pt x="527" y="349"/>
                    </a:lnTo>
                    <a:lnTo>
                      <a:pt x="511" y="344"/>
                    </a:lnTo>
                    <a:lnTo>
                      <a:pt x="494" y="344"/>
                    </a:lnTo>
                    <a:lnTo>
                      <a:pt x="463" y="353"/>
                    </a:lnTo>
                    <a:lnTo>
                      <a:pt x="449" y="362"/>
                    </a:lnTo>
                    <a:lnTo>
                      <a:pt x="435" y="370"/>
                    </a:lnTo>
                    <a:lnTo>
                      <a:pt x="413" y="389"/>
                    </a:lnTo>
                    <a:lnTo>
                      <a:pt x="410" y="378"/>
                    </a:lnTo>
                    <a:lnTo>
                      <a:pt x="399" y="345"/>
                    </a:lnTo>
                    <a:lnTo>
                      <a:pt x="390" y="323"/>
                    </a:lnTo>
                    <a:lnTo>
                      <a:pt x="384" y="311"/>
                    </a:lnTo>
                    <a:lnTo>
                      <a:pt x="376" y="297"/>
                    </a:lnTo>
                    <a:lnTo>
                      <a:pt x="368" y="283"/>
                    </a:lnTo>
                    <a:lnTo>
                      <a:pt x="359" y="268"/>
                    </a:lnTo>
                    <a:lnTo>
                      <a:pt x="348" y="252"/>
                    </a:lnTo>
                    <a:lnTo>
                      <a:pt x="337" y="236"/>
                    </a:lnTo>
                    <a:lnTo>
                      <a:pt x="325" y="221"/>
                    </a:lnTo>
                    <a:lnTo>
                      <a:pt x="312" y="206"/>
                    </a:lnTo>
                    <a:lnTo>
                      <a:pt x="300" y="191"/>
                    </a:lnTo>
                    <a:lnTo>
                      <a:pt x="289" y="176"/>
                    </a:lnTo>
                    <a:lnTo>
                      <a:pt x="277" y="162"/>
                    </a:lnTo>
                    <a:lnTo>
                      <a:pt x="266" y="148"/>
                    </a:lnTo>
                    <a:lnTo>
                      <a:pt x="242" y="125"/>
                    </a:lnTo>
                    <a:lnTo>
                      <a:pt x="220" y="103"/>
                    </a:lnTo>
                    <a:lnTo>
                      <a:pt x="198" y="85"/>
                    </a:lnTo>
                    <a:lnTo>
                      <a:pt x="187" y="77"/>
                    </a:lnTo>
                    <a:lnTo>
                      <a:pt x="176" y="70"/>
                    </a:lnTo>
                    <a:lnTo>
                      <a:pt x="165" y="63"/>
                    </a:lnTo>
                    <a:lnTo>
                      <a:pt x="154" y="59"/>
                    </a:lnTo>
                    <a:lnTo>
                      <a:pt x="143" y="53"/>
                    </a:lnTo>
                    <a:lnTo>
                      <a:pt x="132" y="49"/>
                    </a:lnTo>
                    <a:lnTo>
                      <a:pt x="118" y="45"/>
                    </a:lnTo>
                    <a:lnTo>
                      <a:pt x="106" y="40"/>
                    </a:lnTo>
                    <a:lnTo>
                      <a:pt x="92" y="36"/>
                    </a:lnTo>
                    <a:lnTo>
                      <a:pt x="80" y="31"/>
                    </a:lnTo>
                    <a:lnTo>
                      <a:pt x="55" y="23"/>
                    </a:lnTo>
                    <a:lnTo>
                      <a:pt x="33" y="18"/>
                    </a:lnTo>
                    <a:lnTo>
                      <a:pt x="16" y="14"/>
                    </a:lnTo>
                    <a:lnTo>
                      <a:pt x="0" y="9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30"/>
              <p:cNvSpPr>
                <a:spLocks/>
              </p:cNvSpPr>
              <p:nvPr/>
            </p:nvSpPr>
            <p:spPr bwMode="auto">
              <a:xfrm>
                <a:off x="4530" y="2595"/>
                <a:ext cx="232" cy="132"/>
              </a:xfrm>
              <a:custGeom>
                <a:avLst/>
                <a:gdLst>
                  <a:gd name="T0" fmla="*/ 0 w 696"/>
                  <a:gd name="T1" fmla="*/ 68 h 395"/>
                  <a:gd name="T2" fmla="*/ 5 w 696"/>
                  <a:gd name="T3" fmla="*/ 86 h 395"/>
                  <a:gd name="T4" fmla="*/ 11 w 696"/>
                  <a:gd name="T5" fmla="*/ 98 h 395"/>
                  <a:gd name="T6" fmla="*/ 20 w 696"/>
                  <a:gd name="T7" fmla="*/ 110 h 395"/>
                  <a:gd name="T8" fmla="*/ 29 w 696"/>
                  <a:gd name="T9" fmla="*/ 118 h 395"/>
                  <a:gd name="T10" fmla="*/ 36 w 696"/>
                  <a:gd name="T11" fmla="*/ 122 h 395"/>
                  <a:gd name="T12" fmla="*/ 43 w 696"/>
                  <a:gd name="T13" fmla="*/ 125 h 395"/>
                  <a:gd name="T14" fmla="*/ 53 w 696"/>
                  <a:gd name="T15" fmla="*/ 129 h 395"/>
                  <a:gd name="T16" fmla="*/ 67 w 696"/>
                  <a:gd name="T17" fmla="*/ 132 h 395"/>
                  <a:gd name="T18" fmla="*/ 94 w 696"/>
                  <a:gd name="T19" fmla="*/ 131 h 395"/>
                  <a:gd name="T20" fmla="*/ 110 w 696"/>
                  <a:gd name="T21" fmla="*/ 127 h 395"/>
                  <a:gd name="T22" fmla="*/ 119 w 696"/>
                  <a:gd name="T23" fmla="*/ 122 h 395"/>
                  <a:gd name="T24" fmla="*/ 125 w 696"/>
                  <a:gd name="T25" fmla="*/ 118 h 395"/>
                  <a:gd name="T26" fmla="*/ 133 w 696"/>
                  <a:gd name="T27" fmla="*/ 111 h 395"/>
                  <a:gd name="T28" fmla="*/ 144 w 696"/>
                  <a:gd name="T29" fmla="*/ 103 h 395"/>
                  <a:gd name="T30" fmla="*/ 154 w 696"/>
                  <a:gd name="T31" fmla="*/ 94 h 395"/>
                  <a:gd name="T32" fmla="*/ 164 w 696"/>
                  <a:gd name="T33" fmla="*/ 96 h 395"/>
                  <a:gd name="T34" fmla="*/ 188 w 696"/>
                  <a:gd name="T35" fmla="*/ 99 h 395"/>
                  <a:gd name="T36" fmla="*/ 211 w 696"/>
                  <a:gd name="T37" fmla="*/ 93 h 395"/>
                  <a:gd name="T38" fmla="*/ 217 w 696"/>
                  <a:gd name="T39" fmla="*/ 88 h 395"/>
                  <a:gd name="T40" fmla="*/ 231 w 696"/>
                  <a:gd name="T41" fmla="*/ 70 h 395"/>
                  <a:gd name="T42" fmla="*/ 157 w 696"/>
                  <a:gd name="T43" fmla="*/ 63 h 395"/>
                  <a:gd name="T44" fmla="*/ 140 w 696"/>
                  <a:gd name="T45" fmla="*/ 0 h 395"/>
                  <a:gd name="T46" fmla="*/ 137 w 696"/>
                  <a:gd name="T47" fmla="*/ 53 h 395"/>
                  <a:gd name="T48" fmla="*/ 131 w 696"/>
                  <a:gd name="T49" fmla="*/ 75 h 395"/>
                  <a:gd name="T50" fmla="*/ 126 w 696"/>
                  <a:gd name="T51" fmla="*/ 87 h 395"/>
                  <a:gd name="T52" fmla="*/ 118 w 696"/>
                  <a:gd name="T53" fmla="*/ 95 h 395"/>
                  <a:gd name="T54" fmla="*/ 111 w 696"/>
                  <a:gd name="T55" fmla="*/ 101 h 395"/>
                  <a:gd name="T56" fmla="*/ 106 w 696"/>
                  <a:gd name="T57" fmla="*/ 104 h 395"/>
                  <a:gd name="T58" fmla="*/ 101 w 696"/>
                  <a:gd name="T59" fmla="*/ 107 h 395"/>
                  <a:gd name="T60" fmla="*/ 93 w 696"/>
                  <a:gd name="T61" fmla="*/ 111 h 395"/>
                  <a:gd name="T62" fmla="*/ 83 w 696"/>
                  <a:gd name="T63" fmla="*/ 113 h 395"/>
                  <a:gd name="T64" fmla="*/ 63 w 696"/>
                  <a:gd name="T65" fmla="*/ 112 h 395"/>
                  <a:gd name="T66" fmla="*/ 54 w 696"/>
                  <a:gd name="T67" fmla="*/ 107 h 395"/>
                  <a:gd name="T68" fmla="*/ 45 w 696"/>
                  <a:gd name="T69" fmla="*/ 94 h 395"/>
                  <a:gd name="T70" fmla="*/ 40 w 696"/>
                  <a:gd name="T71" fmla="*/ 83 h 395"/>
                  <a:gd name="T72" fmla="*/ 35 w 696"/>
                  <a:gd name="T73" fmla="*/ 74 h 395"/>
                  <a:gd name="T74" fmla="*/ 30 w 696"/>
                  <a:gd name="T75" fmla="*/ 62 h 395"/>
                  <a:gd name="T76" fmla="*/ 23 w 696"/>
                  <a:gd name="T77" fmla="*/ 47 h 395"/>
                  <a:gd name="T78" fmla="*/ 0 w 696"/>
                  <a:gd name="T79" fmla="*/ 41 h 39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96"/>
                  <a:gd name="T121" fmla="*/ 0 h 395"/>
                  <a:gd name="T122" fmla="*/ 696 w 696"/>
                  <a:gd name="T123" fmla="*/ 395 h 39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96" h="395">
                    <a:moveTo>
                      <a:pt x="1" y="124"/>
                    </a:moveTo>
                    <a:lnTo>
                      <a:pt x="0" y="204"/>
                    </a:lnTo>
                    <a:lnTo>
                      <a:pt x="7" y="240"/>
                    </a:lnTo>
                    <a:lnTo>
                      <a:pt x="14" y="258"/>
                    </a:lnTo>
                    <a:lnTo>
                      <a:pt x="22" y="277"/>
                    </a:lnTo>
                    <a:lnTo>
                      <a:pt x="33" y="293"/>
                    </a:lnTo>
                    <a:lnTo>
                      <a:pt x="44" y="313"/>
                    </a:lnTo>
                    <a:lnTo>
                      <a:pt x="59" y="329"/>
                    </a:lnTo>
                    <a:lnTo>
                      <a:pt x="79" y="346"/>
                    </a:lnTo>
                    <a:lnTo>
                      <a:pt x="87" y="353"/>
                    </a:lnTo>
                    <a:lnTo>
                      <a:pt x="98" y="359"/>
                    </a:lnTo>
                    <a:lnTo>
                      <a:pt x="108" y="365"/>
                    </a:lnTo>
                    <a:lnTo>
                      <a:pt x="119" y="370"/>
                    </a:lnTo>
                    <a:lnTo>
                      <a:pt x="128" y="375"/>
                    </a:lnTo>
                    <a:lnTo>
                      <a:pt x="139" y="379"/>
                    </a:lnTo>
                    <a:lnTo>
                      <a:pt x="160" y="386"/>
                    </a:lnTo>
                    <a:lnTo>
                      <a:pt x="182" y="391"/>
                    </a:lnTo>
                    <a:lnTo>
                      <a:pt x="201" y="394"/>
                    </a:lnTo>
                    <a:lnTo>
                      <a:pt x="243" y="395"/>
                    </a:lnTo>
                    <a:lnTo>
                      <a:pt x="281" y="393"/>
                    </a:lnTo>
                    <a:lnTo>
                      <a:pt x="316" y="384"/>
                    </a:lnTo>
                    <a:lnTo>
                      <a:pt x="329" y="379"/>
                    </a:lnTo>
                    <a:lnTo>
                      <a:pt x="343" y="373"/>
                    </a:lnTo>
                    <a:lnTo>
                      <a:pt x="356" y="366"/>
                    </a:lnTo>
                    <a:lnTo>
                      <a:pt x="365" y="361"/>
                    </a:lnTo>
                    <a:lnTo>
                      <a:pt x="375" y="354"/>
                    </a:lnTo>
                    <a:lnTo>
                      <a:pt x="383" y="347"/>
                    </a:lnTo>
                    <a:lnTo>
                      <a:pt x="400" y="333"/>
                    </a:lnTo>
                    <a:lnTo>
                      <a:pt x="416" y="320"/>
                    </a:lnTo>
                    <a:lnTo>
                      <a:pt x="431" y="307"/>
                    </a:lnTo>
                    <a:lnTo>
                      <a:pt x="452" y="288"/>
                    </a:lnTo>
                    <a:lnTo>
                      <a:pt x="462" y="280"/>
                    </a:lnTo>
                    <a:lnTo>
                      <a:pt x="477" y="285"/>
                    </a:lnTo>
                    <a:lnTo>
                      <a:pt x="493" y="288"/>
                    </a:lnTo>
                    <a:lnTo>
                      <a:pt x="515" y="292"/>
                    </a:lnTo>
                    <a:lnTo>
                      <a:pt x="565" y="295"/>
                    </a:lnTo>
                    <a:lnTo>
                      <a:pt x="613" y="287"/>
                    </a:lnTo>
                    <a:lnTo>
                      <a:pt x="633" y="278"/>
                    </a:lnTo>
                    <a:lnTo>
                      <a:pt x="641" y="270"/>
                    </a:lnTo>
                    <a:lnTo>
                      <a:pt x="651" y="263"/>
                    </a:lnTo>
                    <a:lnTo>
                      <a:pt x="675" y="233"/>
                    </a:lnTo>
                    <a:lnTo>
                      <a:pt x="692" y="208"/>
                    </a:lnTo>
                    <a:lnTo>
                      <a:pt x="696" y="196"/>
                    </a:lnTo>
                    <a:lnTo>
                      <a:pt x="470" y="189"/>
                    </a:lnTo>
                    <a:lnTo>
                      <a:pt x="487" y="93"/>
                    </a:lnTo>
                    <a:lnTo>
                      <a:pt x="419" y="0"/>
                    </a:lnTo>
                    <a:lnTo>
                      <a:pt x="416" y="113"/>
                    </a:lnTo>
                    <a:lnTo>
                      <a:pt x="411" y="160"/>
                    </a:lnTo>
                    <a:lnTo>
                      <a:pt x="401" y="204"/>
                    </a:lnTo>
                    <a:lnTo>
                      <a:pt x="394" y="225"/>
                    </a:lnTo>
                    <a:lnTo>
                      <a:pt x="386" y="244"/>
                    </a:lnTo>
                    <a:lnTo>
                      <a:pt x="378" y="260"/>
                    </a:lnTo>
                    <a:lnTo>
                      <a:pt x="367" y="273"/>
                    </a:lnTo>
                    <a:lnTo>
                      <a:pt x="354" y="285"/>
                    </a:lnTo>
                    <a:lnTo>
                      <a:pt x="340" y="296"/>
                    </a:lnTo>
                    <a:lnTo>
                      <a:pt x="334" y="302"/>
                    </a:lnTo>
                    <a:lnTo>
                      <a:pt x="327" y="306"/>
                    </a:lnTo>
                    <a:lnTo>
                      <a:pt x="318" y="311"/>
                    </a:lnTo>
                    <a:lnTo>
                      <a:pt x="312" y="315"/>
                    </a:lnTo>
                    <a:lnTo>
                      <a:pt x="303" y="320"/>
                    </a:lnTo>
                    <a:lnTo>
                      <a:pt x="296" y="324"/>
                    </a:lnTo>
                    <a:lnTo>
                      <a:pt x="280" y="331"/>
                    </a:lnTo>
                    <a:lnTo>
                      <a:pt x="263" y="335"/>
                    </a:lnTo>
                    <a:lnTo>
                      <a:pt x="248" y="339"/>
                    </a:lnTo>
                    <a:lnTo>
                      <a:pt x="216" y="342"/>
                    </a:lnTo>
                    <a:lnTo>
                      <a:pt x="188" y="336"/>
                    </a:lnTo>
                    <a:lnTo>
                      <a:pt x="175" y="329"/>
                    </a:lnTo>
                    <a:lnTo>
                      <a:pt x="161" y="321"/>
                    </a:lnTo>
                    <a:lnTo>
                      <a:pt x="141" y="295"/>
                    </a:lnTo>
                    <a:lnTo>
                      <a:pt x="134" y="280"/>
                    </a:lnTo>
                    <a:lnTo>
                      <a:pt x="126" y="265"/>
                    </a:lnTo>
                    <a:lnTo>
                      <a:pt x="119" y="249"/>
                    </a:lnTo>
                    <a:lnTo>
                      <a:pt x="112" y="236"/>
                    </a:lnTo>
                    <a:lnTo>
                      <a:pt x="105" y="222"/>
                    </a:lnTo>
                    <a:lnTo>
                      <a:pt x="99" y="209"/>
                    </a:lnTo>
                    <a:lnTo>
                      <a:pt x="90" y="186"/>
                    </a:lnTo>
                    <a:lnTo>
                      <a:pt x="76" y="153"/>
                    </a:lnTo>
                    <a:lnTo>
                      <a:pt x="70" y="141"/>
                    </a:lnTo>
                    <a:lnTo>
                      <a:pt x="1" y="124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231"/>
              <p:cNvSpPr>
                <a:spLocks/>
              </p:cNvSpPr>
              <p:nvPr/>
            </p:nvSpPr>
            <p:spPr bwMode="auto">
              <a:xfrm>
                <a:off x="4597" y="2598"/>
                <a:ext cx="48" cy="72"/>
              </a:xfrm>
              <a:custGeom>
                <a:avLst/>
                <a:gdLst>
                  <a:gd name="T0" fmla="*/ 14 w 145"/>
                  <a:gd name="T1" fmla="*/ 3 h 218"/>
                  <a:gd name="T2" fmla="*/ 0 w 145"/>
                  <a:gd name="T3" fmla="*/ 20 h 218"/>
                  <a:gd name="T4" fmla="*/ 0 w 145"/>
                  <a:gd name="T5" fmla="*/ 49 h 218"/>
                  <a:gd name="T6" fmla="*/ 13 w 145"/>
                  <a:gd name="T7" fmla="*/ 72 h 218"/>
                  <a:gd name="T8" fmla="*/ 32 w 145"/>
                  <a:gd name="T9" fmla="*/ 70 h 218"/>
                  <a:gd name="T10" fmla="*/ 43 w 145"/>
                  <a:gd name="T11" fmla="*/ 54 h 218"/>
                  <a:gd name="T12" fmla="*/ 48 w 145"/>
                  <a:gd name="T13" fmla="*/ 30 h 218"/>
                  <a:gd name="T14" fmla="*/ 41 w 145"/>
                  <a:gd name="T15" fmla="*/ 12 h 218"/>
                  <a:gd name="T16" fmla="*/ 29 w 145"/>
                  <a:gd name="T17" fmla="*/ 0 h 218"/>
                  <a:gd name="T18" fmla="*/ 14 w 145"/>
                  <a:gd name="T19" fmla="*/ 3 h 218"/>
                  <a:gd name="T20" fmla="*/ 14 w 145"/>
                  <a:gd name="T21" fmla="*/ 3 h 21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5"/>
                  <a:gd name="T34" fmla="*/ 0 h 218"/>
                  <a:gd name="T35" fmla="*/ 145 w 145"/>
                  <a:gd name="T36" fmla="*/ 218 h 21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5" h="218">
                    <a:moveTo>
                      <a:pt x="41" y="8"/>
                    </a:moveTo>
                    <a:lnTo>
                      <a:pt x="0" y="61"/>
                    </a:lnTo>
                    <a:lnTo>
                      <a:pt x="1" y="147"/>
                    </a:lnTo>
                    <a:lnTo>
                      <a:pt x="40" y="218"/>
                    </a:lnTo>
                    <a:lnTo>
                      <a:pt x="96" y="211"/>
                    </a:lnTo>
                    <a:lnTo>
                      <a:pt x="131" y="164"/>
                    </a:lnTo>
                    <a:lnTo>
                      <a:pt x="145" y="92"/>
                    </a:lnTo>
                    <a:lnTo>
                      <a:pt x="123" y="35"/>
                    </a:lnTo>
                    <a:lnTo>
                      <a:pt x="88" y="0"/>
                    </a:lnTo>
                    <a:lnTo>
                      <a:pt x="41" y="8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232"/>
              <p:cNvSpPr>
                <a:spLocks/>
              </p:cNvSpPr>
              <p:nvPr/>
            </p:nvSpPr>
            <p:spPr bwMode="auto">
              <a:xfrm>
                <a:off x="4015" y="2601"/>
                <a:ext cx="534" cy="194"/>
              </a:xfrm>
              <a:custGeom>
                <a:avLst/>
                <a:gdLst>
                  <a:gd name="T0" fmla="*/ 1 w 1602"/>
                  <a:gd name="T1" fmla="*/ 101 h 581"/>
                  <a:gd name="T2" fmla="*/ 4 w 1602"/>
                  <a:gd name="T3" fmla="*/ 123 h 581"/>
                  <a:gd name="T4" fmla="*/ 9 w 1602"/>
                  <a:gd name="T5" fmla="*/ 137 h 581"/>
                  <a:gd name="T6" fmla="*/ 17 w 1602"/>
                  <a:gd name="T7" fmla="*/ 151 h 581"/>
                  <a:gd name="T8" fmla="*/ 28 w 1602"/>
                  <a:gd name="T9" fmla="*/ 164 h 581"/>
                  <a:gd name="T10" fmla="*/ 37 w 1602"/>
                  <a:gd name="T11" fmla="*/ 170 h 581"/>
                  <a:gd name="T12" fmla="*/ 43 w 1602"/>
                  <a:gd name="T13" fmla="*/ 174 h 581"/>
                  <a:gd name="T14" fmla="*/ 52 w 1602"/>
                  <a:gd name="T15" fmla="*/ 179 h 581"/>
                  <a:gd name="T16" fmla="*/ 61 w 1602"/>
                  <a:gd name="T17" fmla="*/ 182 h 581"/>
                  <a:gd name="T18" fmla="*/ 69 w 1602"/>
                  <a:gd name="T19" fmla="*/ 186 h 581"/>
                  <a:gd name="T20" fmla="*/ 77 w 1602"/>
                  <a:gd name="T21" fmla="*/ 189 h 581"/>
                  <a:gd name="T22" fmla="*/ 92 w 1602"/>
                  <a:gd name="T23" fmla="*/ 192 h 581"/>
                  <a:gd name="T24" fmla="*/ 118 w 1602"/>
                  <a:gd name="T25" fmla="*/ 194 h 581"/>
                  <a:gd name="T26" fmla="*/ 141 w 1602"/>
                  <a:gd name="T27" fmla="*/ 189 h 581"/>
                  <a:gd name="T28" fmla="*/ 151 w 1602"/>
                  <a:gd name="T29" fmla="*/ 185 h 581"/>
                  <a:gd name="T30" fmla="*/ 160 w 1602"/>
                  <a:gd name="T31" fmla="*/ 180 h 581"/>
                  <a:gd name="T32" fmla="*/ 167 w 1602"/>
                  <a:gd name="T33" fmla="*/ 176 h 581"/>
                  <a:gd name="T34" fmla="*/ 177 w 1602"/>
                  <a:gd name="T35" fmla="*/ 168 h 581"/>
                  <a:gd name="T36" fmla="*/ 189 w 1602"/>
                  <a:gd name="T37" fmla="*/ 155 h 581"/>
                  <a:gd name="T38" fmla="*/ 197 w 1602"/>
                  <a:gd name="T39" fmla="*/ 146 h 581"/>
                  <a:gd name="T40" fmla="*/ 534 w 1602"/>
                  <a:gd name="T41" fmla="*/ 93 h 581"/>
                  <a:gd name="T42" fmla="*/ 204 w 1602"/>
                  <a:gd name="T43" fmla="*/ 98 h 581"/>
                  <a:gd name="T44" fmla="*/ 193 w 1602"/>
                  <a:gd name="T45" fmla="*/ 30 h 581"/>
                  <a:gd name="T46" fmla="*/ 192 w 1602"/>
                  <a:gd name="T47" fmla="*/ 94 h 581"/>
                  <a:gd name="T48" fmla="*/ 187 w 1602"/>
                  <a:gd name="T49" fmla="*/ 120 h 581"/>
                  <a:gd name="T50" fmla="*/ 182 w 1602"/>
                  <a:gd name="T51" fmla="*/ 136 h 581"/>
                  <a:gd name="T52" fmla="*/ 174 w 1602"/>
                  <a:gd name="T53" fmla="*/ 147 h 581"/>
                  <a:gd name="T54" fmla="*/ 165 w 1602"/>
                  <a:gd name="T55" fmla="*/ 156 h 581"/>
                  <a:gd name="T56" fmla="*/ 158 w 1602"/>
                  <a:gd name="T57" fmla="*/ 161 h 581"/>
                  <a:gd name="T58" fmla="*/ 153 w 1602"/>
                  <a:gd name="T59" fmla="*/ 164 h 581"/>
                  <a:gd name="T60" fmla="*/ 145 w 1602"/>
                  <a:gd name="T61" fmla="*/ 169 h 581"/>
                  <a:gd name="T62" fmla="*/ 134 w 1602"/>
                  <a:gd name="T63" fmla="*/ 171 h 581"/>
                  <a:gd name="T64" fmla="*/ 118 w 1602"/>
                  <a:gd name="T65" fmla="*/ 173 h 581"/>
                  <a:gd name="T66" fmla="*/ 98 w 1602"/>
                  <a:gd name="T67" fmla="*/ 167 h 581"/>
                  <a:gd name="T68" fmla="*/ 88 w 1602"/>
                  <a:gd name="T69" fmla="*/ 163 h 581"/>
                  <a:gd name="T70" fmla="*/ 81 w 1602"/>
                  <a:gd name="T71" fmla="*/ 159 h 581"/>
                  <a:gd name="T72" fmla="*/ 68 w 1602"/>
                  <a:gd name="T73" fmla="*/ 153 h 581"/>
                  <a:gd name="T74" fmla="*/ 52 w 1602"/>
                  <a:gd name="T75" fmla="*/ 126 h 581"/>
                  <a:gd name="T76" fmla="*/ 47 w 1602"/>
                  <a:gd name="T77" fmla="*/ 101 h 581"/>
                  <a:gd name="T78" fmla="*/ 43 w 1602"/>
                  <a:gd name="T79" fmla="*/ 56 h 581"/>
                  <a:gd name="T80" fmla="*/ 50 w 1602"/>
                  <a:gd name="T81" fmla="*/ 27 h 581"/>
                  <a:gd name="T82" fmla="*/ 57 w 1602"/>
                  <a:gd name="T83" fmla="*/ 0 h 581"/>
                  <a:gd name="T84" fmla="*/ 0 w 1602"/>
                  <a:gd name="T85" fmla="*/ 92 h 58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602"/>
                  <a:gd name="T130" fmla="*/ 0 h 581"/>
                  <a:gd name="T131" fmla="*/ 1602 w 1602"/>
                  <a:gd name="T132" fmla="*/ 581 h 58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602" h="581">
                    <a:moveTo>
                      <a:pt x="0" y="275"/>
                    </a:moveTo>
                    <a:lnTo>
                      <a:pt x="2" y="303"/>
                    </a:lnTo>
                    <a:lnTo>
                      <a:pt x="5" y="333"/>
                    </a:lnTo>
                    <a:lnTo>
                      <a:pt x="13" y="369"/>
                    </a:lnTo>
                    <a:lnTo>
                      <a:pt x="20" y="389"/>
                    </a:lnTo>
                    <a:lnTo>
                      <a:pt x="28" y="410"/>
                    </a:lnTo>
                    <a:lnTo>
                      <a:pt x="38" y="431"/>
                    </a:lnTo>
                    <a:lnTo>
                      <a:pt x="51" y="451"/>
                    </a:lnTo>
                    <a:lnTo>
                      <a:pt x="67" y="470"/>
                    </a:lnTo>
                    <a:lnTo>
                      <a:pt x="84" y="490"/>
                    </a:lnTo>
                    <a:lnTo>
                      <a:pt x="106" y="506"/>
                    </a:lnTo>
                    <a:lnTo>
                      <a:pt x="112" y="510"/>
                    </a:lnTo>
                    <a:lnTo>
                      <a:pt x="118" y="514"/>
                    </a:lnTo>
                    <a:lnTo>
                      <a:pt x="130" y="521"/>
                    </a:lnTo>
                    <a:lnTo>
                      <a:pt x="144" y="528"/>
                    </a:lnTo>
                    <a:lnTo>
                      <a:pt x="157" y="537"/>
                    </a:lnTo>
                    <a:lnTo>
                      <a:pt x="170" y="542"/>
                    </a:lnTo>
                    <a:lnTo>
                      <a:pt x="182" y="546"/>
                    </a:lnTo>
                    <a:lnTo>
                      <a:pt x="195" y="552"/>
                    </a:lnTo>
                    <a:lnTo>
                      <a:pt x="206" y="557"/>
                    </a:lnTo>
                    <a:lnTo>
                      <a:pt x="218" y="560"/>
                    </a:lnTo>
                    <a:lnTo>
                      <a:pt x="231" y="565"/>
                    </a:lnTo>
                    <a:lnTo>
                      <a:pt x="253" y="571"/>
                    </a:lnTo>
                    <a:lnTo>
                      <a:pt x="275" y="575"/>
                    </a:lnTo>
                    <a:lnTo>
                      <a:pt x="317" y="581"/>
                    </a:lnTo>
                    <a:lnTo>
                      <a:pt x="355" y="581"/>
                    </a:lnTo>
                    <a:lnTo>
                      <a:pt x="392" y="575"/>
                    </a:lnTo>
                    <a:lnTo>
                      <a:pt x="423" y="567"/>
                    </a:lnTo>
                    <a:lnTo>
                      <a:pt x="440" y="561"/>
                    </a:lnTo>
                    <a:lnTo>
                      <a:pt x="454" y="554"/>
                    </a:lnTo>
                    <a:lnTo>
                      <a:pt x="468" y="548"/>
                    </a:lnTo>
                    <a:lnTo>
                      <a:pt x="481" y="539"/>
                    </a:lnTo>
                    <a:lnTo>
                      <a:pt x="495" y="530"/>
                    </a:lnTo>
                    <a:lnTo>
                      <a:pt x="502" y="526"/>
                    </a:lnTo>
                    <a:lnTo>
                      <a:pt x="507" y="521"/>
                    </a:lnTo>
                    <a:lnTo>
                      <a:pt x="531" y="502"/>
                    </a:lnTo>
                    <a:lnTo>
                      <a:pt x="552" y="483"/>
                    </a:lnTo>
                    <a:lnTo>
                      <a:pt x="568" y="465"/>
                    </a:lnTo>
                    <a:lnTo>
                      <a:pt x="581" y="451"/>
                    </a:lnTo>
                    <a:lnTo>
                      <a:pt x="592" y="437"/>
                    </a:lnTo>
                    <a:lnTo>
                      <a:pt x="1180" y="307"/>
                    </a:lnTo>
                    <a:lnTo>
                      <a:pt x="1602" y="279"/>
                    </a:lnTo>
                    <a:lnTo>
                      <a:pt x="1595" y="192"/>
                    </a:lnTo>
                    <a:lnTo>
                      <a:pt x="612" y="294"/>
                    </a:lnTo>
                    <a:lnTo>
                      <a:pt x="619" y="165"/>
                    </a:lnTo>
                    <a:lnTo>
                      <a:pt x="579" y="91"/>
                    </a:lnTo>
                    <a:lnTo>
                      <a:pt x="579" y="224"/>
                    </a:lnTo>
                    <a:lnTo>
                      <a:pt x="575" y="281"/>
                    </a:lnTo>
                    <a:lnTo>
                      <a:pt x="567" y="336"/>
                    </a:lnTo>
                    <a:lnTo>
                      <a:pt x="561" y="360"/>
                    </a:lnTo>
                    <a:lnTo>
                      <a:pt x="554" y="385"/>
                    </a:lnTo>
                    <a:lnTo>
                      <a:pt x="545" y="406"/>
                    </a:lnTo>
                    <a:lnTo>
                      <a:pt x="534" y="424"/>
                    </a:lnTo>
                    <a:lnTo>
                      <a:pt x="521" y="440"/>
                    </a:lnTo>
                    <a:lnTo>
                      <a:pt x="509" y="454"/>
                    </a:lnTo>
                    <a:lnTo>
                      <a:pt x="495" y="468"/>
                    </a:lnTo>
                    <a:lnTo>
                      <a:pt x="481" y="479"/>
                    </a:lnTo>
                    <a:lnTo>
                      <a:pt x="473" y="483"/>
                    </a:lnTo>
                    <a:lnTo>
                      <a:pt x="466" y="488"/>
                    </a:lnTo>
                    <a:lnTo>
                      <a:pt x="458" y="492"/>
                    </a:lnTo>
                    <a:lnTo>
                      <a:pt x="450" y="497"/>
                    </a:lnTo>
                    <a:lnTo>
                      <a:pt x="434" y="505"/>
                    </a:lnTo>
                    <a:lnTo>
                      <a:pt x="418" y="510"/>
                    </a:lnTo>
                    <a:lnTo>
                      <a:pt x="401" y="513"/>
                    </a:lnTo>
                    <a:lnTo>
                      <a:pt x="386" y="516"/>
                    </a:lnTo>
                    <a:lnTo>
                      <a:pt x="353" y="517"/>
                    </a:lnTo>
                    <a:lnTo>
                      <a:pt x="321" y="512"/>
                    </a:lnTo>
                    <a:lnTo>
                      <a:pt x="293" y="499"/>
                    </a:lnTo>
                    <a:lnTo>
                      <a:pt x="277" y="494"/>
                    </a:lnTo>
                    <a:lnTo>
                      <a:pt x="265" y="487"/>
                    </a:lnTo>
                    <a:lnTo>
                      <a:pt x="251" y="483"/>
                    </a:lnTo>
                    <a:lnTo>
                      <a:pt x="242" y="477"/>
                    </a:lnTo>
                    <a:lnTo>
                      <a:pt x="221" y="468"/>
                    </a:lnTo>
                    <a:lnTo>
                      <a:pt x="204" y="459"/>
                    </a:lnTo>
                    <a:lnTo>
                      <a:pt x="178" y="429"/>
                    </a:lnTo>
                    <a:lnTo>
                      <a:pt x="157" y="376"/>
                    </a:lnTo>
                    <a:lnTo>
                      <a:pt x="149" y="340"/>
                    </a:lnTo>
                    <a:lnTo>
                      <a:pt x="142" y="303"/>
                    </a:lnTo>
                    <a:lnTo>
                      <a:pt x="133" y="231"/>
                    </a:lnTo>
                    <a:lnTo>
                      <a:pt x="130" y="169"/>
                    </a:lnTo>
                    <a:lnTo>
                      <a:pt x="137" y="121"/>
                    </a:lnTo>
                    <a:lnTo>
                      <a:pt x="149" y="80"/>
                    </a:lnTo>
                    <a:lnTo>
                      <a:pt x="160" y="41"/>
                    </a:lnTo>
                    <a:lnTo>
                      <a:pt x="171" y="0"/>
                    </a:lnTo>
                    <a:lnTo>
                      <a:pt x="69" y="117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233"/>
              <p:cNvSpPr>
                <a:spLocks/>
              </p:cNvSpPr>
              <p:nvPr/>
            </p:nvSpPr>
            <p:spPr bwMode="auto">
              <a:xfrm>
                <a:off x="4097" y="2630"/>
                <a:ext cx="83" cy="113"/>
              </a:xfrm>
              <a:custGeom>
                <a:avLst/>
                <a:gdLst>
                  <a:gd name="T0" fmla="*/ 1 w 249"/>
                  <a:gd name="T1" fmla="*/ 42 h 337"/>
                  <a:gd name="T2" fmla="*/ 12 w 249"/>
                  <a:gd name="T3" fmla="*/ 13 h 337"/>
                  <a:gd name="T4" fmla="*/ 33 w 249"/>
                  <a:gd name="T5" fmla="*/ 0 h 337"/>
                  <a:gd name="T6" fmla="*/ 61 w 249"/>
                  <a:gd name="T7" fmla="*/ 0 h 337"/>
                  <a:gd name="T8" fmla="*/ 78 w 249"/>
                  <a:gd name="T9" fmla="*/ 20 h 337"/>
                  <a:gd name="T10" fmla="*/ 83 w 249"/>
                  <a:gd name="T11" fmla="*/ 45 h 337"/>
                  <a:gd name="T12" fmla="*/ 79 w 249"/>
                  <a:gd name="T13" fmla="*/ 78 h 337"/>
                  <a:gd name="T14" fmla="*/ 63 w 249"/>
                  <a:gd name="T15" fmla="*/ 102 h 337"/>
                  <a:gd name="T16" fmla="*/ 42 w 249"/>
                  <a:gd name="T17" fmla="*/ 113 h 337"/>
                  <a:gd name="T18" fmla="*/ 21 w 249"/>
                  <a:gd name="T19" fmla="*/ 107 h 337"/>
                  <a:gd name="T20" fmla="*/ 6 w 249"/>
                  <a:gd name="T21" fmla="*/ 89 h 337"/>
                  <a:gd name="T22" fmla="*/ 0 w 249"/>
                  <a:gd name="T23" fmla="*/ 60 h 337"/>
                  <a:gd name="T24" fmla="*/ 1 w 249"/>
                  <a:gd name="T25" fmla="*/ 42 h 337"/>
                  <a:gd name="T26" fmla="*/ 1 w 249"/>
                  <a:gd name="T27" fmla="*/ 42 h 33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49"/>
                  <a:gd name="T43" fmla="*/ 0 h 337"/>
                  <a:gd name="T44" fmla="*/ 249 w 249"/>
                  <a:gd name="T45" fmla="*/ 337 h 33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49" h="337">
                    <a:moveTo>
                      <a:pt x="4" y="124"/>
                    </a:moveTo>
                    <a:lnTo>
                      <a:pt x="36" y="40"/>
                    </a:lnTo>
                    <a:lnTo>
                      <a:pt x="100" y="0"/>
                    </a:lnTo>
                    <a:lnTo>
                      <a:pt x="183" y="1"/>
                    </a:lnTo>
                    <a:lnTo>
                      <a:pt x="233" y="59"/>
                    </a:lnTo>
                    <a:lnTo>
                      <a:pt x="249" y="135"/>
                    </a:lnTo>
                    <a:lnTo>
                      <a:pt x="238" y="234"/>
                    </a:lnTo>
                    <a:lnTo>
                      <a:pt x="188" y="305"/>
                    </a:lnTo>
                    <a:lnTo>
                      <a:pt x="126" y="337"/>
                    </a:lnTo>
                    <a:lnTo>
                      <a:pt x="62" y="318"/>
                    </a:lnTo>
                    <a:lnTo>
                      <a:pt x="19" y="264"/>
                    </a:lnTo>
                    <a:lnTo>
                      <a:pt x="0" y="180"/>
                    </a:lnTo>
                    <a:lnTo>
                      <a:pt x="4" y="124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234"/>
              <p:cNvSpPr>
                <a:spLocks/>
              </p:cNvSpPr>
              <p:nvPr/>
            </p:nvSpPr>
            <p:spPr bwMode="auto">
              <a:xfrm>
                <a:off x="3648" y="2728"/>
                <a:ext cx="443" cy="100"/>
              </a:xfrm>
              <a:custGeom>
                <a:avLst/>
                <a:gdLst>
                  <a:gd name="T0" fmla="*/ 380 w 1330"/>
                  <a:gd name="T1" fmla="*/ 0 h 299"/>
                  <a:gd name="T2" fmla="*/ 202 w 1330"/>
                  <a:gd name="T3" fmla="*/ 16 h 299"/>
                  <a:gd name="T4" fmla="*/ 0 w 1330"/>
                  <a:gd name="T5" fmla="*/ 65 h 299"/>
                  <a:gd name="T6" fmla="*/ 144 w 1330"/>
                  <a:gd name="T7" fmla="*/ 52 h 299"/>
                  <a:gd name="T8" fmla="*/ 45 w 1330"/>
                  <a:gd name="T9" fmla="*/ 90 h 299"/>
                  <a:gd name="T10" fmla="*/ 239 w 1330"/>
                  <a:gd name="T11" fmla="*/ 59 h 299"/>
                  <a:gd name="T12" fmla="*/ 148 w 1330"/>
                  <a:gd name="T13" fmla="*/ 100 h 299"/>
                  <a:gd name="T14" fmla="*/ 315 w 1330"/>
                  <a:gd name="T15" fmla="*/ 67 h 299"/>
                  <a:gd name="T16" fmla="*/ 270 w 1330"/>
                  <a:gd name="T17" fmla="*/ 93 h 299"/>
                  <a:gd name="T18" fmla="*/ 443 w 1330"/>
                  <a:gd name="T19" fmla="*/ 54 h 299"/>
                  <a:gd name="T20" fmla="*/ 380 w 1330"/>
                  <a:gd name="T21" fmla="*/ 0 h 299"/>
                  <a:gd name="T22" fmla="*/ 380 w 1330"/>
                  <a:gd name="T23" fmla="*/ 0 h 29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330"/>
                  <a:gd name="T37" fmla="*/ 0 h 299"/>
                  <a:gd name="T38" fmla="*/ 1330 w 1330"/>
                  <a:gd name="T39" fmla="*/ 299 h 29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330" h="299">
                    <a:moveTo>
                      <a:pt x="1141" y="0"/>
                    </a:moveTo>
                    <a:lnTo>
                      <a:pt x="606" y="49"/>
                    </a:lnTo>
                    <a:lnTo>
                      <a:pt x="0" y="193"/>
                    </a:lnTo>
                    <a:lnTo>
                      <a:pt x="433" y="155"/>
                    </a:lnTo>
                    <a:lnTo>
                      <a:pt x="134" y="270"/>
                    </a:lnTo>
                    <a:lnTo>
                      <a:pt x="718" y="175"/>
                    </a:lnTo>
                    <a:lnTo>
                      <a:pt x="444" y="299"/>
                    </a:lnTo>
                    <a:lnTo>
                      <a:pt x="945" y="199"/>
                    </a:lnTo>
                    <a:lnTo>
                      <a:pt x="810" y="278"/>
                    </a:lnTo>
                    <a:lnTo>
                      <a:pt x="1330" y="160"/>
                    </a:lnTo>
                    <a:lnTo>
                      <a:pt x="1141" y="0"/>
                    </a:lnTo>
                    <a:close/>
                  </a:path>
                </a:pathLst>
              </a:custGeom>
              <a:solidFill>
                <a:srgbClr val="8DA888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67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DD19109-25A9-1C47-9EED-C0B443DA20D5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b="1" i="1" dirty="0">
                <a:solidFill>
                  <a:srgbClr val="000000"/>
                </a:solidFill>
                <a:latin typeface="Times" charset="0"/>
              </a:rPr>
              <a:t>Operation			Output	</a:t>
            </a:r>
            <a:r>
              <a:rPr lang="en-US" sz="1800" i="1" dirty="0">
                <a:solidFill>
                  <a:srgbClr val="000000"/>
                </a:solidFill>
                <a:latin typeface="Times" charset="0"/>
              </a:rPr>
              <a:t>Q </a:t>
            </a:r>
            <a:r>
              <a:rPr lang="en-US" sz="1800" i="1" dirty="0">
                <a:solidFill>
                  <a:srgbClr val="000000"/>
                </a:solidFill>
                <a:latin typeface="CMSY10" charset="0"/>
              </a:rPr>
              <a:t>  </a:t>
            </a:r>
            <a:r>
              <a:rPr lang="en-US" sz="1800" i="1" dirty="0">
                <a:solidFill>
                  <a:srgbClr val="000000"/>
                </a:solidFill>
                <a:latin typeface="CMSSI10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enqueue(5)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(5)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enqueue(3)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(5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3)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dequeue()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5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(3)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enqueue(7)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(3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7)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dequeue()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3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(7)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first(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)	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7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(7)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dequeue()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7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dequeue()		</a:t>
            </a:r>
            <a:r>
              <a:rPr lang="en-US" altLang="ja-JP" sz="1800" i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null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 err="1">
                <a:solidFill>
                  <a:srgbClr val="000000"/>
                </a:solidFill>
                <a:latin typeface="Arial" charset="0"/>
                <a:cs typeface="Arial" charset="0"/>
              </a:rPr>
              <a:t>isEmpty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()		</a:t>
            </a:r>
            <a:r>
              <a:rPr lang="en-US" sz="1800" i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true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enqueue(9)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(9)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enqueue(7)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(9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7)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size(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)			2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(9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7)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enqueue(3)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(9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3)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enqueue(5)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(9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5)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dequeue()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9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(7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5)	</a:t>
            </a:r>
            <a:endParaRPr lang="en-US" sz="1800" dirty="0">
              <a:latin typeface="Tahoma" charset="0"/>
            </a:endParaRPr>
          </a:p>
        </p:txBody>
      </p:sp>
      <p:sp>
        <p:nvSpPr>
          <p:cNvPr id="8198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358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102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CE17E5C-FD26-BC4B-B53B-55712D464C39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Stacks</a:t>
            </a:r>
            <a:endParaRPr lang="en-US" dirty="0">
              <a:latin typeface="Tahoma" charset="0"/>
            </a:endParaRPr>
          </a:p>
        </p:txBody>
      </p:sp>
      <p:sp>
        <p:nvSpPr>
          <p:cNvPr id="103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441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L</a:t>
            </a:r>
            <a:r>
              <a:rPr lang="en-US" sz="2400" dirty="0" smtClean="0">
                <a:latin typeface="Tahoma" charset="0"/>
              </a:rPr>
              <a:t>et us discuss the structure: </a:t>
            </a:r>
            <a:r>
              <a:rPr lang="en-US" sz="2400" b="1" dirty="0" smtClean="0">
                <a:solidFill>
                  <a:schemeClr val="tx2"/>
                </a:solidFill>
                <a:latin typeface="Tahoma" charset="0"/>
              </a:rPr>
              <a:t>Stack</a:t>
            </a:r>
            <a:r>
              <a:rPr lang="en-US" sz="2400" dirty="0" smtClean="0">
                <a:solidFill>
                  <a:schemeClr val="tx2"/>
                </a:solidFill>
                <a:latin typeface="Tahoma" charset="0"/>
              </a:rPr>
              <a:t>.</a:t>
            </a: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Insertions and deletions follow the last-in first-out </a:t>
            </a:r>
            <a:r>
              <a:rPr lang="en-US" sz="2400" dirty="0" smtClean="0">
                <a:latin typeface="Tahoma" charset="0"/>
              </a:rPr>
              <a:t>scheme (LIFO)</a:t>
            </a: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Think of a spring-loaded plate dispenser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Main stack 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push</a:t>
            </a:r>
            <a:r>
              <a:rPr lang="en-US" sz="2000" dirty="0" smtClean="0">
                <a:latin typeface="Tahoma" charset="0"/>
              </a:rPr>
              <a:t>(e)</a:t>
            </a:r>
            <a:r>
              <a:rPr lang="en-US" sz="2000" dirty="0">
                <a:latin typeface="Tahoma" charset="0"/>
              </a:rPr>
              <a:t>: inserts an </a:t>
            </a:r>
            <a:r>
              <a:rPr lang="en-US" sz="2000" dirty="0" smtClean="0">
                <a:latin typeface="Tahoma" charset="0"/>
              </a:rPr>
              <a:t>element, e</a:t>
            </a: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pop</a:t>
            </a:r>
            <a:r>
              <a:rPr lang="en-US" sz="2000" dirty="0">
                <a:latin typeface="Tahoma" charset="0"/>
              </a:rPr>
              <a:t>(): removes and returns the last inserted element</a:t>
            </a:r>
          </a:p>
        </p:txBody>
      </p:sp>
      <p:sp>
        <p:nvSpPr>
          <p:cNvPr id="1031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5105400" y="1676400"/>
            <a:ext cx="3810000" cy="43434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Auxiliary stack operations:</a:t>
            </a:r>
          </a:p>
          <a:p>
            <a:pPr lvl="1" eaLnBrk="1" hangingPunct="1"/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top</a:t>
            </a:r>
            <a:r>
              <a:rPr lang="en-US" sz="2000" dirty="0">
                <a:latin typeface="Tahoma" charset="0"/>
              </a:rPr>
              <a:t>(): returns the last inserted element without removing it</a:t>
            </a:r>
          </a:p>
          <a:p>
            <a:pPr lvl="1" eaLnBrk="1" hangingPunct="1"/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size</a:t>
            </a:r>
            <a:r>
              <a:rPr lang="en-US" sz="2000" dirty="0">
                <a:latin typeface="Tahoma" charset="0"/>
              </a:rPr>
              <a:t>(): returns the number of elements stored</a:t>
            </a:r>
          </a:p>
          <a:p>
            <a:pPr lvl="1" eaLnBrk="1" hangingPunct="1"/>
            <a:r>
              <a:rPr lang="en-US" sz="2000" dirty="0" err="1" smtClean="0">
                <a:solidFill>
                  <a:schemeClr val="tx2"/>
                </a:solidFill>
                <a:latin typeface="Tahoma" charset="0"/>
              </a:rPr>
              <a:t>isEmpty</a:t>
            </a:r>
            <a:r>
              <a:rPr lang="en-US" sz="2000" dirty="0">
                <a:latin typeface="Tahoma" charset="0"/>
              </a:rPr>
              <a:t>(): indicates whether no elements are stored</a:t>
            </a:r>
          </a:p>
        </p:txBody>
      </p:sp>
      <p:graphicFrame>
        <p:nvGraphicFramePr>
          <p:cNvPr id="1026" name="Object 1029"/>
          <p:cNvGraphicFramePr>
            <a:graphicFrameLocks noChangeAspect="1"/>
          </p:cNvGraphicFramePr>
          <p:nvPr/>
        </p:nvGraphicFramePr>
        <p:xfrm>
          <a:off x="7620000" y="228600"/>
          <a:ext cx="1116013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Photo Editor Photo" r:id="rId4" imgW="1980952" imgH="3610479" progId="MSPhotoEd.3">
                  <p:embed/>
                </p:oleObj>
              </mc:Choice>
              <mc:Fallback>
                <p:oleObj name="Photo Editor Photo" r:id="rId4" imgW="1980952" imgH="361047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28600"/>
                        <a:ext cx="1116013" cy="203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8690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531840B-0BD5-1B4F-9A77-5027108D85E8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Additional Applications</a:t>
            </a:r>
            <a:endParaRPr lang="en-US" dirty="0">
              <a:latin typeface="Tahoma" charset="0"/>
            </a:endParaRP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724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Besides buffering video, queues also have the following applications:</a:t>
            </a:r>
          </a:p>
          <a:p>
            <a:pPr eaLnBrk="1" hangingPunct="1"/>
            <a:r>
              <a:rPr lang="en-US" dirty="0" smtClean="0">
                <a:latin typeface="Tahoma" charset="0"/>
              </a:rPr>
              <a:t>Direct </a:t>
            </a:r>
            <a:r>
              <a:rPr lang="en-US" dirty="0">
                <a:latin typeface="Tahoma" charset="0"/>
              </a:rPr>
              <a:t>applications</a:t>
            </a:r>
          </a:p>
          <a:p>
            <a:pPr lvl="1" eaLnBrk="1" hangingPunct="1"/>
            <a:r>
              <a:rPr lang="en-US" dirty="0">
                <a:latin typeface="Tahoma" charset="0"/>
              </a:rPr>
              <a:t>Waiting lists, bureaucracy</a:t>
            </a:r>
          </a:p>
          <a:p>
            <a:pPr lvl="1" eaLnBrk="1" hangingPunct="1"/>
            <a:r>
              <a:rPr lang="en-US" dirty="0">
                <a:latin typeface="Tahoma" charset="0"/>
              </a:rPr>
              <a:t>Access to shared resources (e.g., printer)</a:t>
            </a:r>
          </a:p>
          <a:p>
            <a:pPr lvl="1" eaLnBrk="1" hangingPunct="1"/>
            <a:r>
              <a:rPr lang="en-US" dirty="0">
                <a:latin typeface="Tahoma" charset="0"/>
              </a:rPr>
              <a:t>Multiprogramming</a:t>
            </a:r>
          </a:p>
          <a:p>
            <a:pPr eaLnBrk="1" hangingPunct="1"/>
            <a:r>
              <a:rPr lang="en-US" dirty="0">
                <a:latin typeface="Tahoma" charset="0"/>
              </a:rPr>
              <a:t>Indirect applications</a:t>
            </a:r>
          </a:p>
          <a:p>
            <a:pPr lvl="1" eaLnBrk="1" hangingPunct="1"/>
            <a:r>
              <a:rPr lang="en-US" dirty="0">
                <a:latin typeface="Tahoma" charset="0"/>
              </a:rPr>
              <a:t>Auxiliary data structure for algorithms</a:t>
            </a:r>
          </a:p>
          <a:p>
            <a:pPr lvl="1" eaLnBrk="1" hangingPunct="1"/>
            <a:r>
              <a:rPr lang="en-US" dirty="0">
                <a:latin typeface="Tahoma" charset="0"/>
              </a:rPr>
              <a:t>Component of other data structures</a:t>
            </a:r>
          </a:p>
        </p:txBody>
      </p:sp>
      <p:sp>
        <p:nvSpPr>
          <p:cNvPr id="922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541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A95839B-BC68-B945-93C3-8AFC0F9CED66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Array-based Queue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7543800" cy="2743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Use an array of size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ahoma" charset="0"/>
              </a:rPr>
              <a:t> in a circular fashion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Two variables keep track of the front and </a:t>
            </a:r>
            <a:r>
              <a:rPr lang="en-US" sz="2400" dirty="0" smtClean="0">
                <a:latin typeface="Tahoma" charset="0"/>
              </a:rPr>
              <a:t>size</a:t>
            </a:r>
            <a:endParaRPr lang="en-US" sz="24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Font typeface="Times New Roman" charset="0"/>
              <a:buNone/>
            </a:pPr>
            <a:r>
              <a:rPr lang="en-US" sz="2000" b="1" i="1" dirty="0">
                <a:latin typeface="Times New Roman" charset="0"/>
              </a:rPr>
              <a:t>f</a:t>
            </a:r>
            <a:r>
              <a:rPr lang="en-US" sz="2000" dirty="0">
                <a:latin typeface="Tahoma" charset="0"/>
              </a:rPr>
              <a:t> 	index of the front element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i="1" dirty="0" err="1" smtClean="0">
                <a:latin typeface="Times New Roman" charset="0"/>
              </a:rPr>
              <a:t>sz</a:t>
            </a:r>
            <a:r>
              <a:rPr lang="en-US" sz="2000" dirty="0">
                <a:latin typeface="Tahoma" charset="0"/>
              </a:rPr>
              <a:t>	</a:t>
            </a:r>
            <a:r>
              <a:rPr lang="en-US" sz="2000" dirty="0" smtClean="0">
                <a:latin typeface="Tahoma" charset="0"/>
              </a:rPr>
              <a:t>number of stored elements</a:t>
            </a: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When the queue has fewer than </a:t>
            </a:r>
            <a:r>
              <a:rPr lang="en-US" sz="2400" b="1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ahoma" charset="0"/>
              </a:rPr>
              <a:t> elements, array </a:t>
            </a:r>
            <a:r>
              <a:rPr lang="en-US" sz="2400" dirty="0">
                <a:latin typeface="Tahoma" charset="0"/>
              </a:rPr>
              <a:t>location </a:t>
            </a:r>
            <a:r>
              <a:rPr lang="en-US" sz="2400" b="1" i="1" dirty="0" smtClean="0">
                <a:latin typeface="Times New Roman" charset="0"/>
              </a:rPr>
              <a:t>r = </a:t>
            </a:r>
            <a:r>
              <a:rPr lang="en-US" sz="2400" b="1" dirty="0" smtClean="0">
                <a:latin typeface="Times New Roman" charset="0"/>
              </a:rPr>
              <a:t>(</a:t>
            </a:r>
            <a:r>
              <a:rPr lang="en-US" sz="2400" b="1" i="1" dirty="0" smtClean="0">
                <a:latin typeface="Times New Roman" charset="0"/>
              </a:rPr>
              <a:t>f + </a:t>
            </a:r>
            <a:r>
              <a:rPr lang="en-US" sz="2400" b="1" i="1" dirty="0" err="1" smtClean="0">
                <a:latin typeface="Times New Roman" charset="0"/>
              </a:rPr>
              <a:t>sz</a:t>
            </a:r>
            <a:r>
              <a:rPr lang="en-US" sz="2400" b="1" dirty="0" smtClean="0">
                <a:latin typeface="Times New Roman" charset="0"/>
              </a:rPr>
              <a:t>)</a:t>
            </a:r>
            <a:r>
              <a:rPr lang="en-US" sz="2400" b="1" i="1" dirty="0" smtClean="0">
                <a:latin typeface="Times New Roman" charset="0"/>
              </a:rPr>
              <a:t> mod N </a:t>
            </a:r>
            <a:r>
              <a:rPr lang="en-US" sz="2400" dirty="0" smtClean="0">
                <a:latin typeface="Tahoma" charset="0"/>
              </a:rPr>
              <a:t> </a:t>
            </a:r>
            <a:r>
              <a:rPr lang="en-US" sz="2400" dirty="0">
                <a:latin typeface="Tahoma" charset="0"/>
              </a:rPr>
              <a:t>is </a:t>
            </a:r>
            <a:r>
              <a:rPr lang="en-US" sz="2400" dirty="0" smtClean="0">
                <a:latin typeface="Tahoma" charset="0"/>
              </a:rPr>
              <a:t>the first empty slot past the rear of the queue</a:t>
            </a:r>
            <a:endParaRPr lang="en-US" sz="2400" dirty="0">
              <a:latin typeface="Tahoma" charset="0"/>
            </a:endParaRPr>
          </a:p>
        </p:txBody>
      </p:sp>
      <p:grpSp>
        <p:nvGrpSpPr>
          <p:cNvPr id="10246" name="Group 128"/>
          <p:cNvGrpSpPr>
            <a:grpSpLocks/>
          </p:cNvGrpSpPr>
          <p:nvPr/>
        </p:nvGrpSpPr>
        <p:grpSpPr bwMode="auto">
          <a:xfrm>
            <a:off x="1524000" y="4579938"/>
            <a:ext cx="5638800" cy="754062"/>
            <a:chOff x="960" y="2597"/>
            <a:chExt cx="3552" cy="475"/>
          </a:xfrm>
        </p:grpSpPr>
        <p:sp>
          <p:nvSpPr>
            <p:cNvPr id="10274" name="Rectangle 58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75" name="Rectangle 59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76" name="Rectangle 60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77" name="Rectangle 61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78" name="Rectangle 65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79" name="Rectangle 80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80" name="Rectangle 8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281" name="Rectangle 8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2" name="Rectangle 8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3" name="Rectangle 8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4" name="Rectangle 8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5" name="Rectangle 8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6" name="Rectangle 8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7" name="Rectangle 8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8" name="Rectangle 9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9" name="Rectangle 9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0" name="Rectangle 9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Rectangle 9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2" name="Rectangle 9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3" name="Rectangle 9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4" name="Rectangle 9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5" name="Rectangle 9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6" name="Rectangle 9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7" name="Text Box 99"/>
          <p:cNvSpPr txBox="1">
            <a:spLocks noChangeArrowheads="1"/>
          </p:cNvSpPr>
          <p:nvPr/>
        </p:nvSpPr>
        <p:spPr bwMode="auto">
          <a:xfrm>
            <a:off x="2819400" y="4122738"/>
            <a:ext cx="2967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normal configuration</a:t>
            </a:r>
          </a:p>
        </p:txBody>
      </p:sp>
      <p:grpSp>
        <p:nvGrpSpPr>
          <p:cNvPr id="10248" name="Group 126"/>
          <p:cNvGrpSpPr>
            <a:grpSpLocks/>
          </p:cNvGrpSpPr>
          <p:nvPr/>
        </p:nvGrpSpPr>
        <p:grpSpPr bwMode="auto">
          <a:xfrm>
            <a:off x="1524000" y="5722938"/>
            <a:ext cx="5638800" cy="754062"/>
            <a:chOff x="960" y="3360"/>
            <a:chExt cx="3552" cy="475"/>
          </a:xfrm>
        </p:grpSpPr>
        <p:sp>
          <p:nvSpPr>
            <p:cNvPr id="10251" name="Rectangle 102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52" name="Rectangle 103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53" name="Rectangle 104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54" name="Rectangle 105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55" name="Rectangle 106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56" name="Rectangle 107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57" name="Rectangle 108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258" name="Rectangle 109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Rectangle 110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Rectangle 111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Rectangle 112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Rectangle 113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Rectangle 114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4" name="Rectangle 115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Rectangle 116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6" name="Rectangle 117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7" name="Rectangle 118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8" name="Rectangle 119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Rectangle 120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Rectangle 121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Rectangle 122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2" name="Rectangle 123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3" name="Rectangle 124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9" name="Text Box 125"/>
          <p:cNvSpPr txBox="1">
            <a:spLocks noChangeArrowheads="1"/>
          </p:cNvSpPr>
          <p:nvPr/>
        </p:nvSpPr>
        <p:spPr bwMode="auto">
          <a:xfrm>
            <a:off x="2217738" y="5265738"/>
            <a:ext cx="4252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wrapped-around configuration</a:t>
            </a:r>
          </a:p>
        </p:txBody>
      </p:sp>
      <p:sp>
        <p:nvSpPr>
          <p:cNvPr id="10250" name="Date Placeholder 5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5808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5C24267-2DEE-2640-BB3F-DF3C057569F4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Queue Operations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352800" cy="19050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We use the modulo operator (remainder of division</a:t>
            </a:r>
            <a:r>
              <a:rPr lang="en-US" sz="2800" dirty="0" smtClean="0">
                <a:latin typeface="Tahoma" charset="0"/>
              </a:rPr>
              <a:t>)</a:t>
            </a:r>
            <a:r>
              <a:rPr lang="en-US" sz="2400" b="1" i="1" dirty="0">
                <a:solidFill>
                  <a:srgbClr val="40458C"/>
                </a:solidFill>
                <a:latin typeface="Times New Roman" charset="0"/>
              </a:rPr>
              <a:t> </a:t>
            </a:r>
            <a:endParaRPr lang="en-US" sz="2400" b="1" i="1" dirty="0" smtClean="0">
              <a:solidFill>
                <a:srgbClr val="40458C"/>
              </a:solidFill>
              <a:latin typeface="Times New Roman" charset="0"/>
            </a:endParaRPr>
          </a:p>
          <a:p>
            <a:pPr eaLnBrk="1" hangingPunct="1"/>
            <a:r>
              <a:rPr lang="en-US" sz="2400" b="1" i="1" dirty="0" smtClean="0">
                <a:solidFill>
                  <a:srgbClr val="40458C"/>
                </a:solidFill>
                <a:latin typeface="Times New Roman" charset="0"/>
              </a:rPr>
              <a:t>r </a:t>
            </a:r>
            <a:r>
              <a:rPr lang="en-US" sz="2400" b="1" i="1" dirty="0">
                <a:solidFill>
                  <a:srgbClr val="40458C"/>
                </a:solidFill>
                <a:latin typeface="Times New Roman" charset="0"/>
              </a:rPr>
              <a:t>= </a:t>
            </a:r>
            <a:r>
              <a:rPr lang="en-US" sz="2400" b="1" dirty="0">
                <a:solidFill>
                  <a:srgbClr val="40458C"/>
                </a:solidFill>
                <a:latin typeface="Times New Roman" charset="0"/>
              </a:rPr>
              <a:t>(</a:t>
            </a:r>
            <a:r>
              <a:rPr lang="en-US" sz="2400" b="1" i="1" dirty="0">
                <a:solidFill>
                  <a:srgbClr val="40458C"/>
                </a:solidFill>
                <a:latin typeface="Times New Roman" charset="0"/>
              </a:rPr>
              <a:t>f + </a:t>
            </a:r>
            <a:r>
              <a:rPr lang="en-US" sz="2400" b="1" i="1" dirty="0" err="1">
                <a:solidFill>
                  <a:srgbClr val="40458C"/>
                </a:solidFill>
                <a:latin typeface="Times New Roman" charset="0"/>
              </a:rPr>
              <a:t>sz</a:t>
            </a:r>
            <a:r>
              <a:rPr lang="en-US" sz="2400" b="1" dirty="0">
                <a:solidFill>
                  <a:srgbClr val="40458C"/>
                </a:solidFill>
                <a:latin typeface="Times New Roman" charset="0"/>
              </a:rPr>
              <a:t>)</a:t>
            </a:r>
            <a:r>
              <a:rPr lang="en-US" sz="2400" b="1" i="1" dirty="0">
                <a:solidFill>
                  <a:srgbClr val="40458C"/>
                </a:solidFill>
                <a:latin typeface="Times New Roman" charset="0"/>
              </a:rPr>
              <a:t> mod N </a:t>
            </a:r>
            <a:endParaRPr lang="en-US" sz="2800" dirty="0" smtClean="0">
              <a:latin typeface="Tahoma" charset="0"/>
            </a:endParaRPr>
          </a:p>
          <a:p>
            <a:pPr eaLnBrk="1" hangingPunct="1"/>
            <a:endParaRPr lang="en-US" sz="2800" dirty="0">
              <a:latin typeface="Tahoma" charset="0"/>
            </a:endParaRP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4343400" y="1676400"/>
            <a:ext cx="4419600" cy="19272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size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()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return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sz</a:t>
            </a:r>
            <a:endParaRPr lang="en-US" b="1" i="1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eaLnBrk="1" hangingPunct="1"/>
            <a:endParaRPr lang="en-US" b="1" dirty="0">
              <a:solidFill>
                <a:schemeClr val="tx2"/>
              </a:solidFill>
              <a:latin typeface="Times New Roman" charset="0"/>
            </a:endParaRP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Times New Roman" charset="0"/>
              </a:rPr>
              <a:t>isEmpty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()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return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(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sz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Symbol" charset="0"/>
                <a:sym typeface="Symbol" charset="0"/>
              </a:rPr>
              <a:t>== 0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)</a:t>
            </a:r>
            <a:endParaRPr lang="en-US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</p:txBody>
      </p:sp>
      <p:grpSp>
        <p:nvGrpSpPr>
          <p:cNvPr id="11271" name="Group 5"/>
          <p:cNvGrpSpPr>
            <a:grpSpLocks/>
          </p:cNvGrpSpPr>
          <p:nvPr/>
        </p:nvGrpSpPr>
        <p:grpSpPr bwMode="auto">
          <a:xfrm>
            <a:off x="1524000" y="4198938"/>
            <a:ext cx="5638800" cy="754062"/>
            <a:chOff x="960" y="2597"/>
            <a:chExt cx="3552" cy="475"/>
          </a:xfrm>
        </p:grpSpPr>
        <p:sp>
          <p:nvSpPr>
            <p:cNvPr id="11297" name="Rectangle 6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298" name="Rectangle 7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99" name="Rectangle 8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00" name="Rectangle 9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01" name="Rectangle 10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302" name="Rectangle 11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303" name="Rectangle 1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304" name="Rectangle 1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Rectangle 1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Rectangle 1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Rectangle 1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1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1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1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Rectangle 2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Rectangle 2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Rectangle 2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Rectangle 2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Rectangle 2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Rectangle 2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Rectangle 2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2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Rectangle 2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2" name="Group 30"/>
          <p:cNvGrpSpPr>
            <a:grpSpLocks/>
          </p:cNvGrpSpPr>
          <p:nvPr/>
        </p:nvGrpSpPr>
        <p:grpSpPr bwMode="auto">
          <a:xfrm>
            <a:off x="1524000" y="5181600"/>
            <a:ext cx="5638800" cy="754063"/>
            <a:chOff x="960" y="3360"/>
            <a:chExt cx="3552" cy="475"/>
          </a:xfrm>
        </p:grpSpPr>
        <p:sp>
          <p:nvSpPr>
            <p:cNvPr id="11274" name="Rectangle 31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275" name="Rectangle 32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76" name="Rectangle 33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77" name="Rectangle 34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78" name="Rectangle 35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279" name="Rectangle 36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280" name="Rectangle 37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281" name="Rectangle 38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39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Rectangle 40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Rectangle 41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Rectangle 42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Rectangle 43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44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45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46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47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48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Rectangle 49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Rectangle 50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51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52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53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3" name="Date Placeholder 5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0579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F873FA5-820A-4641-94FF-B32C9F2FC1D2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Queue Operations (cont.)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2294" name="Text Box 74"/>
          <p:cNvSpPr txBox="1">
            <a:spLocks noChangeArrowheads="1"/>
          </p:cNvSpPr>
          <p:nvPr/>
        </p:nvSpPr>
        <p:spPr bwMode="auto">
          <a:xfrm>
            <a:off x="4495800" y="1600200"/>
            <a:ext cx="4267200" cy="267765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enqueue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o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if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size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=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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then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</a:t>
            </a:r>
            <a:r>
              <a:rPr lang="en-US" b="1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signal 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queue full error</a:t>
            </a:r>
            <a:endParaRPr lang="en-US" b="1" dirty="0">
              <a:solidFill>
                <a:srgbClr val="000000"/>
              </a:solidFill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else 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endParaRPr lang="en-US" dirty="0" smtClean="0"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 smtClean="0">
                <a:latin typeface="Times New Roman" charset="0"/>
                <a:sym typeface="Symbol" charset="0"/>
              </a:rPr>
              <a:t>    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f + 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sz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mod 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Q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r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o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charset="0"/>
              </a:rPr>
              <a:t>sz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sz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+ 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b="1" i="1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</p:txBody>
      </p:sp>
      <p:sp>
        <p:nvSpPr>
          <p:cNvPr id="12295" name="Rectangle 7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3733800" cy="2514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Operation enqueue throws an exception if the array is full</a:t>
            </a:r>
          </a:p>
          <a:p>
            <a:pPr eaLnBrk="1" hangingPunct="1"/>
            <a:r>
              <a:rPr lang="en-US" sz="2400" dirty="0" smtClean="0">
                <a:latin typeface="Tahoma" charset="0"/>
              </a:rPr>
              <a:t>One could also grow the underlying array by a factor of 2</a:t>
            </a:r>
            <a:endParaRPr lang="en-US" sz="2400" dirty="0">
              <a:latin typeface="Tahoma" charset="0"/>
            </a:endParaRPr>
          </a:p>
        </p:txBody>
      </p:sp>
      <p:grpSp>
        <p:nvGrpSpPr>
          <p:cNvPr id="12296" name="Group 128"/>
          <p:cNvGrpSpPr>
            <a:grpSpLocks/>
          </p:cNvGrpSpPr>
          <p:nvPr/>
        </p:nvGrpSpPr>
        <p:grpSpPr bwMode="auto">
          <a:xfrm>
            <a:off x="1524000" y="4343400"/>
            <a:ext cx="5638800" cy="754062"/>
            <a:chOff x="960" y="2597"/>
            <a:chExt cx="3552" cy="475"/>
          </a:xfrm>
        </p:grpSpPr>
        <p:sp>
          <p:nvSpPr>
            <p:cNvPr id="12322" name="Rectangle 129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23" name="Rectangle 130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24" name="Rectangle 131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25" name="Rectangle 132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26" name="Rectangle 133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27" name="Rectangle 134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28" name="Rectangle 135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329" name="Rectangle 136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Rectangle 137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1" name="Rectangle 138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2" name="Rectangle 139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3" name="Rectangle 140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4" name="Rectangle 141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5" name="Rectangle 142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6" name="Rectangle 143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7" name="Rectangle 144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8" name="Rectangle 145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9" name="Rectangle 146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0" name="Rectangle 147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1" name="Rectangle 148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2" name="Rectangle 149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Rectangle 150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Rectangle 151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97" name="Group 152"/>
          <p:cNvGrpSpPr>
            <a:grpSpLocks/>
          </p:cNvGrpSpPr>
          <p:nvPr/>
        </p:nvGrpSpPr>
        <p:grpSpPr bwMode="auto">
          <a:xfrm>
            <a:off x="1524000" y="5334000"/>
            <a:ext cx="5638800" cy="754063"/>
            <a:chOff x="960" y="3360"/>
            <a:chExt cx="3552" cy="475"/>
          </a:xfrm>
        </p:grpSpPr>
        <p:sp>
          <p:nvSpPr>
            <p:cNvPr id="12299" name="Rectangle 153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00" name="Rectangle 154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01" name="Rectangle 155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02" name="Rectangle 156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03" name="Rectangle 157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04" name="Rectangle 158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05" name="Rectangle 159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306" name="Rectangle 160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Rectangle 161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Rectangle 162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Rectangle 163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Rectangle 164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1" name="Rectangle 165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Rectangle 166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Rectangle 167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Rectangle 168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Rectangle 169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Rectangle 170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7" name="Rectangle 171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Rectangle 172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9" name="Rectangle 173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Rectangle 174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1" name="Rectangle 175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8" name="Date Placeholder 5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4493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B24B79E-A965-1E4F-A2B7-A12C5D9F51FC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Queue Operations (cont.)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34290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Note that operation </a:t>
            </a:r>
            <a:r>
              <a:rPr lang="en-US" sz="2400" dirty="0">
                <a:latin typeface="Tahoma" charset="0"/>
              </a:rPr>
              <a:t>dequeue </a:t>
            </a:r>
            <a:r>
              <a:rPr lang="en-US" sz="2400" dirty="0" smtClean="0">
                <a:latin typeface="Tahoma" charset="0"/>
              </a:rPr>
              <a:t>returns null </a:t>
            </a:r>
            <a:r>
              <a:rPr lang="en-US" sz="2400" dirty="0">
                <a:latin typeface="Tahoma" charset="0"/>
              </a:rPr>
              <a:t>if the queue is </a:t>
            </a:r>
            <a:r>
              <a:rPr lang="en-US" sz="2400" dirty="0" smtClean="0">
                <a:latin typeface="Tahoma" charset="0"/>
              </a:rPr>
              <a:t>empty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One could alternatively signal an error</a:t>
            </a:r>
            <a:endParaRPr lang="en-US" sz="2400" dirty="0">
              <a:latin typeface="Tahoma" charset="0"/>
            </a:endParaRP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4876800" y="1524000"/>
            <a:ext cx="3886200" cy="30469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dequeue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()</a:t>
            </a: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if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isEmpty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then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</a:t>
            </a:r>
            <a:r>
              <a:rPr lang="en-US" b="1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return 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null</a:t>
            </a:r>
            <a:endParaRPr lang="en-US" b="1" dirty="0">
              <a:solidFill>
                <a:srgbClr val="000000"/>
              </a:solidFill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else</a:t>
            </a:r>
            <a:endParaRPr lang="en-US" dirty="0"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o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Q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f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f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+ 1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mod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	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charset="0"/>
              </a:rPr>
              <a:t>sz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sz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-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b="1" i="1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b="1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		return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o</a:t>
            </a:r>
          </a:p>
        </p:txBody>
      </p:sp>
      <p:grpSp>
        <p:nvGrpSpPr>
          <p:cNvPr id="13319" name="Group 55"/>
          <p:cNvGrpSpPr>
            <a:grpSpLocks/>
          </p:cNvGrpSpPr>
          <p:nvPr/>
        </p:nvGrpSpPr>
        <p:grpSpPr bwMode="auto">
          <a:xfrm>
            <a:off x="1524000" y="4587875"/>
            <a:ext cx="5638800" cy="754063"/>
            <a:chOff x="960" y="2597"/>
            <a:chExt cx="3552" cy="475"/>
          </a:xfrm>
        </p:grpSpPr>
        <p:sp>
          <p:nvSpPr>
            <p:cNvPr id="13345" name="Rectangle 56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46" name="Rectangle 57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47" name="Rectangle 58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48" name="Rectangle 59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49" name="Rectangle 60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50" name="Rectangle 61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51" name="Rectangle 6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352" name="Rectangle 6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3" name="Rectangle 6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4" name="Rectangle 6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5" name="Rectangle 6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6" name="Rectangle 6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7" name="Rectangle 6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8" name="Rectangle 6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9" name="Rectangle 7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0" name="Rectangle 7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1" name="Rectangle 7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2" name="Rectangle 7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3" name="Rectangle 7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4" name="Rectangle 7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5" name="Rectangle 7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6" name="Rectangle 7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7" name="Rectangle 7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0" name="Group 79"/>
          <p:cNvGrpSpPr>
            <a:grpSpLocks/>
          </p:cNvGrpSpPr>
          <p:nvPr/>
        </p:nvGrpSpPr>
        <p:grpSpPr bwMode="auto">
          <a:xfrm>
            <a:off x="1524000" y="5570538"/>
            <a:ext cx="5638800" cy="754062"/>
            <a:chOff x="960" y="3360"/>
            <a:chExt cx="3552" cy="475"/>
          </a:xfrm>
        </p:grpSpPr>
        <p:sp>
          <p:nvSpPr>
            <p:cNvPr id="13322" name="Rectangle 80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23" name="Rectangle 81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24" name="Rectangle 82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25" name="Rectangle 83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26" name="Rectangle 84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27" name="Rectangle 85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28" name="Rectangle 86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329" name="Rectangle 87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" name="Rectangle 88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Rectangle 89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Rectangle 90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3" name="Rectangle 91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Rectangle 92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Rectangle 93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6" name="Rectangle 94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7" name="Rectangle 95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8" name="Rectangle 96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9" name="Rectangle 97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0" name="Rectangle 98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1" name="Rectangle 99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2" name="Rectangle 100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3" name="Rectangle 101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4" name="Rectangle 102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21" name="Date Placeholder 5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5942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1536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D2EF666-6493-4B4A-9E6C-EED9EBE6A045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 smtClean="0">
                <a:ea typeface="+mj-ea"/>
              </a:rPr>
              <a:t>Application: Round Robin Schedulers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8001000" cy="2438400"/>
          </a:xfrm>
        </p:spPr>
        <p:txBody>
          <a:bodyPr/>
          <a:lstStyle/>
          <a:p>
            <a:pPr marL="609600" indent="-609600" eaLnBrk="1" hangingPunct="1"/>
            <a:r>
              <a:rPr lang="en-US" sz="2400" dirty="0">
                <a:latin typeface="Tahoma" charset="0"/>
              </a:rPr>
              <a:t>We can implement a round robin scheduler using a queue Q by repeatedly performing the following steps: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sz="2000" dirty="0">
                <a:latin typeface="Tahoma" charset="0"/>
              </a:rPr>
              <a:t> e = </a:t>
            </a:r>
            <a:r>
              <a:rPr lang="en-US" sz="2000" dirty="0" err="1">
                <a:latin typeface="Tahoma" charset="0"/>
              </a:rPr>
              <a:t>Q.dequeue</a:t>
            </a:r>
            <a:r>
              <a:rPr lang="en-US" sz="2000" dirty="0">
                <a:latin typeface="Tahoma" charset="0"/>
              </a:rPr>
              <a:t>()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sz="2000" dirty="0">
                <a:latin typeface="Tahoma" charset="0"/>
              </a:rPr>
              <a:t> Service element e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sz="2000" dirty="0">
                <a:latin typeface="Tahoma" charset="0"/>
              </a:rPr>
              <a:t> </a:t>
            </a:r>
            <a:r>
              <a:rPr lang="en-US" sz="2000" dirty="0" err="1">
                <a:latin typeface="Tahoma" charset="0"/>
              </a:rPr>
              <a:t>Q.enqueue</a:t>
            </a:r>
            <a:r>
              <a:rPr lang="en-US" sz="2000" dirty="0">
                <a:latin typeface="Tahoma" charset="0"/>
              </a:rPr>
              <a:t>(e)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endParaRPr lang="en-US" sz="1400" dirty="0">
              <a:latin typeface="Tahoma" charset="0"/>
            </a:endParaRPr>
          </a:p>
        </p:txBody>
      </p:sp>
      <p:sp>
        <p:nvSpPr>
          <p:cNvPr id="12296" name="Freeform 8"/>
          <p:cNvSpPr>
            <a:spLocks/>
          </p:cNvSpPr>
          <p:nvPr/>
        </p:nvSpPr>
        <p:spPr bwMode="auto">
          <a:xfrm>
            <a:off x="2108200" y="4135438"/>
            <a:ext cx="4525963" cy="639762"/>
          </a:xfrm>
          <a:custGeom>
            <a:avLst/>
            <a:gdLst>
              <a:gd name="T0" fmla="*/ 4435444 w 9600"/>
              <a:gd name="T1" fmla="*/ 639763 h 1536"/>
              <a:gd name="T2" fmla="*/ 4525963 w 9600"/>
              <a:gd name="T3" fmla="*/ 559793 h 1536"/>
              <a:gd name="T4" fmla="*/ 4525963 w 9600"/>
              <a:gd name="T5" fmla="*/ 559793 h 1536"/>
              <a:gd name="T6" fmla="*/ 4525963 w 9600"/>
              <a:gd name="T7" fmla="*/ 79970 h 1536"/>
              <a:gd name="T8" fmla="*/ 4435444 w 9600"/>
              <a:gd name="T9" fmla="*/ 0 h 1536"/>
              <a:gd name="T10" fmla="*/ 4435444 w 9600"/>
              <a:gd name="T11" fmla="*/ 0 h 1536"/>
              <a:gd name="T12" fmla="*/ 90519 w 9600"/>
              <a:gd name="T13" fmla="*/ 0 h 1536"/>
              <a:gd name="T14" fmla="*/ 0 w 9600"/>
              <a:gd name="T15" fmla="*/ 79970 h 1536"/>
              <a:gd name="T16" fmla="*/ 0 w 9600"/>
              <a:gd name="T17" fmla="*/ 79970 h 1536"/>
              <a:gd name="T18" fmla="*/ 0 w 9600"/>
              <a:gd name="T19" fmla="*/ 559793 h 1536"/>
              <a:gd name="T20" fmla="*/ 90519 w 9600"/>
              <a:gd name="T21" fmla="*/ 639763 h 1536"/>
              <a:gd name="T22" fmla="*/ 90519 w 9600"/>
              <a:gd name="T23" fmla="*/ 639763 h 1536"/>
              <a:gd name="T24" fmla="*/ 4435444 w 9600"/>
              <a:gd name="T25" fmla="*/ 639763 h 1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600"/>
              <a:gd name="T40" fmla="*/ 0 h 1536"/>
              <a:gd name="T41" fmla="*/ 9600 w 9600"/>
              <a:gd name="T42" fmla="*/ 1536 h 1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600" h="1536">
                <a:moveTo>
                  <a:pt x="9408" y="1536"/>
                </a:moveTo>
                <a:cubicBezTo>
                  <a:pt x="9514" y="1536"/>
                  <a:pt x="9600" y="1450"/>
                  <a:pt x="9600" y="1344"/>
                </a:cubicBezTo>
                <a:lnTo>
                  <a:pt x="9600" y="192"/>
                </a:lnTo>
                <a:cubicBezTo>
                  <a:pt x="9600" y="86"/>
                  <a:pt x="9514" y="0"/>
                  <a:pt x="9408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1344"/>
                </a:lnTo>
                <a:cubicBezTo>
                  <a:pt x="0" y="1450"/>
                  <a:pt x="86" y="1536"/>
                  <a:pt x="192" y="1536"/>
                </a:cubicBezTo>
                <a:lnTo>
                  <a:pt x="9408" y="1536"/>
                </a:lnTo>
                <a:close/>
              </a:path>
            </a:pathLst>
          </a:cu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 cap="flat" cmpd="sng">
            <a:solidFill>
              <a:srgbClr val="F9F9F9"/>
            </a:solidFill>
            <a:prstDash val="solid"/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367" name="Freeform 9"/>
          <p:cNvSpPr>
            <a:spLocks/>
          </p:cNvSpPr>
          <p:nvPr/>
        </p:nvSpPr>
        <p:spPr bwMode="auto">
          <a:xfrm>
            <a:off x="2108200" y="4135438"/>
            <a:ext cx="4525963" cy="639762"/>
          </a:xfrm>
          <a:custGeom>
            <a:avLst/>
            <a:gdLst>
              <a:gd name="T0" fmla="*/ 4435444 w 9600"/>
              <a:gd name="T1" fmla="*/ 639763 h 1536"/>
              <a:gd name="T2" fmla="*/ 4525963 w 9600"/>
              <a:gd name="T3" fmla="*/ 559793 h 1536"/>
              <a:gd name="T4" fmla="*/ 4525963 w 9600"/>
              <a:gd name="T5" fmla="*/ 559793 h 1536"/>
              <a:gd name="T6" fmla="*/ 4525963 w 9600"/>
              <a:gd name="T7" fmla="*/ 79970 h 1536"/>
              <a:gd name="T8" fmla="*/ 4435444 w 9600"/>
              <a:gd name="T9" fmla="*/ 0 h 1536"/>
              <a:gd name="T10" fmla="*/ 4435444 w 9600"/>
              <a:gd name="T11" fmla="*/ 0 h 1536"/>
              <a:gd name="T12" fmla="*/ 90519 w 9600"/>
              <a:gd name="T13" fmla="*/ 0 h 1536"/>
              <a:gd name="T14" fmla="*/ 0 w 9600"/>
              <a:gd name="T15" fmla="*/ 79970 h 1536"/>
              <a:gd name="T16" fmla="*/ 0 w 9600"/>
              <a:gd name="T17" fmla="*/ 79970 h 1536"/>
              <a:gd name="T18" fmla="*/ 0 w 9600"/>
              <a:gd name="T19" fmla="*/ 559793 h 1536"/>
              <a:gd name="T20" fmla="*/ 90519 w 9600"/>
              <a:gd name="T21" fmla="*/ 639763 h 1536"/>
              <a:gd name="T22" fmla="*/ 90519 w 9600"/>
              <a:gd name="T23" fmla="*/ 639763 h 1536"/>
              <a:gd name="T24" fmla="*/ 4435444 w 9600"/>
              <a:gd name="T25" fmla="*/ 639763 h 1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600"/>
              <a:gd name="T40" fmla="*/ 0 h 1536"/>
              <a:gd name="T41" fmla="*/ 9600 w 9600"/>
              <a:gd name="T42" fmla="*/ 1536 h 1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600" h="1536">
                <a:moveTo>
                  <a:pt x="9408" y="1536"/>
                </a:moveTo>
                <a:cubicBezTo>
                  <a:pt x="9514" y="1536"/>
                  <a:pt x="9600" y="1450"/>
                  <a:pt x="9600" y="1344"/>
                </a:cubicBezTo>
                <a:lnTo>
                  <a:pt x="9600" y="192"/>
                </a:lnTo>
                <a:cubicBezTo>
                  <a:pt x="9600" y="86"/>
                  <a:pt x="9514" y="0"/>
                  <a:pt x="9408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1344"/>
                </a:lnTo>
                <a:cubicBezTo>
                  <a:pt x="0" y="1450"/>
                  <a:pt x="86" y="1536"/>
                  <a:pt x="192" y="1536"/>
                </a:cubicBezTo>
                <a:lnTo>
                  <a:pt x="9408" y="1536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2289175" y="4295775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69" name="Rectangle 11"/>
          <p:cNvSpPr>
            <a:spLocks noChangeArrowheads="1"/>
          </p:cNvSpPr>
          <p:nvPr/>
        </p:nvSpPr>
        <p:spPr bwMode="auto">
          <a:xfrm>
            <a:off x="2289175" y="42957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5910263" y="4295775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71" name="Rectangle 13"/>
          <p:cNvSpPr>
            <a:spLocks noChangeArrowheads="1"/>
          </p:cNvSpPr>
          <p:nvPr/>
        </p:nvSpPr>
        <p:spPr bwMode="auto">
          <a:xfrm>
            <a:off x="5910263" y="42957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5186363" y="4295775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73" name="Rectangle 15"/>
          <p:cNvSpPr>
            <a:spLocks noChangeArrowheads="1"/>
          </p:cNvSpPr>
          <p:nvPr/>
        </p:nvSpPr>
        <p:spPr bwMode="auto">
          <a:xfrm>
            <a:off x="5186363" y="42957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4460875" y="4295775"/>
            <a:ext cx="544513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75" name="Rectangle 17"/>
          <p:cNvSpPr>
            <a:spLocks noChangeArrowheads="1"/>
          </p:cNvSpPr>
          <p:nvPr/>
        </p:nvSpPr>
        <p:spPr bwMode="auto">
          <a:xfrm>
            <a:off x="4460875" y="4295775"/>
            <a:ext cx="544513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3736975" y="4295775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77" name="Rectangle 19"/>
          <p:cNvSpPr>
            <a:spLocks noChangeArrowheads="1"/>
          </p:cNvSpPr>
          <p:nvPr/>
        </p:nvSpPr>
        <p:spPr bwMode="auto">
          <a:xfrm>
            <a:off x="3736975" y="42957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3013075" y="4295775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79" name="Rectangle 21"/>
          <p:cNvSpPr>
            <a:spLocks noChangeArrowheads="1"/>
          </p:cNvSpPr>
          <p:nvPr/>
        </p:nvSpPr>
        <p:spPr bwMode="auto">
          <a:xfrm>
            <a:off x="3013075" y="42957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5380" name="Freeform 24"/>
          <p:cNvSpPr>
            <a:spLocks/>
          </p:cNvSpPr>
          <p:nvPr/>
        </p:nvSpPr>
        <p:spPr bwMode="auto">
          <a:xfrm>
            <a:off x="1809750" y="4454525"/>
            <a:ext cx="1995488" cy="1220788"/>
          </a:xfrm>
          <a:custGeom>
            <a:avLst/>
            <a:gdLst>
              <a:gd name="T0" fmla="*/ 298450 w 1257"/>
              <a:gd name="T1" fmla="*/ 0 h 769"/>
              <a:gd name="T2" fmla="*/ 33338 w 1257"/>
              <a:gd name="T3" fmla="*/ 203200 h 769"/>
              <a:gd name="T4" fmla="*/ 84138 w 1257"/>
              <a:gd name="T5" fmla="*/ 581025 h 769"/>
              <a:gd name="T6" fmla="*/ 773113 w 1257"/>
              <a:gd name="T7" fmla="*/ 1135063 h 769"/>
              <a:gd name="T8" fmla="*/ 1995488 w 1257"/>
              <a:gd name="T9" fmla="*/ 1185863 h 7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7"/>
              <a:gd name="T16" fmla="*/ 0 h 769"/>
              <a:gd name="T17" fmla="*/ 1257 w 1257"/>
              <a:gd name="T18" fmla="*/ 769 h 7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7" h="769">
                <a:moveTo>
                  <a:pt x="188" y="0"/>
                </a:moveTo>
                <a:cubicBezTo>
                  <a:pt x="75" y="0"/>
                  <a:pt x="36" y="65"/>
                  <a:pt x="21" y="128"/>
                </a:cubicBezTo>
                <a:cubicBezTo>
                  <a:pt x="0" y="214"/>
                  <a:pt x="23" y="297"/>
                  <a:pt x="53" y="366"/>
                </a:cubicBezTo>
                <a:cubicBezTo>
                  <a:pt x="151" y="597"/>
                  <a:pt x="315" y="675"/>
                  <a:pt x="487" y="715"/>
                </a:cubicBezTo>
                <a:cubicBezTo>
                  <a:pt x="713" y="769"/>
                  <a:pt x="952" y="758"/>
                  <a:pt x="1257" y="747"/>
                </a:cubicBez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1" name="Freeform 25"/>
          <p:cNvSpPr>
            <a:spLocks/>
          </p:cNvSpPr>
          <p:nvPr/>
        </p:nvSpPr>
        <p:spPr bwMode="auto">
          <a:xfrm>
            <a:off x="3794125" y="5608638"/>
            <a:ext cx="114300" cy="65087"/>
          </a:xfrm>
          <a:custGeom>
            <a:avLst/>
            <a:gdLst>
              <a:gd name="T0" fmla="*/ 0 w 72"/>
              <a:gd name="T1" fmla="*/ 0 h 41"/>
              <a:gd name="T2" fmla="*/ 114300 w 72"/>
              <a:gd name="T3" fmla="*/ 28575 h 41"/>
              <a:gd name="T4" fmla="*/ 3175 w 72"/>
              <a:gd name="T5" fmla="*/ 65088 h 41"/>
              <a:gd name="T6" fmla="*/ 0 w 72"/>
              <a:gd name="T7" fmla="*/ 0 h 41"/>
              <a:gd name="T8" fmla="*/ 0 60000 65536"/>
              <a:gd name="T9" fmla="*/ 0 60000 65536"/>
              <a:gd name="T10" fmla="*/ 0 60000 65536"/>
              <a:gd name="T11" fmla="*/ 0 60000 65536"/>
              <a:gd name="T12" fmla="*/ 0 w 72"/>
              <a:gd name="T13" fmla="*/ 0 h 41"/>
              <a:gd name="T14" fmla="*/ 72 w 72"/>
              <a:gd name="T15" fmla="*/ 41 h 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" h="41">
                <a:moveTo>
                  <a:pt x="0" y="0"/>
                </a:moveTo>
                <a:lnTo>
                  <a:pt x="72" y="18"/>
                </a:lnTo>
                <a:lnTo>
                  <a:pt x="2" y="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2" name="Freeform 26"/>
          <p:cNvSpPr>
            <a:spLocks/>
          </p:cNvSpPr>
          <p:nvPr/>
        </p:nvSpPr>
        <p:spPr bwMode="auto">
          <a:xfrm>
            <a:off x="4743450" y="4495800"/>
            <a:ext cx="2395538" cy="1163638"/>
          </a:xfrm>
          <a:custGeom>
            <a:avLst/>
            <a:gdLst>
              <a:gd name="T0" fmla="*/ 0 w 1509"/>
              <a:gd name="T1" fmla="*/ 1142174 h 759"/>
              <a:gd name="T2" fmla="*/ 209550 w 1509"/>
              <a:gd name="T3" fmla="*/ 1157506 h 759"/>
              <a:gd name="T4" fmla="*/ 1020763 w 1509"/>
              <a:gd name="T5" fmla="*/ 1119178 h 759"/>
              <a:gd name="T6" fmla="*/ 1787526 w 1509"/>
              <a:gd name="T7" fmla="*/ 1005727 h 759"/>
              <a:gd name="T8" fmla="*/ 2205038 w 1509"/>
              <a:gd name="T9" fmla="*/ 757361 h 759"/>
              <a:gd name="T10" fmla="*/ 2319338 w 1509"/>
              <a:gd name="T11" fmla="*/ 553456 h 759"/>
              <a:gd name="T12" fmla="*/ 2290763 w 1509"/>
              <a:gd name="T13" fmla="*/ 72057 h 759"/>
              <a:gd name="T14" fmla="*/ 2165351 w 1509"/>
              <a:gd name="T15" fmla="*/ 12265 h 759"/>
              <a:gd name="T16" fmla="*/ 1993901 w 1509"/>
              <a:gd name="T17" fmla="*/ 1533 h 75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09"/>
              <a:gd name="T28" fmla="*/ 0 h 759"/>
              <a:gd name="T29" fmla="*/ 1509 w 1509"/>
              <a:gd name="T30" fmla="*/ 759 h 75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09" h="759">
                <a:moveTo>
                  <a:pt x="0" y="745"/>
                </a:moveTo>
                <a:cubicBezTo>
                  <a:pt x="108" y="755"/>
                  <a:pt x="120" y="755"/>
                  <a:pt x="132" y="755"/>
                </a:cubicBezTo>
                <a:cubicBezTo>
                  <a:pt x="291" y="759"/>
                  <a:pt x="448" y="746"/>
                  <a:pt x="643" y="730"/>
                </a:cubicBezTo>
                <a:cubicBezTo>
                  <a:pt x="798" y="718"/>
                  <a:pt x="977" y="705"/>
                  <a:pt x="1126" y="656"/>
                </a:cubicBezTo>
                <a:cubicBezTo>
                  <a:pt x="1235" y="621"/>
                  <a:pt x="1328" y="567"/>
                  <a:pt x="1389" y="494"/>
                </a:cubicBezTo>
                <a:cubicBezTo>
                  <a:pt x="1421" y="456"/>
                  <a:pt x="1444" y="413"/>
                  <a:pt x="1461" y="361"/>
                </a:cubicBezTo>
                <a:cubicBezTo>
                  <a:pt x="1497" y="254"/>
                  <a:pt x="1509" y="111"/>
                  <a:pt x="1443" y="47"/>
                </a:cubicBezTo>
                <a:cubicBezTo>
                  <a:pt x="1422" y="27"/>
                  <a:pt x="1392" y="15"/>
                  <a:pt x="1364" y="8"/>
                </a:cubicBezTo>
                <a:cubicBezTo>
                  <a:pt x="1332" y="0"/>
                  <a:pt x="1302" y="1"/>
                  <a:pt x="1256" y="1"/>
                </a:cubicBez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3" name="Freeform 27"/>
          <p:cNvSpPr>
            <a:spLocks/>
          </p:cNvSpPr>
          <p:nvPr/>
        </p:nvSpPr>
        <p:spPr bwMode="auto">
          <a:xfrm>
            <a:off x="6634163" y="4422775"/>
            <a:ext cx="147637" cy="149225"/>
          </a:xfrm>
          <a:custGeom>
            <a:avLst/>
            <a:gdLst>
              <a:gd name="T0" fmla="*/ 147637 w 71"/>
              <a:gd name="T1" fmla="*/ 149225 h 42"/>
              <a:gd name="T2" fmla="*/ 0 w 71"/>
              <a:gd name="T3" fmla="*/ 71060 h 42"/>
              <a:gd name="T4" fmla="*/ 147637 w 71"/>
              <a:gd name="T5" fmla="*/ 0 h 42"/>
              <a:gd name="T6" fmla="*/ 147637 w 71"/>
              <a:gd name="T7" fmla="*/ 149225 h 42"/>
              <a:gd name="T8" fmla="*/ 0 60000 65536"/>
              <a:gd name="T9" fmla="*/ 0 60000 65536"/>
              <a:gd name="T10" fmla="*/ 0 60000 65536"/>
              <a:gd name="T11" fmla="*/ 0 60000 65536"/>
              <a:gd name="T12" fmla="*/ 0 w 71"/>
              <a:gd name="T13" fmla="*/ 0 h 42"/>
              <a:gd name="T14" fmla="*/ 71 w 71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" h="42">
                <a:moveTo>
                  <a:pt x="71" y="42"/>
                </a:moveTo>
                <a:lnTo>
                  <a:pt x="0" y="20"/>
                </a:lnTo>
                <a:lnTo>
                  <a:pt x="71" y="0"/>
                </a:lnTo>
                <a:lnTo>
                  <a:pt x="71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4" name="Date Placeholder 4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  <p:sp>
        <p:nvSpPr>
          <p:cNvPr id="45" name="Flowchart: Document 44"/>
          <p:cNvSpPr>
            <a:spLocks noChangeArrowheads="1"/>
          </p:cNvSpPr>
          <p:nvPr/>
        </p:nvSpPr>
        <p:spPr bwMode="auto">
          <a:xfrm>
            <a:off x="3733800" y="5257800"/>
            <a:ext cx="1066800" cy="762000"/>
          </a:xfrm>
          <a:prstGeom prst="flowChartDocument">
            <a:avLst/>
          </a:prstGeom>
          <a:gradFill rotWithShape="1">
            <a:gsLst>
              <a:gs pos="0">
                <a:srgbClr val="BFCFBC"/>
              </a:gs>
              <a:gs pos="35001">
                <a:srgbClr val="D2DDD0"/>
              </a:gs>
              <a:gs pos="100000">
                <a:srgbClr val="EEF2ED"/>
              </a:gs>
            </a:gsLst>
            <a:lin ang="16200000" scaled="1"/>
          </a:gradFill>
          <a:ln w="9525">
            <a:solidFill>
              <a:srgbClr val="546E4F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/>
          <a:lstStyle/>
          <a:p>
            <a:pPr>
              <a:defRPr/>
            </a:pPr>
            <a:r>
              <a:rPr lang="en-US" sz="2000" dirty="0">
                <a:latin typeface="Tahoma" pitchFamily="34" charset="0"/>
                <a:ea typeface="+mn-ea"/>
              </a:rPr>
              <a:t>Shared </a:t>
            </a:r>
            <a:br>
              <a:rPr lang="en-US" sz="2000" dirty="0">
                <a:latin typeface="Tahoma" pitchFamily="34" charset="0"/>
                <a:ea typeface="+mn-ea"/>
              </a:rPr>
            </a:br>
            <a:r>
              <a:rPr lang="en-US" sz="2000" dirty="0">
                <a:latin typeface="Tahoma" pitchFamily="34" charset="0"/>
                <a:ea typeface="+mn-ea"/>
              </a:rPr>
              <a:t>Service</a:t>
            </a:r>
          </a:p>
        </p:txBody>
      </p:sp>
      <p:sp>
        <p:nvSpPr>
          <p:cNvPr id="15386" name="TextBox 45"/>
          <p:cNvSpPr txBox="1">
            <a:spLocks noChangeArrowheads="1"/>
          </p:cNvSpPr>
          <p:nvPr/>
        </p:nvSpPr>
        <p:spPr bwMode="auto">
          <a:xfrm>
            <a:off x="5562600" y="3581400"/>
            <a:ext cx="1069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Queue</a:t>
            </a:r>
          </a:p>
        </p:txBody>
      </p:sp>
      <p:sp>
        <p:nvSpPr>
          <p:cNvPr id="15387" name="TextBox 46"/>
          <p:cNvSpPr txBox="1">
            <a:spLocks noChangeArrowheads="1"/>
          </p:cNvSpPr>
          <p:nvPr/>
        </p:nvSpPr>
        <p:spPr bwMode="auto">
          <a:xfrm>
            <a:off x="7086600" y="4278313"/>
            <a:ext cx="190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Enqueue</a:t>
            </a:r>
          </a:p>
        </p:txBody>
      </p:sp>
      <p:sp>
        <p:nvSpPr>
          <p:cNvPr id="15388" name="TextBox 49"/>
          <p:cNvSpPr txBox="1">
            <a:spLocks noChangeArrowheads="1"/>
          </p:cNvSpPr>
          <p:nvPr/>
        </p:nvSpPr>
        <p:spPr bwMode="auto">
          <a:xfrm>
            <a:off x="152400" y="4278313"/>
            <a:ext cx="167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/>
              <a:t>Dequeue</a:t>
            </a:r>
          </a:p>
        </p:txBody>
      </p: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1143000" y="4724400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7239000" y="4724400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91" name="Freeform 27"/>
          <p:cNvSpPr>
            <a:spLocks/>
          </p:cNvSpPr>
          <p:nvPr/>
        </p:nvSpPr>
        <p:spPr bwMode="auto">
          <a:xfrm flipH="1">
            <a:off x="3576638" y="5581650"/>
            <a:ext cx="147637" cy="149225"/>
          </a:xfrm>
          <a:custGeom>
            <a:avLst/>
            <a:gdLst>
              <a:gd name="T0" fmla="*/ 147637 w 71"/>
              <a:gd name="T1" fmla="*/ 149225 h 42"/>
              <a:gd name="T2" fmla="*/ 0 w 71"/>
              <a:gd name="T3" fmla="*/ 71060 h 42"/>
              <a:gd name="T4" fmla="*/ 147637 w 71"/>
              <a:gd name="T5" fmla="*/ 0 h 42"/>
              <a:gd name="T6" fmla="*/ 147637 w 71"/>
              <a:gd name="T7" fmla="*/ 149225 h 42"/>
              <a:gd name="T8" fmla="*/ 0 60000 65536"/>
              <a:gd name="T9" fmla="*/ 0 60000 65536"/>
              <a:gd name="T10" fmla="*/ 0 60000 65536"/>
              <a:gd name="T11" fmla="*/ 0 60000 65536"/>
              <a:gd name="T12" fmla="*/ 0 w 71"/>
              <a:gd name="T13" fmla="*/ 0 h 42"/>
              <a:gd name="T14" fmla="*/ 71 w 71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" h="42">
                <a:moveTo>
                  <a:pt x="71" y="42"/>
                </a:moveTo>
                <a:lnTo>
                  <a:pt x="0" y="20"/>
                </a:lnTo>
                <a:lnTo>
                  <a:pt x="71" y="0"/>
                </a:lnTo>
                <a:lnTo>
                  <a:pt x="71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3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Lists</a:t>
            </a:r>
            <a:endParaRPr lang="en-US" sz="1400"/>
          </a:p>
        </p:txBody>
      </p:sp>
      <p:sp>
        <p:nvSpPr>
          <p:cNvPr id="7170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966EF40-1DD0-954C-8746-29BB140641E3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676400"/>
            <a:ext cx="71628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Lists</a:t>
            </a:r>
            <a:endParaRPr lang="en-US" dirty="0">
              <a:latin typeface="Tahoma" charset="0"/>
            </a:endParaRPr>
          </a:p>
        </p:txBody>
      </p:sp>
      <p:sp>
        <p:nvSpPr>
          <p:cNvPr id="717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  <p:sp>
        <p:nvSpPr>
          <p:cNvPr id="9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Tamassia, Wiley, 2015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200400"/>
            <a:ext cx="5827248" cy="2209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19600" y="5486400"/>
            <a:ext cx="3533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xkcd</a:t>
            </a:r>
            <a:r>
              <a:rPr lang="en-US" sz="1000" dirty="0" smtClean="0"/>
              <a:t> “Seven” http://</a:t>
            </a:r>
            <a:r>
              <a:rPr lang="en-US" sz="1000" dirty="0" err="1" smtClean="0"/>
              <a:t>xkcd.com</a:t>
            </a:r>
            <a:r>
              <a:rPr lang="en-US" sz="1000" dirty="0" smtClean="0"/>
              <a:t>/1417/</a:t>
            </a:r>
          </a:p>
          <a:p>
            <a:r>
              <a:rPr lang="en-US" sz="1000" dirty="0" smtClean="0"/>
              <a:t>Used with permission under Creative Commons 2.5 License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4955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Index-Based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381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An index-based list supports the following operations: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33600"/>
            <a:ext cx="6934200" cy="286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2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sequence of List operations: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133599"/>
            <a:ext cx="4724400" cy="42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5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Lists</a:t>
            </a:r>
            <a:endParaRPr lang="en-US" sz="1400"/>
          </a:p>
        </p:txBody>
      </p:sp>
      <p:sp>
        <p:nvSpPr>
          <p:cNvPr id="92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D930D53-ECF3-1E45-A406-CB3D2DC5C8C1}" type="slidenum">
              <a:rPr lang="en-US" sz="1400"/>
              <a:pPr eaLnBrk="1" hangingPunct="1"/>
              <a:t>29</a:t>
            </a:fld>
            <a:endParaRPr 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Array-based Lists</a:t>
            </a:r>
            <a:endParaRPr lang="en-US" dirty="0">
              <a:latin typeface="Tahoma" charset="0"/>
            </a:endParaRPr>
          </a:p>
        </p:txBody>
      </p:sp>
      <p:sp>
        <p:nvSpPr>
          <p:cNvPr id="92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7543800" cy="3352800"/>
          </a:xfrm>
        </p:spPr>
        <p:txBody>
          <a:bodyPr/>
          <a:lstStyle/>
          <a:p>
            <a:r>
              <a:rPr lang="en-US" sz="2400" dirty="0"/>
              <a:t>An obvious choice for implementing the list ADT is to use an </a:t>
            </a:r>
            <a:r>
              <a:rPr lang="en-US" sz="2400" dirty="0" smtClean="0"/>
              <a:t>array, </a:t>
            </a:r>
            <a:r>
              <a:rPr lang="en-US" sz="2400" b="1" dirty="0"/>
              <a:t>A</a:t>
            </a:r>
            <a:r>
              <a:rPr lang="en-US" sz="2400" dirty="0"/>
              <a:t>, where </a:t>
            </a:r>
            <a:r>
              <a:rPr lang="en-US" sz="2400" b="1" dirty="0"/>
              <a:t>A[</a:t>
            </a:r>
            <a:r>
              <a:rPr lang="en-US" sz="2400" b="1" dirty="0" err="1"/>
              <a:t>i</a:t>
            </a:r>
            <a:r>
              <a:rPr lang="en-US" sz="2400" b="1" dirty="0" smtClean="0"/>
              <a:t>] </a:t>
            </a:r>
            <a:r>
              <a:rPr lang="en-US" sz="2400" dirty="0" smtClean="0"/>
              <a:t>stores </a:t>
            </a:r>
            <a:r>
              <a:rPr lang="en-US" sz="2400" dirty="0"/>
              <a:t>(a reference to) the element with index </a:t>
            </a:r>
            <a:r>
              <a:rPr lang="en-US" sz="2400" b="1" dirty="0" err="1"/>
              <a:t>i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With a representation based on an array </a:t>
            </a:r>
            <a:r>
              <a:rPr lang="en-US" sz="2400" b="1" dirty="0"/>
              <a:t>A</a:t>
            </a:r>
            <a:r>
              <a:rPr lang="en-US" sz="2400" dirty="0"/>
              <a:t>, the get(</a:t>
            </a:r>
            <a:r>
              <a:rPr lang="en-US" sz="2400" b="1" dirty="0" err="1"/>
              <a:t>i</a:t>
            </a:r>
            <a:r>
              <a:rPr lang="en-US" sz="2400" dirty="0"/>
              <a:t>) and set(</a:t>
            </a:r>
            <a:r>
              <a:rPr lang="en-US" sz="2400" b="1" dirty="0" err="1"/>
              <a:t>i</a:t>
            </a:r>
            <a:r>
              <a:rPr lang="en-US" sz="2400" dirty="0"/>
              <a:t>, </a:t>
            </a:r>
            <a:r>
              <a:rPr lang="en-US" sz="2400" b="1" dirty="0"/>
              <a:t>e</a:t>
            </a:r>
            <a:r>
              <a:rPr lang="en-US" sz="2400" dirty="0"/>
              <a:t>) methods </a:t>
            </a:r>
            <a:r>
              <a:rPr lang="en-US" sz="2400" dirty="0" smtClean="0"/>
              <a:t>are easy </a:t>
            </a:r>
            <a:r>
              <a:rPr lang="en-US" sz="2400" dirty="0"/>
              <a:t>to implement by accessing </a:t>
            </a:r>
            <a:r>
              <a:rPr lang="en-US" sz="2400" b="1" dirty="0"/>
              <a:t>A[</a:t>
            </a:r>
            <a:r>
              <a:rPr lang="en-US" sz="2400" b="1" dirty="0" err="1"/>
              <a:t>i</a:t>
            </a:r>
            <a:r>
              <a:rPr lang="en-US" sz="2400" b="1" dirty="0"/>
              <a:t>] </a:t>
            </a:r>
            <a:r>
              <a:rPr lang="en-US" sz="2400" dirty="0"/>
              <a:t>(assuming </a:t>
            </a:r>
            <a:r>
              <a:rPr lang="en-US" sz="2400" b="1" dirty="0" err="1"/>
              <a:t>i</a:t>
            </a:r>
            <a:r>
              <a:rPr lang="en-US" sz="2400" b="1" dirty="0"/>
              <a:t> </a:t>
            </a:r>
            <a:r>
              <a:rPr lang="en-US" sz="2400" dirty="0"/>
              <a:t>is a legitimate index).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9221" name="Rectangle 58"/>
          <p:cNvSpPr>
            <a:spLocks noChangeArrowheads="1"/>
          </p:cNvSpPr>
          <p:nvPr/>
        </p:nvSpPr>
        <p:spPr bwMode="auto">
          <a:xfrm>
            <a:off x="1981200" y="48006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A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9222" name="Rectangle 59"/>
          <p:cNvSpPr>
            <a:spLocks noChangeArrowheads="1"/>
          </p:cNvSpPr>
          <p:nvPr/>
        </p:nvSpPr>
        <p:spPr bwMode="auto">
          <a:xfrm>
            <a:off x="2514600" y="51895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223" name="Rectangle 60"/>
          <p:cNvSpPr>
            <a:spLocks noChangeArrowheads="1"/>
          </p:cNvSpPr>
          <p:nvPr/>
        </p:nvSpPr>
        <p:spPr bwMode="auto">
          <a:xfrm>
            <a:off x="2819400" y="51895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224" name="Rectangle 61"/>
          <p:cNvSpPr>
            <a:spLocks noChangeArrowheads="1"/>
          </p:cNvSpPr>
          <p:nvPr/>
        </p:nvSpPr>
        <p:spPr bwMode="auto">
          <a:xfrm>
            <a:off x="3124200" y="51895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225" name="Rectangle 65"/>
          <p:cNvSpPr>
            <a:spLocks noChangeArrowheads="1"/>
          </p:cNvSpPr>
          <p:nvPr/>
        </p:nvSpPr>
        <p:spPr bwMode="auto">
          <a:xfrm>
            <a:off x="5791200" y="51895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9226" name="Rectangle 82"/>
          <p:cNvSpPr>
            <a:spLocks noChangeArrowheads="1"/>
          </p:cNvSpPr>
          <p:nvPr/>
        </p:nvSpPr>
        <p:spPr bwMode="auto">
          <a:xfrm>
            <a:off x="24384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27" name="Rectangle 83"/>
          <p:cNvSpPr>
            <a:spLocks noChangeArrowheads="1"/>
          </p:cNvSpPr>
          <p:nvPr/>
        </p:nvSpPr>
        <p:spPr bwMode="auto">
          <a:xfrm>
            <a:off x="27432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84"/>
          <p:cNvSpPr>
            <a:spLocks noChangeArrowheads="1"/>
          </p:cNvSpPr>
          <p:nvPr/>
        </p:nvSpPr>
        <p:spPr bwMode="auto">
          <a:xfrm>
            <a:off x="30480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85"/>
          <p:cNvSpPr>
            <a:spLocks noChangeArrowheads="1"/>
          </p:cNvSpPr>
          <p:nvPr/>
        </p:nvSpPr>
        <p:spPr bwMode="auto">
          <a:xfrm>
            <a:off x="33528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86"/>
          <p:cNvSpPr>
            <a:spLocks noChangeArrowheads="1"/>
          </p:cNvSpPr>
          <p:nvPr/>
        </p:nvSpPr>
        <p:spPr bwMode="auto">
          <a:xfrm>
            <a:off x="36576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87"/>
          <p:cNvSpPr>
            <a:spLocks noChangeArrowheads="1"/>
          </p:cNvSpPr>
          <p:nvPr/>
        </p:nvSpPr>
        <p:spPr bwMode="auto">
          <a:xfrm>
            <a:off x="39624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88"/>
          <p:cNvSpPr>
            <a:spLocks noChangeArrowheads="1"/>
          </p:cNvSpPr>
          <p:nvPr/>
        </p:nvSpPr>
        <p:spPr bwMode="auto">
          <a:xfrm>
            <a:off x="4267200" y="4876800"/>
            <a:ext cx="304800" cy="304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33" name="Rectangle 89"/>
          <p:cNvSpPr>
            <a:spLocks noChangeArrowheads="1"/>
          </p:cNvSpPr>
          <p:nvPr/>
        </p:nvSpPr>
        <p:spPr bwMode="auto">
          <a:xfrm>
            <a:off x="45720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90"/>
          <p:cNvSpPr>
            <a:spLocks noChangeArrowheads="1"/>
          </p:cNvSpPr>
          <p:nvPr/>
        </p:nvSpPr>
        <p:spPr bwMode="auto">
          <a:xfrm>
            <a:off x="48768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91"/>
          <p:cNvSpPr>
            <a:spLocks noChangeArrowheads="1"/>
          </p:cNvSpPr>
          <p:nvPr/>
        </p:nvSpPr>
        <p:spPr bwMode="auto">
          <a:xfrm>
            <a:off x="51816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92"/>
          <p:cNvSpPr>
            <a:spLocks noChangeArrowheads="1"/>
          </p:cNvSpPr>
          <p:nvPr/>
        </p:nvSpPr>
        <p:spPr bwMode="auto">
          <a:xfrm>
            <a:off x="5486400" y="48768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93"/>
          <p:cNvSpPr>
            <a:spLocks noChangeArrowheads="1"/>
          </p:cNvSpPr>
          <p:nvPr/>
        </p:nvSpPr>
        <p:spPr bwMode="auto">
          <a:xfrm>
            <a:off x="5791200" y="4876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94"/>
          <p:cNvSpPr>
            <a:spLocks noChangeArrowheads="1"/>
          </p:cNvSpPr>
          <p:nvPr/>
        </p:nvSpPr>
        <p:spPr bwMode="auto">
          <a:xfrm>
            <a:off x="6096000" y="4876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Rectangle 95"/>
          <p:cNvSpPr>
            <a:spLocks noChangeArrowheads="1"/>
          </p:cNvSpPr>
          <p:nvPr/>
        </p:nvSpPr>
        <p:spPr bwMode="auto">
          <a:xfrm>
            <a:off x="6400800" y="4876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Rectangle 96"/>
          <p:cNvSpPr>
            <a:spLocks noChangeArrowheads="1"/>
          </p:cNvSpPr>
          <p:nvPr/>
        </p:nvSpPr>
        <p:spPr bwMode="auto">
          <a:xfrm>
            <a:off x="6705600" y="4876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Rectangle 97"/>
          <p:cNvSpPr>
            <a:spLocks noChangeArrowheads="1"/>
          </p:cNvSpPr>
          <p:nvPr/>
        </p:nvSpPr>
        <p:spPr bwMode="auto">
          <a:xfrm>
            <a:off x="7010400" y="4876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98"/>
          <p:cNvSpPr>
            <a:spLocks noChangeArrowheads="1"/>
          </p:cNvSpPr>
          <p:nvPr/>
        </p:nvSpPr>
        <p:spPr bwMode="auto">
          <a:xfrm>
            <a:off x="7315200" y="48768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Rectangle 130"/>
          <p:cNvSpPr>
            <a:spLocks noChangeArrowheads="1"/>
          </p:cNvSpPr>
          <p:nvPr/>
        </p:nvSpPr>
        <p:spPr bwMode="auto">
          <a:xfrm>
            <a:off x="4267200" y="51974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9244" name="Date Placeholder 2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1520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EB3199B-BD09-334A-813A-DF2120258BD2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Example</a:t>
            </a:r>
          </a:p>
        </p:txBody>
      </p:sp>
      <p:sp>
        <p:nvSpPr>
          <p:cNvPr id="1229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447800"/>
            <a:ext cx="4254134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9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Lists</a:t>
            </a:r>
            <a:endParaRPr lang="en-US" sz="140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AA93887-935F-F847-B5CE-3D06A8FB1A17}" type="slidenum">
              <a:rPr lang="en-US" sz="1400"/>
              <a:pPr eaLnBrk="1" hangingPunct="1"/>
              <a:t>30</a:t>
            </a:fld>
            <a:endParaRPr 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Insertion</a:t>
            </a:r>
          </a:p>
        </p:txBody>
      </p:sp>
      <p:sp>
        <p:nvSpPr>
          <p:cNvPr id="102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2390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In an operation </a:t>
            </a:r>
            <a:r>
              <a:rPr lang="en-US" sz="2400" b="1" i="1" dirty="0">
                <a:solidFill>
                  <a:schemeClr val="tx2"/>
                </a:solidFill>
                <a:latin typeface="Times New Roman" charset="0"/>
              </a:rPr>
              <a:t>add</a:t>
            </a:r>
            <a:r>
              <a:rPr lang="en-US" sz="2400" dirty="0">
                <a:latin typeface="Tahoma" charset="0"/>
              </a:rPr>
              <a:t>(</a:t>
            </a:r>
            <a:r>
              <a:rPr lang="en-US" sz="2400" b="1" i="1" dirty="0" err="1">
                <a:latin typeface="Times New Roman" charset="0"/>
              </a:rPr>
              <a:t>i</a:t>
            </a:r>
            <a:r>
              <a:rPr lang="en-US" sz="2400" b="1" dirty="0">
                <a:latin typeface="Times New Roman" charset="0"/>
              </a:rPr>
              <a:t>,</a:t>
            </a:r>
            <a:r>
              <a:rPr lang="en-US" sz="2400" b="1" i="1" dirty="0">
                <a:latin typeface="Times New Roman" charset="0"/>
              </a:rPr>
              <a:t> o</a:t>
            </a:r>
            <a:r>
              <a:rPr lang="en-US" sz="2400" dirty="0">
                <a:latin typeface="Tahoma" charset="0"/>
              </a:rPr>
              <a:t>), we need to make room for the new element by shifting forward the </a:t>
            </a:r>
            <a:r>
              <a:rPr lang="en-US" sz="2400" b="1" i="1" dirty="0">
                <a:latin typeface="Times New Roman" charset="0"/>
              </a:rPr>
              <a:t>n </a:t>
            </a:r>
            <a:r>
              <a:rPr lang="en-US" sz="2400" dirty="0">
                <a:latin typeface="Symbol" charset="0"/>
              </a:rPr>
              <a:t>-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b="1" i="1" dirty="0" err="1">
                <a:latin typeface="Times New Roman" charset="0"/>
              </a:rPr>
              <a:t>i</a:t>
            </a:r>
            <a:r>
              <a:rPr lang="en-US" sz="2400" dirty="0">
                <a:latin typeface="Tahoma" charset="0"/>
              </a:rPr>
              <a:t> elements </a:t>
            </a:r>
            <a:r>
              <a:rPr lang="en-US" sz="2400" b="1" i="1" dirty="0">
                <a:latin typeface="Times New Roman" charset="0"/>
              </a:rPr>
              <a:t>A</a:t>
            </a:r>
            <a:r>
              <a:rPr lang="en-US" sz="2400" dirty="0">
                <a:latin typeface="Times New Roman" charset="0"/>
              </a:rPr>
              <a:t>[</a:t>
            </a:r>
            <a:r>
              <a:rPr lang="en-US" sz="2400" b="1" i="1" dirty="0" err="1">
                <a:latin typeface="Times New Roman" charset="0"/>
              </a:rPr>
              <a:t>i</a:t>
            </a:r>
            <a:r>
              <a:rPr lang="en-US" sz="2400" dirty="0">
                <a:latin typeface="Times New Roman" charset="0"/>
              </a:rPr>
              <a:t>], …, </a:t>
            </a:r>
            <a:r>
              <a:rPr lang="en-US" sz="2400" b="1" i="1" dirty="0">
                <a:latin typeface="Times New Roman" charset="0"/>
              </a:rPr>
              <a:t>A</a:t>
            </a:r>
            <a:r>
              <a:rPr lang="en-US" sz="2400" dirty="0">
                <a:latin typeface="Times New Roman" charset="0"/>
              </a:rPr>
              <a:t>[</a:t>
            </a:r>
            <a:r>
              <a:rPr lang="en-US" sz="2400" b="1" i="1" dirty="0">
                <a:latin typeface="Times New Roman" charset="0"/>
              </a:rPr>
              <a:t>n </a:t>
            </a:r>
            <a:r>
              <a:rPr lang="en-US" sz="2400" dirty="0">
                <a:latin typeface="Symbol" charset="0"/>
              </a:rPr>
              <a:t>-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dirty="0">
                <a:latin typeface="Times New Roman" charset="0"/>
              </a:rPr>
              <a:t>1]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In the worst case (</a:t>
            </a:r>
            <a:r>
              <a:rPr lang="en-US" sz="2400" b="1" i="1" dirty="0" err="1">
                <a:latin typeface="Times New Roman" charset="0"/>
              </a:rPr>
              <a:t>i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dirty="0">
                <a:latin typeface="Symbol" charset="0"/>
              </a:rPr>
              <a:t>=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dirty="0">
                <a:latin typeface="Times New Roman" charset="0"/>
              </a:rPr>
              <a:t>0</a:t>
            </a:r>
            <a:r>
              <a:rPr lang="en-US" sz="2400" dirty="0">
                <a:latin typeface="Tahoma" charset="0"/>
              </a:rPr>
              <a:t>), this takes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</a:rPr>
              <a:t>)</a:t>
            </a:r>
            <a:r>
              <a:rPr lang="en-US" sz="2400" dirty="0">
                <a:latin typeface="Tahoma" charset="0"/>
              </a:rPr>
              <a:t> time</a:t>
            </a:r>
          </a:p>
        </p:txBody>
      </p:sp>
      <p:sp>
        <p:nvSpPr>
          <p:cNvPr id="10245" name="Rectangle 55"/>
          <p:cNvSpPr>
            <a:spLocks noChangeArrowheads="1"/>
          </p:cNvSpPr>
          <p:nvPr/>
        </p:nvSpPr>
        <p:spPr bwMode="auto">
          <a:xfrm>
            <a:off x="1981200" y="35814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A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46" name="Rectangle 56"/>
          <p:cNvSpPr>
            <a:spLocks noChangeArrowheads="1"/>
          </p:cNvSpPr>
          <p:nvPr/>
        </p:nvSpPr>
        <p:spPr bwMode="auto">
          <a:xfrm>
            <a:off x="2514600" y="39703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47" name="Rectangle 57"/>
          <p:cNvSpPr>
            <a:spLocks noChangeArrowheads="1"/>
          </p:cNvSpPr>
          <p:nvPr/>
        </p:nvSpPr>
        <p:spPr bwMode="auto">
          <a:xfrm>
            <a:off x="2819400" y="39703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48" name="Rectangle 58"/>
          <p:cNvSpPr>
            <a:spLocks noChangeArrowheads="1"/>
          </p:cNvSpPr>
          <p:nvPr/>
        </p:nvSpPr>
        <p:spPr bwMode="auto">
          <a:xfrm>
            <a:off x="3124200" y="39703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49" name="Rectangle 59"/>
          <p:cNvSpPr>
            <a:spLocks noChangeArrowheads="1"/>
          </p:cNvSpPr>
          <p:nvPr/>
        </p:nvSpPr>
        <p:spPr bwMode="auto">
          <a:xfrm>
            <a:off x="5791200" y="39703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50" name="Rectangle 60"/>
          <p:cNvSpPr>
            <a:spLocks noChangeArrowheads="1"/>
          </p:cNvSpPr>
          <p:nvPr/>
        </p:nvSpPr>
        <p:spPr bwMode="auto">
          <a:xfrm>
            <a:off x="24384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51" name="Rectangle 61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62"/>
          <p:cNvSpPr>
            <a:spLocks noChangeArrowheads="1"/>
          </p:cNvSpPr>
          <p:nvPr/>
        </p:nvSpPr>
        <p:spPr bwMode="auto">
          <a:xfrm>
            <a:off x="30480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63"/>
          <p:cNvSpPr>
            <a:spLocks noChangeArrowheads="1"/>
          </p:cNvSpPr>
          <p:nvPr/>
        </p:nvSpPr>
        <p:spPr bwMode="auto">
          <a:xfrm>
            <a:off x="33528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Rectangle 64"/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65"/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66"/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57" name="Rectangle 67"/>
          <p:cNvSpPr>
            <a:spLocks noChangeArrowheads="1"/>
          </p:cNvSpPr>
          <p:nvPr/>
        </p:nvSpPr>
        <p:spPr bwMode="auto">
          <a:xfrm>
            <a:off x="45720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68"/>
          <p:cNvSpPr>
            <a:spLocks noChangeArrowheads="1"/>
          </p:cNvSpPr>
          <p:nvPr/>
        </p:nvSpPr>
        <p:spPr bwMode="auto">
          <a:xfrm>
            <a:off x="48768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69"/>
          <p:cNvSpPr>
            <a:spLocks noChangeArrowheads="1"/>
          </p:cNvSpPr>
          <p:nvPr/>
        </p:nvSpPr>
        <p:spPr bwMode="auto">
          <a:xfrm>
            <a:off x="51816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70"/>
          <p:cNvSpPr>
            <a:spLocks noChangeArrowheads="1"/>
          </p:cNvSpPr>
          <p:nvPr/>
        </p:nvSpPr>
        <p:spPr bwMode="auto">
          <a:xfrm>
            <a:off x="54864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71"/>
          <p:cNvSpPr>
            <a:spLocks noChangeArrowheads="1"/>
          </p:cNvSpPr>
          <p:nvPr/>
        </p:nvSpPr>
        <p:spPr bwMode="auto">
          <a:xfrm>
            <a:off x="57912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72"/>
          <p:cNvSpPr>
            <a:spLocks noChangeArrowheads="1"/>
          </p:cNvSpPr>
          <p:nvPr/>
        </p:nvSpPr>
        <p:spPr bwMode="auto">
          <a:xfrm>
            <a:off x="60960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Rectangle 73"/>
          <p:cNvSpPr>
            <a:spLocks noChangeArrowheads="1"/>
          </p:cNvSpPr>
          <p:nvPr/>
        </p:nvSpPr>
        <p:spPr bwMode="auto">
          <a:xfrm>
            <a:off x="64008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Rectangle 74"/>
          <p:cNvSpPr>
            <a:spLocks noChangeArrowheads="1"/>
          </p:cNvSpPr>
          <p:nvPr/>
        </p:nvSpPr>
        <p:spPr bwMode="auto">
          <a:xfrm>
            <a:off x="67056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Rectangle 75"/>
          <p:cNvSpPr>
            <a:spLocks noChangeArrowheads="1"/>
          </p:cNvSpPr>
          <p:nvPr/>
        </p:nvSpPr>
        <p:spPr bwMode="auto">
          <a:xfrm>
            <a:off x="70104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Rectangle 76"/>
          <p:cNvSpPr>
            <a:spLocks noChangeArrowheads="1"/>
          </p:cNvSpPr>
          <p:nvPr/>
        </p:nvSpPr>
        <p:spPr bwMode="auto">
          <a:xfrm>
            <a:off x="73152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Rectangle 77"/>
          <p:cNvSpPr>
            <a:spLocks noChangeArrowheads="1"/>
          </p:cNvSpPr>
          <p:nvPr/>
        </p:nvSpPr>
        <p:spPr bwMode="auto">
          <a:xfrm>
            <a:off x="4267200" y="39782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68" name="Rectangle 78"/>
          <p:cNvSpPr>
            <a:spLocks noChangeArrowheads="1"/>
          </p:cNvSpPr>
          <p:nvPr/>
        </p:nvSpPr>
        <p:spPr bwMode="auto">
          <a:xfrm>
            <a:off x="1981200" y="44958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A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69" name="Rectangle 79"/>
          <p:cNvSpPr>
            <a:spLocks noChangeArrowheads="1"/>
          </p:cNvSpPr>
          <p:nvPr/>
        </p:nvSpPr>
        <p:spPr bwMode="auto">
          <a:xfrm>
            <a:off x="2514600" y="48847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70" name="Rectangle 80"/>
          <p:cNvSpPr>
            <a:spLocks noChangeArrowheads="1"/>
          </p:cNvSpPr>
          <p:nvPr/>
        </p:nvSpPr>
        <p:spPr bwMode="auto">
          <a:xfrm>
            <a:off x="2819400" y="48847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71" name="Rectangle 81"/>
          <p:cNvSpPr>
            <a:spLocks noChangeArrowheads="1"/>
          </p:cNvSpPr>
          <p:nvPr/>
        </p:nvSpPr>
        <p:spPr bwMode="auto">
          <a:xfrm>
            <a:off x="3124200" y="48847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72" name="Rectangle 82"/>
          <p:cNvSpPr>
            <a:spLocks noChangeArrowheads="1"/>
          </p:cNvSpPr>
          <p:nvPr/>
        </p:nvSpPr>
        <p:spPr bwMode="auto">
          <a:xfrm>
            <a:off x="5791200" y="48847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73" name="Rectangle 83"/>
          <p:cNvSpPr>
            <a:spLocks noChangeArrowheads="1"/>
          </p:cNvSpPr>
          <p:nvPr/>
        </p:nvSpPr>
        <p:spPr bwMode="auto">
          <a:xfrm>
            <a:off x="24384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74" name="Rectangle 84"/>
          <p:cNvSpPr>
            <a:spLocks noChangeArrowheads="1"/>
          </p:cNvSpPr>
          <p:nvPr/>
        </p:nvSpPr>
        <p:spPr bwMode="auto">
          <a:xfrm>
            <a:off x="27432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5" name="Rectangle 85"/>
          <p:cNvSpPr>
            <a:spLocks noChangeArrowheads="1"/>
          </p:cNvSpPr>
          <p:nvPr/>
        </p:nvSpPr>
        <p:spPr bwMode="auto">
          <a:xfrm>
            <a:off x="30480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6" name="Rectangle 86"/>
          <p:cNvSpPr>
            <a:spLocks noChangeArrowheads="1"/>
          </p:cNvSpPr>
          <p:nvPr/>
        </p:nvSpPr>
        <p:spPr bwMode="auto">
          <a:xfrm>
            <a:off x="33528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7" name="Rectangle 87"/>
          <p:cNvSpPr>
            <a:spLocks noChangeArrowheads="1"/>
          </p:cNvSpPr>
          <p:nvPr/>
        </p:nvSpPr>
        <p:spPr bwMode="auto">
          <a:xfrm>
            <a:off x="36576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Rectangle 88"/>
          <p:cNvSpPr>
            <a:spLocks noChangeArrowheads="1"/>
          </p:cNvSpPr>
          <p:nvPr/>
        </p:nvSpPr>
        <p:spPr bwMode="auto">
          <a:xfrm>
            <a:off x="39624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9" name="Rectangle 89"/>
          <p:cNvSpPr>
            <a:spLocks noChangeArrowheads="1"/>
          </p:cNvSpPr>
          <p:nvPr/>
        </p:nvSpPr>
        <p:spPr bwMode="auto">
          <a:xfrm>
            <a:off x="42672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80" name="Rectangle 90"/>
          <p:cNvSpPr>
            <a:spLocks noChangeArrowheads="1"/>
          </p:cNvSpPr>
          <p:nvPr/>
        </p:nvSpPr>
        <p:spPr bwMode="auto">
          <a:xfrm>
            <a:off x="45720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Rectangle 91"/>
          <p:cNvSpPr>
            <a:spLocks noChangeArrowheads="1"/>
          </p:cNvSpPr>
          <p:nvPr/>
        </p:nvSpPr>
        <p:spPr bwMode="auto">
          <a:xfrm>
            <a:off x="48768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Rectangle 92"/>
          <p:cNvSpPr>
            <a:spLocks noChangeArrowheads="1"/>
          </p:cNvSpPr>
          <p:nvPr/>
        </p:nvSpPr>
        <p:spPr bwMode="auto">
          <a:xfrm>
            <a:off x="51816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3" name="Rectangle 93"/>
          <p:cNvSpPr>
            <a:spLocks noChangeArrowheads="1"/>
          </p:cNvSpPr>
          <p:nvPr/>
        </p:nvSpPr>
        <p:spPr bwMode="auto">
          <a:xfrm>
            <a:off x="54864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Rectangle 94"/>
          <p:cNvSpPr>
            <a:spLocks noChangeArrowheads="1"/>
          </p:cNvSpPr>
          <p:nvPr/>
        </p:nvSpPr>
        <p:spPr bwMode="auto">
          <a:xfrm>
            <a:off x="57912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5" name="Rectangle 95"/>
          <p:cNvSpPr>
            <a:spLocks noChangeArrowheads="1"/>
          </p:cNvSpPr>
          <p:nvPr/>
        </p:nvSpPr>
        <p:spPr bwMode="auto">
          <a:xfrm>
            <a:off x="60960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6" name="Rectangle 96"/>
          <p:cNvSpPr>
            <a:spLocks noChangeArrowheads="1"/>
          </p:cNvSpPr>
          <p:nvPr/>
        </p:nvSpPr>
        <p:spPr bwMode="auto">
          <a:xfrm>
            <a:off x="64008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Rectangle 97"/>
          <p:cNvSpPr>
            <a:spLocks noChangeArrowheads="1"/>
          </p:cNvSpPr>
          <p:nvPr/>
        </p:nvSpPr>
        <p:spPr bwMode="auto">
          <a:xfrm>
            <a:off x="67056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8" name="Rectangle 98"/>
          <p:cNvSpPr>
            <a:spLocks noChangeArrowheads="1"/>
          </p:cNvSpPr>
          <p:nvPr/>
        </p:nvSpPr>
        <p:spPr bwMode="auto">
          <a:xfrm>
            <a:off x="70104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9" name="Rectangle 99"/>
          <p:cNvSpPr>
            <a:spLocks noChangeArrowheads="1"/>
          </p:cNvSpPr>
          <p:nvPr/>
        </p:nvSpPr>
        <p:spPr bwMode="auto">
          <a:xfrm>
            <a:off x="73152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0" name="Rectangle 100"/>
          <p:cNvSpPr>
            <a:spLocks noChangeArrowheads="1"/>
          </p:cNvSpPr>
          <p:nvPr/>
        </p:nvSpPr>
        <p:spPr bwMode="auto">
          <a:xfrm>
            <a:off x="4267200" y="48926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91" name="Rectangle 101"/>
          <p:cNvSpPr>
            <a:spLocks noChangeArrowheads="1"/>
          </p:cNvSpPr>
          <p:nvPr/>
        </p:nvSpPr>
        <p:spPr bwMode="auto">
          <a:xfrm>
            <a:off x="1981200" y="54102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A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92" name="Rectangle 102"/>
          <p:cNvSpPr>
            <a:spLocks noChangeArrowheads="1"/>
          </p:cNvSpPr>
          <p:nvPr/>
        </p:nvSpPr>
        <p:spPr bwMode="auto">
          <a:xfrm>
            <a:off x="2514600" y="57991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93" name="Rectangle 103"/>
          <p:cNvSpPr>
            <a:spLocks noChangeArrowheads="1"/>
          </p:cNvSpPr>
          <p:nvPr/>
        </p:nvSpPr>
        <p:spPr bwMode="auto">
          <a:xfrm>
            <a:off x="2819400" y="57991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94" name="Rectangle 104"/>
          <p:cNvSpPr>
            <a:spLocks noChangeArrowheads="1"/>
          </p:cNvSpPr>
          <p:nvPr/>
        </p:nvSpPr>
        <p:spPr bwMode="auto">
          <a:xfrm>
            <a:off x="3124200" y="57991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95" name="Rectangle 105"/>
          <p:cNvSpPr>
            <a:spLocks noChangeArrowheads="1"/>
          </p:cNvSpPr>
          <p:nvPr/>
        </p:nvSpPr>
        <p:spPr bwMode="auto">
          <a:xfrm>
            <a:off x="6121400" y="57991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96" name="Rectangle 106"/>
          <p:cNvSpPr>
            <a:spLocks noChangeArrowheads="1"/>
          </p:cNvSpPr>
          <p:nvPr/>
        </p:nvSpPr>
        <p:spPr bwMode="auto">
          <a:xfrm>
            <a:off x="24384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97" name="Rectangle 107"/>
          <p:cNvSpPr>
            <a:spLocks noChangeArrowheads="1"/>
          </p:cNvSpPr>
          <p:nvPr/>
        </p:nvSpPr>
        <p:spPr bwMode="auto">
          <a:xfrm>
            <a:off x="27432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8" name="Rectangle 108"/>
          <p:cNvSpPr>
            <a:spLocks noChangeArrowheads="1"/>
          </p:cNvSpPr>
          <p:nvPr/>
        </p:nvSpPr>
        <p:spPr bwMode="auto">
          <a:xfrm>
            <a:off x="30480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9" name="Rectangle 109"/>
          <p:cNvSpPr>
            <a:spLocks noChangeArrowheads="1"/>
          </p:cNvSpPr>
          <p:nvPr/>
        </p:nvSpPr>
        <p:spPr bwMode="auto">
          <a:xfrm>
            <a:off x="33528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0" name="Rectangle 110"/>
          <p:cNvSpPr>
            <a:spLocks noChangeArrowheads="1"/>
          </p:cNvSpPr>
          <p:nvPr/>
        </p:nvSpPr>
        <p:spPr bwMode="auto">
          <a:xfrm>
            <a:off x="36576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1" name="Rectangle 111"/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2" name="Rectangle 112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i="1">
                <a:latin typeface="Times New Roman" charset="0"/>
              </a:rPr>
              <a:t>o</a:t>
            </a:r>
          </a:p>
        </p:txBody>
      </p:sp>
      <p:sp>
        <p:nvSpPr>
          <p:cNvPr id="10303" name="Rectangle 113"/>
          <p:cNvSpPr>
            <a:spLocks noChangeArrowheads="1"/>
          </p:cNvSpPr>
          <p:nvPr/>
        </p:nvSpPr>
        <p:spPr bwMode="auto">
          <a:xfrm>
            <a:off x="45720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4" name="Rectangle 114"/>
          <p:cNvSpPr>
            <a:spLocks noChangeArrowheads="1"/>
          </p:cNvSpPr>
          <p:nvPr/>
        </p:nvSpPr>
        <p:spPr bwMode="auto">
          <a:xfrm>
            <a:off x="48768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5" name="Rectangle 115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6" name="Rectangle 116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7" name="Rectangle 117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8" name="Rectangle 118"/>
          <p:cNvSpPr>
            <a:spLocks noChangeArrowheads="1"/>
          </p:cNvSpPr>
          <p:nvPr/>
        </p:nvSpPr>
        <p:spPr bwMode="auto">
          <a:xfrm>
            <a:off x="60960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9" name="Rectangle 119"/>
          <p:cNvSpPr>
            <a:spLocks noChangeArrowheads="1"/>
          </p:cNvSpPr>
          <p:nvPr/>
        </p:nvSpPr>
        <p:spPr bwMode="auto">
          <a:xfrm>
            <a:off x="64008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0" name="Rectangle 120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1" name="Rectangle 121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2" name="Rectangle 122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3" name="Rectangle 123"/>
          <p:cNvSpPr>
            <a:spLocks noChangeArrowheads="1"/>
          </p:cNvSpPr>
          <p:nvPr/>
        </p:nvSpPr>
        <p:spPr bwMode="auto">
          <a:xfrm>
            <a:off x="4267200" y="58070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cxnSp>
        <p:nvCxnSpPr>
          <p:cNvPr id="10314" name="AutoShape 124"/>
          <p:cNvCxnSpPr>
            <a:cxnSpLocks noChangeShapeType="1"/>
            <a:stCxn id="10279" idx="0"/>
            <a:endCxn id="10280" idx="0"/>
          </p:cNvCxnSpPr>
          <p:nvPr/>
        </p:nvCxnSpPr>
        <p:spPr bwMode="auto">
          <a:xfrm rot="5400000" flipV="1">
            <a:off x="4571206" y="440134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315" name="AutoShape 126"/>
          <p:cNvCxnSpPr>
            <a:cxnSpLocks noChangeShapeType="1"/>
          </p:cNvCxnSpPr>
          <p:nvPr/>
        </p:nvCxnSpPr>
        <p:spPr bwMode="auto">
          <a:xfrm rot="5400000" flipV="1">
            <a:off x="48760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316" name="AutoShape 127"/>
          <p:cNvCxnSpPr>
            <a:cxnSpLocks noChangeShapeType="1"/>
          </p:cNvCxnSpPr>
          <p:nvPr/>
        </p:nvCxnSpPr>
        <p:spPr bwMode="auto">
          <a:xfrm rot="5400000" flipV="1">
            <a:off x="51808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317" name="AutoShape 128"/>
          <p:cNvCxnSpPr>
            <a:cxnSpLocks noChangeShapeType="1"/>
          </p:cNvCxnSpPr>
          <p:nvPr/>
        </p:nvCxnSpPr>
        <p:spPr bwMode="auto">
          <a:xfrm rot="5400000" flipV="1">
            <a:off x="54856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318" name="AutoShape 129"/>
          <p:cNvCxnSpPr>
            <a:cxnSpLocks noChangeShapeType="1"/>
          </p:cNvCxnSpPr>
          <p:nvPr/>
        </p:nvCxnSpPr>
        <p:spPr bwMode="auto">
          <a:xfrm rot="5400000" flipV="1">
            <a:off x="57904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319" name="Date Placeholder 7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1045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Lists</a:t>
            </a:r>
            <a:endParaRPr lang="en-US" sz="1400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291A514-4638-1542-A1FA-FE6CA015F88C}" type="slidenum">
              <a:rPr lang="en-US" sz="1400"/>
              <a:pPr eaLnBrk="1" hangingPunct="1"/>
              <a:t>31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Element Removal</a:t>
            </a:r>
          </a:p>
        </p:txBody>
      </p:sp>
      <p:sp>
        <p:nvSpPr>
          <p:cNvPr id="112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2296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In an operation </a:t>
            </a:r>
            <a:r>
              <a:rPr lang="en-US" sz="2400" b="1" i="1">
                <a:solidFill>
                  <a:schemeClr val="tx2"/>
                </a:solidFill>
                <a:latin typeface="Times New Roman" charset="0"/>
              </a:rPr>
              <a:t>remove</a:t>
            </a:r>
            <a:r>
              <a:rPr lang="en-US" sz="2400">
                <a:latin typeface="Tahoma" charset="0"/>
              </a:rPr>
              <a:t>(i), we need to fill the hole left by the removed element by shifting backward the </a:t>
            </a:r>
            <a:r>
              <a:rPr lang="en-US" sz="2400" b="1" i="1">
                <a:latin typeface="Times New Roman" charset="0"/>
              </a:rPr>
              <a:t>n </a:t>
            </a:r>
            <a:r>
              <a:rPr lang="en-US" sz="2400">
                <a:latin typeface="Symbol" charset="0"/>
              </a:rPr>
              <a:t>-</a:t>
            </a:r>
            <a:r>
              <a:rPr lang="en-US" sz="2400" b="1" i="1">
                <a:latin typeface="Times New Roman" charset="0"/>
              </a:rPr>
              <a:t> i </a:t>
            </a:r>
            <a:r>
              <a:rPr lang="en-US" sz="2400">
                <a:latin typeface="Symbol" charset="0"/>
              </a:rPr>
              <a:t>-</a:t>
            </a:r>
            <a:r>
              <a:rPr lang="en-US" sz="2400" b="1" i="1">
                <a:latin typeface="Times New Roman" charset="0"/>
              </a:rPr>
              <a:t> </a:t>
            </a:r>
            <a:r>
              <a:rPr lang="en-US" sz="2400">
                <a:latin typeface="Times New Roman" charset="0"/>
              </a:rPr>
              <a:t>1</a:t>
            </a:r>
            <a:r>
              <a:rPr lang="en-US" sz="2400">
                <a:latin typeface="Tahoma" charset="0"/>
              </a:rPr>
              <a:t> elements </a:t>
            </a:r>
            <a:r>
              <a:rPr lang="en-US" sz="2400" b="1" i="1">
                <a:latin typeface="Times New Roman" charset="0"/>
              </a:rPr>
              <a:t>A</a:t>
            </a:r>
            <a:r>
              <a:rPr lang="en-US" sz="2400">
                <a:latin typeface="Times New Roman" charset="0"/>
              </a:rPr>
              <a:t>[</a:t>
            </a:r>
            <a:r>
              <a:rPr lang="en-US" sz="2400" b="1" i="1">
                <a:latin typeface="Times New Roman" charset="0"/>
              </a:rPr>
              <a:t>i </a:t>
            </a:r>
            <a:r>
              <a:rPr lang="en-US" sz="2400">
                <a:latin typeface="Symbol" charset="0"/>
              </a:rPr>
              <a:t>+</a:t>
            </a:r>
            <a:r>
              <a:rPr lang="en-US" sz="2400" b="1" i="1">
                <a:latin typeface="Times New Roman" charset="0"/>
              </a:rPr>
              <a:t> </a:t>
            </a:r>
            <a:r>
              <a:rPr lang="en-US" sz="2400">
                <a:latin typeface="Times New Roman" charset="0"/>
              </a:rPr>
              <a:t>1], …, </a:t>
            </a:r>
            <a:r>
              <a:rPr lang="en-US" sz="2400" b="1" i="1">
                <a:latin typeface="Times New Roman" charset="0"/>
              </a:rPr>
              <a:t>A</a:t>
            </a:r>
            <a:r>
              <a:rPr lang="en-US" sz="2400">
                <a:latin typeface="Times New Roman" charset="0"/>
              </a:rPr>
              <a:t>[</a:t>
            </a:r>
            <a:r>
              <a:rPr lang="en-US" sz="2400" b="1" i="1">
                <a:latin typeface="Times New Roman" charset="0"/>
              </a:rPr>
              <a:t>n </a:t>
            </a:r>
            <a:r>
              <a:rPr lang="en-US" sz="2400">
                <a:latin typeface="Symbol" charset="0"/>
              </a:rPr>
              <a:t>-</a:t>
            </a:r>
            <a:r>
              <a:rPr lang="en-US" sz="2400" b="1" i="1">
                <a:latin typeface="Times New Roman" charset="0"/>
              </a:rPr>
              <a:t> </a:t>
            </a:r>
            <a:r>
              <a:rPr lang="en-US" sz="2400">
                <a:latin typeface="Times New Roman" charset="0"/>
              </a:rPr>
              <a:t>1]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In the worst case (</a:t>
            </a:r>
            <a:r>
              <a:rPr lang="en-US" sz="2400" b="1" i="1">
                <a:latin typeface="Times New Roman" charset="0"/>
              </a:rPr>
              <a:t>i </a:t>
            </a:r>
            <a:r>
              <a:rPr lang="en-US" sz="2400">
                <a:latin typeface="Symbol" charset="0"/>
              </a:rPr>
              <a:t>=</a:t>
            </a:r>
            <a:r>
              <a:rPr lang="en-US" sz="2400" b="1" i="1">
                <a:latin typeface="Times New Roman" charset="0"/>
              </a:rPr>
              <a:t> </a:t>
            </a:r>
            <a:r>
              <a:rPr lang="en-US" sz="2400">
                <a:latin typeface="Times New Roman" charset="0"/>
              </a:rPr>
              <a:t>0</a:t>
            </a:r>
            <a:r>
              <a:rPr lang="en-US" sz="2400">
                <a:latin typeface="Tahoma" charset="0"/>
              </a:rPr>
              <a:t>), this takes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>
                <a:latin typeface="Times New Roman" charset="0"/>
              </a:rPr>
              <a:t>)</a:t>
            </a:r>
            <a:r>
              <a:rPr lang="en-US" sz="2400">
                <a:latin typeface="Tahoma" charset="0"/>
              </a:rPr>
              <a:t> time</a:t>
            </a:r>
          </a:p>
        </p:txBody>
      </p:sp>
      <p:grpSp>
        <p:nvGrpSpPr>
          <p:cNvPr id="11269" name="Group 80"/>
          <p:cNvGrpSpPr>
            <a:grpSpLocks/>
          </p:cNvGrpSpPr>
          <p:nvPr/>
        </p:nvGrpSpPr>
        <p:grpSpPr bwMode="auto">
          <a:xfrm>
            <a:off x="1981200" y="5410200"/>
            <a:ext cx="5638800" cy="762000"/>
            <a:chOff x="1248" y="2256"/>
            <a:chExt cx="3552" cy="480"/>
          </a:xfrm>
        </p:grpSpPr>
        <p:sp>
          <p:nvSpPr>
            <p:cNvPr id="11324" name="Rectangle 4"/>
            <p:cNvSpPr>
              <a:spLocks noChangeArrowheads="1"/>
            </p:cNvSpPr>
            <p:nvPr/>
          </p:nvSpPr>
          <p:spPr bwMode="auto">
            <a:xfrm>
              <a:off x="1248" y="2256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A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325" name="Rectangle 5"/>
            <p:cNvSpPr>
              <a:spLocks noChangeArrowheads="1"/>
            </p:cNvSpPr>
            <p:nvPr/>
          </p:nvSpPr>
          <p:spPr bwMode="auto">
            <a:xfrm>
              <a:off x="1584" y="250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26" name="Rectangle 6"/>
            <p:cNvSpPr>
              <a:spLocks noChangeArrowheads="1"/>
            </p:cNvSpPr>
            <p:nvPr/>
          </p:nvSpPr>
          <p:spPr bwMode="auto">
            <a:xfrm>
              <a:off x="1776" y="250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27" name="Rectangle 7"/>
            <p:cNvSpPr>
              <a:spLocks noChangeArrowheads="1"/>
            </p:cNvSpPr>
            <p:nvPr/>
          </p:nvSpPr>
          <p:spPr bwMode="auto">
            <a:xfrm>
              <a:off x="1968" y="250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28" name="Rectangle 8"/>
            <p:cNvSpPr>
              <a:spLocks noChangeArrowheads="1"/>
            </p:cNvSpPr>
            <p:nvPr/>
          </p:nvSpPr>
          <p:spPr bwMode="auto">
            <a:xfrm>
              <a:off x="3648" y="2501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n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329" name="Rectangle 9"/>
            <p:cNvSpPr>
              <a:spLocks noChangeArrowheads="1"/>
            </p:cNvSpPr>
            <p:nvPr/>
          </p:nvSpPr>
          <p:spPr bwMode="auto">
            <a:xfrm>
              <a:off x="1536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330" name="Rectangle 10"/>
            <p:cNvSpPr>
              <a:spLocks noChangeArrowheads="1"/>
            </p:cNvSpPr>
            <p:nvPr/>
          </p:nvSpPr>
          <p:spPr bwMode="auto">
            <a:xfrm>
              <a:off x="1728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Rectangle 11"/>
            <p:cNvSpPr>
              <a:spLocks noChangeArrowheads="1"/>
            </p:cNvSpPr>
            <p:nvPr/>
          </p:nvSpPr>
          <p:spPr bwMode="auto">
            <a:xfrm>
              <a:off x="1920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Rectangle 12"/>
            <p:cNvSpPr>
              <a:spLocks noChangeArrowheads="1"/>
            </p:cNvSpPr>
            <p:nvPr/>
          </p:nvSpPr>
          <p:spPr bwMode="auto">
            <a:xfrm>
              <a:off x="2112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Rectangle 13"/>
            <p:cNvSpPr>
              <a:spLocks noChangeArrowheads="1"/>
            </p:cNvSpPr>
            <p:nvPr/>
          </p:nvSpPr>
          <p:spPr bwMode="auto">
            <a:xfrm>
              <a:off x="2304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Rectangle 14"/>
            <p:cNvSpPr>
              <a:spLocks noChangeArrowheads="1"/>
            </p:cNvSpPr>
            <p:nvPr/>
          </p:nvSpPr>
          <p:spPr bwMode="auto">
            <a:xfrm>
              <a:off x="2496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Rectangle 15"/>
            <p:cNvSpPr>
              <a:spLocks noChangeArrowheads="1"/>
            </p:cNvSpPr>
            <p:nvPr/>
          </p:nvSpPr>
          <p:spPr bwMode="auto">
            <a:xfrm>
              <a:off x="2688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336" name="Rectangle 16"/>
            <p:cNvSpPr>
              <a:spLocks noChangeArrowheads="1"/>
            </p:cNvSpPr>
            <p:nvPr/>
          </p:nvSpPr>
          <p:spPr bwMode="auto">
            <a:xfrm>
              <a:off x="2880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" name="Rectangle 17"/>
            <p:cNvSpPr>
              <a:spLocks noChangeArrowheads="1"/>
            </p:cNvSpPr>
            <p:nvPr/>
          </p:nvSpPr>
          <p:spPr bwMode="auto">
            <a:xfrm>
              <a:off x="3072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8" name="Rectangle 18"/>
            <p:cNvSpPr>
              <a:spLocks noChangeArrowheads="1"/>
            </p:cNvSpPr>
            <p:nvPr/>
          </p:nvSpPr>
          <p:spPr bwMode="auto">
            <a:xfrm>
              <a:off x="3264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9" name="Rectangle 19"/>
            <p:cNvSpPr>
              <a:spLocks noChangeArrowheads="1"/>
            </p:cNvSpPr>
            <p:nvPr/>
          </p:nvSpPr>
          <p:spPr bwMode="auto">
            <a:xfrm>
              <a:off x="3456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Rectangle 20"/>
            <p:cNvSpPr>
              <a:spLocks noChangeArrowheads="1"/>
            </p:cNvSpPr>
            <p:nvPr/>
          </p:nvSpPr>
          <p:spPr bwMode="auto">
            <a:xfrm>
              <a:off x="3648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Rectangle 21"/>
            <p:cNvSpPr>
              <a:spLocks noChangeArrowheads="1"/>
            </p:cNvSpPr>
            <p:nvPr/>
          </p:nvSpPr>
          <p:spPr bwMode="auto">
            <a:xfrm>
              <a:off x="3840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Rectangle 22"/>
            <p:cNvSpPr>
              <a:spLocks noChangeArrowheads="1"/>
            </p:cNvSpPr>
            <p:nvPr/>
          </p:nvSpPr>
          <p:spPr bwMode="auto">
            <a:xfrm>
              <a:off x="4032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3" name="Rectangle 23"/>
            <p:cNvSpPr>
              <a:spLocks noChangeArrowheads="1"/>
            </p:cNvSpPr>
            <p:nvPr/>
          </p:nvSpPr>
          <p:spPr bwMode="auto">
            <a:xfrm>
              <a:off x="4224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Rectangle 24"/>
            <p:cNvSpPr>
              <a:spLocks noChangeArrowheads="1"/>
            </p:cNvSpPr>
            <p:nvPr/>
          </p:nvSpPr>
          <p:spPr bwMode="auto">
            <a:xfrm>
              <a:off x="4416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Rectangle 25"/>
            <p:cNvSpPr>
              <a:spLocks noChangeArrowheads="1"/>
            </p:cNvSpPr>
            <p:nvPr/>
          </p:nvSpPr>
          <p:spPr bwMode="auto">
            <a:xfrm>
              <a:off x="4608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26"/>
            <p:cNvSpPr>
              <a:spLocks noChangeArrowheads="1"/>
            </p:cNvSpPr>
            <p:nvPr/>
          </p:nvSpPr>
          <p:spPr bwMode="auto">
            <a:xfrm>
              <a:off x="2688" y="2506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i</a:t>
              </a:r>
              <a:endParaRPr lang="en-US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11270" name="Group 78"/>
          <p:cNvGrpSpPr>
            <a:grpSpLocks/>
          </p:cNvGrpSpPr>
          <p:nvPr/>
        </p:nvGrpSpPr>
        <p:grpSpPr bwMode="auto">
          <a:xfrm>
            <a:off x="1981200" y="3581400"/>
            <a:ext cx="5638800" cy="762000"/>
            <a:chOff x="1248" y="3408"/>
            <a:chExt cx="3552" cy="480"/>
          </a:xfrm>
        </p:grpSpPr>
        <p:sp>
          <p:nvSpPr>
            <p:cNvPr id="11301" name="Rectangle 50"/>
            <p:cNvSpPr>
              <a:spLocks noChangeArrowheads="1"/>
            </p:cNvSpPr>
            <p:nvPr/>
          </p:nvSpPr>
          <p:spPr bwMode="auto">
            <a:xfrm>
              <a:off x="1248" y="3408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A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302" name="Rectangle 51"/>
            <p:cNvSpPr>
              <a:spLocks noChangeArrowheads="1"/>
            </p:cNvSpPr>
            <p:nvPr/>
          </p:nvSpPr>
          <p:spPr bwMode="auto">
            <a:xfrm>
              <a:off x="1584" y="36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03" name="Rectangle 52"/>
            <p:cNvSpPr>
              <a:spLocks noChangeArrowheads="1"/>
            </p:cNvSpPr>
            <p:nvPr/>
          </p:nvSpPr>
          <p:spPr bwMode="auto">
            <a:xfrm>
              <a:off x="1776" y="36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04" name="Rectangle 53"/>
            <p:cNvSpPr>
              <a:spLocks noChangeArrowheads="1"/>
            </p:cNvSpPr>
            <p:nvPr/>
          </p:nvSpPr>
          <p:spPr bwMode="auto">
            <a:xfrm>
              <a:off x="1968" y="36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05" name="Rectangle 54"/>
            <p:cNvSpPr>
              <a:spLocks noChangeArrowheads="1"/>
            </p:cNvSpPr>
            <p:nvPr/>
          </p:nvSpPr>
          <p:spPr bwMode="auto">
            <a:xfrm>
              <a:off x="3856" y="3653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n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306" name="Rectangle 55"/>
            <p:cNvSpPr>
              <a:spLocks noChangeArrowheads="1"/>
            </p:cNvSpPr>
            <p:nvPr/>
          </p:nvSpPr>
          <p:spPr bwMode="auto">
            <a:xfrm>
              <a:off x="1536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307" name="Rectangle 56"/>
            <p:cNvSpPr>
              <a:spLocks noChangeArrowheads="1"/>
            </p:cNvSpPr>
            <p:nvPr/>
          </p:nvSpPr>
          <p:spPr bwMode="auto">
            <a:xfrm>
              <a:off x="1728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57"/>
            <p:cNvSpPr>
              <a:spLocks noChangeArrowheads="1"/>
            </p:cNvSpPr>
            <p:nvPr/>
          </p:nvSpPr>
          <p:spPr bwMode="auto">
            <a:xfrm>
              <a:off x="1920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58"/>
            <p:cNvSpPr>
              <a:spLocks noChangeArrowheads="1"/>
            </p:cNvSpPr>
            <p:nvPr/>
          </p:nvSpPr>
          <p:spPr bwMode="auto">
            <a:xfrm>
              <a:off x="2112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59"/>
            <p:cNvSpPr>
              <a:spLocks noChangeArrowheads="1"/>
            </p:cNvSpPr>
            <p:nvPr/>
          </p:nvSpPr>
          <p:spPr bwMode="auto">
            <a:xfrm>
              <a:off x="2304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Rectangle 60"/>
            <p:cNvSpPr>
              <a:spLocks noChangeArrowheads="1"/>
            </p:cNvSpPr>
            <p:nvPr/>
          </p:nvSpPr>
          <p:spPr bwMode="auto">
            <a:xfrm>
              <a:off x="2496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Rectangle 61"/>
            <p:cNvSpPr>
              <a:spLocks noChangeArrowheads="1"/>
            </p:cNvSpPr>
            <p:nvPr/>
          </p:nvSpPr>
          <p:spPr bwMode="auto">
            <a:xfrm>
              <a:off x="2688" y="3456"/>
              <a:ext cx="192" cy="192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i="1">
                  <a:latin typeface="Times New Roman" charset="0"/>
                </a:rPr>
                <a:t>o</a:t>
              </a:r>
            </a:p>
          </p:txBody>
        </p:sp>
        <p:sp>
          <p:nvSpPr>
            <p:cNvPr id="11313" name="Rectangle 62"/>
            <p:cNvSpPr>
              <a:spLocks noChangeArrowheads="1"/>
            </p:cNvSpPr>
            <p:nvPr/>
          </p:nvSpPr>
          <p:spPr bwMode="auto">
            <a:xfrm>
              <a:off x="2880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Rectangle 63"/>
            <p:cNvSpPr>
              <a:spLocks noChangeArrowheads="1"/>
            </p:cNvSpPr>
            <p:nvPr/>
          </p:nvSpPr>
          <p:spPr bwMode="auto">
            <a:xfrm>
              <a:off x="3072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Rectangle 64"/>
            <p:cNvSpPr>
              <a:spLocks noChangeArrowheads="1"/>
            </p:cNvSpPr>
            <p:nvPr/>
          </p:nvSpPr>
          <p:spPr bwMode="auto">
            <a:xfrm>
              <a:off x="3264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Rectangle 65"/>
            <p:cNvSpPr>
              <a:spLocks noChangeArrowheads="1"/>
            </p:cNvSpPr>
            <p:nvPr/>
          </p:nvSpPr>
          <p:spPr bwMode="auto">
            <a:xfrm>
              <a:off x="3456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Rectangle 66"/>
            <p:cNvSpPr>
              <a:spLocks noChangeArrowheads="1"/>
            </p:cNvSpPr>
            <p:nvPr/>
          </p:nvSpPr>
          <p:spPr bwMode="auto">
            <a:xfrm>
              <a:off x="3648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67"/>
            <p:cNvSpPr>
              <a:spLocks noChangeArrowheads="1"/>
            </p:cNvSpPr>
            <p:nvPr/>
          </p:nvSpPr>
          <p:spPr bwMode="auto">
            <a:xfrm>
              <a:off x="3840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Rectangle 68"/>
            <p:cNvSpPr>
              <a:spLocks noChangeArrowheads="1"/>
            </p:cNvSpPr>
            <p:nvPr/>
          </p:nvSpPr>
          <p:spPr bwMode="auto">
            <a:xfrm>
              <a:off x="4032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0" name="Rectangle 69"/>
            <p:cNvSpPr>
              <a:spLocks noChangeArrowheads="1"/>
            </p:cNvSpPr>
            <p:nvPr/>
          </p:nvSpPr>
          <p:spPr bwMode="auto">
            <a:xfrm>
              <a:off x="4224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70"/>
            <p:cNvSpPr>
              <a:spLocks noChangeArrowheads="1"/>
            </p:cNvSpPr>
            <p:nvPr/>
          </p:nvSpPr>
          <p:spPr bwMode="auto">
            <a:xfrm>
              <a:off x="4416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71"/>
            <p:cNvSpPr>
              <a:spLocks noChangeArrowheads="1"/>
            </p:cNvSpPr>
            <p:nvPr/>
          </p:nvSpPr>
          <p:spPr bwMode="auto">
            <a:xfrm>
              <a:off x="4608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72"/>
            <p:cNvSpPr>
              <a:spLocks noChangeArrowheads="1"/>
            </p:cNvSpPr>
            <p:nvPr/>
          </p:nvSpPr>
          <p:spPr bwMode="auto">
            <a:xfrm>
              <a:off x="2688" y="3658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i</a:t>
              </a:r>
              <a:endParaRPr lang="en-US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11271" name="Group 79"/>
          <p:cNvGrpSpPr>
            <a:grpSpLocks/>
          </p:cNvGrpSpPr>
          <p:nvPr/>
        </p:nvGrpSpPr>
        <p:grpSpPr bwMode="auto">
          <a:xfrm>
            <a:off x="1981200" y="4495800"/>
            <a:ext cx="5638800" cy="762000"/>
            <a:chOff x="1248" y="2832"/>
            <a:chExt cx="3552" cy="480"/>
          </a:xfrm>
        </p:grpSpPr>
        <p:sp>
          <p:nvSpPr>
            <p:cNvPr id="11273" name="Rectangle 27"/>
            <p:cNvSpPr>
              <a:spLocks noChangeArrowheads="1"/>
            </p:cNvSpPr>
            <p:nvPr/>
          </p:nvSpPr>
          <p:spPr bwMode="auto">
            <a:xfrm>
              <a:off x="1248" y="2832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A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274" name="Rectangle 28"/>
            <p:cNvSpPr>
              <a:spLocks noChangeArrowheads="1"/>
            </p:cNvSpPr>
            <p:nvPr/>
          </p:nvSpPr>
          <p:spPr bwMode="auto">
            <a:xfrm>
              <a:off x="1584" y="307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75" name="Rectangle 29"/>
            <p:cNvSpPr>
              <a:spLocks noChangeArrowheads="1"/>
            </p:cNvSpPr>
            <p:nvPr/>
          </p:nvSpPr>
          <p:spPr bwMode="auto">
            <a:xfrm>
              <a:off x="1776" y="307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76" name="Rectangle 30"/>
            <p:cNvSpPr>
              <a:spLocks noChangeArrowheads="1"/>
            </p:cNvSpPr>
            <p:nvPr/>
          </p:nvSpPr>
          <p:spPr bwMode="auto">
            <a:xfrm>
              <a:off x="1968" y="307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77" name="Rectangle 31"/>
            <p:cNvSpPr>
              <a:spLocks noChangeArrowheads="1"/>
            </p:cNvSpPr>
            <p:nvPr/>
          </p:nvSpPr>
          <p:spPr bwMode="auto">
            <a:xfrm>
              <a:off x="3846" y="3077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n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278" name="Rectangle 32"/>
            <p:cNvSpPr>
              <a:spLocks noChangeArrowheads="1"/>
            </p:cNvSpPr>
            <p:nvPr/>
          </p:nvSpPr>
          <p:spPr bwMode="auto">
            <a:xfrm>
              <a:off x="1536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279" name="Rectangle 33"/>
            <p:cNvSpPr>
              <a:spLocks noChangeArrowheads="1"/>
            </p:cNvSpPr>
            <p:nvPr/>
          </p:nvSpPr>
          <p:spPr bwMode="auto">
            <a:xfrm>
              <a:off x="1728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Rectangle 34"/>
            <p:cNvSpPr>
              <a:spLocks noChangeArrowheads="1"/>
            </p:cNvSpPr>
            <p:nvPr/>
          </p:nvSpPr>
          <p:spPr bwMode="auto">
            <a:xfrm>
              <a:off x="1920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Rectangle 35"/>
            <p:cNvSpPr>
              <a:spLocks noChangeArrowheads="1"/>
            </p:cNvSpPr>
            <p:nvPr/>
          </p:nvSpPr>
          <p:spPr bwMode="auto">
            <a:xfrm>
              <a:off x="2112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36"/>
            <p:cNvSpPr>
              <a:spLocks noChangeArrowheads="1"/>
            </p:cNvSpPr>
            <p:nvPr/>
          </p:nvSpPr>
          <p:spPr bwMode="auto">
            <a:xfrm>
              <a:off x="2304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Rectangle 37"/>
            <p:cNvSpPr>
              <a:spLocks noChangeArrowheads="1"/>
            </p:cNvSpPr>
            <p:nvPr/>
          </p:nvSpPr>
          <p:spPr bwMode="auto">
            <a:xfrm>
              <a:off x="2496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Rectangle 38"/>
            <p:cNvSpPr>
              <a:spLocks noChangeArrowheads="1"/>
            </p:cNvSpPr>
            <p:nvPr/>
          </p:nvSpPr>
          <p:spPr bwMode="auto">
            <a:xfrm>
              <a:off x="2688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285" name="Rectangle 39"/>
            <p:cNvSpPr>
              <a:spLocks noChangeArrowheads="1"/>
            </p:cNvSpPr>
            <p:nvPr/>
          </p:nvSpPr>
          <p:spPr bwMode="auto">
            <a:xfrm>
              <a:off x="2880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Rectangle 40"/>
            <p:cNvSpPr>
              <a:spLocks noChangeArrowheads="1"/>
            </p:cNvSpPr>
            <p:nvPr/>
          </p:nvSpPr>
          <p:spPr bwMode="auto">
            <a:xfrm>
              <a:off x="3072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41"/>
            <p:cNvSpPr>
              <a:spLocks noChangeArrowheads="1"/>
            </p:cNvSpPr>
            <p:nvPr/>
          </p:nvSpPr>
          <p:spPr bwMode="auto">
            <a:xfrm>
              <a:off x="3264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42"/>
            <p:cNvSpPr>
              <a:spLocks noChangeArrowheads="1"/>
            </p:cNvSpPr>
            <p:nvPr/>
          </p:nvSpPr>
          <p:spPr bwMode="auto">
            <a:xfrm>
              <a:off x="3456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43"/>
            <p:cNvSpPr>
              <a:spLocks noChangeArrowheads="1"/>
            </p:cNvSpPr>
            <p:nvPr/>
          </p:nvSpPr>
          <p:spPr bwMode="auto">
            <a:xfrm>
              <a:off x="3648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44"/>
            <p:cNvSpPr>
              <a:spLocks noChangeArrowheads="1"/>
            </p:cNvSpPr>
            <p:nvPr/>
          </p:nvSpPr>
          <p:spPr bwMode="auto">
            <a:xfrm>
              <a:off x="3840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45"/>
            <p:cNvSpPr>
              <a:spLocks noChangeArrowheads="1"/>
            </p:cNvSpPr>
            <p:nvPr/>
          </p:nvSpPr>
          <p:spPr bwMode="auto">
            <a:xfrm>
              <a:off x="4032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Rectangle 46"/>
            <p:cNvSpPr>
              <a:spLocks noChangeArrowheads="1"/>
            </p:cNvSpPr>
            <p:nvPr/>
          </p:nvSpPr>
          <p:spPr bwMode="auto">
            <a:xfrm>
              <a:off x="4224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Rectangle 47"/>
            <p:cNvSpPr>
              <a:spLocks noChangeArrowheads="1"/>
            </p:cNvSpPr>
            <p:nvPr/>
          </p:nvSpPr>
          <p:spPr bwMode="auto">
            <a:xfrm>
              <a:off x="4416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48"/>
            <p:cNvSpPr>
              <a:spLocks noChangeArrowheads="1"/>
            </p:cNvSpPr>
            <p:nvPr/>
          </p:nvSpPr>
          <p:spPr bwMode="auto">
            <a:xfrm>
              <a:off x="4608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49"/>
            <p:cNvSpPr>
              <a:spLocks noChangeArrowheads="1"/>
            </p:cNvSpPr>
            <p:nvPr/>
          </p:nvSpPr>
          <p:spPr bwMode="auto">
            <a:xfrm>
              <a:off x="2688" y="308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i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cxnSp>
          <p:nvCxnSpPr>
            <p:cNvPr id="11296" name="AutoShape 73"/>
            <p:cNvCxnSpPr>
              <a:cxnSpLocks noChangeShapeType="1"/>
              <a:stCxn id="11284" idx="0"/>
              <a:endCxn id="11285" idx="0"/>
            </p:cNvCxnSpPr>
            <p:nvPr/>
          </p:nvCxnSpPr>
          <p:spPr bwMode="auto">
            <a:xfrm rot="5400000" flipV="1">
              <a:off x="2879" y="2773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7" name="AutoShape 74"/>
            <p:cNvCxnSpPr>
              <a:cxnSpLocks noChangeShapeType="1"/>
            </p:cNvCxnSpPr>
            <p:nvPr/>
          </p:nvCxnSpPr>
          <p:spPr bwMode="auto">
            <a:xfrm rot="5400000" flipV="1">
              <a:off x="3071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8" name="AutoShape 75"/>
            <p:cNvCxnSpPr>
              <a:cxnSpLocks noChangeShapeType="1"/>
            </p:cNvCxnSpPr>
            <p:nvPr/>
          </p:nvCxnSpPr>
          <p:spPr bwMode="auto">
            <a:xfrm rot="5400000" flipV="1">
              <a:off x="3263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9" name="AutoShape 76"/>
            <p:cNvCxnSpPr>
              <a:cxnSpLocks noChangeShapeType="1"/>
            </p:cNvCxnSpPr>
            <p:nvPr/>
          </p:nvCxnSpPr>
          <p:spPr bwMode="auto">
            <a:xfrm rot="5400000" flipV="1">
              <a:off x="3455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0" name="AutoShape 77"/>
            <p:cNvCxnSpPr>
              <a:cxnSpLocks noChangeShapeType="1"/>
            </p:cNvCxnSpPr>
            <p:nvPr/>
          </p:nvCxnSpPr>
          <p:spPr bwMode="auto">
            <a:xfrm rot="5400000" flipV="1">
              <a:off x="3647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272" name="Date Placeholder 8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73405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for insertion and removal: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286000"/>
            <a:ext cx="5537242" cy="388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3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Lists</a:t>
            </a:r>
            <a:endParaRPr lang="en-US" sz="1400"/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30576BA-FF8F-2A40-B744-3419202C7476}" type="slidenum">
              <a:rPr lang="en-US" sz="1400"/>
              <a:pPr eaLnBrk="1" hangingPunct="1"/>
              <a:t>33</a:t>
            </a:fld>
            <a:endParaRPr 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Performance</a:t>
            </a:r>
          </a:p>
        </p:txBody>
      </p:sp>
      <p:sp>
        <p:nvSpPr>
          <p:cNvPr id="634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5720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800" dirty="0" smtClean="0">
                <a:ea typeface="+mn-ea"/>
                <a:cs typeface="+mn-cs"/>
              </a:rPr>
              <a:t>In an array-based implementation of a dynamic list: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400" dirty="0" smtClean="0"/>
              <a:t>The space used by the data structure is </a:t>
            </a:r>
            <a:r>
              <a:rPr lang="en-US" sz="2400" b="1" i="1" dirty="0" smtClean="0">
                <a:latin typeface="Times New Roman" pitchFamily="18" charset="0"/>
              </a:rPr>
              <a:t>O</a:t>
            </a:r>
            <a:r>
              <a:rPr lang="en-US" sz="2400" dirty="0" smtClean="0">
                <a:latin typeface="Times New Roman" pitchFamily="18" charset="0"/>
              </a:rPr>
              <a:t>(</a:t>
            </a:r>
            <a:r>
              <a:rPr lang="en-US" sz="2400" b="1" i="1" dirty="0" smtClean="0">
                <a:latin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</a:rPr>
              <a:t>)</a:t>
            </a:r>
            <a:endParaRPr lang="en-US" sz="2400" dirty="0" smtClean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400" dirty="0" smtClean="0"/>
              <a:t>Indexing the element at </a:t>
            </a:r>
            <a:r>
              <a:rPr lang="en-US" sz="2400" dirty="0" err="1" smtClean="0"/>
              <a:t>i</a:t>
            </a:r>
            <a:r>
              <a:rPr lang="en-US" sz="2400" dirty="0" smtClean="0"/>
              <a:t> takes </a:t>
            </a:r>
            <a:r>
              <a:rPr lang="en-US" sz="2400" b="1" i="1" dirty="0" smtClean="0">
                <a:latin typeface="Times New Roman" pitchFamily="18" charset="0"/>
              </a:rPr>
              <a:t>O</a:t>
            </a:r>
            <a:r>
              <a:rPr lang="en-US" sz="2400" dirty="0" smtClean="0">
                <a:latin typeface="Times New Roman" pitchFamily="18" charset="0"/>
              </a:rPr>
              <a:t>(1)</a:t>
            </a:r>
            <a:r>
              <a:rPr lang="en-US" sz="2400" dirty="0" smtClean="0"/>
              <a:t> time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400" b="1" i="1" dirty="0" smtClean="0">
                <a:solidFill>
                  <a:schemeClr val="tx2"/>
                </a:solidFill>
                <a:latin typeface="Times New Roman" pitchFamily="18" charset="0"/>
              </a:rPr>
              <a:t>add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and </a:t>
            </a:r>
            <a:r>
              <a:rPr lang="en-US" sz="2400" b="1" i="1" dirty="0" smtClean="0">
                <a:solidFill>
                  <a:schemeClr val="tx2"/>
                </a:solidFill>
                <a:latin typeface="Times New Roman" pitchFamily="18" charset="0"/>
              </a:rPr>
              <a:t>remove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run in </a:t>
            </a:r>
            <a:r>
              <a:rPr lang="en-US" sz="2400" b="1" i="1" dirty="0" smtClean="0">
                <a:latin typeface="Times New Roman" pitchFamily="18" charset="0"/>
              </a:rPr>
              <a:t>O</a:t>
            </a:r>
            <a:r>
              <a:rPr lang="en-US" sz="2400" dirty="0" smtClean="0">
                <a:latin typeface="Times New Roman" pitchFamily="18" charset="0"/>
              </a:rPr>
              <a:t>(</a:t>
            </a:r>
            <a:r>
              <a:rPr lang="en-US" sz="2400" b="1" i="1" dirty="0" smtClean="0">
                <a:latin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</a:rPr>
              <a:t>)</a:t>
            </a:r>
            <a:r>
              <a:rPr lang="en-US" sz="2400" dirty="0" smtClean="0"/>
              <a:t> time in the worst case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800" dirty="0" smtClean="0">
                <a:ea typeface="+mn-ea"/>
                <a:cs typeface="+mn-cs"/>
              </a:rPr>
              <a:t>In an </a:t>
            </a:r>
            <a:r>
              <a:rPr lang="en-US" sz="2800" b="1" i="1" dirty="0" smtClean="0">
                <a:solidFill>
                  <a:schemeClr val="tx2"/>
                </a:solidFill>
                <a:latin typeface="Times New Roman" pitchFamily="18" charset="0"/>
                <a:ea typeface="+mn-ea"/>
                <a:cs typeface="+mn-cs"/>
              </a:rPr>
              <a:t>add</a:t>
            </a:r>
            <a:r>
              <a:rPr lang="en-US" sz="2800" dirty="0" smtClean="0">
                <a:solidFill>
                  <a:schemeClr val="tx2"/>
                </a:solidFill>
                <a:ea typeface="+mn-ea"/>
                <a:cs typeface="+mn-cs"/>
              </a:rPr>
              <a:t> </a:t>
            </a:r>
            <a:r>
              <a:rPr lang="en-US" sz="2800" dirty="0" smtClean="0">
                <a:ea typeface="+mn-ea"/>
                <a:cs typeface="+mn-cs"/>
              </a:rPr>
              <a:t>operation, when the array is full, instead of throwing an exception, we can replace the array with a larger one.</a:t>
            </a:r>
          </a:p>
        </p:txBody>
      </p:sp>
      <p:sp>
        <p:nvSpPr>
          <p:cNvPr id="12293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6478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Linked lists store elements at “nodes” or “positions”.</a:t>
            </a:r>
          </a:p>
          <a:p>
            <a:r>
              <a:rPr lang="en-US" dirty="0" err="1" smtClean="0"/>
              <a:t>Accessor</a:t>
            </a:r>
            <a:r>
              <a:rPr lang="en-US" dirty="0" smtClean="0"/>
              <a:t> methods: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352800"/>
            <a:ext cx="6629400" cy="27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9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495800"/>
          </a:xfrm>
        </p:spPr>
        <p:txBody>
          <a:bodyPr/>
          <a:lstStyle/>
          <a:p>
            <a:r>
              <a:rPr lang="en-US" sz="2400" dirty="0" smtClean="0"/>
              <a:t>Update methods: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Implementation:</a:t>
            </a:r>
          </a:p>
          <a:p>
            <a:pPr lvl="1"/>
            <a:r>
              <a:rPr lang="en-US" sz="2000" dirty="0"/>
              <a:t>The most natural way to implement a positional list is with a doubly-linked list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81200"/>
            <a:ext cx="6934200" cy="1403531"/>
          </a:xfrm>
          <a:prstGeom prst="rect">
            <a:avLst/>
          </a:prstGeom>
        </p:spPr>
      </p:pic>
      <p:sp>
        <p:nvSpPr>
          <p:cNvPr id="11" name="Footer Placeholder 4"/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Lists and Iterators</a:t>
            </a:r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923794" y="5147813"/>
            <a:ext cx="353389" cy="34622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277183" y="5147813"/>
            <a:ext cx="353389" cy="34622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630572" y="5147813"/>
            <a:ext cx="353389" cy="34622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6" name="AutoShape 10"/>
          <p:cNvCxnSpPr>
            <a:cxnSpLocks noChangeShapeType="1"/>
          </p:cNvCxnSpPr>
          <p:nvPr/>
        </p:nvCxnSpPr>
        <p:spPr bwMode="auto">
          <a:xfrm rot="10800000">
            <a:off x="570405" y="5061807"/>
            <a:ext cx="530084" cy="259120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2"/>
          <p:cNvCxnSpPr>
            <a:cxnSpLocks noChangeShapeType="1"/>
          </p:cNvCxnSpPr>
          <p:nvPr/>
        </p:nvCxnSpPr>
        <p:spPr bwMode="auto">
          <a:xfrm flipV="1">
            <a:off x="1807267" y="5061807"/>
            <a:ext cx="530083" cy="259120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3"/>
          <p:cNvCxnSpPr>
            <a:cxnSpLocks noChangeShapeType="1"/>
            <a:endCxn id="21" idx="0"/>
          </p:cNvCxnSpPr>
          <p:nvPr/>
        </p:nvCxnSpPr>
        <p:spPr bwMode="auto">
          <a:xfrm rot="16200000" flipH="1">
            <a:off x="1269523" y="5506405"/>
            <a:ext cx="374898" cy="3939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459370" y="4724400"/>
            <a:ext cx="5822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dirty="0" err="1"/>
              <a:t>prev</a:t>
            </a:r>
            <a:endParaRPr lang="en-US" sz="1600" dirty="0"/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2013499" y="4724400"/>
            <a:ext cx="5773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dirty="0"/>
              <a:t>next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1003479" y="5695824"/>
            <a:ext cx="9109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dirty="0" smtClean="0">
                <a:solidFill>
                  <a:schemeClr val="tx2"/>
                </a:solidFill>
              </a:rPr>
              <a:t>element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4107507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4323592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4539678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5" name="Freeform 40"/>
          <p:cNvSpPr>
            <a:spLocks/>
          </p:cNvSpPr>
          <p:nvPr/>
        </p:nvSpPr>
        <p:spPr bwMode="auto">
          <a:xfrm>
            <a:off x="4647720" y="4969661"/>
            <a:ext cx="540213" cy="97032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6" name="Rectangle 44"/>
          <p:cNvSpPr>
            <a:spLocks noChangeArrowheads="1"/>
          </p:cNvSpPr>
          <p:nvPr/>
        </p:nvSpPr>
        <p:spPr bwMode="auto">
          <a:xfrm>
            <a:off x="5187933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7" name="Rectangle 45"/>
          <p:cNvSpPr>
            <a:spLocks noChangeArrowheads="1"/>
          </p:cNvSpPr>
          <p:nvPr/>
        </p:nvSpPr>
        <p:spPr bwMode="auto">
          <a:xfrm>
            <a:off x="5404018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8" name="Rectangle 46"/>
          <p:cNvSpPr>
            <a:spLocks noChangeArrowheads="1"/>
          </p:cNvSpPr>
          <p:nvPr/>
        </p:nvSpPr>
        <p:spPr bwMode="auto">
          <a:xfrm>
            <a:off x="5620103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9" name="Freeform 47"/>
          <p:cNvSpPr>
            <a:spLocks/>
          </p:cNvSpPr>
          <p:nvPr/>
        </p:nvSpPr>
        <p:spPr bwMode="auto">
          <a:xfrm>
            <a:off x="5728145" y="4969661"/>
            <a:ext cx="540213" cy="97032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" name="Rectangle 50"/>
          <p:cNvSpPr>
            <a:spLocks noChangeArrowheads="1"/>
          </p:cNvSpPr>
          <p:nvPr/>
        </p:nvSpPr>
        <p:spPr bwMode="auto">
          <a:xfrm>
            <a:off x="6268358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" name="Rectangle 51"/>
          <p:cNvSpPr>
            <a:spLocks noChangeArrowheads="1"/>
          </p:cNvSpPr>
          <p:nvPr/>
        </p:nvSpPr>
        <p:spPr bwMode="auto">
          <a:xfrm>
            <a:off x="6484443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2" name="Rectangle 52"/>
          <p:cNvSpPr>
            <a:spLocks noChangeArrowheads="1"/>
          </p:cNvSpPr>
          <p:nvPr/>
        </p:nvSpPr>
        <p:spPr bwMode="auto">
          <a:xfrm>
            <a:off x="6700528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3" name="Freeform 53"/>
          <p:cNvSpPr>
            <a:spLocks/>
          </p:cNvSpPr>
          <p:nvPr/>
        </p:nvSpPr>
        <p:spPr bwMode="auto">
          <a:xfrm>
            <a:off x="6808571" y="4969661"/>
            <a:ext cx="540213" cy="97032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4" name="Rectangle 56"/>
          <p:cNvSpPr>
            <a:spLocks noChangeArrowheads="1"/>
          </p:cNvSpPr>
          <p:nvPr/>
        </p:nvSpPr>
        <p:spPr bwMode="auto">
          <a:xfrm>
            <a:off x="7348784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5" name="Rectangle 57"/>
          <p:cNvSpPr>
            <a:spLocks noChangeArrowheads="1"/>
          </p:cNvSpPr>
          <p:nvPr/>
        </p:nvSpPr>
        <p:spPr bwMode="auto">
          <a:xfrm>
            <a:off x="7564869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6" name="Rectangle 58"/>
          <p:cNvSpPr>
            <a:spLocks noChangeArrowheads="1"/>
          </p:cNvSpPr>
          <p:nvPr/>
        </p:nvSpPr>
        <p:spPr bwMode="auto">
          <a:xfrm>
            <a:off x="7780954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7" name="Freeform 41"/>
          <p:cNvSpPr>
            <a:spLocks/>
          </p:cNvSpPr>
          <p:nvPr/>
        </p:nvSpPr>
        <p:spPr bwMode="auto">
          <a:xfrm rot="10800000">
            <a:off x="4755763" y="5075514"/>
            <a:ext cx="540213" cy="97032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8" name="Freeform 48"/>
          <p:cNvSpPr>
            <a:spLocks/>
          </p:cNvSpPr>
          <p:nvPr/>
        </p:nvSpPr>
        <p:spPr bwMode="auto">
          <a:xfrm rot="10800000">
            <a:off x="5836188" y="5075514"/>
            <a:ext cx="540213" cy="97032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" name="Freeform 54"/>
          <p:cNvSpPr>
            <a:spLocks/>
          </p:cNvSpPr>
          <p:nvPr/>
        </p:nvSpPr>
        <p:spPr bwMode="auto">
          <a:xfrm rot="10800000">
            <a:off x="6916613" y="5075514"/>
            <a:ext cx="540213" cy="97032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0" name="Freeform 63"/>
          <p:cNvSpPr>
            <a:spLocks/>
          </p:cNvSpPr>
          <p:nvPr/>
        </p:nvSpPr>
        <p:spPr bwMode="auto">
          <a:xfrm>
            <a:off x="4379865" y="5065590"/>
            <a:ext cx="119297" cy="383718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1" name="Freeform 64"/>
          <p:cNvSpPr>
            <a:spLocks/>
          </p:cNvSpPr>
          <p:nvPr/>
        </p:nvSpPr>
        <p:spPr bwMode="auto">
          <a:xfrm>
            <a:off x="5458039" y="5065590"/>
            <a:ext cx="119297" cy="383718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2" name="Freeform 65"/>
          <p:cNvSpPr>
            <a:spLocks/>
          </p:cNvSpPr>
          <p:nvPr/>
        </p:nvSpPr>
        <p:spPr bwMode="auto">
          <a:xfrm>
            <a:off x="6536214" y="5065590"/>
            <a:ext cx="119297" cy="383718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3" name="Freeform 66"/>
          <p:cNvSpPr>
            <a:spLocks/>
          </p:cNvSpPr>
          <p:nvPr/>
        </p:nvSpPr>
        <p:spPr bwMode="auto">
          <a:xfrm>
            <a:off x="7614388" y="5065590"/>
            <a:ext cx="119297" cy="383718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pic>
        <p:nvPicPr>
          <p:cNvPr id="44" name="Picture 6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818" y="5471360"/>
            <a:ext cx="486191" cy="5799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5" name="Picture 68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95" y="5471360"/>
            <a:ext cx="486191" cy="55793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6" name="Picture 69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847" y="5471360"/>
            <a:ext cx="486191" cy="42561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7" name="Picture 70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171" y="5471360"/>
            <a:ext cx="486191" cy="46090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8" name="Rectangle 72"/>
          <p:cNvSpPr>
            <a:spLocks noChangeArrowheads="1"/>
          </p:cNvSpPr>
          <p:nvPr/>
        </p:nvSpPr>
        <p:spPr bwMode="auto">
          <a:xfrm>
            <a:off x="8429209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9" name="Rectangle 73"/>
          <p:cNvSpPr>
            <a:spLocks noChangeArrowheads="1"/>
          </p:cNvSpPr>
          <p:nvPr/>
        </p:nvSpPr>
        <p:spPr bwMode="auto">
          <a:xfrm>
            <a:off x="3459252" y="4959737"/>
            <a:ext cx="216085" cy="21170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0" name="Freeform 74"/>
          <p:cNvSpPr>
            <a:spLocks/>
          </p:cNvSpPr>
          <p:nvPr/>
        </p:nvSpPr>
        <p:spPr bwMode="auto">
          <a:xfrm>
            <a:off x="7888996" y="4959737"/>
            <a:ext cx="540213" cy="97032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1" name="Freeform 75"/>
          <p:cNvSpPr>
            <a:spLocks/>
          </p:cNvSpPr>
          <p:nvPr/>
        </p:nvSpPr>
        <p:spPr bwMode="auto">
          <a:xfrm rot="10800000">
            <a:off x="7997039" y="5065590"/>
            <a:ext cx="540213" cy="97032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2" name="Freeform 76"/>
          <p:cNvSpPr>
            <a:spLocks/>
          </p:cNvSpPr>
          <p:nvPr/>
        </p:nvSpPr>
        <p:spPr bwMode="auto">
          <a:xfrm>
            <a:off x="3567295" y="4959737"/>
            <a:ext cx="540213" cy="97032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3" name="Freeform 77"/>
          <p:cNvSpPr>
            <a:spLocks/>
          </p:cNvSpPr>
          <p:nvPr/>
        </p:nvSpPr>
        <p:spPr bwMode="auto">
          <a:xfrm rot="10800000">
            <a:off x="3675337" y="5065590"/>
            <a:ext cx="540213" cy="97032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4" name="Text Box 78"/>
          <p:cNvSpPr txBox="1">
            <a:spLocks noChangeArrowheads="1"/>
          </p:cNvSpPr>
          <p:nvPr/>
        </p:nvSpPr>
        <p:spPr bwMode="auto">
          <a:xfrm>
            <a:off x="8208055" y="4642177"/>
            <a:ext cx="7073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dirty="0"/>
              <a:t>trailer</a:t>
            </a:r>
          </a:p>
        </p:txBody>
      </p:sp>
      <p:sp>
        <p:nvSpPr>
          <p:cNvPr id="55" name="Text Box 79"/>
          <p:cNvSpPr txBox="1">
            <a:spLocks noChangeArrowheads="1"/>
          </p:cNvSpPr>
          <p:nvPr/>
        </p:nvSpPr>
        <p:spPr bwMode="auto">
          <a:xfrm>
            <a:off x="3134653" y="4614446"/>
            <a:ext cx="8101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dirty="0"/>
              <a:t>header</a:t>
            </a:r>
          </a:p>
        </p:txBody>
      </p:sp>
      <p:sp>
        <p:nvSpPr>
          <p:cNvPr id="56" name="AutoShape 82"/>
          <p:cNvSpPr>
            <a:spLocks noChangeArrowheads="1"/>
          </p:cNvSpPr>
          <p:nvPr/>
        </p:nvSpPr>
        <p:spPr bwMode="auto">
          <a:xfrm>
            <a:off x="3945444" y="4695104"/>
            <a:ext cx="4159638" cy="58219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7" name="Text Box 83"/>
          <p:cNvSpPr txBox="1">
            <a:spLocks noChangeArrowheads="1"/>
          </p:cNvSpPr>
          <p:nvPr/>
        </p:nvSpPr>
        <p:spPr bwMode="auto">
          <a:xfrm>
            <a:off x="6400800" y="4648200"/>
            <a:ext cx="15985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dirty="0"/>
              <a:t>nodes/positions</a:t>
            </a:r>
          </a:p>
        </p:txBody>
      </p:sp>
      <p:sp>
        <p:nvSpPr>
          <p:cNvPr id="58" name="AutoShape 84"/>
          <p:cNvSpPr>
            <a:spLocks noChangeArrowheads="1"/>
          </p:cNvSpPr>
          <p:nvPr/>
        </p:nvSpPr>
        <p:spPr bwMode="auto">
          <a:xfrm>
            <a:off x="4107507" y="5383149"/>
            <a:ext cx="3997574" cy="793899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9" name="Text Box 85"/>
          <p:cNvSpPr txBox="1">
            <a:spLocks noChangeArrowheads="1"/>
          </p:cNvSpPr>
          <p:nvPr/>
        </p:nvSpPr>
        <p:spPr bwMode="auto">
          <a:xfrm>
            <a:off x="6934200" y="5867400"/>
            <a:ext cx="10024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tx2"/>
                </a:solidFill>
              </a:rPr>
              <a:t>elements</a:t>
            </a:r>
          </a:p>
        </p:txBody>
      </p:sp>
      <p:sp>
        <p:nvSpPr>
          <p:cNvPr id="60" name="Text Box 87"/>
          <p:cNvSpPr txBox="1">
            <a:spLocks noChangeArrowheads="1"/>
          </p:cNvSpPr>
          <p:nvPr/>
        </p:nvSpPr>
        <p:spPr bwMode="auto">
          <a:xfrm>
            <a:off x="1978631" y="5730005"/>
            <a:ext cx="631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/>
              <a:t>node</a:t>
            </a:r>
          </a:p>
        </p:txBody>
      </p:sp>
      <p:sp>
        <p:nvSpPr>
          <p:cNvPr id="61" name="AutoShape 88"/>
          <p:cNvSpPr>
            <a:spLocks noChangeArrowheads="1"/>
          </p:cNvSpPr>
          <p:nvPr/>
        </p:nvSpPr>
        <p:spPr bwMode="auto">
          <a:xfrm>
            <a:off x="304800" y="4724400"/>
            <a:ext cx="2268893" cy="132316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8068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Lists</a:t>
            </a:r>
            <a:endParaRPr lang="en-US" sz="140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A781AFF-1329-0143-A272-50D3E45CAAE0}" type="slidenum">
              <a:rPr lang="en-US" sz="1400"/>
              <a:pPr eaLnBrk="1" hangingPunct="1"/>
              <a:t>36</a:t>
            </a:fld>
            <a:endParaRPr lang="en-US" sz="1400"/>
          </a:p>
        </p:txBody>
      </p:sp>
      <p:sp>
        <p:nvSpPr>
          <p:cNvPr id="10243" name="AutoShape 157"/>
          <p:cNvSpPr>
            <a:spLocks noChangeArrowheads="1"/>
          </p:cNvSpPr>
          <p:nvPr/>
        </p:nvSpPr>
        <p:spPr bwMode="auto">
          <a:xfrm>
            <a:off x="4800600" y="4038600"/>
            <a:ext cx="1752600" cy="9906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Insertion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848600" cy="6096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Insert a new node, q, between p and its successor.</a:t>
            </a:r>
          </a:p>
        </p:txBody>
      </p:sp>
      <p:sp>
        <p:nvSpPr>
          <p:cNvPr id="10246" name="Rectangle 50"/>
          <p:cNvSpPr>
            <a:spLocks noChangeArrowheads="1"/>
          </p:cNvSpPr>
          <p:nvPr/>
        </p:nvSpPr>
        <p:spPr bwMode="auto">
          <a:xfrm>
            <a:off x="2133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51"/>
          <p:cNvSpPr>
            <a:spLocks noChangeArrowheads="1"/>
          </p:cNvSpPr>
          <p:nvPr/>
        </p:nvSpPr>
        <p:spPr bwMode="auto">
          <a:xfrm>
            <a:off x="2438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52"/>
          <p:cNvSpPr>
            <a:spLocks noChangeArrowheads="1"/>
          </p:cNvSpPr>
          <p:nvPr/>
        </p:nvSpPr>
        <p:spPr bwMode="auto">
          <a:xfrm>
            <a:off x="2743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Freeform 53"/>
          <p:cNvSpPr>
            <a:spLocks/>
          </p:cNvSpPr>
          <p:nvPr/>
        </p:nvSpPr>
        <p:spPr bwMode="auto">
          <a:xfrm>
            <a:off x="2895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0" name="Rectangle 54"/>
          <p:cNvSpPr>
            <a:spLocks noChangeArrowheads="1"/>
          </p:cNvSpPr>
          <p:nvPr/>
        </p:nvSpPr>
        <p:spPr bwMode="auto">
          <a:xfrm>
            <a:off x="3657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55"/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56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Freeform 57"/>
          <p:cNvSpPr>
            <a:spLocks/>
          </p:cNvSpPr>
          <p:nvPr/>
        </p:nvSpPr>
        <p:spPr bwMode="auto">
          <a:xfrm>
            <a:off x="4419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4" name="Rectangle 58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59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60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Freeform 61"/>
          <p:cNvSpPr>
            <a:spLocks/>
          </p:cNvSpPr>
          <p:nvPr/>
        </p:nvSpPr>
        <p:spPr bwMode="auto">
          <a:xfrm>
            <a:off x="5943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8" name="Rectangle 62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63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64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Freeform 65"/>
          <p:cNvSpPr>
            <a:spLocks/>
          </p:cNvSpPr>
          <p:nvPr/>
        </p:nvSpPr>
        <p:spPr bwMode="auto">
          <a:xfrm rot="10800000">
            <a:off x="3048000" y="56530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2" name="Freeform 66"/>
          <p:cNvSpPr>
            <a:spLocks/>
          </p:cNvSpPr>
          <p:nvPr/>
        </p:nvSpPr>
        <p:spPr bwMode="auto">
          <a:xfrm rot="10800000">
            <a:off x="4572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3" name="Freeform 67"/>
          <p:cNvSpPr>
            <a:spLocks/>
          </p:cNvSpPr>
          <p:nvPr/>
        </p:nvSpPr>
        <p:spPr bwMode="auto">
          <a:xfrm rot="10800000">
            <a:off x="6096000" y="56530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4" name="Freeform 68"/>
          <p:cNvSpPr>
            <a:spLocks/>
          </p:cNvSpPr>
          <p:nvPr/>
        </p:nvSpPr>
        <p:spPr bwMode="auto">
          <a:xfrm>
            <a:off x="2517775" y="56388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5" name="Freeform 69"/>
          <p:cNvSpPr>
            <a:spLocks/>
          </p:cNvSpPr>
          <p:nvPr/>
        </p:nvSpPr>
        <p:spPr bwMode="auto">
          <a:xfrm>
            <a:off x="4038600" y="56388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6" name="Freeform 70"/>
          <p:cNvSpPr>
            <a:spLocks/>
          </p:cNvSpPr>
          <p:nvPr/>
        </p:nvSpPr>
        <p:spPr bwMode="auto">
          <a:xfrm>
            <a:off x="5559425" y="56388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7" name="Freeform 71"/>
          <p:cNvSpPr>
            <a:spLocks/>
          </p:cNvSpPr>
          <p:nvPr/>
        </p:nvSpPr>
        <p:spPr bwMode="auto">
          <a:xfrm>
            <a:off x="7080250" y="56388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8" name="Rectangle 72"/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Rectangle 73"/>
          <p:cNvSpPr>
            <a:spLocks noChangeArrowheads="1"/>
          </p:cNvSpPr>
          <p:nvPr/>
        </p:nvSpPr>
        <p:spPr bwMode="auto">
          <a:xfrm>
            <a:off x="1219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Freeform 74"/>
          <p:cNvSpPr>
            <a:spLocks/>
          </p:cNvSpPr>
          <p:nvPr/>
        </p:nvSpPr>
        <p:spPr bwMode="auto">
          <a:xfrm>
            <a:off x="7467600" y="5486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1" name="Freeform 75"/>
          <p:cNvSpPr>
            <a:spLocks/>
          </p:cNvSpPr>
          <p:nvPr/>
        </p:nvSpPr>
        <p:spPr bwMode="auto">
          <a:xfrm rot="10800000">
            <a:off x="7620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2" name="Freeform 76"/>
          <p:cNvSpPr>
            <a:spLocks/>
          </p:cNvSpPr>
          <p:nvPr/>
        </p:nvSpPr>
        <p:spPr bwMode="auto">
          <a:xfrm>
            <a:off x="1371600" y="5486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3" name="Freeform 77"/>
          <p:cNvSpPr>
            <a:spLocks/>
          </p:cNvSpPr>
          <p:nvPr/>
        </p:nvSpPr>
        <p:spPr bwMode="auto">
          <a:xfrm rot="10800000">
            <a:off x="1524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4" name="Text Box 78"/>
          <p:cNvSpPr txBox="1">
            <a:spLocks noChangeArrowheads="1"/>
          </p:cNvSpPr>
          <p:nvPr/>
        </p:nvSpPr>
        <p:spPr bwMode="auto">
          <a:xfrm>
            <a:off x="2667000" y="5867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0275" name="Text Box 79"/>
          <p:cNvSpPr txBox="1">
            <a:spLocks noChangeArrowheads="1"/>
          </p:cNvSpPr>
          <p:nvPr/>
        </p:nvSpPr>
        <p:spPr bwMode="auto">
          <a:xfrm>
            <a:off x="4191000" y="5867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0276" name="Text Box 80"/>
          <p:cNvSpPr txBox="1">
            <a:spLocks noChangeArrowheads="1"/>
          </p:cNvSpPr>
          <p:nvPr/>
        </p:nvSpPr>
        <p:spPr bwMode="auto">
          <a:xfrm>
            <a:off x="5715000" y="5867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0277" name="Text Box 81"/>
          <p:cNvSpPr txBox="1">
            <a:spLocks noChangeArrowheads="1"/>
          </p:cNvSpPr>
          <p:nvPr/>
        </p:nvSpPr>
        <p:spPr bwMode="auto">
          <a:xfrm>
            <a:off x="7239000" y="5867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0278" name="Rectangle 4"/>
          <p:cNvSpPr>
            <a:spLocks noChangeArrowheads="1"/>
          </p:cNvSpPr>
          <p:nvPr/>
        </p:nvSpPr>
        <p:spPr bwMode="auto">
          <a:xfrm>
            <a:off x="2133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9" name="Rectangle 5"/>
          <p:cNvSpPr>
            <a:spLocks noChangeArrowheads="1"/>
          </p:cNvSpPr>
          <p:nvPr/>
        </p:nvSpPr>
        <p:spPr bwMode="auto">
          <a:xfrm>
            <a:off x="2438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Rectangle 6"/>
          <p:cNvSpPr>
            <a:spLocks noChangeArrowheads="1"/>
          </p:cNvSpPr>
          <p:nvPr/>
        </p:nvSpPr>
        <p:spPr bwMode="auto">
          <a:xfrm>
            <a:off x="2743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Freeform 7"/>
          <p:cNvSpPr>
            <a:spLocks/>
          </p:cNvSpPr>
          <p:nvPr/>
        </p:nvSpPr>
        <p:spPr bwMode="auto">
          <a:xfrm>
            <a:off x="2895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2" name="Rectangle 8"/>
          <p:cNvSpPr>
            <a:spLocks noChangeArrowheads="1"/>
          </p:cNvSpPr>
          <p:nvPr/>
        </p:nvSpPr>
        <p:spPr bwMode="auto">
          <a:xfrm>
            <a:off x="3657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3" name="Rectangle 9"/>
          <p:cNvSpPr>
            <a:spLocks noChangeArrowheads="1"/>
          </p:cNvSpPr>
          <p:nvPr/>
        </p:nvSpPr>
        <p:spPr bwMode="auto">
          <a:xfrm>
            <a:off x="3962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Rectangle 10"/>
          <p:cNvSpPr>
            <a:spLocks noChangeArrowheads="1"/>
          </p:cNvSpPr>
          <p:nvPr/>
        </p:nvSpPr>
        <p:spPr bwMode="auto">
          <a:xfrm>
            <a:off x="4267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5" name="Freeform 11"/>
          <p:cNvSpPr>
            <a:spLocks/>
          </p:cNvSpPr>
          <p:nvPr/>
        </p:nvSpPr>
        <p:spPr bwMode="auto">
          <a:xfrm>
            <a:off x="4419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0286" name="Group 117"/>
          <p:cNvGrpSpPr>
            <a:grpSpLocks/>
          </p:cNvGrpSpPr>
          <p:nvPr/>
        </p:nvGrpSpPr>
        <p:grpSpPr bwMode="auto">
          <a:xfrm>
            <a:off x="5181600" y="2286000"/>
            <a:ext cx="914400" cy="304800"/>
            <a:chOff x="4224" y="1728"/>
            <a:chExt cx="576" cy="192"/>
          </a:xfrm>
        </p:grpSpPr>
        <p:sp>
          <p:nvSpPr>
            <p:cNvPr id="10340" name="Rectangle 16"/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1" name="Rectangle 17"/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2" name="Rectangle 18"/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87" name="Freeform 19"/>
          <p:cNvSpPr>
            <a:spLocks/>
          </p:cNvSpPr>
          <p:nvPr/>
        </p:nvSpPr>
        <p:spPr bwMode="auto">
          <a:xfrm rot="10800000">
            <a:off x="3048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8" name="Freeform 20"/>
          <p:cNvSpPr>
            <a:spLocks/>
          </p:cNvSpPr>
          <p:nvPr/>
        </p:nvSpPr>
        <p:spPr bwMode="auto">
          <a:xfrm rot="10800000">
            <a:off x="4572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9" name="Freeform 22"/>
          <p:cNvSpPr>
            <a:spLocks/>
          </p:cNvSpPr>
          <p:nvPr/>
        </p:nvSpPr>
        <p:spPr bwMode="auto">
          <a:xfrm>
            <a:off x="2517775" y="2438400"/>
            <a:ext cx="158750" cy="457200"/>
          </a:xfrm>
          <a:custGeom>
            <a:avLst/>
            <a:gdLst>
              <a:gd name="T0" fmla="*/ 68892 w 106"/>
              <a:gd name="T1" fmla="*/ 0 h 348"/>
              <a:gd name="T2" fmla="*/ 14976 w 106"/>
              <a:gd name="T3" fmla="*/ 244366 h 348"/>
              <a:gd name="T4" fmla="*/ 158750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0" name="Freeform 23"/>
          <p:cNvSpPr>
            <a:spLocks/>
          </p:cNvSpPr>
          <p:nvPr/>
        </p:nvSpPr>
        <p:spPr bwMode="auto">
          <a:xfrm>
            <a:off x="4038600" y="2438400"/>
            <a:ext cx="158750" cy="457200"/>
          </a:xfrm>
          <a:custGeom>
            <a:avLst/>
            <a:gdLst>
              <a:gd name="T0" fmla="*/ 68892 w 106"/>
              <a:gd name="T1" fmla="*/ 0 h 348"/>
              <a:gd name="T2" fmla="*/ 14976 w 106"/>
              <a:gd name="T3" fmla="*/ 244366 h 348"/>
              <a:gd name="T4" fmla="*/ 158750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1" name="Freeform 25"/>
          <p:cNvSpPr>
            <a:spLocks/>
          </p:cNvSpPr>
          <p:nvPr/>
        </p:nvSpPr>
        <p:spPr bwMode="auto">
          <a:xfrm>
            <a:off x="5556250" y="2438400"/>
            <a:ext cx="158750" cy="457200"/>
          </a:xfrm>
          <a:custGeom>
            <a:avLst/>
            <a:gdLst>
              <a:gd name="T0" fmla="*/ 68892 w 106"/>
              <a:gd name="T1" fmla="*/ 0 h 348"/>
              <a:gd name="T2" fmla="*/ 14976 w 106"/>
              <a:gd name="T3" fmla="*/ 244366 h 348"/>
              <a:gd name="T4" fmla="*/ 158750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2" name="Rectangle 30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3" name="Rectangle 31"/>
          <p:cNvSpPr>
            <a:spLocks noChangeArrowheads="1"/>
          </p:cNvSpPr>
          <p:nvPr/>
        </p:nvSpPr>
        <p:spPr bwMode="auto">
          <a:xfrm>
            <a:off x="1219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4" name="Freeform 32"/>
          <p:cNvSpPr>
            <a:spLocks/>
          </p:cNvSpPr>
          <p:nvPr/>
        </p:nvSpPr>
        <p:spPr bwMode="auto">
          <a:xfrm>
            <a:off x="5943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5" name="Freeform 33"/>
          <p:cNvSpPr>
            <a:spLocks/>
          </p:cNvSpPr>
          <p:nvPr/>
        </p:nvSpPr>
        <p:spPr bwMode="auto">
          <a:xfrm rot="10800000">
            <a:off x="6096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6" name="Freeform 34"/>
          <p:cNvSpPr>
            <a:spLocks/>
          </p:cNvSpPr>
          <p:nvPr/>
        </p:nvSpPr>
        <p:spPr bwMode="auto">
          <a:xfrm>
            <a:off x="1371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7" name="Freeform 35"/>
          <p:cNvSpPr>
            <a:spLocks/>
          </p:cNvSpPr>
          <p:nvPr/>
        </p:nvSpPr>
        <p:spPr bwMode="auto">
          <a:xfrm rot="10800000">
            <a:off x="1524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8" name="Text Box 43"/>
          <p:cNvSpPr txBox="1">
            <a:spLocks noChangeArrowheads="1"/>
          </p:cNvSpPr>
          <p:nvPr/>
        </p:nvSpPr>
        <p:spPr bwMode="auto">
          <a:xfrm>
            <a:off x="2667000" y="26670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0299" name="Text Box 45"/>
          <p:cNvSpPr txBox="1">
            <a:spLocks noChangeArrowheads="1"/>
          </p:cNvSpPr>
          <p:nvPr/>
        </p:nvSpPr>
        <p:spPr bwMode="auto">
          <a:xfrm>
            <a:off x="4191000" y="26670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0300" name="Text Box 47"/>
          <p:cNvSpPr txBox="1">
            <a:spLocks noChangeArrowheads="1"/>
          </p:cNvSpPr>
          <p:nvPr/>
        </p:nvSpPr>
        <p:spPr bwMode="auto">
          <a:xfrm>
            <a:off x="5715000" y="26670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0301" name="Text Box 115"/>
          <p:cNvSpPr txBox="1">
            <a:spLocks noChangeArrowheads="1"/>
          </p:cNvSpPr>
          <p:nvPr/>
        </p:nvSpPr>
        <p:spPr bwMode="auto">
          <a:xfrm>
            <a:off x="3962400" y="18288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</a:t>
            </a:r>
          </a:p>
        </p:txBody>
      </p:sp>
      <p:sp>
        <p:nvSpPr>
          <p:cNvPr id="10302" name="Rectangle 120"/>
          <p:cNvSpPr>
            <a:spLocks noChangeArrowheads="1"/>
          </p:cNvSpPr>
          <p:nvPr/>
        </p:nvSpPr>
        <p:spPr bwMode="auto">
          <a:xfrm>
            <a:off x="2133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3" name="Rectangle 121"/>
          <p:cNvSpPr>
            <a:spLocks noChangeArrowheads="1"/>
          </p:cNvSpPr>
          <p:nvPr/>
        </p:nvSpPr>
        <p:spPr bwMode="auto">
          <a:xfrm>
            <a:off x="2438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4" name="Rectangle 122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5" name="Freeform 123"/>
          <p:cNvSpPr>
            <a:spLocks/>
          </p:cNvSpPr>
          <p:nvPr/>
        </p:nvSpPr>
        <p:spPr bwMode="auto">
          <a:xfrm>
            <a:off x="2895600" y="3671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06" name="Rectangle 124"/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7" name="Rectangle 125"/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8" name="Rectangle 126"/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9" name="Freeform 127"/>
          <p:cNvSpPr>
            <a:spLocks/>
          </p:cNvSpPr>
          <p:nvPr/>
        </p:nvSpPr>
        <p:spPr bwMode="auto">
          <a:xfrm>
            <a:off x="4419600" y="3638550"/>
            <a:ext cx="2286000" cy="171450"/>
          </a:xfrm>
          <a:custGeom>
            <a:avLst/>
            <a:gdLst>
              <a:gd name="T0" fmla="*/ 0 w 1440"/>
              <a:gd name="T1" fmla="*/ 169863 h 108"/>
              <a:gd name="T2" fmla="*/ 1238250 w 1440"/>
              <a:gd name="T3" fmla="*/ 0 h 108"/>
              <a:gd name="T4" fmla="*/ 2286000 w 1440"/>
              <a:gd name="T5" fmla="*/ 171450 h 108"/>
              <a:gd name="T6" fmla="*/ 0 60000 65536"/>
              <a:gd name="T7" fmla="*/ 0 60000 65536"/>
              <a:gd name="T8" fmla="*/ 0 60000 65536"/>
              <a:gd name="T9" fmla="*/ 0 w 1440"/>
              <a:gd name="T10" fmla="*/ 0 h 108"/>
              <a:gd name="T11" fmla="*/ 1440 w 1440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8">
                <a:moveTo>
                  <a:pt x="0" y="107"/>
                </a:moveTo>
                <a:cubicBezTo>
                  <a:pt x="130" y="89"/>
                  <a:pt x="540" y="0"/>
                  <a:pt x="780" y="0"/>
                </a:cubicBezTo>
                <a:cubicBezTo>
                  <a:pt x="1020" y="0"/>
                  <a:pt x="1303" y="86"/>
                  <a:pt x="1440" y="10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0310" name="Group 128"/>
          <p:cNvGrpSpPr>
            <a:grpSpLocks/>
          </p:cNvGrpSpPr>
          <p:nvPr/>
        </p:nvGrpSpPr>
        <p:grpSpPr bwMode="auto">
          <a:xfrm>
            <a:off x="6705600" y="3657600"/>
            <a:ext cx="914400" cy="304800"/>
            <a:chOff x="4224" y="1728"/>
            <a:chExt cx="576" cy="192"/>
          </a:xfrm>
        </p:grpSpPr>
        <p:sp>
          <p:nvSpPr>
            <p:cNvPr id="10337" name="Rectangle 129"/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8" name="Rectangle 130"/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9" name="Rectangle 131"/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11" name="Freeform 132"/>
          <p:cNvSpPr>
            <a:spLocks/>
          </p:cNvSpPr>
          <p:nvPr/>
        </p:nvSpPr>
        <p:spPr bwMode="auto">
          <a:xfrm rot="10800000">
            <a:off x="3048000" y="3824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2" name="Freeform 133"/>
          <p:cNvSpPr>
            <a:spLocks/>
          </p:cNvSpPr>
          <p:nvPr/>
        </p:nvSpPr>
        <p:spPr bwMode="auto">
          <a:xfrm>
            <a:off x="4570413" y="3810000"/>
            <a:ext cx="2286000" cy="161925"/>
          </a:xfrm>
          <a:custGeom>
            <a:avLst/>
            <a:gdLst>
              <a:gd name="T0" fmla="*/ 2286000 w 1440"/>
              <a:gd name="T1" fmla="*/ 1588 h 102"/>
              <a:gd name="T2" fmla="*/ 1077913 w 1440"/>
              <a:gd name="T3" fmla="*/ 161925 h 102"/>
              <a:gd name="T4" fmla="*/ 0 w 1440"/>
              <a:gd name="T5" fmla="*/ 0 h 102"/>
              <a:gd name="T6" fmla="*/ 0 60000 65536"/>
              <a:gd name="T7" fmla="*/ 0 60000 65536"/>
              <a:gd name="T8" fmla="*/ 0 60000 65536"/>
              <a:gd name="T9" fmla="*/ 0 w 1440"/>
              <a:gd name="T10" fmla="*/ 0 h 102"/>
              <a:gd name="T11" fmla="*/ 1440 w 1440"/>
              <a:gd name="T12" fmla="*/ 102 h 1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2">
                <a:moveTo>
                  <a:pt x="1440" y="1"/>
                </a:moveTo>
                <a:cubicBezTo>
                  <a:pt x="1313" y="18"/>
                  <a:pt x="919" y="102"/>
                  <a:pt x="679" y="102"/>
                </a:cubicBezTo>
                <a:cubicBezTo>
                  <a:pt x="439" y="102"/>
                  <a:pt x="141" y="21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3" name="Freeform 134"/>
          <p:cNvSpPr>
            <a:spLocks/>
          </p:cNvSpPr>
          <p:nvPr/>
        </p:nvSpPr>
        <p:spPr bwMode="auto">
          <a:xfrm>
            <a:off x="2517775" y="38100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4" name="Freeform 135"/>
          <p:cNvSpPr>
            <a:spLocks/>
          </p:cNvSpPr>
          <p:nvPr/>
        </p:nvSpPr>
        <p:spPr bwMode="auto">
          <a:xfrm>
            <a:off x="4038600" y="38100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5" name="Freeform 136"/>
          <p:cNvSpPr>
            <a:spLocks/>
          </p:cNvSpPr>
          <p:nvPr/>
        </p:nvSpPr>
        <p:spPr bwMode="auto">
          <a:xfrm>
            <a:off x="7080250" y="38100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6" name="Rectangle 137"/>
          <p:cNvSpPr>
            <a:spLocks noChangeArrowheads="1"/>
          </p:cNvSpPr>
          <p:nvPr/>
        </p:nvSpPr>
        <p:spPr bwMode="auto">
          <a:xfrm>
            <a:off x="8229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7" name="Rectangle 138"/>
          <p:cNvSpPr>
            <a:spLocks noChangeArrowheads="1"/>
          </p:cNvSpPr>
          <p:nvPr/>
        </p:nvSpPr>
        <p:spPr bwMode="auto">
          <a:xfrm>
            <a:off x="1219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8" name="Freeform 139"/>
          <p:cNvSpPr>
            <a:spLocks/>
          </p:cNvSpPr>
          <p:nvPr/>
        </p:nvSpPr>
        <p:spPr bwMode="auto">
          <a:xfrm>
            <a:off x="7467600" y="3657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9" name="Freeform 140"/>
          <p:cNvSpPr>
            <a:spLocks/>
          </p:cNvSpPr>
          <p:nvPr/>
        </p:nvSpPr>
        <p:spPr bwMode="auto">
          <a:xfrm rot="10800000">
            <a:off x="7620000" y="3810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20" name="Freeform 141"/>
          <p:cNvSpPr>
            <a:spLocks/>
          </p:cNvSpPr>
          <p:nvPr/>
        </p:nvSpPr>
        <p:spPr bwMode="auto">
          <a:xfrm>
            <a:off x="1371600" y="3657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21" name="Freeform 142"/>
          <p:cNvSpPr>
            <a:spLocks/>
          </p:cNvSpPr>
          <p:nvPr/>
        </p:nvSpPr>
        <p:spPr bwMode="auto">
          <a:xfrm rot="10800000">
            <a:off x="1524000" y="3810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22" name="Text Box 143"/>
          <p:cNvSpPr txBox="1">
            <a:spLocks noChangeArrowheads="1"/>
          </p:cNvSpPr>
          <p:nvPr/>
        </p:nvSpPr>
        <p:spPr bwMode="auto">
          <a:xfrm>
            <a:off x="2667000" y="4038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0323" name="Text Box 144"/>
          <p:cNvSpPr txBox="1">
            <a:spLocks noChangeArrowheads="1"/>
          </p:cNvSpPr>
          <p:nvPr/>
        </p:nvSpPr>
        <p:spPr bwMode="auto">
          <a:xfrm>
            <a:off x="4191000" y="4038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0324" name="Text Box 145"/>
          <p:cNvSpPr txBox="1">
            <a:spLocks noChangeArrowheads="1"/>
          </p:cNvSpPr>
          <p:nvPr/>
        </p:nvSpPr>
        <p:spPr bwMode="auto">
          <a:xfrm>
            <a:off x="7239000" y="4038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0325" name="Text Box 146"/>
          <p:cNvSpPr txBox="1">
            <a:spLocks noChangeArrowheads="1"/>
          </p:cNvSpPr>
          <p:nvPr/>
        </p:nvSpPr>
        <p:spPr bwMode="auto">
          <a:xfrm>
            <a:off x="3962400" y="3200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</a:t>
            </a:r>
          </a:p>
        </p:txBody>
      </p:sp>
      <p:sp>
        <p:nvSpPr>
          <p:cNvPr id="10326" name="Rectangle 147"/>
          <p:cNvSpPr>
            <a:spLocks noChangeArrowheads="1"/>
          </p:cNvSpPr>
          <p:nvPr/>
        </p:nvSpPr>
        <p:spPr bwMode="auto">
          <a:xfrm>
            <a:off x="5181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7" name="Rectangle 148"/>
          <p:cNvSpPr>
            <a:spLocks noChangeArrowheads="1"/>
          </p:cNvSpPr>
          <p:nvPr/>
        </p:nvSpPr>
        <p:spPr bwMode="auto">
          <a:xfrm>
            <a:off x="5486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8" name="Rectangle 149"/>
          <p:cNvSpPr>
            <a:spLocks noChangeArrowheads="1"/>
          </p:cNvSpPr>
          <p:nvPr/>
        </p:nvSpPr>
        <p:spPr bwMode="auto">
          <a:xfrm>
            <a:off x="5791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9" name="Freeform 150"/>
          <p:cNvSpPr>
            <a:spLocks/>
          </p:cNvSpPr>
          <p:nvPr/>
        </p:nvSpPr>
        <p:spPr bwMode="auto">
          <a:xfrm>
            <a:off x="5559425" y="44196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30" name="Text Box 151"/>
          <p:cNvSpPr txBox="1">
            <a:spLocks noChangeArrowheads="1"/>
          </p:cNvSpPr>
          <p:nvPr/>
        </p:nvSpPr>
        <p:spPr bwMode="auto">
          <a:xfrm>
            <a:off x="5715000" y="4648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0331" name="Freeform 152"/>
          <p:cNvSpPr>
            <a:spLocks/>
          </p:cNvSpPr>
          <p:nvPr/>
        </p:nvSpPr>
        <p:spPr bwMode="auto">
          <a:xfrm>
            <a:off x="4419600" y="3962400"/>
            <a:ext cx="914400" cy="457200"/>
          </a:xfrm>
          <a:custGeom>
            <a:avLst/>
            <a:gdLst>
              <a:gd name="T0" fmla="*/ 914400 w 497"/>
              <a:gd name="T1" fmla="*/ 457200 h 276"/>
              <a:gd name="T2" fmla="*/ 408444 w 497"/>
              <a:gd name="T3" fmla="*/ 37768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32" name="Freeform 153"/>
          <p:cNvSpPr>
            <a:spLocks/>
          </p:cNvSpPr>
          <p:nvPr/>
        </p:nvSpPr>
        <p:spPr bwMode="auto">
          <a:xfrm flipH="1">
            <a:off x="5943600" y="3962400"/>
            <a:ext cx="914400" cy="457200"/>
          </a:xfrm>
          <a:custGeom>
            <a:avLst/>
            <a:gdLst>
              <a:gd name="T0" fmla="*/ 914400 w 497"/>
              <a:gd name="T1" fmla="*/ 457200 h 276"/>
              <a:gd name="T2" fmla="*/ 408444 w 497"/>
              <a:gd name="T3" fmla="*/ 37768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33" name="Text Box 154"/>
          <p:cNvSpPr txBox="1">
            <a:spLocks noChangeArrowheads="1"/>
          </p:cNvSpPr>
          <p:nvPr/>
        </p:nvSpPr>
        <p:spPr bwMode="auto">
          <a:xfrm>
            <a:off x="6096000" y="3962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q</a:t>
            </a:r>
          </a:p>
        </p:txBody>
      </p:sp>
      <p:sp>
        <p:nvSpPr>
          <p:cNvPr id="10334" name="Text Box 155"/>
          <p:cNvSpPr txBox="1">
            <a:spLocks noChangeArrowheads="1"/>
          </p:cNvSpPr>
          <p:nvPr/>
        </p:nvSpPr>
        <p:spPr bwMode="auto">
          <a:xfrm>
            <a:off x="3962400" y="5029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</a:t>
            </a:r>
          </a:p>
        </p:txBody>
      </p:sp>
      <p:sp>
        <p:nvSpPr>
          <p:cNvPr id="10335" name="Text Box 156"/>
          <p:cNvSpPr txBox="1">
            <a:spLocks noChangeArrowheads="1"/>
          </p:cNvSpPr>
          <p:nvPr/>
        </p:nvSpPr>
        <p:spPr bwMode="auto">
          <a:xfrm>
            <a:off x="5486400" y="5029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q</a:t>
            </a:r>
          </a:p>
        </p:txBody>
      </p:sp>
      <p:sp>
        <p:nvSpPr>
          <p:cNvPr id="10336" name="Date Placeholder 10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30772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Lists</a:t>
            </a:r>
            <a:endParaRPr lang="en-US" sz="1400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ABEF816-E8A1-E84F-82D9-B6DCB1F439B1}" type="slidenum">
              <a:rPr lang="en-US" sz="1400"/>
              <a:pPr eaLnBrk="1" hangingPunct="1"/>
              <a:t>37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Deletion</a:t>
            </a:r>
          </a:p>
        </p:txBody>
      </p:sp>
      <p:sp>
        <p:nvSpPr>
          <p:cNvPr id="112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572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Remove a node, p, from a doubly-linked list.</a:t>
            </a:r>
            <a:endParaRPr lang="en-US" sz="2800">
              <a:latin typeface="Tahoma" charset="0"/>
            </a:endParaRPr>
          </a:p>
        </p:txBody>
      </p:sp>
      <p:grpSp>
        <p:nvGrpSpPr>
          <p:cNvPr id="11269" name="Group 101"/>
          <p:cNvGrpSpPr>
            <a:grpSpLocks/>
          </p:cNvGrpSpPr>
          <p:nvPr/>
        </p:nvGrpSpPr>
        <p:grpSpPr bwMode="auto">
          <a:xfrm>
            <a:off x="1219200" y="1752600"/>
            <a:ext cx="7315200" cy="1371600"/>
            <a:chOff x="768" y="1296"/>
            <a:chExt cx="4608" cy="864"/>
          </a:xfrm>
        </p:grpSpPr>
        <p:sp>
          <p:nvSpPr>
            <p:cNvPr id="11330" name="AutoShape 4"/>
            <p:cNvSpPr>
              <a:spLocks noChangeArrowheads="1"/>
            </p:cNvSpPr>
            <p:nvPr/>
          </p:nvSpPr>
          <p:spPr bwMode="auto">
            <a:xfrm>
              <a:off x="3960" y="1344"/>
              <a:ext cx="1104" cy="816"/>
            </a:xfrm>
            <a:prstGeom prst="roundRect">
              <a:avLst>
                <a:gd name="adj" fmla="val 30130"/>
              </a:avLst>
            </a:prstGeom>
            <a:solidFill>
              <a:srgbClr val="ECF1FE"/>
            </a:solidFill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Rectangle 5"/>
            <p:cNvSpPr>
              <a:spLocks noChangeArrowheads="1"/>
            </p:cNvSpPr>
            <p:nvPr/>
          </p:nvSpPr>
          <p:spPr bwMode="auto">
            <a:xfrm>
              <a:off x="134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Rectangle 6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Rectangle 7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Freeform 8"/>
            <p:cNvSpPr>
              <a:spLocks/>
            </p:cNvSpPr>
            <p:nvPr/>
          </p:nvSpPr>
          <p:spPr bwMode="auto">
            <a:xfrm>
              <a:off x="182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35" name="Rectangle 9"/>
            <p:cNvSpPr>
              <a:spLocks noChangeArrowheads="1"/>
            </p:cNvSpPr>
            <p:nvPr/>
          </p:nvSpPr>
          <p:spPr bwMode="auto">
            <a:xfrm>
              <a:off x="230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Rectangle 10"/>
            <p:cNvSpPr>
              <a:spLocks noChangeArrowheads="1"/>
            </p:cNvSpPr>
            <p:nvPr/>
          </p:nvSpPr>
          <p:spPr bwMode="auto">
            <a:xfrm>
              <a:off x="249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" name="Rectangle 11"/>
            <p:cNvSpPr>
              <a:spLocks noChangeArrowheads="1"/>
            </p:cNvSpPr>
            <p:nvPr/>
          </p:nvSpPr>
          <p:spPr bwMode="auto">
            <a:xfrm>
              <a:off x="268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8" name="Freeform 12"/>
            <p:cNvSpPr>
              <a:spLocks/>
            </p:cNvSpPr>
            <p:nvPr/>
          </p:nvSpPr>
          <p:spPr bwMode="auto">
            <a:xfrm>
              <a:off x="278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39" name="Rectangle 13"/>
            <p:cNvSpPr>
              <a:spLocks noChangeArrowheads="1"/>
            </p:cNvSpPr>
            <p:nvPr/>
          </p:nvSpPr>
          <p:spPr bwMode="auto">
            <a:xfrm>
              <a:off x="326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Rectangle 14"/>
            <p:cNvSpPr>
              <a:spLocks noChangeArrowheads="1"/>
            </p:cNvSpPr>
            <p:nvPr/>
          </p:nvSpPr>
          <p:spPr bwMode="auto">
            <a:xfrm>
              <a:off x="345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Rectangle 15"/>
            <p:cNvSpPr>
              <a:spLocks noChangeArrowheads="1"/>
            </p:cNvSpPr>
            <p:nvPr/>
          </p:nvSpPr>
          <p:spPr bwMode="auto">
            <a:xfrm>
              <a:off x="364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Freeform 16"/>
            <p:cNvSpPr>
              <a:spLocks/>
            </p:cNvSpPr>
            <p:nvPr/>
          </p:nvSpPr>
          <p:spPr bwMode="auto">
            <a:xfrm>
              <a:off x="374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43" name="Rectangle 17"/>
            <p:cNvSpPr>
              <a:spLocks noChangeArrowheads="1"/>
            </p:cNvSpPr>
            <p:nvPr/>
          </p:nvSpPr>
          <p:spPr bwMode="auto">
            <a:xfrm>
              <a:off x="422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Rectangle 18"/>
            <p:cNvSpPr>
              <a:spLocks noChangeArrowheads="1"/>
            </p:cNvSpPr>
            <p:nvPr/>
          </p:nvSpPr>
          <p:spPr bwMode="auto">
            <a:xfrm>
              <a:off x="441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Rectangle 19"/>
            <p:cNvSpPr>
              <a:spLocks noChangeArrowheads="1"/>
            </p:cNvSpPr>
            <p:nvPr/>
          </p:nvSpPr>
          <p:spPr bwMode="auto">
            <a:xfrm>
              <a:off x="460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Freeform 20"/>
            <p:cNvSpPr>
              <a:spLocks/>
            </p:cNvSpPr>
            <p:nvPr/>
          </p:nvSpPr>
          <p:spPr bwMode="auto">
            <a:xfrm rot="10800000">
              <a:off x="1920" y="1737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47" name="Freeform 21"/>
            <p:cNvSpPr>
              <a:spLocks/>
            </p:cNvSpPr>
            <p:nvPr/>
          </p:nvSpPr>
          <p:spPr bwMode="auto">
            <a:xfrm rot="10800000">
              <a:off x="288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48" name="Freeform 22"/>
            <p:cNvSpPr>
              <a:spLocks/>
            </p:cNvSpPr>
            <p:nvPr/>
          </p:nvSpPr>
          <p:spPr bwMode="auto">
            <a:xfrm rot="10800000">
              <a:off x="3840" y="1737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49" name="Freeform 23"/>
            <p:cNvSpPr>
              <a:spLocks/>
            </p:cNvSpPr>
            <p:nvPr/>
          </p:nvSpPr>
          <p:spPr bwMode="auto">
            <a:xfrm>
              <a:off x="1586" y="1728"/>
              <a:ext cx="94" cy="288"/>
            </a:xfrm>
            <a:custGeom>
              <a:avLst/>
              <a:gdLst>
                <a:gd name="T0" fmla="*/ 41 w 106"/>
                <a:gd name="T1" fmla="*/ 0 h 348"/>
                <a:gd name="T2" fmla="*/ 9 w 106"/>
                <a:gd name="T3" fmla="*/ 154 h 348"/>
                <a:gd name="T4" fmla="*/ 94 w 106"/>
                <a:gd name="T5" fmla="*/ 28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0" name="Freeform 24"/>
            <p:cNvSpPr>
              <a:spLocks/>
            </p:cNvSpPr>
            <p:nvPr/>
          </p:nvSpPr>
          <p:spPr bwMode="auto">
            <a:xfrm>
              <a:off x="2544" y="1728"/>
              <a:ext cx="94" cy="288"/>
            </a:xfrm>
            <a:custGeom>
              <a:avLst/>
              <a:gdLst>
                <a:gd name="T0" fmla="*/ 41 w 106"/>
                <a:gd name="T1" fmla="*/ 0 h 348"/>
                <a:gd name="T2" fmla="*/ 9 w 106"/>
                <a:gd name="T3" fmla="*/ 154 h 348"/>
                <a:gd name="T4" fmla="*/ 94 w 106"/>
                <a:gd name="T5" fmla="*/ 28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1" name="Freeform 25"/>
            <p:cNvSpPr>
              <a:spLocks/>
            </p:cNvSpPr>
            <p:nvPr/>
          </p:nvSpPr>
          <p:spPr bwMode="auto">
            <a:xfrm>
              <a:off x="3502" y="1728"/>
              <a:ext cx="94" cy="288"/>
            </a:xfrm>
            <a:custGeom>
              <a:avLst/>
              <a:gdLst>
                <a:gd name="T0" fmla="*/ 41 w 106"/>
                <a:gd name="T1" fmla="*/ 0 h 348"/>
                <a:gd name="T2" fmla="*/ 9 w 106"/>
                <a:gd name="T3" fmla="*/ 154 h 348"/>
                <a:gd name="T4" fmla="*/ 94 w 106"/>
                <a:gd name="T5" fmla="*/ 28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2" name="Freeform 26"/>
            <p:cNvSpPr>
              <a:spLocks/>
            </p:cNvSpPr>
            <p:nvPr/>
          </p:nvSpPr>
          <p:spPr bwMode="auto">
            <a:xfrm>
              <a:off x="4460" y="1728"/>
              <a:ext cx="94" cy="288"/>
            </a:xfrm>
            <a:custGeom>
              <a:avLst/>
              <a:gdLst>
                <a:gd name="T0" fmla="*/ 41 w 106"/>
                <a:gd name="T1" fmla="*/ 0 h 348"/>
                <a:gd name="T2" fmla="*/ 9 w 106"/>
                <a:gd name="T3" fmla="*/ 154 h 348"/>
                <a:gd name="T4" fmla="*/ 94 w 106"/>
                <a:gd name="T5" fmla="*/ 28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3" name="Rectangle 27"/>
            <p:cNvSpPr>
              <a:spLocks noChangeArrowheads="1"/>
            </p:cNvSpPr>
            <p:nvPr/>
          </p:nvSpPr>
          <p:spPr bwMode="auto">
            <a:xfrm>
              <a:off x="518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Rectangle 28"/>
            <p:cNvSpPr>
              <a:spLocks noChangeArrowheads="1"/>
            </p:cNvSpPr>
            <p:nvPr/>
          </p:nvSpPr>
          <p:spPr bwMode="auto">
            <a:xfrm>
              <a:off x="76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5" name="Freeform 29"/>
            <p:cNvSpPr>
              <a:spLocks/>
            </p:cNvSpPr>
            <p:nvPr/>
          </p:nvSpPr>
          <p:spPr bwMode="auto">
            <a:xfrm>
              <a:off x="4704" y="1632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6" name="Freeform 30"/>
            <p:cNvSpPr>
              <a:spLocks/>
            </p:cNvSpPr>
            <p:nvPr/>
          </p:nvSpPr>
          <p:spPr bwMode="auto">
            <a:xfrm rot="10800000">
              <a:off x="480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7" name="Freeform 31"/>
            <p:cNvSpPr>
              <a:spLocks/>
            </p:cNvSpPr>
            <p:nvPr/>
          </p:nvSpPr>
          <p:spPr bwMode="auto">
            <a:xfrm>
              <a:off x="864" y="1632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8" name="Freeform 32"/>
            <p:cNvSpPr>
              <a:spLocks/>
            </p:cNvSpPr>
            <p:nvPr/>
          </p:nvSpPr>
          <p:spPr bwMode="auto">
            <a:xfrm rot="10800000">
              <a:off x="96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9" name="Text Box 33"/>
            <p:cNvSpPr txBox="1">
              <a:spLocks noChangeArrowheads="1"/>
            </p:cNvSpPr>
            <p:nvPr/>
          </p:nvSpPr>
          <p:spPr bwMode="auto">
            <a:xfrm>
              <a:off x="1680" y="1872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11360" name="Text Box 34"/>
            <p:cNvSpPr txBox="1">
              <a:spLocks noChangeArrowheads="1"/>
            </p:cNvSpPr>
            <p:nvPr/>
          </p:nvSpPr>
          <p:spPr bwMode="auto">
            <a:xfrm>
              <a:off x="2640" y="1872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11361" name="Text Box 35"/>
            <p:cNvSpPr txBox="1">
              <a:spLocks noChangeArrowheads="1"/>
            </p:cNvSpPr>
            <p:nvPr/>
          </p:nvSpPr>
          <p:spPr bwMode="auto">
            <a:xfrm>
              <a:off x="3600" y="1872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1362" name="Text Box 36"/>
            <p:cNvSpPr txBox="1">
              <a:spLocks noChangeArrowheads="1"/>
            </p:cNvSpPr>
            <p:nvPr/>
          </p:nvSpPr>
          <p:spPr bwMode="auto">
            <a:xfrm>
              <a:off x="4560" y="1872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11363" name="Text Box 99"/>
            <p:cNvSpPr txBox="1">
              <a:spLocks noChangeArrowheads="1"/>
            </p:cNvSpPr>
            <p:nvPr/>
          </p:nvSpPr>
          <p:spPr bwMode="auto">
            <a:xfrm>
              <a:off x="4392" y="1296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p</a:t>
              </a:r>
            </a:p>
          </p:txBody>
        </p:sp>
      </p:grpSp>
      <p:sp>
        <p:nvSpPr>
          <p:cNvPr id="11270" name="AutoShape 103"/>
          <p:cNvSpPr>
            <a:spLocks noChangeArrowheads="1"/>
          </p:cNvSpPr>
          <p:nvPr/>
        </p:nvSpPr>
        <p:spPr bwMode="auto">
          <a:xfrm>
            <a:off x="6286500" y="3910013"/>
            <a:ext cx="1752600" cy="12954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Rectangle 104"/>
          <p:cNvSpPr>
            <a:spLocks noChangeArrowheads="1"/>
          </p:cNvSpPr>
          <p:nvPr/>
        </p:nvSpPr>
        <p:spPr bwMode="auto">
          <a:xfrm>
            <a:off x="2133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Rectangle 105"/>
          <p:cNvSpPr>
            <a:spLocks noChangeArrowheads="1"/>
          </p:cNvSpPr>
          <p:nvPr/>
        </p:nvSpPr>
        <p:spPr bwMode="auto">
          <a:xfrm>
            <a:off x="2438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Rectangle 106"/>
          <p:cNvSpPr>
            <a:spLocks noChangeArrowheads="1"/>
          </p:cNvSpPr>
          <p:nvPr/>
        </p:nvSpPr>
        <p:spPr bwMode="auto">
          <a:xfrm>
            <a:off x="2743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Freeform 107"/>
          <p:cNvSpPr>
            <a:spLocks/>
          </p:cNvSpPr>
          <p:nvPr/>
        </p:nvSpPr>
        <p:spPr bwMode="auto">
          <a:xfrm>
            <a:off x="2895600" y="33909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5" name="Rectangle 108"/>
          <p:cNvSpPr>
            <a:spLocks noChangeArrowheads="1"/>
          </p:cNvSpPr>
          <p:nvPr/>
        </p:nvSpPr>
        <p:spPr bwMode="auto">
          <a:xfrm>
            <a:off x="3657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Rectangle 109"/>
          <p:cNvSpPr>
            <a:spLocks noChangeArrowheads="1"/>
          </p:cNvSpPr>
          <p:nvPr/>
        </p:nvSpPr>
        <p:spPr bwMode="auto">
          <a:xfrm>
            <a:off x="3962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10"/>
          <p:cNvSpPr>
            <a:spLocks noChangeArrowheads="1"/>
          </p:cNvSpPr>
          <p:nvPr/>
        </p:nvSpPr>
        <p:spPr bwMode="auto">
          <a:xfrm>
            <a:off x="4267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Freeform 111"/>
          <p:cNvSpPr>
            <a:spLocks/>
          </p:cNvSpPr>
          <p:nvPr/>
        </p:nvSpPr>
        <p:spPr bwMode="auto">
          <a:xfrm>
            <a:off x="4419600" y="33909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9" name="Rectangle 112"/>
          <p:cNvSpPr>
            <a:spLocks noChangeArrowheads="1"/>
          </p:cNvSpPr>
          <p:nvPr/>
        </p:nvSpPr>
        <p:spPr bwMode="auto">
          <a:xfrm>
            <a:off x="5181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113"/>
          <p:cNvSpPr>
            <a:spLocks noChangeArrowheads="1"/>
          </p:cNvSpPr>
          <p:nvPr/>
        </p:nvSpPr>
        <p:spPr bwMode="auto">
          <a:xfrm>
            <a:off x="5486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14"/>
          <p:cNvSpPr>
            <a:spLocks noChangeArrowheads="1"/>
          </p:cNvSpPr>
          <p:nvPr/>
        </p:nvSpPr>
        <p:spPr bwMode="auto">
          <a:xfrm>
            <a:off x="5791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Freeform 115"/>
          <p:cNvSpPr>
            <a:spLocks/>
          </p:cNvSpPr>
          <p:nvPr/>
        </p:nvSpPr>
        <p:spPr bwMode="auto">
          <a:xfrm>
            <a:off x="5943600" y="3340100"/>
            <a:ext cx="2286000" cy="188913"/>
          </a:xfrm>
          <a:custGeom>
            <a:avLst/>
            <a:gdLst>
              <a:gd name="T0" fmla="*/ 0 w 1440"/>
              <a:gd name="T1" fmla="*/ 188913 h 119"/>
              <a:gd name="T2" fmla="*/ 1231900 w 1440"/>
              <a:gd name="T3" fmla="*/ 11113 h 119"/>
              <a:gd name="T4" fmla="*/ 2286000 w 1440"/>
              <a:gd name="T5" fmla="*/ 125413 h 119"/>
              <a:gd name="T6" fmla="*/ 0 60000 65536"/>
              <a:gd name="T7" fmla="*/ 0 60000 65536"/>
              <a:gd name="T8" fmla="*/ 0 60000 65536"/>
              <a:gd name="T9" fmla="*/ 0 w 1440"/>
              <a:gd name="T10" fmla="*/ 0 h 119"/>
              <a:gd name="T11" fmla="*/ 1440 w 1440"/>
              <a:gd name="T12" fmla="*/ 119 h 1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19">
                <a:moveTo>
                  <a:pt x="0" y="119"/>
                </a:moveTo>
                <a:cubicBezTo>
                  <a:pt x="129" y="100"/>
                  <a:pt x="536" y="14"/>
                  <a:pt x="776" y="7"/>
                </a:cubicBezTo>
                <a:cubicBezTo>
                  <a:pt x="1016" y="0"/>
                  <a:pt x="1302" y="64"/>
                  <a:pt x="1440" y="79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3" name="Rectangle 116"/>
          <p:cNvSpPr>
            <a:spLocks noChangeArrowheads="1"/>
          </p:cNvSpPr>
          <p:nvPr/>
        </p:nvSpPr>
        <p:spPr bwMode="auto">
          <a:xfrm>
            <a:off x="67056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117"/>
          <p:cNvSpPr>
            <a:spLocks noChangeArrowheads="1"/>
          </p:cNvSpPr>
          <p:nvPr/>
        </p:nvSpPr>
        <p:spPr bwMode="auto">
          <a:xfrm>
            <a:off x="70104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118"/>
          <p:cNvSpPr>
            <a:spLocks noChangeArrowheads="1"/>
          </p:cNvSpPr>
          <p:nvPr/>
        </p:nvSpPr>
        <p:spPr bwMode="auto">
          <a:xfrm>
            <a:off x="73152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Freeform 119"/>
          <p:cNvSpPr>
            <a:spLocks/>
          </p:cNvSpPr>
          <p:nvPr/>
        </p:nvSpPr>
        <p:spPr bwMode="auto">
          <a:xfrm rot="10800000">
            <a:off x="3048000" y="35433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7" name="Freeform 120"/>
          <p:cNvSpPr>
            <a:spLocks/>
          </p:cNvSpPr>
          <p:nvPr/>
        </p:nvSpPr>
        <p:spPr bwMode="auto">
          <a:xfrm rot="10800000">
            <a:off x="4572000" y="35290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8" name="Freeform 121"/>
          <p:cNvSpPr>
            <a:spLocks/>
          </p:cNvSpPr>
          <p:nvPr/>
        </p:nvSpPr>
        <p:spPr bwMode="auto">
          <a:xfrm>
            <a:off x="6108700" y="3617913"/>
            <a:ext cx="749300" cy="863600"/>
          </a:xfrm>
          <a:custGeom>
            <a:avLst/>
            <a:gdLst>
              <a:gd name="T0" fmla="*/ 749300 w 472"/>
              <a:gd name="T1" fmla="*/ 863600 h 544"/>
              <a:gd name="T2" fmla="*/ 609600 w 472"/>
              <a:gd name="T3" fmla="*/ 241300 h 544"/>
              <a:gd name="T4" fmla="*/ 0 w 472"/>
              <a:gd name="T5" fmla="*/ 0 h 544"/>
              <a:gd name="T6" fmla="*/ 0 60000 65536"/>
              <a:gd name="T7" fmla="*/ 0 60000 65536"/>
              <a:gd name="T8" fmla="*/ 0 60000 65536"/>
              <a:gd name="T9" fmla="*/ 0 w 472"/>
              <a:gd name="T10" fmla="*/ 0 h 544"/>
              <a:gd name="T11" fmla="*/ 472 w 472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" h="544">
                <a:moveTo>
                  <a:pt x="472" y="544"/>
                </a:moveTo>
                <a:cubicBezTo>
                  <a:pt x="457" y="479"/>
                  <a:pt x="463" y="243"/>
                  <a:pt x="384" y="152"/>
                </a:cubicBezTo>
                <a:cubicBezTo>
                  <a:pt x="305" y="61"/>
                  <a:pt x="80" y="32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9" name="Freeform 122"/>
          <p:cNvSpPr>
            <a:spLocks/>
          </p:cNvSpPr>
          <p:nvPr/>
        </p:nvSpPr>
        <p:spPr bwMode="auto">
          <a:xfrm>
            <a:off x="2517775" y="35290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0" name="Freeform 123"/>
          <p:cNvSpPr>
            <a:spLocks/>
          </p:cNvSpPr>
          <p:nvPr/>
        </p:nvSpPr>
        <p:spPr bwMode="auto">
          <a:xfrm>
            <a:off x="4038600" y="35290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1" name="Freeform 124"/>
          <p:cNvSpPr>
            <a:spLocks/>
          </p:cNvSpPr>
          <p:nvPr/>
        </p:nvSpPr>
        <p:spPr bwMode="auto">
          <a:xfrm>
            <a:off x="5559425" y="35290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2" name="Freeform 125"/>
          <p:cNvSpPr>
            <a:spLocks/>
          </p:cNvSpPr>
          <p:nvPr/>
        </p:nvSpPr>
        <p:spPr bwMode="auto">
          <a:xfrm>
            <a:off x="7080250" y="45196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3" name="Rectangle 126"/>
          <p:cNvSpPr>
            <a:spLocks noChangeArrowheads="1"/>
          </p:cNvSpPr>
          <p:nvPr/>
        </p:nvSpPr>
        <p:spPr bwMode="auto">
          <a:xfrm>
            <a:off x="8229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Rectangle 127"/>
          <p:cNvSpPr>
            <a:spLocks noChangeArrowheads="1"/>
          </p:cNvSpPr>
          <p:nvPr/>
        </p:nvSpPr>
        <p:spPr bwMode="auto">
          <a:xfrm>
            <a:off x="1219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Freeform 128"/>
          <p:cNvSpPr>
            <a:spLocks/>
          </p:cNvSpPr>
          <p:nvPr/>
        </p:nvSpPr>
        <p:spPr bwMode="auto">
          <a:xfrm>
            <a:off x="7480300" y="3654425"/>
            <a:ext cx="736600" cy="852488"/>
          </a:xfrm>
          <a:custGeom>
            <a:avLst/>
            <a:gdLst>
              <a:gd name="T0" fmla="*/ 0 w 464"/>
              <a:gd name="T1" fmla="*/ 852488 h 537"/>
              <a:gd name="T2" fmla="*/ 152400 w 464"/>
              <a:gd name="T3" fmla="*/ 141288 h 537"/>
              <a:gd name="T4" fmla="*/ 736600 w 464"/>
              <a:gd name="T5" fmla="*/ 1588 h 537"/>
              <a:gd name="T6" fmla="*/ 0 60000 65536"/>
              <a:gd name="T7" fmla="*/ 0 60000 65536"/>
              <a:gd name="T8" fmla="*/ 0 60000 65536"/>
              <a:gd name="T9" fmla="*/ 0 w 464"/>
              <a:gd name="T10" fmla="*/ 0 h 537"/>
              <a:gd name="T11" fmla="*/ 464 w 464"/>
              <a:gd name="T12" fmla="*/ 537 h 5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537">
                <a:moveTo>
                  <a:pt x="0" y="537"/>
                </a:moveTo>
                <a:cubicBezTo>
                  <a:pt x="16" y="462"/>
                  <a:pt x="19" y="178"/>
                  <a:pt x="96" y="89"/>
                </a:cubicBezTo>
                <a:cubicBezTo>
                  <a:pt x="173" y="0"/>
                  <a:pt x="387" y="19"/>
                  <a:pt x="464" y="1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6" name="Freeform 129"/>
          <p:cNvSpPr>
            <a:spLocks/>
          </p:cNvSpPr>
          <p:nvPr/>
        </p:nvSpPr>
        <p:spPr bwMode="auto">
          <a:xfrm>
            <a:off x="6108700" y="3529013"/>
            <a:ext cx="2271713" cy="177800"/>
          </a:xfrm>
          <a:custGeom>
            <a:avLst/>
            <a:gdLst>
              <a:gd name="T0" fmla="*/ 2271713 w 1431"/>
              <a:gd name="T1" fmla="*/ 0 h 112"/>
              <a:gd name="T2" fmla="*/ 1079500 w 1431"/>
              <a:gd name="T3" fmla="*/ 177800 h 112"/>
              <a:gd name="T4" fmla="*/ 0 w 1431"/>
              <a:gd name="T5" fmla="*/ 0 h 112"/>
              <a:gd name="T6" fmla="*/ 0 60000 65536"/>
              <a:gd name="T7" fmla="*/ 0 60000 65536"/>
              <a:gd name="T8" fmla="*/ 0 60000 65536"/>
              <a:gd name="T9" fmla="*/ 0 w 1431"/>
              <a:gd name="T10" fmla="*/ 0 h 112"/>
              <a:gd name="T11" fmla="*/ 1431 w 1431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1" h="112">
                <a:moveTo>
                  <a:pt x="1431" y="0"/>
                </a:moveTo>
                <a:cubicBezTo>
                  <a:pt x="1306" y="19"/>
                  <a:pt x="918" y="112"/>
                  <a:pt x="680" y="112"/>
                </a:cubicBezTo>
                <a:cubicBezTo>
                  <a:pt x="442" y="112"/>
                  <a:pt x="142" y="23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7" name="Freeform 130"/>
          <p:cNvSpPr>
            <a:spLocks/>
          </p:cNvSpPr>
          <p:nvPr/>
        </p:nvSpPr>
        <p:spPr bwMode="auto">
          <a:xfrm>
            <a:off x="1371600" y="33766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8" name="Freeform 131"/>
          <p:cNvSpPr>
            <a:spLocks/>
          </p:cNvSpPr>
          <p:nvPr/>
        </p:nvSpPr>
        <p:spPr bwMode="auto">
          <a:xfrm rot="10800000">
            <a:off x="1524000" y="35290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9" name="Text Box 132"/>
          <p:cNvSpPr txBox="1">
            <a:spLocks noChangeArrowheads="1"/>
          </p:cNvSpPr>
          <p:nvPr/>
        </p:nvSpPr>
        <p:spPr bwMode="auto">
          <a:xfrm>
            <a:off x="2667000" y="37576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1300" name="Text Box 133"/>
          <p:cNvSpPr txBox="1">
            <a:spLocks noChangeArrowheads="1"/>
          </p:cNvSpPr>
          <p:nvPr/>
        </p:nvSpPr>
        <p:spPr bwMode="auto">
          <a:xfrm>
            <a:off x="4191000" y="37576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1301" name="Text Box 134"/>
          <p:cNvSpPr txBox="1">
            <a:spLocks noChangeArrowheads="1"/>
          </p:cNvSpPr>
          <p:nvPr/>
        </p:nvSpPr>
        <p:spPr bwMode="auto">
          <a:xfrm>
            <a:off x="5715000" y="37576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1302" name="Text Box 135"/>
          <p:cNvSpPr txBox="1">
            <a:spLocks noChangeArrowheads="1"/>
          </p:cNvSpPr>
          <p:nvPr/>
        </p:nvSpPr>
        <p:spPr bwMode="auto">
          <a:xfrm>
            <a:off x="7239000" y="47482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1303" name="Text Box 136"/>
          <p:cNvSpPr txBox="1">
            <a:spLocks noChangeArrowheads="1"/>
          </p:cNvSpPr>
          <p:nvPr/>
        </p:nvSpPr>
        <p:spPr bwMode="auto">
          <a:xfrm>
            <a:off x="6972300" y="3833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</a:t>
            </a:r>
          </a:p>
        </p:txBody>
      </p:sp>
      <p:sp>
        <p:nvSpPr>
          <p:cNvPr id="11304" name="Rectangle 138"/>
          <p:cNvSpPr>
            <a:spLocks noChangeArrowheads="1"/>
          </p:cNvSpPr>
          <p:nvPr/>
        </p:nvSpPr>
        <p:spPr bwMode="auto">
          <a:xfrm>
            <a:off x="2133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Rectangle 139"/>
          <p:cNvSpPr>
            <a:spLocks noChangeArrowheads="1"/>
          </p:cNvSpPr>
          <p:nvPr/>
        </p:nvSpPr>
        <p:spPr bwMode="auto">
          <a:xfrm>
            <a:off x="2438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6" name="Rectangle 140"/>
          <p:cNvSpPr>
            <a:spLocks noChangeArrowheads="1"/>
          </p:cNvSpPr>
          <p:nvPr/>
        </p:nvSpPr>
        <p:spPr bwMode="auto">
          <a:xfrm>
            <a:off x="2743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7" name="Freeform 141"/>
          <p:cNvSpPr>
            <a:spLocks/>
          </p:cNvSpPr>
          <p:nvPr/>
        </p:nvSpPr>
        <p:spPr bwMode="auto">
          <a:xfrm>
            <a:off x="2895600" y="54991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08" name="Rectangle 142"/>
          <p:cNvSpPr>
            <a:spLocks noChangeArrowheads="1"/>
          </p:cNvSpPr>
          <p:nvPr/>
        </p:nvSpPr>
        <p:spPr bwMode="auto">
          <a:xfrm>
            <a:off x="3657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9" name="Rectangle 143"/>
          <p:cNvSpPr>
            <a:spLocks noChangeArrowheads="1"/>
          </p:cNvSpPr>
          <p:nvPr/>
        </p:nvSpPr>
        <p:spPr bwMode="auto">
          <a:xfrm>
            <a:off x="3962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0" name="Rectangle 144"/>
          <p:cNvSpPr>
            <a:spLocks noChangeArrowheads="1"/>
          </p:cNvSpPr>
          <p:nvPr/>
        </p:nvSpPr>
        <p:spPr bwMode="auto">
          <a:xfrm>
            <a:off x="4267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1" name="Freeform 145"/>
          <p:cNvSpPr>
            <a:spLocks/>
          </p:cNvSpPr>
          <p:nvPr/>
        </p:nvSpPr>
        <p:spPr bwMode="auto">
          <a:xfrm>
            <a:off x="4419600" y="54991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12" name="Rectangle 146"/>
          <p:cNvSpPr>
            <a:spLocks noChangeArrowheads="1"/>
          </p:cNvSpPr>
          <p:nvPr/>
        </p:nvSpPr>
        <p:spPr bwMode="auto">
          <a:xfrm>
            <a:off x="5181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3" name="Rectangle 147"/>
          <p:cNvSpPr>
            <a:spLocks noChangeArrowheads="1"/>
          </p:cNvSpPr>
          <p:nvPr/>
        </p:nvSpPr>
        <p:spPr bwMode="auto">
          <a:xfrm>
            <a:off x="5486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Rectangle 148"/>
          <p:cNvSpPr>
            <a:spLocks noChangeArrowheads="1"/>
          </p:cNvSpPr>
          <p:nvPr/>
        </p:nvSpPr>
        <p:spPr bwMode="auto">
          <a:xfrm>
            <a:off x="5791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5" name="Freeform 153"/>
          <p:cNvSpPr>
            <a:spLocks/>
          </p:cNvSpPr>
          <p:nvPr/>
        </p:nvSpPr>
        <p:spPr bwMode="auto">
          <a:xfrm rot="10800000">
            <a:off x="3048000" y="56515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16" name="Freeform 154"/>
          <p:cNvSpPr>
            <a:spLocks/>
          </p:cNvSpPr>
          <p:nvPr/>
        </p:nvSpPr>
        <p:spPr bwMode="auto">
          <a:xfrm rot="10800000">
            <a:off x="4572000" y="56372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17" name="Freeform 156"/>
          <p:cNvSpPr>
            <a:spLocks/>
          </p:cNvSpPr>
          <p:nvPr/>
        </p:nvSpPr>
        <p:spPr bwMode="auto">
          <a:xfrm>
            <a:off x="2517775" y="56372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18" name="Freeform 157"/>
          <p:cNvSpPr>
            <a:spLocks/>
          </p:cNvSpPr>
          <p:nvPr/>
        </p:nvSpPr>
        <p:spPr bwMode="auto">
          <a:xfrm>
            <a:off x="4038600" y="56372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19" name="Freeform 158"/>
          <p:cNvSpPr>
            <a:spLocks/>
          </p:cNvSpPr>
          <p:nvPr/>
        </p:nvSpPr>
        <p:spPr bwMode="auto">
          <a:xfrm>
            <a:off x="5559425" y="56372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0" name="Rectangle 160"/>
          <p:cNvSpPr>
            <a:spLocks noChangeArrowheads="1"/>
          </p:cNvSpPr>
          <p:nvPr/>
        </p:nvSpPr>
        <p:spPr bwMode="auto">
          <a:xfrm>
            <a:off x="6705600" y="54991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1" name="Rectangle 161"/>
          <p:cNvSpPr>
            <a:spLocks noChangeArrowheads="1"/>
          </p:cNvSpPr>
          <p:nvPr/>
        </p:nvSpPr>
        <p:spPr bwMode="auto">
          <a:xfrm>
            <a:off x="1219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2" name="Freeform 164"/>
          <p:cNvSpPr>
            <a:spLocks/>
          </p:cNvSpPr>
          <p:nvPr/>
        </p:nvSpPr>
        <p:spPr bwMode="auto">
          <a:xfrm>
            <a:off x="1371600" y="54848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3" name="Freeform 165"/>
          <p:cNvSpPr>
            <a:spLocks/>
          </p:cNvSpPr>
          <p:nvPr/>
        </p:nvSpPr>
        <p:spPr bwMode="auto">
          <a:xfrm rot="10800000">
            <a:off x="1524000" y="56372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4" name="Text Box 166"/>
          <p:cNvSpPr txBox="1">
            <a:spLocks noChangeArrowheads="1"/>
          </p:cNvSpPr>
          <p:nvPr/>
        </p:nvSpPr>
        <p:spPr bwMode="auto">
          <a:xfrm>
            <a:off x="2667000" y="5865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1325" name="Text Box 167"/>
          <p:cNvSpPr txBox="1">
            <a:spLocks noChangeArrowheads="1"/>
          </p:cNvSpPr>
          <p:nvPr/>
        </p:nvSpPr>
        <p:spPr bwMode="auto">
          <a:xfrm>
            <a:off x="4191000" y="5865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1326" name="Text Box 168"/>
          <p:cNvSpPr txBox="1">
            <a:spLocks noChangeArrowheads="1"/>
          </p:cNvSpPr>
          <p:nvPr/>
        </p:nvSpPr>
        <p:spPr bwMode="auto">
          <a:xfrm>
            <a:off x="5715000" y="5865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1327" name="Freeform 171"/>
          <p:cNvSpPr>
            <a:spLocks/>
          </p:cNvSpPr>
          <p:nvPr/>
        </p:nvSpPr>
        <p:spPr bwMode="auto">
          <a:xfrm>
            <a:off x="5943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8" name="Freeform 172"/>
          <p:cNvSpPr>
            <a:spLocks/>
          </p:cNvSpPr>
          <p:nvPr/>
        </p:nvSpPr>
        <p:spPr bwMode="auto">
          <a:xfrm rot="10800000">
            <a:off x="6096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9" name="Date Placeholder 9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5851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for insertion and deletion in a linked list: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743200"/>
            <a:ext cx="4438775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648200"/>
            <a:ext cx="5791200" cy="174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0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linked list can perform all of the </a:t>
            </a:r>
            <a:r>
              <a:rPr lang="en-US" dirty="0" smtClean="0"/>
              <a:t>access </a:t>
            </a:r>
            <a:r>
              <a:rPr lang="en-US" dirty="0" smtClean="0"/>
              <a:t>and update operations for a positional list in constant time.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Goodrich and Tamassia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200400"/>
            <a:ext cx="3556000" cy="30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5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4CBA581-A6F2-E24B-9D59-06B8FDAEAC51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Applications of Stacks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dirty="0">
                <a:latin typeface="Tahoma" charset="0"/>
              </a:rPr>
              <a:t>Direct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Page-visited history in a Web browser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Undo sequence in a text editor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Chain of method calls in </a:t>
            </a:r>
            <a:r>
              <a:rPr lang="en-US" dirty="0" smtClean="0">
                <a:latin typeface="Tahoma" charset="0"/>
              </a:rPr>
              <a:t>a language supporting recursion</a:t>
            </a:r>
            <a:endParaRPr lang="en-US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dirty="0">
                <a:latin typeface="Tahoma" charset="0"/>
              </a:rPr>
              <a:t>Indirect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Auxiliary data structure for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Component of other data structures</a:t>
            </a:r>
          </a:p>
        </p:txBody>
      </p:sp>
      <p:sp>
        <p:nvSpPr>
          <p:cNvPr id="1434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588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3075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95B3078-968A-F543-85FC-E2ED6FB83A4B}" type="slidenum">
              <a:rPr lang="en-US" sz="1400"/>
              <a:pPr eaLnBrk="1" hangingPunct="1"/>
              <a:t>40</a:t>
            </a:fld>
            <a:endParaRPr lang="en-US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1676400"/>
            <a:ext cx="6858000" cy="9144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Trees</a:t>
            </a:r>
          </a:p>
        </p:txBody>
      </p:sp>
      <p:sp>
        <p:nvSpPr>
          <p:cNvPr id="3084" name="Date Placeholder 1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  <p:sp>
        <p:nvSpPr>
          <p:cNvPr id="15" name="Subtitle 1"/>
          <p:cNvSpPr txBox="1">
            <a:spLocks/>
          </p:cNvSpPr>
          <p:nvPr/>
        </p:nvSpPr>
        <p:spPr bwMode="auto">
          <a:xfrm>
            <a:off x="914400" y="381000"/>
            <a:ext cx="6629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charset="0"/>
              <a:buChar char="w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smtClean="0"/>
              <a:t>Presentation for use with the textbook </a:t>
            </a:r>
            <a:r>
              <a:rPr lang="en-US" sz="180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smtClean="0"/>
              <a:t>, by M. T. Goodrich and R. Tamassia, Wiley, 2015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200400"/>
            <a:ext cx="4495800" cy="2849000"/>
          </a:xfrm>
          <a:prstGeom prst="rect">
            <a:avLst/>
          </a:prstGeom>
          <a:ln w="38100" cap="sq">
            <a:solidFill>
              <a:srgbClr val="5674F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886200" y="6062246"/>
            <a:ext cx="2501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The </a:t>
            </a:r>
            <a:r>
              <a:rPr lang="en-US" sz="800" dirty="0" err="1"/>
              <a:t>Calkin</a:t>
            </a:r>
            <a:r>
              <a:rPr lang="en-US" sz="800" dirty="0"/>
              <a:t>–</a:t>
            </a:r>
            <a:r>
              <a:rPr lang="en-US" sz="800" dirty="0" err="1"/>
              <a:t>Wilf</a:t>
            </a:r>
            <a:r>
              <a:rPr lang="en-US" sz="800" dirty="0"/>
              <a:t> tree, drawn using an H tree layout</a:t>
            </a:r>
            <a:r>
              <a:rPr lang="en-US" sz="800" dirty="0" smtClean="0"/>
              <a:t>.</a:t>
            </a:r>
          </a:p>
          <a:p>
            <a:r>
              <a:rPr lang="en-US" sz="800" dirty="0" smtClean="0"/>
              <a:t>David </a:t>
            </a:r>
            <a:r>
              <a:rPr lang="en-US" sz="800" dirty="0" err="1" smtClean="0"/>
              <a:t>Eppstein</a:t>
            </a:r>
            <a:r>
              <a:rPr lang="en-US" sz="800" dirty="0" smtClean="0"/>
              <a:t>, 2009. Public-domain image.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55B1DA-A1E9-2549-8CFA-AF1CE2F9817A}" type="slidenum">
              <a:rPr lang="en-US" sz="1400"/>
              <a:pPr eaLnBrk="1" hangingPunct="1"/>
              <a:t>41</a:t>
            </a:fld>
            <a:endParaRPr lang="en-US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What is a Tree</a:t>
            </a: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352800" cy="41148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In computer science, a tree is an abstract model of a hierarchical structure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A tree consists of nodes with a parent-child relation</a:t>
            </a:r>
          </a:p>
          <a:p>
            <a:pPr eaLnBrk="1" hangingPunct="1"/>
            <a:r>
              <a:rPr lang="en-US" sz="2000" b="1" dirty="0">
                <a:latin typeface="Tahoma" charset="0"/>
              </a:rPr>
              <a:t>Applications</a:t>
            </a:r>
            <a:r>
              <a:rPr lang="en-US" sz="2000" dirty="0">
                <a:latin typeface="Tahoma" charset="0"/>
              </a:rPr>
              <a:t>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Organization charts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File systems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Programming environments</a:t>
            </a:r>
          </a:p>
        </p:txBody>
      </p:sp>
      <p:grpSp>
        <p:nvGrpSpPr>
          <p:cNvPr id="4102" name="Group 70"/>
          <p:cNvGrpSpPr>
            <a:grpSpLocks/>
          </p:cNvGrpSpPr>
          <p:nvPr/>
        </p:nvGrpSpPr>
        <p:grpSpPr bwMode="auto">
          <a:xfrm>
            <a:off x="3657600" y="1981200"/>
            <a:ext cx="5240338" cy="3132138"/>
            <a:chOff x="2180" y="957"/>
            <a:chExt cx="3301" cy="1973"/>
          </a:xfrm>
        </p:grpSpPr>
        <p:sp>
          <p:nvSpPr>
            <p:cNvPr id="4104" name="AutoShape 45"/>
            <p:cNvSpPr>
              <a:spLocks noChangeAspect="1" noChangeArrowheads="1"/>
            </p:cNvSpPr>
            <p:nvPr/>
          </p:nvSpPr>
          <p:spPr bwMode="auto">
            <a:xfrm>
              <a:off x="3333" y="957"/>
              <a:ext cx="1082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Computers</a:t>
              </a:r>
              <a:r>
                <a:rPr lang="ja-JP" altLang="en-US" sz="1600"/>
                <a:t>”</a:t>
              </a:r>
              <a:r>
                <a:rPr lang="en-US" sz="1600"/>
                <a:t>R</a:t>
              </a:r>
              <a:r>
                <a:rPr lang="ja-JP" altLang="en-US" sz="1600"/>
                <a:t>”</a:t>
              </a:r>
              <a:r>
                <a:rPr lang="en-US" sz="1600"/>
                <a:t>Us</a:t>
              </a:r>
            </a:p>
          </p:txBody>
        </p:sp>
        <p:sp>
          <p:nvSpPr>
            <p:cNvPr id="4105" name="AutoShape 46"/>
            <p:cNvSpPr>
              <a:spLocks noChangeAspect="1" noChangeArrowheads="1"/>
            </p:cNvSpPr>
            <p:nvPr/>
          </p:nvSpPr>
          <p:spPr bwMode="auto">
            <a:xfrm>
              <a:off x="2604" y="1533"/>
              <a:ext cx="43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Sales</a:t>
              </a:r>
            </a:p>
          </p:txBody>
        </p:sp>
        <p:sp>
          <p:nvSpPr>
            <p:cNvPr id="4106" name="AutoShape 47"/>
            <p:cNvSpPr>
              <a:spLocks noChangeAspect="1" noChangeArrowheads="1"/>
            </p:cNvSpPr>
            <p:nvPr/>
          </p:nvSpPr>
          <p:spPr bwMode="auto">
            <a:xfrm>
              <a:off x="5085" y="1533"/>
              <a:ext cx="39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R&amp;D</a:t>
              </a:r>
            </a:p>
          </p:txBody>
        </p:sp>
        <p:sp>
          <p:nvSpPr>
            <p:cNvPr id="4107" name="AutoShape 48"/>
            <p:cNvSpPr>
              <a:spLocks noChangeAspect="1" noChangeArrowheads="1"/>
            </p:cNvSpPr>
            <p:nvPr/>
          </p:nvSpPr>
          <p:spPr bwMode="auto">
            <a:xfrm>
              <a:off x="3977" y="1533"/>
              <a:ext cx="95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Manufacturing</a:t>
              </a:r>
            </a:p>
          </p:txBody>
        </p:sp>
        <p:sp>
          <p:nvSpPr>
            <p:cNvPr id="4108" name="AutoShape 49"/>
            <p:cNvSpPr>
              <a:spLocks noChangeAspect="1" noChangeArrowheads="1"/>
            </p:cNvSpPr>
            <p:nvPr/>
          </p:nvSpPr>
          <p:spPr bwMode="auto">
            <a:xfrm>
              <a:off x="3787" y="2109"/>
              <a:ext cx="591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Laptops</a:t>
              </a:r>
            </a:p>
          </p:txBody>
        </p:sp>
        <p:sp>
          <p:nvSpPr>
            <p:cNvPr id="4109" name="AutoShape 50"/>
            <p:cNvSpPr>
              <a:spLocks noChangeAspect="1" noChangeArrowheads="1"/>
            </p:cNvSpPr>
            <p:nvPr/>
          </p:nvSpPr>
          <p:spPr bwMode="auto">
            <a:xfrm>
              <a:off x="4512" y="2109"/>
              <a:ext cx="66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Desktops</a:t>
              </a:r>
            </a:p>
          </p:txBody>
        </p:sp>
        <p:sp>
          <p:nvSpPr>
            <p:cNvPr id="4110" name="AutoShape 52"/>
            <p:cNvSpPr>
              <a:spLocks noChangeAspect="1" noChangeArrowheads="1"/>
            </p:cNvSpPr>
            <p:nvPr/>
          </p:nvSpPr>
          <p:spPr bwMode="auto">
            <a:xfrm>
              <a:off x="2351" y="2108"/>
              <a:ext cx="29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US</a:t>
              </a:r>
            </a:p>
          </p:txBody>
        </p:sp>
        <p:sp>
          <p:nvSpPr>
            <p:cNvPr id="4111" name="AutoShape 54"/>
            <p:cNvSpPr>
              <a:spLocks noChangeAspect="1" noChangeArrowheads="1"/>
            </p:cNvSpPr>
            <p:nvPr/>
          </p:nvSpPr>
          <p:spPr bwMode="auto">
            <a:xfrm>
              <a:off x="2783" y="2109"/>
              <a:ext cx="8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International</a:t>
              </a:r>
            </a:p>
          </p:txBody>
        </p:sp>
        <p:cxnSp>
          <p:nvCxnSpPr>
            <p:cNvPr id="4112" name="AutoShape 56"/>
            <p:cNvCxnSpPr>
              <a:cxnSpLocks noChangeShapeType="1"/>
              <a:stCxn id="4104" idx="2"/>
              <a:endCxn id="4105" idx="0"/>
            </p:cNvCxnSpPr>
            <p:nvPr/>
          </p:nvCxnSpPr>
          <p:spPr bwMode="auto">
            <a:xfrm flipH="1">
              <a:off x="2823" y="1205"/>
              <a:ext cx="105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3" name="AutoShape 57"/>
            <p:cNvCxnSpPr>
              <a:cxnSpLocks noChangeShapeType="1"/>
              <a:stCxn id="4104" idx="2"/>
              <a:endCxn id="4107" idx="0"/>
            </p:cNvCxnSpPr>
            <p:nvPr/>
          </p:nvCxnSpPr>
          <p:spPr bwMode="auto">
            <a:xfrm>
              <a:off x="3874" y="1205"/>
              <a:ext cx="58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4" name="AutoShape 58"/>
            <p:cNvCxnSpPr>
              <a:cxnSpLocks noChangeShapeType="1"/>
              <a:stCxn id="4104" idx="2"/>
              <a:endCxn id="4106" idx="0"/>
            </p:cNvCxnSpPr>
            <p:nvPr/>
          </p:nvCxnSpPr>
          <p:spPr bwMode="auto">
            <a:xfrm>
              <a:off x="3874" y="1205"/>
              <a:ext cx="140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5" name="AutoShape 60"/>
            <p:cNvCxnSpPr>
              <a:cxnSpLocks noChangeShapeType="1"/>
              <a:stCxn id="4107" idx="2"/>
              <a:endCxn id="4109" idx="0"/>
            </p:cNvCxnSpPr>
            <p:nvPr/>
          </p:nvCxnSpPr>
          <p:spPr bwMode="auto">
            <a:xfrm>
              <a:off x="4455" y="1781"/>
              <a:ext cx="38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6" name="AutoShape 61"/>
            <p:cNvCxnSpPr>
              <a:cxnSpLocks noChangeShapeType="1"/>
              <a:stCxn id="4107" idx="2"/>
              <a:endCxn id="4108" idx="0"/>
            </p:cNvCxnSpPr>
            <p:nvPr/>
          </p:nvCxnSpPr>
          <p:spPr bwMode="auto">
            <a:xfrm flipH="1">
              <a:off x="4083" y="1781"/>
              <a:ext cx="372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7" name="AutoShape 62"/>
            <p:cNvCxnSpPr>
              <a:cxnSpLocks noChangeShapeType="1"/>
              <a:stCxn id="4105" idx="2"/>
              <a:endCxn id="4111" idx="0"/>
            </p:cNvCxnSpPr>
            <p:nvPr/>
          </p:nvCxnSpPr>
          <p:spPr bwMode="auto">
            <a:xfrm>
              <a:off x="2823" y="1781"/>
              <a:ext cx="395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8" name="AutoShape 63"/>
            <p:cNvCxnSpPr>
              <a:cxnSpLocks noChangeShapeType="1"/>
              <a:stCxn id="4105" idx="2"/>
              <a:endCxn id="4110" idx="0"/>
            </p:cNvCxnSpPr>
            <p:nvPr/>
          </p:nvCxnSpPr>
          <p:spPr bwMode="auto">
            <a:xfrm flipH="1">
              <a:off x="2500" y="1781"/>
              <a:ext cx="323" cy="3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119" name="AutoShape 64"/>
            <p:cNvSpPr>
              <a:spLocks noChangeAspect="1" noChangeArrowheads="1"/>
            </p:cNvSpPr>
            <p:nvPr/>
          </p:nvSpPr>
          <p:spPr bwMode="auto">
            <a:xfrm>
              <a:off x="2180" y="2688"/>
              <a:ext cx="54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Europe</a:t>
              </a:r>
            </a:p>
          </p:txBody>
        </p:sp>
        <p:sp>
          <p:nvSpPr>
            <p:cNvPr id="4120" name="AutoShape 65"/>
            <p:cNvSpPr>
              <a:spLocks noChangeAspect="1" noChangeArrowheads="1"/>
            </p:cNvSpPr>
            <p:nvPr/>
          </p:nvSpPr>
          <p:spPr bwMode="auto">
            <a:xfrm>
              <a:off x="3023" y="2688"/>
              <a:ext cx="37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Asia</a:t>
              </a:r>
            </a:p>
          </p:txBody>
        </p:sp>
        <p:cxnSp>
          <p:nvCxnSpPr>
            <p:cNvPr id="4121" name="AutoShape 66"/>
            <p:cNvCxnSpPr>
              <a:cxnSpLocks noChangeShapeType="1"/>
              <a:stCxn id="4111" idx="2"/>
              <a:endCxn id="4120" idx="0"/>
            </p:cNvCxnSpPr>
            <p:nvPr/>
          </p:nvCxnSpPr>
          <p:spPr bwMode="auto">
            <a:xfrm flipH="1">
              <a:off x="3210" y="2357"/>
              <a:ext cx="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22" name="AutoShape 67"/>
            <p:cNvCxnSpPr>
              <a:cxnSpLocks noChangeShapeType="1"/>
              <a:stCxn id="4111" idx="2"/>
              <a:endCxn id="4119" idx="0"/>
            </p:cNvCxnSpPr>
            <p:nvPr/>
          </p:nvCxnSpPr>
          <p:spPr bwMode="auto">
            <a:xfrm flipH="1">
              <a:off x="2454" y="2357"/>
              <a:ext cx="764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123" name="AutoShape 68"/>
            <p:cNvSpPr>
              <a:spLocks noChangeAspect="1" noChangeArrowheads="1"/>
            </p:cNvSpPr>
            <p:nvPr/>
          </p:nvSpPr>
          <p:spPr bwMode="auto">
            <a:xfrm>
              <a:off x="3698" y="2688"/>
              <a:ext cx="5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Canada</a:t>
              </a:r>
            </a:p>
          </p:txBody>
        </p:sp>
        <p:cxnSp>
          <p:nvCxnSpPr>
            <p:cNvPr id="4124" name="AutoShape 69"/>
            <p:cNvCxnSpPr>
              <a:cxnSpLocks noChangeShapeType="1"/>
              <a:stCxn id="4111" idx="2"/>
              <a:endCxn id="4123" idx="0"/>
            </p:cNvCxnSpPr>
            <p:nvPr/>
          </p:nvCxnSpPr>
          <p:spPr bwMode="auto">
            <a:xfrm>
              <a:off x="3218" y="2357"/>
              <a:ext cx="765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103" name="Date Placeholder 2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2DD1B4D-D81E-E741-B822-ED235B7E26F7}" type="slidenum">
              <a:rPr lang="en-US" sz="1400"/>
              <a:pPr eaLnBrk="1" hangingPunct="1"/>
              <a:t>42</a:t>
            </a:fld>
            <a:endParaRPr lang="en-US" sz="1400"/>
          </a:p>
        </p:txBody>
      </p:sp>
      <p:sp>
        <p:nvSpPr>
          <p:cNvPr id="5124" name="AutoShape 28"/>
          <p:cNvSpPr>
            <a:spLocks noChangeArrowheads="1"/>
          </p:cNvSpPr>
          <p:nvPr/>
        </p:nvSpPr>
        <p:spPr bwMode="auto">
          <a:xfrm>
            <a:off x="6772275" y="3190875"/>
            <a:ext cx="1981200" cy="18288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2651760" bIns="0" anchor="b" anchorCtr="1"/>
          <a:lstStyle/>
          <a:p>
            <a:r>
              <a:rPr lang="en-US"/>
              <a:t>subtree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Tree Terminology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1050" y="1676400"/>
            <a:ext cx="455295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Root: node without parent (A)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Internal node: node with at least one child (A, B, C, F)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External node (a.k.a. leaf ): node without children (E, I, J, K, G, H, D)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Ancestors of a node: parent, grandparent, grand-grandparent,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Depth of a node: number of ancestors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Height of a tree: maximum depth of any node (3)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Descendant of a node: child, grandchild, grand-grandchild, etc.</a:t>
            </a:r>
          </a:p>
        </p:txBody>
      </p:sp>
      <p:grpSp>
        <p:nvGrpSpPr>
          <p:cNvPr id="5127" name="Group 26"/>
          <p:cNvGrpSpPr>
            <a:grpSpLocks/>
          </p:cNvGrpSpPr>
          <p:nvPr/>
        </p:nvGrpSpPr>
        <p:grpSpPr bwMode="auto">
          <a:xfrm>
            <a:off x="5029200" y="2667000"/>
            <a:ext cx="3709988" cy="3127375"/>
            <a:chOff x="3135" y="1250"/>
            <a:chExt cx="2337" cy="1970"/>
          </a:xfrm>
        </p:grpSpPr>
        <p:sp>
          <p:nvSpPr>
            <p:cNvPr id="5130" name="AutoShape 5"/>
            <p:cNvSpPr>
              <a:spLocks noChangeAspect="1" noChangeArrowheads="1"/>
            </p:cNvSpPr>
            <p:nvPr/>
          </p:nvSpPr>
          <p:spPr bwMode="auto">
            <a:xfrm>
              <a:off x="4216" y="1250"/>
              <a:ext cx="215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5131" name="AutoShape 6"/>
            <p:cNvSpPr>
              <a:spLocks noChangeAspect="1" noChangeArrowheads="1"/>
            </p:cNvSpPr>
            <p:nvPr/>
          </p:nvSpPr>
          <p:spPr bwMode="auto">
            <a:xfrm>
              <a:off x="3384" y="1826"/>
              <a:ext cx="21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5132" name="AutoShape 7"/>
            <p:cNvSpPr>
              <a:spLocks noChangeAspect="1" noChangeArrowheads="1"/>
            </p:cNvSpPr>
            <p:nvPr/>
          </p:nvSpPr>
          <p:spPr bwMode="auto">
            <a:xfrm>
              <a:off x="5247" y="1825"/>
              <a:ext cx="22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  <p:sp>
          <p:nvSpPr>
            <p:cNvPr id="5133" name="AutoShape 8"/>
            <p:cNvSpPr>
              <a:spLocks noChangeAspect="1" noChangeArrowheads="1"/>
            </p:cNvSpPr>
            <p:nvPr/>
          </p:nvSpPr>
          <p:spPr bwMode="auto">
            <a:xfrm>
              <a:off x="4754" y="1825"/>
              <a:ext cx="21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5134" name="AutoShape 9"/>
            <p:cNvSpPr>
              <a:spLocks noChangeAspect="1" noChangeArrowheads="1"/>
            </p:cNvSpPr>
            <p:nvPr/>
          </p:nvSpPr>
          <p:spPr bwMode="auto">
            <a:xfrm>
              <a:off x="4494" y="2401"/>
              <a:ext cx="22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5135" name="AutoShape 10"/>
            <p:cNvSpPr>
              <a:spLocks noChangeAspect="1" noChangeArrowheads="1"/>
            </p:cNvSpPr>
            <p:nvPr/>
          </p:nvSpPr>
          <p:spPr bwMode="auto">
            <a:xfrm>
              <a:off x="5007" y="2401"/>
              <a:ext cx="2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  <p:sp>
          <p:nvSpPr>
            <p:cNvPr id="5136" name="AutoShape 11"/>
            <p:cNvSpPr>
              <a:spLocks noChangeAspect="1" noChangeArrowheads="1"/>
            </p:cNvSpPr>
            <p:nvPr/>
          </p:nvSpPr>
          <p:spPr bwMode="auto">
            <a:xfrm>
              <a:off x="3135" y="2399"/>
              <a:ext cx="208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5137" name="AutoShape 12"/>
            <p:cNvSpPr>
              <a:spLocks noChangeAspect="1" noChangeArrowheads="1"/>
            </p:cNvSpPr>
            <p:nvPr/>
          </p:nvSpPr>
          <p:spPr bwMode="auto">
            <a:xfrm>
              <a:off x="3639" y="2402"/>
              <a:ext cx="20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  <p:cxnSp>
          <p:nvCxnSpPr>
            <p:cNvPr id="5138" name="AutoShape 13"/>
            <p:cNvCxnSpPr>
              <a:cxnSpLocks noChangeShapeType="1"/>
              <a:stCxn id="5130" idx="2"/>
              <a:endCxn id="5131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39" name="AutoShape 14"/>
            <p:cNvCxnSpPr>
              <a:cxnSpLocks noChangeShapeType="1"/>
              <a:stCxn id="5130" idx="2"/>
              <a:endCxn id="5133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0" name="AutoShape 15"/>
            <p:cNvCxnSpPr>
              <a:cxnSpLocks noChangeShapeType="1"/>
              <a:stCxn id="5130" idx="2"/>
              <a:endCxn id="5132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1" name="AutoShape 16"/>
            <p:cNvCxnSpPr>
              <a:cxnSpLocks noChangeShapeType="1"/>
              <a:stCxn id="5133" idx="2"/>
              <a:endCxn id="5135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2" name="AutoShape 17"/>
            <p:cNvCxnSpPr>
              <a:cxnSpLocks noChangeShapeType="1"/>
              <a:stCxn id="5133" idx="2"/>
              <a:endCxn id="5134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3" name="AutoShape 18"/>
            <p:cNvCxnSpPr>
              <a:cxnSpLocks noChangeShapeType="1"/>
              <a:stCxn id="5131" idx="2"/>
              <a:endCxn id="5137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4" name="AutoShape 19"/>
            <p:cNvCxnSpPr>
              <a:cxnSpLocks noChangeShapeType="1"/>
              <a:stCxn id="5131" idx="2"/>
              <a:endCxn id="5136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145" name="AutoShape 20"/>
            <p:cNvSpPr>
              <a:spLocks noChangeAspect="1" noChangeArrowheads="1"/>
            </p:cNvSpPr>
            <p:nvPr/>
          </p:nvSpPr>
          <p:spPr bwMode="auto">
            <a:xfrm>
              <a:off x="3289" y="2981"/>
              <a:ext cx="182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I</a:t>
              </a:r>
            </a:p>
          </p:txBody>
        </p:sp>
        <p:sp>
          <p:nvSpPr>
            <p:cNvPr id="5146" name="AutoShape 21"/>
            <p:cNvSpPr>
              <a:spLocks noChangeAspect="1" noChangeArrowheads="1"/>
            </p:cNvSpPr>
            <p:nvPr/>
          </p:nvSpPr>
          <p:spPr bwMode="auto">
            <a:xfrm>
              <a:off x="3655" y="2981"/>
              <a:ext cx="187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  <p:cxnSp>
          <p:nvCxnSpPr>
            <p:cNvPr id="5147" name="AutoShape 22"/>
            <p:cNvCxnSpPr>
              <a:cxnSpLocks noChangeShapeType="1"/>
              <a:stCxn id="5137" idx="2"/>
              <a:endCxn id="5146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8" name="AutoShape 23"/>
            <p:cNvCxnSpPr>
              <a:cxnSpLocks noChangeShapeType="1"/>
              <a:stCxn id="5137" idx="2"/>
              <a:endCxn id="5145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149" name="AutoShape 24"/>
            <p:cNvSpPr>
              <a:spLocks noChangeAspect="1" noChangeArrowheads="1"/>
            </p:cNvSpPr>
            <p:nvPr/>
          </p:nvSpPr>
          <p:spPr bwMode="auto">
            <a:xfrm>
              <a:off x="4026" y="2980"/>
              <a:ext cx="21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K</a:t>
              </a:r>
            </a:p>
          </p:txBody>
        </p:sp>
        <p:cxnSp>
          <p:nvCxnSpPr>
            <p:cNvPr id="5150" name="AutoShape 25"/>
            <p:cNvCxnSpPr>
              <a:cxnSpLocks noChangeShapeType="1"/>
              <a:stCxn id="5137" idx="2"/>
              <a:endCxn id="5149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79899" name="Rectangle 2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181600" y="1676400"/>
            <a:ext cx="3505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40458C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000" kern="0" dirty="0" err="1">
                <a:solidFill>
                  <a:srgbClr val="40458C"/>
                </a:solidFill>
                <a:latin typeface="Tahoma"/>
                <a:ea typeface="+mn-ea"/>
              </a:rPr>
              <a:t>Subtree</a:t>
            </a:r>
            <a:r>
              <a:rPr lang="en-US" sz="2000" kern="0" dirty="0">
                <a:solidFill>
                  <a:srgbClr val="40458C"/>
                </a:solidFill>
                <a:latin typeface="Tahoma"/>
                <a:ea typeface="+mn-ea"/>
              </a:rPr>
              <a:t>: tree consisting of a node and its descendants</a:t>
            </a:r>
          </a:p>
        </p:txBody>
      </p:sp>
      <p:sp>
        <p:nvSpPr>
          <p:cNvPr id="5129" name="Date Placeholder 2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357" y="4648200"/>
            <a:ext cx="5978843" cy="1726741"/>
          </a:xfrm>
          <a:prstGeom prst="rect">
            <a:avLst/>
          </a:prstGeom>
        </p:spPr>
      </p:pic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8F42A2D-3D24-9941-8EDB-6DB5999FB2B3}" type="slidenum">
              <a:rPr lang="en-US" sz="1400"/>
              <a:pPr eaLnBrk="1" hangingPunct="1"/>
              <a:t>43</a:t>
            </a:fld>
            <a:endParaRPr 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Tree </a:t>
            </a:r>
            <a:r>
              <a:rPr lang="en-US" dirty="0" smtClean="0">
                <a:latin typeface="Tahoma" charset="0"/>
              </a:rPr>
              <a:t>Operations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4648200"/>
          </a:xfrm>
        </p:spPr>
        <p:txBody>
          <a:bodyPr/>
          <a:lstStyle/>
          <a:p>
            <a:pPr eaLnBrk="1" hangingPunct="1"/>
            <a:r>
              <a:rPr lang="en-US" sz="2000" dirty="0" err="1" smtClean="0">
                <a:latin typeface="Tahoma" charset="0"/>
              </a:rPr>
              <a:t>Accessor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methods</a:t>
            </a:r>
            <a:r>
              <a:rPr lang="en-US" sz="2000" dirty="0" smtClean="0">
                <a:latin typeface="Tahoma" charset="0"/>
              </a:rPr>
              <a:t>:</a:t>
            </a:r>
          </a:p>
          <a:p>
            <a:pPr eaLnBrk="1" hangingPunct="1"/>
            <a:endParaRPr lang="en-US" sz="2000" dirty="0">
              <a:latin typeface="Tahoma" charset="0"/>
            </a:endParaRPr>
          </a:p>
          <a:p>
            <a:pPr eaLnBrk="1" hangingPunct="1"/>
            <a:endParaRPr lang="en-US" sz="2000" dirty="0" smtClean="0">
              <a:latin typeface="Tahoma" charset="0"/>
            </a:endParaRPr>
          </a:p>
          <a:p>
            <a:pPr eaLnBrk="1" hangingPunct="1"/>
            <a:endParaRPr lang="en-US" sz="2000" dirty="0">
              <a:latin typeface="Tahoma" charset="0"/>
            </a:endParaRPr>
          </a:p>
          <a:p>
            <a:pPr eaLnBrk="1" hangingPunct="1"/>
            <a:r>
              <a:rPr lang="en-US" sz="2000" dirty="0" smtClean="0">
                <a:latin typeface="Tahoma" charset="0"/>
              </a:rPr>
              <a:t>Query methods:</a:t>
            </a:r>
          </a:p>
          <a:p>
            <a:pPr eaLnBrk="1" hangingPunct="1"/>
            <a:endParaRPr lang="en-US" sz="2000" dirty="0">
              <a:latin typeface="Tahoma" charset="0"/>
            </a:endParaRPr>
          </a:p>
          <a:p>
            <a:pPr eaLnBrk="1" hangingPunct="1"/>
            <a:endParaRPr lang="en-US" sz="2000" dirty="0" smtClean="0">
              <a:latin typeface="Tahoma" charset="0"/>
            </a:endParaRPr>
          </a:p>
          <a:p>
            <a:pPr eaLnBrk="1" hangingPunct="1"/>
            <a:endParaRPr lang="en-US" sz="2000" dirty="0">
              <a:latin typeface="Tahoma" charset="0"/>
            </a:endParaRPr>
          </a:p>
          <a:p>
            <a:pPr eaLnBrk="1" hangingPunct="1"/>
            <a:r>
              <a:rPr lang="en-US" sz="2000" dirty="0" smtClean="0">
                <a:latin typeface="Tahoma" charset="0"/>
              </a:rPr>
              <a:t>Generic methods:</a:t>
            </a:r>
            <a:endParaRPr lang="en-US" sz="2000" dirty="0">
              <a:latin typeface="Tahoma" charset="0"/>
            </a:endParaRPr>
          </a:p>
        </p:txBody>
      </p:sp>
      <p:sp>
        <p:nvSpPr>
          <p:cNvPr id="6151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828800"/>
            <a:ext cx="5562600" cy="10026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3352800"/>
            <a:ext cx="3810000" cy="941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09C88BB-BFDF-6D4F-B06E-45F5708AFDAC}" type="slidenum">
              <a:rPr lang="en-US" sz="1400"/>
              <a:pPr eaLnBrk="1" hangingPunct="1"/>
              <a:t>44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Preorder Traversal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4267200" cy="22860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A traversal visits the nodes of a tree in a systematic manner</a:t>
            </a:r>
          </a:p>
          <a:p>
            <a:pPr eaLnBrk="1" hangingPunct="1"/>
            <a:r>
              <a:rPr lang="en-US" sz="2000">
                <a:latin typeface="Tahoma" charset="0"/>
              </a:rPr>
              <a:t>In a preorder traversal, a node is visited before its descendants </a:t>
            </a:r>
          </a:p>
          <a:p>
            <a:pPr eaLnBrk="1" hangingPunct="1"/>
            <a:r>
              <a:rPr lang="en-US" sz="2000">
                <a:latin typeface="Tahoma" charset="0"/>
              </a:rPr>
              <a:t>Application: print a structured document</a:t>
            </a:r>
          </a:p>
        </p:txBody>
      </p:sp>
      <p:sp>
        <p:nvSpPr>
          <p:cNvPr id="7174" name="AutoShape 5"/>
          <p:cNvSpPr>
            <a:spLocks noChangeAspect="1" noChangeArrowheads="1"/>
          </p:cNvSpPr>
          <p:nvPr/>
        </p:nvSpPr>
        <p:spPr bwMode="auto">
          <a:xfrm>
            <a:off x="3960813" y="3886200"/>
            <a:ext cx="18653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Make Money Fast!</a:t>
            </a:r>
          </a:p>
        </p:txBody>
      </p:sp>
      <p:sp>
        <p:nvSpPr>
          <p:cNvPr id="7175" name="AutoShape 6"/>
          <p:cNvSpPr>
            <a:spLocks noChangeAspect="1" noChangeArrowheads="1"/>
          </p:cNvSpPr>
          <p:nvPr/>
        </p:nvSpPr>
        <p:spPr bwMode="auto">
          <a:xfrm>
            <a:off x="1306513" y="4800600"/>
            <a:ext cx="1493837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 Motivations</a:t>
            </a:r>
          </a:p>
        </p:txBody>
      </p:sp>
      <p:sp>
        <p:nvSpPr>
          <p:cNvPr id="7176" name="AutoShape 7"/>
          <p:cNvSpPr>
            <a:spLocks noChangeAspect="1" noChangeArrowheads="1"/>
          </p:cNvSpPr>
          <p:nvPr/>
        </p:nvSpPr>
        <p:spPr bwMode="auto">
          <a:xfrm>
            <a:off x="7543800" y="4800600"/>
            <a:ext cx="1223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References</a:t>
            </a:r>
          </a:p>
        </p:txBody>
      </p:sp>
      <p:sp>
        <p:nvSpPr>
          <p:cNvPr id="7177" name="AutoShape 8"/>
          <p:cNvSpPr>
            <a:spLocks noChangeAspect="1" noChangeArrowheads="1"/>
          </p:cNvSpPr>
          <p:nvPr/>
        </p:nvSpPr>
        <p:spPr bwMode="auto">
          <a:xfrm>
            <a:off x="5368925" y="4800600"/>
            <a:ext cx="1233488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 Methods</a:t>
            </a:r>
          </a:p>
        </p:txBody>
      </p:sp>
      <p:sp>
        <p:nvSpPr>
          <p:cNvPr id="7178" name="AutoShape 9"/>
          <p:cNvSpPr>
            <a:spLocks noChangeAspect="1" noChangeArrowheads="1"/>
          </p:cNvSpPr>
          <p:nvPr/>
        </p:nvSpPr>
        <p:spPr bwMode="auto">
          <a:xfrm>
            <a:off x="3886200" y="5572125"/>
            <a:ext cx="1092200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2.1 Stock</a:t>
            </a:r>
            <a:br>
              <a:rPr lang="en-US" sz="1600"/>
            </a:br>
            <a:r>
              <a:rPr lang="en-US" sz="1600"/>
              <a:t>Fraud</a:t>
            </a:r>
          </a:p>
        </p:txBody>
      </p:sp>
      <p:sp>
        <p:nvSpPr>
          <p:cNvPr id="7179" name="AutoShape 10"/>
          <p:cNvSpPr>
            <a:spLocks noChangeAspect="1" noChangeArrowheads="1"/>
          </p:cNvSpPr>
          <p:nvPr/>
        </p:nvSpPr>
        <p:spPr bwMode="auto">
          <a:xfrm>
            <a:off x="5451475" y="5572125"/>
            <a:ext cx="1077913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2.2 Ponzi</a:t>
            </a:r>
            <a:br>
              <a:rPr lang="en-US" sz="1600"/>
            </a:br>
            <a:r>
              <a:rPr lang="en-US" sz="1600"/>
              <a:t>Scheme</a:t>
            </a:r>
          </a:p>
        </p:txBody>
      </p:sp>
      <p:sp>
        <p:nvSpPr>
          <p:cNvPr id="7180" name="AutoShape 11"/>
          <p:cNvSpPr>
            <a:spLocks noChangeAspect="1" noChangeArrowheads="1"/>
          </p:cNvSpPr>
          <p:nvPr/>
        </p:nvSpPr>
        <p:spPr bwMode="auto">
          <a:xfrm>
            <a:off x="762000" y="5707063"/>
            <a:ext cx="1119188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1.1 Greed</a:t>
            </a:r>
          </a:p>
        </p:txBody>
      </p:sp>
      <p:sp>
        <p:nvSpPr>
          <p:cNvPr id="7181" name="AutoShape 12"/>
          <p:cNvSpPr>
            <a:spLocks noChangeAspect="1" noChangeArrowheads="1"/>
          </p:cNvSpPr>
          <p:nvPr/>
        </p:nvSpPr>
        <p:spPr bwMode="auto">
          <a:xfrm>
            <a:off x="2266950" y="5707063"/>
            <a:ext cx="1184275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1.2 Avidity</a:t>
            </a:r>
          </a:p>
        </p:txBody>
      </p:sp>
      <p:cxnSp>
        <p:nvCxnSpPr>
          <p:cNvPr id="7182" name="AutoShape 13"/>
          <p:cNvCxnSpPr>
            <a:cxnSpLocks noChangeShapeType="1"/>
            <a:stCxn id="7174" idx="2"/>
            <a:endCxn id="7175" idx="0"/>
          </p:cNvCxnSpPr>
          <p:nvPr/>
        </p:nvCxnSpPr>
        <p:spPr bwMode="auto">
          <a:xfrm flipH="1">
            <a:off x="2054225" y="4279900"/>
            <a:ext cx="2840038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3" name="AutoShape 14"/>
          <p:cNvCxnSpPr>
            <a:cxnSpLocks noChangeShapeType="1"/>
            <a:stCxn id="7174" idx="2"/>
            <a:endCxn id="7177" idx="0"/>
          </p:cNvCxnSpPr>
          <p:nvPr/>
        </p:nvCxnSpPr>
        <p:spPr bwMode="auto">
          <a:xfrm>
            <a:off x="4894263" y="4279900"/>
            <a:ext cx="1092200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4" name="AutoShape 15"/>
          <p:cNvCxnSpPr>
            <a:cxnSpLocks noChangeShapeType="1"/>
            <a:stCxn id="7174" idx="2"/>
            <a:endCxn id="7176" idx="0"/>
          </p:cNvCxnSpPr>
          <p:nvPr/>
        </p:nvCxnSpPr>
        <p:spPr bwMode="auto">
          <a:xfrm>
            <a:off x="4894263" y="4279900"/>
            <a:ext cx="3262312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5" name="AutoShape 16"/>
          <p:cNvCxnSpPr>
            <a:cxnSpLocks noChangeShapeType="1"/>
            <a:stCxn id="7177" idx="2"/>
            <a:endCxn id="7179" idx="0"/>
          </p:cNvCxnSpPr>
          <p:nvPr/>
        </p:nvCxnSpPr>
        <p:spPr bwMode="auto">
          <a:xfrm>
            <a:off x="5986463" y="5194300"/>
            <a:ext cx="4762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6" name="AutoShape 17"/>
          <p:cNvCxnSpPr>
            <a:cxnSpLocks noChangeShapeType="1"/>
            <a:stCxn id="7177" idx="2"/>
            <a:endCxn id="7178" idx="0"/>
          </p:cNvCxnSpPr>
          <p:nvPr/>
        </p:nvCxnSpPr>
        <p:spPr bwMode="auto">
          <a:xfrm flipH="1">
            <a:off x="4432300" y="5194300"/>
            <a:ext cx="1554163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7" name="AutoShape 18"/>
          <p:cNvCxnSpPr>
            <a:cxnSpLocks noChangeShapeType="1"/>
            <a:stCxn id="7175" idx="2"/>
            <a:endCxn id="7181" idx="0"/>
          </p:cNvCxnSpPr>
          <p:nvPr/>
        </p:nvCxnSpPr>
        <p:spPr bwMode="auto">
          <a:xfrm>
            <a:off x="2054225" y="5194300"/>
            <a:ext cx="804863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8" name="AutoShape 19"/>
          <p:cNvCxnSpPr>
            <a:cxnSpLocks noChangeShapeType="1"/>
            <a:stCxn id="7175" idx="2"/>
            <a:endCxn id="7180" idx="0"/>
          </p:cNvCxnSpPr>
          <p:nvPr/>
        </p:nvCxnSpPr>
        <p:spPr bwMode="auto">
          <a:xfrm flipH="1">
            <a:off x="1322388" y="5194300"/>
            <a:ext cx="731837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189" name="AutoShape 27"/>
          <p:cNvSpPr>
            <a:spLocks noChangeAspect="1" noChangeArrowheads="1"/>
          </p:cNvSpPr>
          <p:nvPr/>
        </p:nvSpPr>
        <p:spPr bwMode="auto">
          <a:xfrm>
            <a:off x="6838950" y="5570538"/>
            <a:ext cx="1044575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2.3 Bank</a:t>
            </a:r>
            <a:br>
              <a:rPr lang="en-US" sz="1600"/>
            </a:br>
            <a:r>
              <a:rPr lang="en-US" sz="1600"/>
              <a:t>Robbery</a:t>
            </a:r>
          </a:p>
        </p:txBody>
      </p:sp>
      <p:cxnSp>
        <p:nvCxnSpPr>
          <p:cNvPr id="7190" name="AutoShape 28"/>
          <p:cNvCxnSpPr>
            <a:cxnSpLocks noChangeShapeType="1"/>
            <a:stCxn id="7177" idx="2"/>
            <a:endCxn id="7189" idx="0"/>
          </p:cNvCxnSpPr>
          <p:nvPr/>
        </p:nvCxnSpPr>
        <p:spPr bwMode="auto">
          <a:xfrm>
            <a:off x="5986463" y="5194300"/>
            <a:ext cx="1374775" cy="366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191" name="Text Box 29"/>
          <p:cNvSpPr txBox="1">
            <a:spLocks noChangeArrowheads="1"/>
          </p:cNvSpPr>
          <p:nvPr/>
        </p:nvSpPr>
        <p:spPr bwMode="auto">
          <a:xfrm>
            <a:off x="3581400" y="36576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7192" name="Text Box 30"/>
          <p:cNvSpPr txBox="1">
            <a:spLocks noChangeArrowheads="1"/>
          </p:cNvSpPr>
          <p:nvPr/>
        </p:nvSpPr>
        <p:spPr bwMode="auto">
          <a:xfrm>
            <a:off x="18589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7193" name="Text Box 31"/>
          <p:cNvSpPr txBox="1">
            <a:spLocks noChangeArrowheads="1"/>
          </p:cNvSpPr>
          <p:nvPr/>
        </p:nvSpPr>
        <p:spPr bwMode="auto">
          <a:xfrm>
            <a:off x="1125538" y="5346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7194" name="Text Box 32"/>
          <p:cNvSpPr txBox="1">
            <a:spLocks noChangeArrowheads="1"/>
          </p:cNvSpPr>
          <p:nvPr/>
        </p:nvSpPr>
        <p:spPr bwMode="auto">
          <a:xfrm>
            <a:off x="51355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7195" name="Text Box 33"/>
          <p:cNvSpPr txBox="1">
            <a:spLocks noChangeArrowheads="1"/>
          </p:cNvSpPr>
          <p:nvPr/>
        </p:nvSpPr>
        <p:spPr bwMode="auto">
          <a:xfrm>
            <a:off x="2725738" y="5346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7196" name="Text Box 34"/>
          <p:cNvSpPr txBox="1">
            <a:spLocks noChangeArrowheads="1"/>
          </p:cNvSpPr>
          <p:nvPr/>
        </p:nvSpPr>
        <p:spPr bwMode="auto">
          <a:xfrm>
            <a:off x="40306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7197" name="Text Box 35"/>
          <p:cNvSpPr txBox="1">
            <a:spLocks noChangeArrowheads="1"/>
          </p:cNvSpPr>
          <p:nvPr/>
        </p:nvSpPr>
        <p:spPr bwMode="auto">
          <a:xfrm>
            <a:off x="56308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7198" name="Text Box 36"/>
          <p:cNvSpPr txBox="1">
            <a:spLocks noChangeArrowheads="1"/>
          </p:cNvSpPr>
          <p:nvPr/>
        </p:nvSpPr>
        <p:spPr bwMode="auto">
          <a:xfrm>
            <a:off x="72310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7199" name="Text Box 37"/>
          <p:cNvSpPr txBox="1">
            <a:spLocks noChangeArrowheads="1"/>
          </p:cNvSpPr>
          <p:nvPr/>
        </p:nvSpPr>
        <p:spPr bwMode="auto">
          <a:xfrm>
            <a:off x="80311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7200" name="Text Box 38"/>
          <p:cNvSpPr txBox="1">
            <a:spLocks noChangeArrowheads="1"/>
          </p:cNvSpPr>
          <p:nvPr/>
        </p:nvSpPr>
        <p:spPr bwMode="auto">
          <a:xfrm>
            <a:off x="5181600" y="1676400"/>
            <a:ext cx="3352800" cy="1635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>
                <a:latin typeface="Times New Roman" charset="0"/>
              </a:rPr>
              <a:t> 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preOrder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b="1" i="1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imes New Roman" charset="0"/>
              </a:rPr>
              <a:t>each</a:t>
            </a:r>
            <a:r>
              <a:rPr lang="en-US">
                <a:latin typeface="Times New Roman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child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	preorder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7201" name="Date Placeholder 3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2B0C9B-D171-6346-B424-2AECED9DB8C5}" type="slidenum">
              <a:rPr lang="en-US" sz="1400"/>
              <a:pPr eaLnBrk="1" hangingPunct="1"/>
              <a:t>45</a:t>
            </a:fld>
            <a:endParaRPr lang="en-US" sz="140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Postorder Traversal</a:t>
            </a: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4038600" cy="21336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In a postorder traversal, a node is visited after its descendants</a:t>
            </a:r>
          </a:p>
          <a:p>
            <a:pPr eaLnBrk="1" hangingPunct="1"/>
            <a:r>
              <a:rPr lang="en-US" sz="2000">
                <a:latin typeface="Tahoma" charset="0"/>
              </a:rPr>
              <a:t>Application: compute space used by files in a directory and its subdirectories</a:t>
            </a:r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5181600" y="1676400"/>
            <a:ext cx="3352800" cy="1635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>
                <a:latin typeface="Times New Roman" charset="0"/>
              </a:rPr>
              <a:t> 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postOrder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imes New Roman" charset="0"/>
              </a:rPr>
              <a:t>each</a:t>
            </a:r>
            <a:r>
              <a:rPr lang="en-US">
                <a:latin typeface="Times New Roman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child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	postOrder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8199" name="AutoShape 1029"/>
          <p:cNvSpPr>
            <a:spLocks noChangeAspect="1" noChangeArrowheads="1"/>
          </p:cNvSpPr>
          <p:nvPr/>
        </p:nvSpPr>
        <p:spPr bwMode="auto">
          <a:xfrm>
            <a:off x="4540250" y="3733800"/>
            <a:ext cx="715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cs16/</a:t>
            </a:r>
          </a:p>
        </p:txBody>
      </p:sp>
      <p:sp>
        <p:nvSpPr>
          <p:cNvPr id="8200" name="AutoShape 1030"/>
          <p:cNvSpPr>
            <a:spLocks noChangeAspect="1" noChangeArrowheads="1"/>
          </p:cNvSpPr>
          <p:nvPr/>
        </p:nvSpPr>
        <p:spPr bwMode="auto">
          <a:xfrm>
            <a:off x="1384300" y="4648200"/>
            <a:ext cx="134461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homeworks/</a:t>
            </a:r>
          </a:p>
        </p:txBody>
      </p:sp>
      <p:sp>
        <p:nvSpPr>
          <p:cNvPr id="8201" name="AutoShape 1031"/>
          <p:cNvSpPr>
            <a:spLocks noChangeAspect="1" noChangeArrowheads="1"/>
          </p:cNvSpPr>
          <p:nvPr/>
        </p:nvSpPr>
        <p:spPr bwMode="auto">
          <a:xfrm>
            <a:off x="7680325" y="4513263"/>
            <a:ext cx="95885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todo.txt</a:t>
            </a:r>
            <a:br>
              <a:rPr lang="en-US" sz="1600"/>
            </a:br>
            <a:r>
              <a:rPr lang="en-US" sz="1600"/>
              <a:t>1K</a:t>
            </a:r>
          </a:p>
        </p:txBody>
      </p:sp>
      <p:sp>
        <p:nvSpPr>
          <p:cNvPr id="8202" name="AutoShape 1032"/>
          <p:cNvSpPr>
            <a:spLocks noChangeAspect="1" noChangeArrowheads="1"/>
          </p:cNvSpPr>
          <p:nvPr/>
        </p:nvSpPr>
        <p:spPr bwMode="auto">
          <a:xfrm>
            <a:off x="5405438" y="4648200"/>
            <a:ext cx="11668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programs/</a:t>
            </a:r>
          </a:p>
        </p:txBody>
      </p:sp>
      <p:sp>
        <p:nvSpPr>
          <p:cNvPr id="8203" name="AutoShape 1033"/>
          <p:cNvSpPr>
            <a:spLocks noChangeAspect="1" noChangeArrowheads="1"/>
          </p:cNvSpPr>
          <p:nvPr/>
        </p:nvSpPr>
        <p:spPr bwMode="auto">
          <a:xfrm>
            <a:off x="3886200" y="5564188"/>
            <a:ext cx="109855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DDR.java</a:t>
            </a:r>
            <a:br>
              <a:rPr lang="en-US" sz="1600"/>
            </a:br>
            <a:r>
              <a:rPr lang="en-US" sz="1600"/>
              <a:t>10K</a:t>
            </a:r>
          </a:p>
        </p:txBody>
      </p:sp>
      <p:sp>
        <p:nvSpPr>
          <p:cNvPr id="8204" name="AutoShape 1034"/>
          <p:cNvSpPr>
            <a:spLocks noChangeAspect="1" noChangeArrowheads="1"/>
          </p:cNvSpPr>
          <p:nvPr/>
        </p:nvSpPr>
        <p:spPr bwMode="auto">
          <a:xfrm>
            <a:off x="5359400" y="5564188"/>
            <a:ext cx="1274763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Stocks.java</a:t>
            </a:r>
            <a:br>
              <a:rPr lang="en-US" sz="1600"/>
            </a:br>
            <a:r>
              <a:rPr lang="en-US" sz="1600"/>
              <a:t>25K</a:t>
            </a:r>
          </a:p>
        </p:txBody>
      </p:sp>
      <p:sp>
        <p:nvSpPr>
          <p:cNvPr id="8205" name="AutoShape 1035"/>
          <p:cNvSpPr>
            <a:spLocks noChangeAspect="1" noChangeArrowheads="1"/>
          </p:cNvSpPr>
          <p:nvPr/>
        </p:nvSpPr>
        <p:spPr bwMode="auto">
          <a:xfrm>
            <a:off x="846138" y="5564188"/>
            <a:ext cx="957262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h1c.doc</a:t>
            </a:r>
            <a:br>
              <a:rPr lang="en-US" sz="1600"/>
            </a:br>
            <a:r>
              <a:rPr lang="en-US" sz="1600"/>
              <a:t>3K</a:t>
            </a:r>
          </a:p>
        </p:txBody>
      </p:sp>
      <p:sp>
        <p:nvSpPr>
          <p:cNvPr id="8206" name="AutoShape 1036"/>
          <p:cNvSpPr>
            <a:spLocks noChangeAspect="1" noChangeArrowheads="1"/>
          </p:cNvSpPr>
          <p:nvPr/>
        </p:nvSpPr>
        <p:spPr bwMode="auto">
          <a:xfrm>
            <a:off x="2327275" y="5564188"/>
            <a:ext cx="1069975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h1nc.doc</a:t>
            </a:r>
            <a:br>
              <a:rPr lang="en-US" sz="1600"/>
            </a:br>
            <a:r>
              <a:rPr lang="en-US" sz="1600"/>
              <a:t>2K</a:t>
            </a:r>
          </a:p>
        </p:txBody>
      </p:sp>
      <p:cxnSp>
        <p:nvCxnSpPr>
          <p:cNvPr id="8207" name="AutoShape 1037"/>
          <p:cNvCxnSpPr>
            <a:cxnSpLocks noChangeShapeType="1"/>
            <a:stCxn id="8199" idx="2"/>
            <a:endCxn id="8200" idx="0"/>
          </p:cNvCxnSpPr>
          <p:nvPr/>
        </p:nvCxnSpPr>
        <p:spPr bwMode="auto">
          <a:xfrm flipH="1">
            <a:off x="2057400" y="4127500"/>
            <a:ext cx="2841625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08" name="AutoShape 1038"/>
          <p:cNvCxnSpPr>
            <a:cxnSpLocks noChangeShapeType="1"/>
            <a:stCxn id="8199" idx="2"/>
            <a:endCxn id="8202" idx="0"/>
          </p:cNvCxnSpPr>
          <p:nvPr/>
        </p:nvCxnSpPr>
        <p:spPr bwMode="auto">
          <a:xfrm>
            <a:off x="4899025" y="4127500"/>
            <a:ext cx="1090613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09" name="AutoShape 1039"/>
          <p:cNvCxnSpPr>
            <a:cxnSpLocks noChangeShapeType="1"/>
            <a:stCxn id="8199" idx="2"/>
            <a:endCxn id="8201" idx="0"/>
          </p:cNvCxnSpPr>
          <p:nvPr/>
        </p:nvCxnSpPr>
        <p:spPr bwMode="auto">
          <a:xfrm>
            <a:off x="4899025" y="4127500"/>
            <a:ext cx="3260725" cy="376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0" name="AutoShape 1040"/>
          <p:cNvCxnSpPr>
            <a:cxnSpLocks noChangeShapeType="1"/>
            <a:stCxn id="8202" idx="2"/>
            <a:endCxn id="8204" idx="0"/>
          </p:cNvCxnSpPr>
          <p:nvPr/>
        </p:nvCxnSpPr>
        <p:spPr bwMode="auto">
          <a:xfrm>
            <a:off x="5989638" y="5041900"/>
            <a:ext cx="79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1" name="AutoShape 1041"/>
          <p:cNvCxnSpPr>
            <a:cxnSpLocks noChangeShapeType="1"/>
            <a:stCxn id="8202" idx="2"/>
            <a:endCxn id="8203" idx="0"/>
          </p:cNvCxnSpPr>
          <p:nvPr/>
        </p:nvCxnSpPr>
        <p:spPr bwMode="auto">
          <a:xfrm flipH="1">
            <a:off x="4435475" y="5041900"/>
            <a:ext cx="15541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2" name="AutoShape 1042"/>
          <p:cNvCxnSpPr>
            <a:cxnSpLocks noChangeShapeType="1"/>
            <a:stCxn id="8200" idx="2"/>
            <a:endCxn id="8206" idx="0"/>
          </p:cNvCxnSpPr>
          <p:nvPr/>
        </p:nvCxnSpPr>
        <p:spPr bwMode="auto">
          <a:xfrm>
            <a:off x="2057400" y="5041900"/>
            <a:ext cx="8048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3" name="AutoShape 1043"/>
          <p:cNvCxnSpPr>
            <a:cxnSpLocks noChangeShapeType="1"/>
            <a:stCxn id="8200" idx="2"/>
            <a:endCxn id="8205" idx="0"/>
          </p:cNvCxnSpPr>
          <p:nvPr/>
        </p:nvCxnSpPr>
        <p:spPr bwMode="auto">
          <a:xfrm flipH="1">
            <a:off x="1325563" y="5041900"/>
            <a:ext cx="7318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14" name="AutoShape 1044"/>
          <p:cNvSpPr>
            <a:spLocks noChangeAspect="1" noChangeArrowheads="1"/>
          </p:cNvSpPr>
          <p:nvPr/>
        </p:nvSpPr>
        <p:spPr bwMode="auto">
          <a:xfrm>
            <a:off x="7010400" y="5562600"/>
            <a:ext cx="121920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Robot.java</a:t>
            </a:r>
            <a:br>
              <a:rPr lang="en-US" sz="1600"/>
            </a:br>
            <a:r>
              <a:rPr lang="en-US" sz="1600"/>
              <a:t>20K</a:t>
            </a:r>
          </a:p>
        </p:txBody>
      </p:sp>
      <p:cxnSp>
        <p:nvCxnSpPr>
          <p:cNvPr id="8215" name="AutoShape 1045"/>
          <p:cNvCxnSpPr>
            <a:cxnSpLocks noChangeShapeType="1"/>
            <a:stCxn id="8202" idx="2"/>
            <a:endCxn id="8214" idx="0"/>
          </p:cNvCxnSpPr>
          <p:nvPr/>
        </p:nvCxnSpPr>
        <p:spPr bwMode="auto">
          <a:xfrm>
            <a:off x="5989638" y="5041900"/>
            <a:ext cx="1630362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16" name="Text Box 1046"/>
          <p:cNvSpPr txBox="1">
            <a:spLocks noChangeArrowheads="1"/>
          </p:cNvSpPr>
          <p:nvPr/>
        </p:nvSpPr>
        <p:spPr bwMode="auto">
          <a:xfrm>
            <a:off x="4191000" y="35052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8217" name="Text Box 1047"/>
          <p:cNvSpPr txBox="1">
            <a:spLocks noChangeArrowheads="1"/>
          </p:cNvSpPr>
          <p:nvPr/>
        </p:nvSpPr>
        <p:spPr bwMode="auto">
          <a:xfrm>
            <a:off x="1858963" y="43180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218" name="Text Box 1048"/>
          <p:cNvSpPr txBox="1">
            <a:spLocks noChangeArrowheads="1"/>
          </p:cNvSpPr>
          <p:nvPr/>
        </p:nvSpPr>
        <p:spPr bwMode="auto">
          <a:xfrm>
            <a:off x="1125538" y="51943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219" name="Text Box 1049"/>
          <p:cNvSpPr txBox="1">
            <a:spLocks noChangeArrowheads="1"/>
          </p:cNvSpPr>
          <p:nvPr/>
        </p:nvSpPr>
        <p:spPr bwMode="auto">
          <a:xfrm>
            <a:off x="5181600" y="43180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8220" name="Text Box 1050"/>
          <p:cNvSpPr txBox="1">
            <a:spLocks noChangeArrowheads="1"/>
          </p:cNvSpPr>
          <p:nvPr/>
        </p:nvSpPr>
        <p:spPr bwMode="auto">
          <a:xfrm>
            <a:off x="2725738" y="51943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221" name="Text Box 1051"/>
          <p:cNvSpPr txBox="1">
            <a:spLocks noChangeArrowheads="1"/>
          </p:cNvSpPr>
          <p:nvPr/>
        </p:nvSpPr>
        <p:spPr bwMode="auto">
          <a:xfrm>
            <a:off x="4030663" y="51816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222" name="Text Box 1052"/>
          <p:cNvSpPr txBox="1">
            <a:spLocks noChangeArrowheads="1"/>
          </p:cNvSpPr>
          <p:nvPr/>
        </p:nvSpPr>
        <p:spPr bwMode="auto">
          <a:xfrm>
            <a:off x="5630863" y="51816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8223" name="Text Box 1053"/>
          <p:cNvSpPr txBox="1">
            <a:spLocks noChangeArrowheads="1"/>
          </p:cNvSpPr>
          <p:nvPr/>
        </p:nvSpPr>
        <p:spPr bwMode="auto">
          <a:xfrm>
            <a:off x="7486650" y="51816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8224" name="Text Box 1054"/>
          <p:cNvSpPr txBox="1">
            <a:spLocks noChangeArrowheads="1"/>
          </p:cNvSpPr>
          <p:nvPr/>
        </p:nvSpPr>
        <p:spPr bwMode="auto">
          <a:xfrm>
            <a:off x="8031163" y="41148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8225" name="Date Placeholder 3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62A464-2D93-B04D-AC17-41764D2D8CBB}" type="slidenum">
              <a:rPr lang="en-US" sz="1400"/>
              <a:pPr eaLnBrk="1" hangingPunct="1"/>
              <a:t>46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Binary Trees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808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648200" cy="47244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 smtClean="0">
                <a:ea typeface="+mn-ea"/>
              </a:rPr>
              <a:t>A binary tree is a tree with the following properties: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smtClean="0"/>
              <a:t>Each internal node has at most two children (exactly two for </a:t>
            </a:r>
            <a:r>
              <a:rPr lang="en-US" sz="1800" dirty="0" smtClean="0">
                <a:solidFill>
                  <a:schemeClr val="tx2"/>
                </a:solidFill>
              </a:rPr>
              <a:t>proper</a:t>
            </a:r>
            <a:r>
              <a:rPr lang="en-US" sz="1800" dirty="0" smtClean="0"/>
              <a:t> binary trees)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smtClean="0"/>
              <a:t>The children of a node are an ordered pair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 smtClean="0">
                <a:ea typeface="+mn-ea"/>
              </a:rPr>
              <a:t>We call the children of an internal node </a:t>
            </a:r>
            <a:r>
              <a:rPr lang="en-US" sz="2000" dirty="0" smtClean="0">
                <a:solidFill>
                  <a:schemeClr val="tx2"/>
                </a:solidFill>
                <a:ea typeface="+mn-ea"/>
              </a:rPr>
              <a:t>left child</a:t>
            </a:r>
            <a:r>
              <a:rPr lang="en-US" sz="2000" dirty="0" smtClean="0">
                <a:ea typeface="+mn-ea"/>
              </a:rPr>
              <a:t> and </a:t>
            </a:r>
            <a:r>
              <a:rPr lang="en-US" sz="2000" dirty="0" smtClean="0">
                <a:solidFill>
                  <a:schemeClr val="tx2"/>
                </a:solidFill>
                <a:ea typeface="+mn-ea"/>
              </a:rPr>
              <a:t>right child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 smtClean="0">
                <a:ea typeface="+mn-ea"/>
              </a:rPr>
              <a:t>Alternative recursive definition: a binary tree is either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smtClean="0"/>
              <a:t>a tree consisting of a single node, or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 smtClean="0"/>
              <a:t>a tree whose root has an ordered pair of children, each of which is a binary tree</a:t>
            </a:r>
          </a:p>
        </p:txBody>
      </p:sp>
      <p:sp>
        <p:nvSpPr>
          <p:cNvPr id="9222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410200" y="1651000"/>
            <a:ext cx="32766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40458C"/>
              </a:buClr>
              <a:buSzPct val="60000"/>
              <a:buFont typeface="Wingdings" charset="0"/>
              <a:buChar char="q"/>
            </a:pPr>
            <a:r>
              <a:rPr lang="en-US" sz="2000"/>
              <a:t>Applications: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/>
              <a:t>arithmetic expressions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/>
              <a:t>decision processes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/>
              <a:t>searching</a:t>
            </a:r>
          </a:p>
        </p:txBody>
      </p:sp>
      <p:sp>
        <p:nvSpPr>
          <p:cNvPr id="9223" name="AutoShape 7"/>
          <p:cNvSpPr>
            <a:spLocks noChangeAspect="1" noChangeArrowheads="1"/>
          </p:cNvSpPr>
          <p:nvPr/>
        </p:nvSpPr>
        <p:spPr bwMode="auto">
          <a:xfrm>
            <a:off x="6924675" y="3117850"/>
            <a:ext cx="341313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9224" name="AutoShape 8"/>
          <p:cNvSpPr>
            <a:spLocks noChangeAspect="1" noChangeArrowheads="1"/>
          </p:cNvSpPr>
          <p:nvPr/>
        </p:nvSpPr>
        <p:spPr bwMode="auto">
          <a:xfrm>
            <a:off x="5938838" y="4032250"/>
            <a:ext cx="338137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B</a:t>
            </a:r>
          </a:p>
        </p:txBody>
      </p:sp>
      <p:sp>
        <p:nvSpPr>
          <p:cNvPr id="9225" name="AutoShape 10"/>
          <p:cNvSpPr>
            <a:spLocks noChangeAspect="1" noChangeArrowheads="1"/>
          </p:cNvSpPr>
          <p:nvPr/>
        </p:nvSpPr>
        <p:spPr bwMode="auto">
          <a:xfrm>
            <a:off x="7905750" y="4030663"/>
            <a:ext cx="341313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C</a:t>
            </a:r>
          </a:p>
        </p:txBody>
      </p:sp>
      <p:sp>
        <p:nvSpPr>
          <p:cNvPr id="9226" name="AutoShape 11"/>
          <p:cNvSpPr>
            <a:spLocks noChangeAspect="1" noChangeArrowheads="1"/>
          </p:cNvSpPr>
          <p:nvPr/>
        </p:nvSpPr>
        <p:spPr bwMode="auto">
          <a:xfrm>
            <a:off x="7424738" y="4945063"/>
            <a:ext cx="322262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F</a:t>
            </a:r>
          </a:p>
        </p:txBody>
      </p:sp>
      <p:sp>
        <p:nvSpPr>
          <p:cNvPr id="9227" name="AutoShape 12"/>
          <p:cNvSpPr>
            <a:spLocks noChangeAspect="1" noChangeArrowheads="1"/>
          </p:cNvSpPr>
          <p:nvPr/>
        </p:nvSpPr>
        <p:spPr bwMode="auto">
          <a:xfrm>
            <a:off x="8407400" y="4945063"/>
            <a:ext cx="355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G</a:t>
            </a:r>
          </a:p>
        </p:txBody>
      </p:sp>
      <p:sp>
        <p:nvSpPr>
          <p:cNvPr id="9228" name="AutoShape 13"/>
          <p:cNvSpPr>
            <a:spLocks noChangeAspect="1" noChangeArrowheads="1"/>
          </p:cNvSpPr>
          <p:nvPr/>
        </p:nvSpPr>
        <p:spPr bwMode="auto">
          <a:xfrm>
            <a:off x="5422900" y="4943475"/>
            <a:ext cx="357188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D</a:t>
            </a:r>
          </a:p>
        </p:txBody>
      </p:sp>
      <p:sp>
        <p:nvSpPr>
          <p:cNvPr id="9229" name="AutoShape 14"/>
          <p:cNvSpPr>
            <a:spLocks noChangeAspect="1" noChangeArrowheads="1"/>
          </p:cNvSpPr>
          <p:nvPr/>
        </p:nvSpPr>
        <p:spPr bwMode="auto">
          <a:xfrm>
            <a:off x="6450013" y="4945063"/>
            <a:ext cx="330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E</a:t>
            </a:r>
          </a:p>
        </p:txBody>
      </p:sp>
      <p:cxnSp>
        <p:nvCxnSpPr>
          <p:cNvPr id="9230" name="AutoShape 15"/>
          <p:cNvCxnSpPr>
            <a:cxnSpLocks noChangeShapeType="1"/>
            <a:stCxn id="9223" idx="2"/>
            <a:endCxn id="9224" idx="0"/>
          </p:cNvCxnSpPr>
          <p:nvPr/>
        </p:nvCxnSpPr>
        <p:spPr bwMode="auto">
          <a:xfrm flipH="1">
            <a:off x="6108700" y="3505200"/>
            <a:ext cx="987425" cy="517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1" name="AutoShape 16"/>
          <p:cNvCxnSpPr>
            <a:cxnSpLocks noChangeShapeType="1"/>
            <a:stCxn id="9223" idx="2"/>
            <a:endCxn id="9225" idx="0"/>
          </p:cNvCxnSpPr>
          <p:nvPr/>
        </p:nvCxnSpPr>
        <p:spPr bwMode="auto">
          <a:xfrm>
            <a:off x="7096125" y="3505200"/>
            <a:ext cx="981075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2" name="AutoShape 18"/>
          <p:cNvCxnSpPr>
            <a:cxnSpLocks noChangeShapeType="1"/>
            <a:stCxn id="9225" idx="2"/>
            <a:endCxn id="9227" idx="0"/>
          </p:cNvCxnSpPr>
          <p:nvPr/>
        </p:nvCxnSpPr>
        <p:spPr bwMode="auto">
          <a:xfrm>
            <a:off x="8077200" y="4421188"/>
            <a:ext cx="50800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3" name="AutoShape 19"/>
          <p:cNvCxnSpPr>
            <a:cxnSpLocks noChangeShapeType="1"/>
            <a:stCxn id="9225" idx="2"/>
            <a:endCxn id="9226" idx="0"/>
          </p:cNvCxnSpPr>
          <p:nvPr/>
        </p:nvCxnSpPr>
        <p:spPr bwMode="auto">
          <a:xfrm flipH="1">
            <a:off x="7586663" y="4421188"/>
            <a:ext cx="490537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4" name="AutoShape 20"/>
          <p:cNvCxnSpPr>
            <a:cxnSpLocks noChangeShapeType="1"/>
            <a:stCxn id="9224" idx="2"/>
            <a:endCxn id="9229" idx="0"/>
          </p:cNvCxnSpPr>
          <p:nvPr/>
        </p:nvCxnSpPr>
        <p:spPr bwMode="auto">
          <a:xfrm>
            <a:off x="6108700" y="4419600"/>
            <a:ext cx="506413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5" name="AutoShape 21"/>
          <p:cNvCxnSpPr>
            <a:cxnSpLocks noChangeShapeType="1"/>
            <a:stCxn id="9224" idx="2"/>
            <a:endCxn id="9228" idx="0"/>
          </p:cNvCxnSpPr>
          <p:nvPr/>
        </p:nvCxnSpPr>
        <p:spPr bwMode="auto">
          <a:xfrm flipH="1">
            <a:off x="5602288" y="4419600"/>
            <a:ext cx="506412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36" name="AutoShape 22"/>
          <p:cNvSpPr>
            <a:spLocks noChangeAspect="1" noChangeArrowheads="1"/>
          </p:cNvSpPr>
          <p:nvPr/>
        </p:nvSpPr>
        <p:spPr bwMode="auto">
          <a:xfrm>
            <a:off x="6069013" y="5865813"/>
            <a:ext cx="355600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</a:t>
            </a:r>
          </a:p>
        </p:txBody>
      </p:sp>
      <p:cxnSp>
        <p:nvCxnSpPr>
          <p:cNvPr id="9237" name="AutoShape 25"/>
          <p:cNvCxnSpPr>
            <a:cxnSpLocks noChangeShapeType="1"/>
            <a:stCxn id="9229" idx="2"/>
            <a:endCxn id="9236" idx="0"/>
          </p:cNvCxnSpPr>
          <p:nvPr/>
        </p:nvCxnSpPr>
        <p:spPr bwMode="auto">
          <a:xfrm flipH="1">
            <a:off x="6246813" y="5335588"/>
            <a:ext cx="368300" cy="520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38" name="AutoShape 26"/>
          <p:cNvSpPr>
            <a:spLocks noChangeAspect="1" noChangeArrowheads="1"/>
          </p:cNvSpPr>
          <p:nvPr/>
        </p:nvSpPr>
        <p:spPr bwMode="auto">
          <a:xfrm>
            <a:off x="6805613" y="5864225"/>
            <a:ext cx="288925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I</a:t>
            </a:r>
          </a:p>
        </p:txBody>
      </p:sp>
      <p:cxnSp>
        <p:nvCxnSpPr>
          <p:cNvPr id="9239" name="AutoShape 27"/>
          <p:cNvCxnSpPr>
            <a:cxnSpLocks noChangeShapeType="1"/>
            <a:stCxn id="9229" idx="2"/>
            <a:endCxn id="9238" idx="0"/>
          </p:cNvCxnSpPr>
          <p:nvPr/>
        </p:nvCxnSpPr>
        <p:spPr bwMode="auto">
          <a:xfrm>
            <a:off x="6615113" y="5335588"/>
            <a:ext cx="334962" cy="519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0" name="Date Placeholder 2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E99B4DF-1882-7A4A-B46E-FC714D3F99C3}" type="slidenum">
              <a:rPr lang="en-US" sz="1400"/>
              <a:pPr eaLnBrk="1" hangingPunct="1"/>
              <a:t>47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Arithmetic Expression Tree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1981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Binary tree associated with an arithmetic expression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internal nodes: operators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external nodes: operands</a:t>
            </a:r>
          </a:p>
          <a:p>
            <a:pPr eaLnBrk="1" hangingPunct="1"/>
            <a:r>
              <a:rPr lang="en-US" sz="2400">
                <a:latin typeface="Tahoma" charset="0"/>
              </a:rPr>
              <a:t>Example: arithmetic expression tree for the expression (2 </a:t>
            </a:r>
            <a:r>
              <a:rPr lang="en-US" sz="2400">
                <a:latin typeface="Symbol" charset="0"/>
                <a:sym typeface="Symbol" charset="0"/>
              </a:rPr>
              <a:t> </a:t>
            </a:r>
            <a:r>
              <a:rPr lang="en-US" sz="2400">
                <a:latin typeface="Times New Roman" charset="0"/>
                <a:sym typeface="Symbol" charset="0"/>
              </a:rPr>
              <a:t>(</a:t>
            </a:r>
            <a:r>
              <a:rPr lang="en-US" sz="2400">
                <a:latin typeface="Tahoma" charset="0"/>
              </a:rPr>
              <a:t>a </a:t>
            </a:r>
            <a:r>
              <a:rPr lang="en-US" sz="2400">
                <a:latin typeface="Symbol" charset="0"/>
              </a:rPr>
              <a:t>-</a:t>
            </a:r>
            <a:r>
              <a:rPr lang="en-US" sz="2400">
                <a:latin typeface="Tahoma" charset="0"/>
              </a:rPr>
              <a:t> 1) </a:t>
            </a:r>
            <a:r>
              <a:rPr lang="en-US" sz="2400">
                <a:latin typeface="Symbol" charset="0"/>
              </a:rPr>
              <a:t>+</a:t>
            </a:r>
            <a:r>
              <a:rPr lang="en-US" sz="2400">
                <a:latin typeface="Tahoma" charset="0"/>
              </a:rPr>
              <a:t> (3 </a:t>
            </a:r>
            <a:r>
              <a:rPr lang="en-US" sz="2400">
                <a:latin typeface="Symbol" charset="0"/>
                <a:sym typeface="Symbol" charset="0"/>
              </a:rPr>
              <a:t> </a:t>
            </a:r>
            <a:r>
              <a:rPr lang="en-US" sz="2400">
                <a:latin typeface="Tahoma" charset="0"/>
              </a:rPr>
              <a:t>b))</a:t>
            </a:r>
          </a:p>
        </p:txBody>
      </p:sp>
      <p:grpSp>
        <p:nvGrpSpPr>
          <p:cNvPr id="10246" name="Group 21"/>
          <p:cNvGrpSpPr>
            <a:grpSpLocks/>
          </p:cNvGrpSpPr>
          <p:nvPr/>
        </p:nvGrpSpPr>
        <p:grpSpPr bwMode="auto">
          <a:xfrm>
            <a:off x="2819400" y="3733800"/>
            <a:ext cx="3429000" cy="2286000"/>
            <a:chOff x="2928" y="2256"/>
            <a:chExt cx="2160" cy="1440"/>
          </a:xfrm>
        </p:grpSpPr>
        <p:sp>
          <p:nvSpPr>
            <p:cNvPr id="10248" name="Oval 4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+</a:t>
              </a:r>
            </a:p>
          </p:txBody>
        </p:sp>
        <p:sp>
          <p:nvSpPr>
            <p:cNvPr id="10249" name="Oval 5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</a:p>
          </p:txBody>
        </p:sp>
        <p:sp>
          <p:nvSpPr>
            <p:cNvPr id="10250" name="Oval 6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  <a:endParaRPr lang="en-US">
                <a:latin typeface="Symbol" charset="0"/>
              </a:endParaRPr>
            </a:p>
          </p:txBody>
        </p:sp>
        <p:sp>
          <p:nvSpPr>
            <p:cNvPr id="10251" name="Oval 7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-</a:t>
              </a:r>
            </a:p>
          </p:txBody>
        </p:sp>
        <p:sp>
          <p:nvSpPr>
            <p:cNvPr id="10252" name="Rectangle 8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10253" name="Rectangle 9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10254" name="Rectangle 10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10255" name="Rectangle 11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0256" name="Rectangle 12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cxnSp>
          <p:nvCxnSpPr>
            <p:cNvPr id="10257" name="AutoShape 13"/>
            <p:cNvCxnSpPr>
              <a:cxnSpLocks noChangeShapeType="1"/>
              <a:stCxn id="10248" idx="3"/>
              <a:endCxn id="10250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58" name="AutoShape 14"/>
            <p:cNvCxnSpPr>
              <a:cxnSpLocks noChangeShapeType="1"/>
              <a:stCxn id="10249" idx="1"/>
              <a:endCxn id="10248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59" name="AutoShape 15"/>
            <p:cNvCxnSpPr>
              <a:cxnSpLocks noChangeShapeType="1"/>
              <a:stCxn id="10256" idx="0"/>
              <a:endCxn id="10249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60" name="AutoShape 16"/>
            <p:cNvCxnSpPr>
              <a:cxnSpLocks noChangeShapeType="1"/>
              <a:stCxn id="10255" idx="0"/>
              <a:endCxn id="10249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61" name="AutoShape 17"/>
            <p:cNvCxnSpPr>
              <a:cxnSpLocks noChangeShapeType="1"/>
              <a:stCxn id="10254" idx="0"/>
              <a:endCxn id="10251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62" name="AutoShape 18"/>
            <p:cNvCxnSpPr>
              <a:cxnSpLocks noChangeShapeType="1"/>
              <a:stCxn id="10253" idx="0"/>
              <a:endCxn id="10251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63" name="AutoShape 19"/>
            <p:cNvCxnSpPr>
              <a:cxnSpLocks noChangeShapeType="1"/>
              <a:stCxn id="10252" idx="0"/>
              <a:endCxn id="10250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64" name="AutoShape 20"/>
            <p:cNvCxnSpPr>
              <a:cxnSpLocks noChangeShapeType="1"/>
              <a:stCxn id="10251" idx="1"/>
              <a:endCxn id="10250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0247" name="Date Placeholder 2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9B66AF4-05C1-3547-847D-4A8F9CB94802}" type="slidenum">
              <a:rPr lang="en-US" sz="1400"/>
              <a:pPr eaLnBrk="1" hangingPunct="1"/>
              <a:t>48</a:t>
            </a:fld>
            <a:endParaRPr lang="en-US" sz="1400"/>
          </a:p>
        </p:txBody>
      </p:sp>
      <p:sp>
        <p:nvSpPr>
          <p:cNvPr id="1126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Decision Tree</a:t>
            </a:r>
          </a:p>
        </p:txBody>
      </p:sp>
      <p:sp>
        <p:nvSpPr>
          <p:cNvPr id="1126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1828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Binary tree associated with a decision process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internal nodes: questions with yes/no answer</a:t>
            </a:r>
          </a:p>
          <a:p>
            <a:pPr lvl="1" eaLnBrk="1" hangingPunct="1"/>
            <a:r>
              <a:rPr lang="en-US" sz="2000">
                <a:latin typeface="Tahoma" charset="0"/>
              </a:rPr>
              <a:t>external nodes: decisions</a:t>
            </a:r>
          </a:p>
          <a:p>
            <a:pPr eaLnBrk="1" hangingPunct="1"/>
            <a:r>
              <a:rPr lang="en-US" sz="2400">
                <a:latin typeface="Tahoma" charset="0"/>
              </a:rPr>
              <a:t>Example: dining decision</a:t>
            </a:r>
          </a:p>
        </p:txBody>
      </p:sp>
      <p:sp>
        <p:nvSpPr>
          <p:cNvPr id="11270" name="AutoShape 1029"/>
          <p:cNvSpPr>
            <a:spLocks noChangeArrowheads="1"/>
          </p:cNvSpPr>
          <p:nvPr/>
        </p:nvSpPr>
        <p:spPr bwMode="auto">
          <a:xfrm>
            <a:off x="3273425" y="3557588"/>
            <a:ext cx="2689225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Want a fast meal?</a:t>
            </a:r>
          </a:p>
        </p:txBody>
      </p:sp>
      <p:sp>
        <p:nvSpPr>
          <p:cNvPr id="11271" name="AutoShape 1030"/>
          <p:cNvSpPr>
            <a:spLocks noChangeArrowheads="1"/>
          </p:cNvSpPr>
          <p:nvPr/>
        </p:nvSpPr>
        <p:spPr bwMode="auto">
          <a:xfrm>
            <a:off x="1444625" y="4587875"/>
            <a:ext cx="2770188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How about coffee?</a:t>
            </a:r>
          </a:p>
        </p:txBody>
      </p:sp>
      <p:sp>
        <p:nvSpPr>
          <p:cNvPr id="11272" name="AutoShape 1031"/>
          <p:cNvSpPr>
            <a:spLocks noChangeArrowheads="1"/>
          </p:cNvSpPr>
          <p:nvPr/>
        </p:nvSpPr>
        <p:spPr bwMode="auto">
          <a:xfrm>
            <a:off x="4876800" y="4587875"/>
            <a:ext cx="3127375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On expense account?</a:t>
            </a:r>
          </a:p>
        </p:txBody>
      </p:sp>
      <p:sp>
        <p:nvSpPr>
          <p:cNvPr id="11273" name="Rectangle 1033"/>
          <p:cNvSpPr>
            <a:spLocks noChangeArrowheads="1"/>
          </p:cNvSpPr>
          <p:nvPr/>
        </p:nvSpPr>
        <p:spPr bwMode="auto">
          <a:xfrm>
            <a:off x="1290638" y="5653088"/>
            <a:ext cx="1512887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Starbucks</a:t>
            </a:r>
          </a:p>
        </p:txBody>
      </p:sp>
      <p:sp>
        <p:nvSpPr>
          <p:cNvPr id="11274" name="Rectangle 1034"/>
          <p:cNvSpPr>
            <a:spLocks noChangeArrowheads="1"/>
          </p:cNvSpPr>
          <p:nvPr/>
        </p:nvSpPr>
        <p:spPr bwMode="auto">
          <a:xfrm>
            <a:off x="3121184" y="5660380"/>
            <a:ext cx="1283975" cy="46166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dirty="0" smtClean="0"/>
              <a:t>Chipotle</a:t>
            </a:r>
            <a:endParaRPr lang="en-US" dirty="0"/>
          </a:p>
        </p:txBody>
      </p:sp>
      <p:sp>
        <p:nvSpPr>
          <p:cNvPr id="11275" name="Rectangle 1035"/>
          <p:cNvSpPr>
            <a:spLocks noChangeArrowheads="1"/>
          </p:cNvSpPr>
          <p:nvPr/>
        </p:nvSpPr>
        <p:spPr bwMode="auto">
          <a:xfrm>
            <a:off x="4772151" y="5660380"/>
            <a:ext cx="1223712" cy="46166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dirty="0" smtClean="0"/>
              <a:t>Gracie’s</a:t>
            </a:r>
            <a:endParaRPr lang="en-US" dirty="0"/>
          </a:p>
        </p:txBody>
      </p:sp>
      <p:sp>
        <p:nvSpPr>
          <p:cNvPr id="11276" name="Rectangle 1036"/>
          <p:cNvSpPr>
            <a:spLocks noChangeArrowheads="1"/>
          </p:cNvSpPr>
          <p:nvPr/>
        </p:nvSpPr>
        <p:spPr bwMode="auto">
          <a:xfrm>
            <a:off x="6442075" y="5653088"/>
            <a:ext cx="200025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Café Paragon</a:t>
            </a:r>
          </a:p>
        </p:txBody>
      </p:sp>
      <p:cxnSp>
        <p:nvCxnSpPr>
          <p:cNvPr id="11277" name="AutoShape 1037"/>
          <p:cNvCxnSpPr>
            <a:cxnSpLocks noChangeShapeType="1"/>
            <a:stCxn id="11270" idx="2"/>
            <a:endCxn id="11271" idx="0"/>
          </p:cNvCxnSpPr>
          <p:nvPr/>
        </p:nvCxnSpPr>
        <p:spPr bwMode="auto">
          <a:xfrm flipH="1">
            <a:off x="2830513" y="4084638"/>
            <a:ext cx="1787525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78" name="AutoShape 1038"/>
          <p:cNvCxnSpPr>
            <a:cxnSpLocks noChangeShapeType="1"/>
            <a:stCxn id="11270" idx="2"/>
            <a:endCxn id="11272" idx="0"/>
          </p:cNvCxnSpPr>
          <p:nvPr/>
        </p:nvCxnSpPr>
        <p:spPr bwMode="auto">
          <a:xfrm>
            <a:off x="4618038" y="4084638"/>
            <a:ext cx="1822450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79" name="AutoShape 1039"/>
          <p:cNvCxnSpPr>
            <a:cxnSpLocks noChangeShapeType="1"/>
            <a:stCxn id="11273" idx="0"/>
            <a:endCxn id="11271" idx="2"/>
          </p:cNvCxnSpPr>
          <p:nvPr/>
        </p:nvCxnSpPr>
        <p:spPr bwMode="auto">
          <a:xfrm flipV="1">
            <a:off x="2047875" y="5114925"/>
            <a:ext cx="782638" cy="528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0" name="AutoShape 1040"/>
          <p:cNvCxnSpPr>
            <a:cxnSpLocks noChangeShapeType="1"/>
            <a:stCxn id="11274" idx="0"/>
            <a:endCxn id="11271" idx="2"/>
          </p:cNvCxnSpPr>
          <p:nvPr/>
        </p:nvCxnSpPr>
        <p:spPr bwMode="auto">
          <a:xfrm flipH="1" flipV="1">
            <a:off x="2829719" y="5105400"/>
            <a:ext cx="933453" cy="5549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1" name="AutoShape 1041"/>
          <p:cNvCxnSpPr>
            <a:cxnSpLocks noChangeShapeType="1"/>
            <a:stCxn id="11275" idx="0"/>
            <a:endCxn id="11272" idx="2"/>
          </p:cNvCxnSpPr>
          <p:nvPr/>
        </p:nvCxnSpPr>
        <p:spPr bwMode="auto">
          <a:xfrm flipV="1">
            <a:off x="5384007" y="5105400"/>
            <a:ext cx="1056481" cy="5549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2" name="AutoShape 1042"/>
          <p:cNvCxnSpPr>
            <a:cxnSpLocks noChangeShapeType="1"/>
            <a:stCxn id="11276" idx="0"/>
            <a:endCxn id="11272" idx="2"/>
          </p:cNvCxnSpPr>
          <p:nvPr/>
        </p:nvCxnSpPr>
        <p:spPr bwMode="auto">
          <a:xfrm flipH="1" flipV="1">
            <a:off x="6440488" y="5114925"/>
            <a:ext cx="1001712" cy="528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283" name="Text Box 1043"/>
          <p:cNvSpPr txBox="1">
            <a:spLocks noChangeArrowheads="1"/>
          </p:cNvSpPr>
          <p:nvPr/>
        </p:nvSpPr>
        <p:spPr bwMode="auto">
          <a:xfrm>
            <a:off x="2859088" y="4098925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11284" name="Text Box 1044"/>
          <p:cNvSpPr txBox="1">
            <a:spLocks noChangeArrowheads="1"/>
          </p:cNvSpPr>
          <p:nvPr/>
        </p:nvSpPr>
        <p:spPr bwMode="auto">
          <a:xfrm>
            <a:off x="5986463" y="4097338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No</a:t>
            </a:r>
          </a:p>
        </p:txBody>
      </p:sp>
      <p:sp>
        <p:nvSpPr>
          <p:cNvPr id="11285" name="Text Box 1045"/>
          <p:cNvSpPr txBox="1">
            <a:spLocks noChangeArrowheads="1"/>
          </p:cNvSpPr>
          <p:nvPr/>
        </p:nvSpPr>
        <p:spPr bwMode="auto">
          <a:xfrm>
            <a:off x="1752600" y="5181600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11286" name="Text Box 1046"/>
          <p:cNvSpPr txBox="1">
            <a:spLocks noChangeArrowheads="1"/>
          </p:cNvSpPr>
          <p:nvPr/>
        </p:nvSpPr>
        <p:spPr bwMode="auto">
          <a:xfrm>
            <a:off x="3505200" y="5181600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No</a:t>
            </a:r>
          </a:p>
        </p:txBody>
      </p:sp>
      <p:sp>
        <p:nvSpPr>
          <p:cNvPr id="11287" name="Text Box 1047"/>
          <p:cNvSpPr txBox="1">
            <a:spLocks noChangeArrowheads="1"/>
          </p:cNvSpPr>
          <p:nvPr/>
        </p:nvSpPr>
        <p:spPr bwMode="auto">
          <a:xfrm>
            <a:off x="5105400" y="5181600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11288" name="Text Box 1048"/>
          <p:cNvSpPr txBox="1">
            <a:spLocks noChangeArrowheads="1"/>
          </p:cNvSpPr>
          <p:nvPr/>
        </p:nvSpPr>
        <p:spPr bwMode="auto">
          <a:xfrm>
            <a:off x="7127875" y="5181600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No</a:t>
            </a:r>
          </a:p>
        </p:txBody>
      </p:sp>
      <p:sp>
        <p:nvSpPr>
          <p:cNvPr id="11289" name="Date Placeholder 2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8D6A98-1DCF-E74F-80A6-EE9428AB5AA6}" type="slidenum">
              <a:rPr lang="en-US" sz="1400"/>
              <a:pPr eaLnBrk="1" hangingPunct="1"/>
              <a:t>49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Properties of Proper Binary Trees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048000" cy="2590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Notation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n	</a:t>
            </a:r>
            <a:r>
              <a:rPr lang="en-US" sz="2000">
                <a:latin typeface="Tahoma" charset="0"/>
              </a:rPr>
              <a:t>number of nodes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e	</a:t>
            </a:r>
            <a:r>
              <a:rPr lang="en-US" sz="2000">
                <a:latin typeface="Tahoma" charset="0"/>
              </a:rPr>
              <a:t>number of external nodes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i	</a:t>
            </a:r>
            <a:r>
              <a:rPr lang="en-US" sz="2000">
                <a:latin typeface="Tahoma" charset="0"/>
              </a:rPr>
              <a:t>number of internal nodes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h	</a:t>
            </a:r>
            <a:r>
              <a:rPr lang="en-US" sz="2000">
                <a:latin typeface="Tahoma" charset="0"/>
              </a:rPr>
              <a:t>height</a:t>
            </a:r>
          </a:p>
        </p:txBody>
      </p:sp>
      <p:sp>
        <p:nvSpPr>
          <p:cNvPr id="1229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334000" y="1676400"/>
            <a:ext cx="3429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/>
              <a:t>Properties: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e </a:t>
            </a:r>
            <a:r>
              <a:rPr lang="en-US" b="1">
                <a:latin typeface="Symbol" charset="0"/>
              </a:rPr>
              <a:t>=</a:t>
            </a:r>
            <a:r>
              <a:rPr lang="en-US" b="1" i="1">
                <a:latin typeface="Times New Roman" charset="0"/>
              </a:rPr>
              <a:t> i </a:t>
            </a:r>
            <a:r>
              <a:rPr lang="en-US" b="1">
                <a:latin typeface="Symbol" charset="0"/>
              </a:rPr>
              <a:t>+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n </a:t>
            </a:r>
            <a:r>
              <a:rPr lang="en-US" b="1">
                <a:latin typeface="Symbol" charset="0"/>
              </a:rPr>
              <a:t>=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2</a:t>
            </a:r>
            <a:r>
              <a:rPr lang="en-US" b="1" i="1">
                <a:latin typeface="Times New Roman" charset="0"/>
              </a:rPr>
              <a:t>e </a:t>
            </a:r>
            <a:r>
              <a:rPr lang="en-US" b="1">
                <a:latin typeface="Symbol" charset="0"/>
              </a:rPr>
              <a:t>-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h </a:t>
            </a:r>
            <a:r>
              <a:rPr lang="en-US" b="1">
                <a:latin typeface="Symbol" charset="0"/>
                <a:sym typeface="Symbol" charset="0"/>
              </a:rPr>
              <a:t> </a:t>
            </a:r>
            <a:r>
              <a:rPr lang="en-US" b="1" i="1">
                <a:latin typeface="Times New Roman" charset="0"/>
              </a:rPr>
              <a:t>i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h </a:t>
            </a:r>
            <a:r>
              <a:rPr lang="en-US" b="1">
                <a:latin typeface="Symbol" charset="0"/>
                <a:sym typeface="Symbol" charset="0"/>
              </a:rPr>
              <a:t> </a:t>
            </a:r>
            <a:r>
              <a:rPr lang="en-US">
                <a:latin typeface="Times New Roman" charset="0"/>
              </a:rPr>
              <a:t>(</a:t>
            </a:r>
            <a:r>
              <a:rPr lang="en-US" b="1" i="1">
                <a:latin typeface="Times New Roman" charset="0"/>
              </a:rPr>
              <a:t>n </a:t>
            </a:r>
            <a:r>
              <a:rPr lang="en-US" b="1">
                <a:latin typeface="Symbol" charset="0"/>
              </a:rPr>
              <a:t>-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1)</a:t>
            </a:r>
            <a:r>
              <a:rPr lang="en-US" b="1">
                <a:latin typeface="Symbol" charset="0"/>
              </a:rPr>
              <a:t>/</a:t>
            </a:r>
            <a:r>
              <a:rPr lang="en-US">
                <a:latin typeface="Times New Roman" charset="0"/>
              </a:rPr>
              <a:t>2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e </a:t>
            </a:r>
            <a:r>
              <a:rPr lang="en-US" b="1">
                <a:latin typeface="Symbol" charset="0"/>
                <a:sym typeface="Symbol" charset="0"/>
              </a:rPr>
              <a:t>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2</a:t>
            </a:r>
            <a:r>
              <a:rPr lang="en-US" b="1" i="1" baseline="30000">
                <a:latin typeface="Times New Roman" charset="0"/>
              </a:rPr>
              <a:t>h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h </a:t>
            </a:r>
            <a:r>
              <a:rPr lang="en-US" b="1">
                <a:latin typeface="Symbol" charset="0"/>
                <a:sym typeface="Symbol" charset="0"/>
              </a:rPr>
              <a:t>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log</a:t>
            </a:r>
            <a:r>
              <a:rPr lang="en-US" baseline="-25000">
                <a:latin typeface="Times New Roman" charset="0"/>
              </a:rPr>
              <a:t>2</a:t>
            </a:r>
            <a:r>
              <a:rPr lang="en-US">
                <a:latin typeface="Times New Roman" charset="0"/>
              </a:rPr>
              <a:t> </a:t>
            </a:r>
            <a:r>
              <a:rPr lang="en-US" b="1" i="1">
                <a:latin typeface="Times New Roman" charset="0"/>
              </a:rPr>
              <a:t>e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h </a:t>
            </a:r>
            <a:r>
              <a:rPr lang="en-US" b="1">
                <a:latin typeface="Symbol" charset="0"/>
                <a:sym typeface="Symbol" charset="0"/>
              </a:rPr>
              <a:t>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log</a:t>
            </a:r>
            <a:r>
              <a:rPr lang="en-US" baseline="-25000">
                <a:latin typeface="Times New Roman" charset="0"/>
              </a:rPr>
              <a:t>2</a:t>
            </a:r>
            <a:r>
              <a:rPr lang="en-US">
                <a:latin typeface="Times New Roman" charset="0"/>
              </a:rPr>
              <a:t> (</a:t>
            </a:r>
            <a:r>
              <a:rPr lang="en-US" b="1" i="1">
                <a:latin typeface="Times New Roman" charset="0"/>
              </a:rPr>
              <a:t>n </a:t>
            </a:r>
            <a:r>
              <a:rPr lang="en-US" b="1">
                <a:latin typeface="Symbol" charset="0"/>
              </a:rPr>
              <a:t>+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1)</a:t>
            </a:r>
            <a:r>
              <a:rPr lang="en-US" b="1" i="1">
                <a:latin typeface="Times New Roman" charset="0"/>
              </a:rPr>
              <a:t> </a:t>
            </a:r>
            <a:r>
              <a:rPr lang="en-US" b="1">
                <a:latin typeface="Symbol" charset="0"/>
              </a:rPr>
              <a:t>-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</a:t>
            </a:r>
            <a:endParaRPr lang="en-US" baseline="30000">
              <a:latin typeface="Times New Roman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 sz="2800">
              <a:latin typeface="Times New Roman" charset="0"/>
            </a:endParaRPr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2133600" y="44196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>
              <a:latin typeface="Symbol" charset="0"/>
            </a:endParaRPr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2895600" y="50292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>
              <a:latin typeface="Symbol" charset="0"/>
              <a:sym typeface="Symbol" charset="0"/>
            </a:endParaRPr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1371600" y="50292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>
              <a:latin typeface="Symbol" charset="0"/>
            </a:endParaRP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990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2514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3276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01" name="AutoShape 15"/>
          <p:cNvCxnSpPr>
            <a:cxnSpLocks noChangeShapeType="1"/>
            <a:stCxn id="12295" idx="3"/>
            <a:endCxn id="12297" idx="7"/>
          </p:cNvCxnSpPr>
          <p:nvPr/>
        </p:nvCxnSpPr>
        <p:spPr bwMode="auto">
          <a:xfrm flipH="1">
            <a:off x="1697038" y="4754563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2" name="AutoShape 16"/>
          <p:cNvCxnSpPr>
            <a:cxnSpLocks noChangeShapeType="1"/>
            <a:stCxn id="12296" idx="1"/>
            <a:endCxn id="12295" idx="5"/>
          </p:cNvCxnSpPr>
          <p:nvPr/>
        </p:nvCxnSpPr>
        <p:spPr bwMode="auto">
          <a:xfrm flipH="1" flipV="1">
            <a:off x="2459038" y="4754563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3" name="AutoShape 17"/>
          <p:cNvCxnSpPr>
            <a:cxnSpLocks noChangeShapeType="1"/>
            <a:stCxn id="12300" idx="0"/>
            <a:endCxn id="12296" idx="5"/>
          </p:cNvCxnSpPr>
          <p:nvPr/>
        </p:nvCxnSpPr>
        <p:spPr bwMode="auto">
          <a:xfrm flipH="1" flipV="1">
            <a:off x="3221038" y="5364163"/>
            <a:ext cx="2460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4" name="AutoShape 18"/>
          <p:cNvCxnSpPr>
            <a:cxnSpLocks noChangeShapeType="1"/>
            <a:stCxn id="12299" idx="0"/>
            <a:endCxn id="12296" idx="3"/>
          </p:cNvCxnSpPr>
          <p:nvPr/>
        </p:nvCxnSpPr>
        <p:spPr bwMode="auto">
          <a:xfrm flipV="1">
            <a:off x="2705100" y="5364163"/>
            <a:ext cx="2460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5" name="AutoShape 21"/>
          <p:cNvCxnSpPr>
            <a:cxnSpLocks noChangeShapeType="1"/>
            <a:stCxn id="12298" idx="0"/>
            <a:endCxn id="12297" idx="3"/>
          </p:cNvCxnSpPr>
          <p:nvPr/>
        </p:nvCxnSpPr>
        <p:spPr bwMode="auto">
          <a:xfrm flipV="1">
            <a:off x="1181100" y="5364163"/>
            <a:ext cx="2460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6" name="AutoShape 22"/>
          <p:cNvCxnSpPr>
            <a:cxnSpLocks noChangeShapeType="1"/>
            <a:stCxn id="12307" idx="0"/>
            <a:endCxn id="12297" idx="5"/>
          </p:cNvCxnSpPr>
          <p:nvPr/>
        </p:nvCxnSpPr>
        <p:spPr bwMode="auto">
          <a:xfrm flipH="1" flipV="1">
            <a:off x="1697038" y="5364163"/>
            <a:ext cx="2460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307" name="Rectangle 23"/>
          <p:cNvSpPr>
            <a:spLocks noChangeArrowheads="1"/>
          </p:cNvSpPr>
          <p:nvPr/>
        </p:nvSpPr>
        <p:spPr bwMode="auto">
          <a:xfrm>
            <a:off x="1752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308" name="Group 38"/>
          <p:cNvGrpSpPr>
            <a:grpSpLocks/>
          </p:cNvGrpSpPr>
          <p:nvPr/>
        </p:nvGrpSpPr>
        <p:grpSpPr bwMode="auto">
          <a:xfrm>
            <a:off x="3810000" y="3581400"/>
            <a:ext cx="2311400" cy="2286000"/>
            <a:chOff x="2064" y="2256"/>
            <a:chExt cx="1456" cy="1440"/>
          </a:xfrm>
        </p:grpSpPr>
        <p:sp>
          <p:nvSpPr>
            <p:cNvPr id="12310" name="Oval 24"/>
            <p:cNvSpPr>
              <a:spLocks noChangeArrowheads="1"/>
            </p:cNvSpPr>
            <p:nvPr/>
          </p:nvSpPr>
          <p:spPr bwMode="auto">
            <a:xfrm>
              <a:off x="2352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2311" name="Oval 25"/>
            <p:cNvSpPr>
              <a:spLocks noChangeArrowheads="1"/>
            </p:cNvSpPr>
            <p:nvPr/>
          </p:nvSpPr>
          <p:spPr bwMode="auto">
            <a:xfrm>
              <a:off x="2688" y="268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2312" name="Rectangle 26"/>
            <p:cNvSpPr>
              <a:spLocks noChangeArrowheads="1"/>
            </p:cNvSpPr>
            <p:nvPr/>
          </p:nvSpPr>
          <p:spPr bwMode="auto">
            <a:xfrm>
              <a:off x="2448" y="307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13" name="AutoShape 28"/>
            <p:cNvCxnSpPr>
              <a:cxnSpLocks noChangeShapeType="1"/>
              <a:stCxn id="12311" idx="1"/>
              <a:endCxn id="12310" idx="5"/>
            </p:cNvCxnSpPr>
            <p:nvPr/>
          </p:nvCxnSpPr>
          <p:spPr bwMode="auto">
            <a:xfrm flipH="1" flipV="1">
              <a:off x="2557" y="2467"/>
              <a:ext cx="166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14" name="AutoShape 29"/>
            <p:cNvCxnSpPr>
              <a:cxnSpLocks noChangeShapeType="1"/>
              <a:stCxn id="12318" idx="1"/>
              <a:endCxn id="12311" idx="5"/>
            </p:cNvCxnSpPr>
            <p:nvPr/>
          </p:nvCxnSpPr>
          <p:spPr bwMode="auto">
            <a:xfrm flipH="1" flipV="1">
              <a:off x="2893" y="2899"/>
              <a:ext cx="158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15" name="AutoShape 30"/>
            <p:cNvCxnSpPr>
              <a:cxnSpLocks noChangeShapeType="1"/>
              <a:stCxn id="12312" idx="0"/>
              <a:endCxn id="12311" idx="3"/>
            </p:cNvCxnSpPr>
            <p:nvPr/>
          </p:nvCxnSpPr>
          <p:spPr bwMode="auto">
            <a:xfrm flipV="1">
              <a:off x="2568" y="2899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2316" name="Rectangle 31"/>
            <p:cNvSpPr>
              <a:spLocks noChangeArrowheads="1"/>
            </p:cNvSpPr>
            <p:nvPr/>
          </p:nvSpPr>
          <p:spPr bwMode="auto">
            <a:xfrm>
              <a:off x="2064" y="2688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17" name="AutoShape 32"/>
            <p:cNvCxnSpPr>
              <a:cxnSpLocks noChangeShapeType="1"/>
              <a:stCxn id="12316" idx="0"/>
              <a:endCxn id="12310" idx="3"/>
            </p:cNvCxnSpPr>
            <p:nvPr/>
          </p:nvCxnSpPr>
          <p:spPr bwMode="auto">
            <a:xfrm flipV="1">
              <a:off x="2184" y="2467"/>
              <a:ext cx="203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2318" name="Oval 33"/>
            <p:cNvSpPr>
              <a:spLocks noChangeArrowheads="1"/>
            </p:cNvSpPr>
            <p:nvPr/>
          </p:nvSpPr>
          <p:spPr bwMode="auto">
            <a:xfrm>
              <a:off x="3016" y="30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2319" name="Rectangle 34"/>
            <p:cNvSpPr>
              <a:spLocks noChangeArrowheads="1"/>
            </p:cNvSpPr>
            <p:nvPr/>
          </p:nvSpPr>
          <p:spPr bwMode="auto">
            <a:xfrm>
              <a:off x="2784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Rectangle 35"/>
            <p:cNvSpPr>
              <a:spLocks noChangeArrowheads="1"/>
            </p:cNvSpPr>
            <p:nvPr/>
          </p:nvSpPr>
          <p:spPr bwMode="auto">
            <a:xfrm>
              <a:off x="3280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21" name="AutoShape 36"/>
            <p:cNvCxnSpPr>
              <a:cxnSpLocks noChangeShapeType="1"/>
              <a:stCxn id="12320" idx="0"/>
              <a:endCxn id="12318" idx="5"/>
            </p:cNvCxnSpPr>
            <p:nvPr/>
          </p:nvCxnSpPr>
          <p:spPr bwMode="auto">
            <a:xfrm flipH="1" flipV="1">
              <a:off x="3221" y="3283"/>
              <a:ext cx="179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22" name="AutoShape 37"/>
            <p:cNvCxnSpPr>
              <a:cxnSpLocks noChangeShapeType="1"/>
              <a:stCxn id="12319" idx="0"/>
              <a:endCxn id="12318" idx="3"/>
            </p:cNvCxnSpPr>
            <p:nvPr/>
          </p:nvCxnSpPr>
          <p:spPr bwMode="auto">
            <a:xfrm flipV="1">
              <a:off x="2904" y="3283"/>
              <a:ext cx="147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2309" name="Date Placeholder 3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4531C4D-5B07-6C48-9568-BAB873A5EECD}" type="slidenum">
              <a:rPr lang="en-US" sz="1400"/>
              <a:pPr eaLnBrk="1" hangingPunct="1"/>
              <a:t>5</a:t>
            </a:fld>
            <a:endParaRPr lang="en-US" sz="1400"/>
          </a:p>
        </p:txBody>
      </p:sp>
      <p:grpSp>
        <p:nvGrpSpPr>
          <p:cNvPr id="15364" name="Group 137"/>
          <p:cNvGrpSpPr>
            <a:grpSpLocks/>
          </p:cNvGrpSpPr>
          <p:nvPr/>
        </p:nvGrpSpPr>
        <p:grpSpPr bwMode="auto">
          <a:xfrm>
            <a:off x="7162800" y="1600200"/>
            <a:ext cx="1447800" cy="4572000"/>
            <a:chOff x="4512" y="864"/>
            <a:chExt cx="912" cy="3024"/>
          </a:xfrm>
        </p:grpSpPr>
        <p:sp>
          <p:nvSpPr>
            <p:cNvPr id="15376" name="Rectangle 133"/>
            <p:cNvSpPr>
              <a:spLocks noChangeArrowheads="1"/>
            </p:cNvSpPr>
            <p:nvPr/>
          </p:nvSpPr>
          <p:spPr bwMode="auto">
            <a:xfrm>
              <a:off x="4512" y="864"/>
              <a:ext cx="912" cy="3024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377" name="Line 134"/>
            <p:cNvSpPr>
              <a:spLocks noChangeShapeType="1"/>
            </p:cNvSpPr>
            <p:nvPr/>
          </p:nvSpPr>
          <p:spPr bwMode="auto">
            <a:xfrm>
              <a:off x="4512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8" name="Line 135"/>
            <p:cNvSpPr>
              <a:spLocks noChangeShapeType="1"/>
            </p:cNvSpPr>
            <p:nvPr/>
          </p:nvSpPr>
          <p:spPr bwMode="auto">
            <a:xfrm>
              <a:off x="5424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9" name="Line 136"/>
            <p:cNvSpPr>
              <a:spLocks noChangeShapeType="1"/>
            </p:cNvSpPr>
            <p:nvPr/>
          </p:nvSpPr>
          <p:spPr bwMode="auto">
            <a:xfrm>
              <a:off x="4512" y="3876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Method </a:t>
            </a:r>
            <a:r>
              <a:rPr lang="en-US" dirty="0" smtClean="0">
                <a:latin typeface="Tahoma" charset="0"/>
              </a:rPr>
              <a:t>Stacks</a:t>
            </a:r>
            <a:endParaRPr lang="en-US" dirty="0">
              <a:latin typeface="Tahoma" charset="0"/>
            </a:endParaRPr>
          </a:p>
        </p:txBody>
      </p:sp>
      <p:sp>
        <p:nvSpPr>
          <p:cNvPr id="153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4886325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000" dirty="0" smtClean="0">
                <a:latin typeface="Tahoma" charset="0"/>
              </a:rPr>
              <a:t>The runtime environment for such a language keeps </a:t>
            </a:r>
            <a:r>
              <a:rPr lang="en-US" sz="2000" dirty="0">
                <a:latin typeface="Tahoma" charset="0"/>
              </a:rPr>
              <a:t>track of the chain of active methods with a stack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000" dirty="0">
                <a:latin typeface="Tahoma" charset="0"/>
              </a:rPr>
              <a:t>When a method is called, the </a:t>
            </a:r>
            <a:r>
              <a:rPr lang="en-US" sz="2000" dirty="0" smtClean="0">
                <a:latin typeface="Tahoma" charset="0"/>
              </a:rPr>
              <a:t>system </a:t>
            </a:r>
            <a:r>
              <a:rPr lang="en-US" sz="2000" dirty="0">
                <a:latin typeface="Tahoma" charset="0"/>
              </a:rPr>
              <a:t>pushes on the stack a frame containing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Local variables and return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Program counter, keeping track of the statement being executed 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000" dirty="0">
                <a:latin typeface="Tahoma" charset="0"/>
              </a:rPr>
              <a:t>When a method ends, its frame is popped from the stack and control is passed to the method on top of the stack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000" dirty="0">
                <a:latin typeface="Tahoma" charset="0"/>
              </a:rPr>
              <a:t>Allows for </a:t>
            </a:r>
            <a:r>
              <a:rPr lang="en-US" sz="2000" dirty="0">
                <a:solidFill>
                  <a:srgbClr val="C00000"/>
                </a:solidFill>
                <a:latin typeface="Tahoma" charset="0"/>
              </a:rPr>
              <a:t>recursion</a:t>
            </a:r>
          </a:p>
        </p:txBody>
      </p:sp>
      <p:sp>
        <p:nvSpPr>
          <p:cNvPr id="15367" name="Rectangle 112"/>
          <p:cNvSpPr>
            <a:spLocks noChangeArrowheads="1"/>
          </p:cNvSpPr>
          <p:nvPr/>
        </p:nvSpPr>
        <p:spPr bwMode="auto">
          <a:xfrm>
            <a:off x="8220075" y="3565525"/>
            <a:ext cx="7938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Freeform 118"/>
          <p:cNvSpPr>
            <a:spLocks/>
          </p:cNvSpPr>
          <p:nvPr/>
        </p:nvSpPr>
        <p:spPr bwMode="auto">
          <a:xfrm>
            <a:off x="8277225" y="4351338"/>
            <a:ext cx="7938" cy="9525"/>
          </a:xfrm>
          <a:custGeom>
            <a:avLst/>
            <a:gdLst>
              <a:gd name="T0" fmla="*/ 2147483647 w 5"/>
              <a:gd name="T1" fmla="*/ 0 h 6"/>
              <a:gd name="T2" fmla="*/ 2147483647 w 5"/>
              <a:gd name="T3" fmla="*/ 0 h 6"/>
              <a:gd name="T4" fmla="*/ 0 w 5"/>
              <a:gd name="T5" fmla="*/ 2147483647 h 6"/>
              <a:gd name="T6" fmla="*/ 0 w 5"/>
              <a:gd name="T7" fmla="*/ 2147483647 h 6"/>
              <a:gd name="T8" fmla="*/ 2147483647 w 5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6"/>
              <a:gd name="T17" fmla="*/ 5 w 5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6">
                <a:moveTo>
                  <a:pt x="5" y="0"/>
                </a:moveTo>
                <a:lnTo>
                  <a:pt x="5" y="0"/>
                </a:lnTo>
                <a:lnTo>
                  <a:pt x="0" y="6"/>
                </a:lnTo>
                <a:lnTo>
                  <a:pt x="5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126"/>
          <p:cNvSpPr>
            <a:spLocks noChangeArrowheads="1"/>
          </p:cNvSpPr>
          <p:nvPr/>
        </p:nvSpPr>
        <p:spPr bwMode="auto">
          <a:xfrm>
            <a:off x="8220075" y="1625600"/>
            <a:ext cx="7938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Rectangle 127"/>
          <p:cNvSpPr>
            <a:spLocks noChangeArrowheads="1"/>
          </p:cNvSpPr>
          <p:nvPr/>
        </p:nvSpPr>
        <p:spPr bwMode="auto">
          <a:xfrm>
            <a:off x="8220075" y="2281238"/>
            <a:ext cx="7938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Text Box 129"/>
          <p:cNvSpPr txBox="1">
            <a:spLocks noChangeArrowheads="1"/>
          </p:cNvSpPr>
          <p:nvPr/>
        </p:nvSpPr>
        <p:spPr bwMode="auto">
          <a:xfrm>
            <a:off x="5410200" y="1524000"/>
            <a:ext cx="18288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  <a:latin typeface="Arial Narrow" charset="0"/>
              </a:rPr>
              <a:t>main</a:t>
            </a:r>
            <a:r>
              <a:rPr lang="en-US" dirty="0">
                <a:solidFill>
                  <a:schemeClr val="accent2"/>
                </a:solidFill>
                <a:latin typeface="Arial Narrow" charset="0"/>
              </a:rPr>
              <a:t>() {</a:t>
            </a:r>
            <a:br>
              <a:rPr lang="en-US" dirty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>
                <a:solidFill>
                  <a:schemeClr val="accent2"/>
                </a:solidFill>
                <a:latin typeface="Arial Narrow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Arial Narrow" charset="0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Arial Narrow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rial Narrow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Arial Narrow" charset="0"/>
              </a:rPr>
              <a:t> = </a:t>
            </a:r>
            <a:r>
              <a:rPr lang="en-US" dirty="0" smtClean="0">
                <a:solidFill>
                  <a:schemeClr val="accent2"/>
                </a:solidFill>
                <a:latin typeface="Arial Narrow" charset="0"/>
              </a:rPr>
              <a:t>5;</a:t>
            </a:r>
            <a:br>
              <a:rPr lang="en-US" dirty="0" smtClean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 smtClean="0">
                <a:solidFill>
                  <a:schemeClr val="accent2"/>
                </a:solidFill>
                <a:latin typeface="Arial Narrow" charset="0"/>
              </a:rPr>
              <a:t>3 foo(</a:t>
            </a:r>
            <a:r>
              <a:rPr lang="en-US" dirty="0" err="1" smtClean="0">
                <a:solidFill>
                  <a:schemeClr val="accent2"/>
                </a:solidFill>
                <a:latin typeface="Arial Narrow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Arial Narrow" charset="0"/>
              </a:rPr>
              <a:t>);</a:t>
            </a:r>
            <a:br>
              <a:rPr lang="en-US" dirty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>
                <a:solidFill>
                  <a:schemeClr val="accent2"/>
                </a:solidFill>
                <a:latin typeface="Arial Narrow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Arial Narrow" charset="0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Arial Narrow" charset="0"/>
              </a:rPr>
              <a:t>5</a:t>
            </a:r>
            <a:r>
              <a:rPr lang="en-US" dirty="0" smtClean="0">
                <a:solidFill>
                  <a:schemeClr val="tx2"/>
                </a:solidFill>
                <a:latin typeface="Arial Narrow" charset="0"/>
              </a:rPr>
              <a:t> foo</a:t>
            </a:r>
            <a:r>
              <a:rPr lang="en-US" dirty="0" smtClean="0">
                <a:solidFill>
                  <a:schemeClr val="accent2"/>
                </a:solidFill>
                <a:latin typeface="Arial Narrow" charset="0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Arial Narrow" charset="0"/>
              </a:rPr>
              <a:t>int</a:t>
            </a:r>
            <a:r>
              <a:rPr lang="en-US" dirty="0" smtClean="0">
                <a:solidFill>
                  <a:schemeClr val="accent2"/>
                </a:solidFill>
                <a:latin typeface="Arial Narrow" charset="0"/>
              </a:rPr>
              <a:t> j) {</a:t>
            </a:r>
            <a:br>
              <a:rPr lang="en-US" dirty="0" smtClean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 smtClean="0">
                <a:solidFill>
                  <a:schemeClr val="accent2"/>
                </a:solidFill>
                <a:latin typeface="Arial Narrow" charset="0"/>
              </a:rPr>
              <a:t>	</a:t>
            </a:r>
            <a:r>
              <a:rPr lang="en-US" dirty="0" err="1" smtClean="0">
                <a:solidFill>
                  <a:schemeClr val="accent2"/>
                </a:solidFill>
                <a:latin typeface="Arial Narrow" charset="0"/>
              </a:rPr>
              <a:t>int</a:t>
            </a:r>
            <a:r>
              <a:rPr lang="en-US" dirty="0" smtClean="0">
                <a:solidFill>
                  <a:schemeClr val="accent2"/>
                </a:solidFill>
                <a:latin typeface="Arial Narrow" charset="0"/>
              </a:rPr>
              <a:t> k;</a:t>
            </a:r>
            <a:br>
              <a:rPr lang="en-US" dirty="0" smtClean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 smtClean="0">
                <a:solidFill>
                  <a:schemeClr val="accent2"/>
                </a:solidFill>
                <a:latin typeface="Arial Narrow" charset="0"/>
              </a:rPr>
              <a:t>	k = j+1;</a:t>
            </a:r>
            <a:br>
              <a:rPr lang="en-US" dirty="0" smtClean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 smtClean="0">
                <a:solidFill>
                  <a:schemeClr val="accent2"/>
                </a:solidFill>
                <a:latin typeface="Arial Narrow" charset="0"/>
              </a:rPr>
              <a:t>8 bar(k);</a:t>
            </a:r>
            <a:br>
              <a:rPr lang="en-US" dirty="0" smtClean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 smtClean="0">
                <a:solidFill>
                  <a:schemeClr val="accent2"/>
                </a:solidFill>
                <a:latin typeface="Arial Narrow" charset="0"/>
              </a:rPr>
              <a:t>	}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Arial Narrow" charset="0"/>
              </a:rPr>
              <a:t>10</a:t>
            </a:r>
            <a:r>
              <a:rPr lang="en-US" dirty="0" smtClean="0">
                <a:solidFill>
                  <a:schemeClr val="tx2"/>
                </a:solidFill>
                <a:latin typeface="Arial Narrow" charset="0"/>
              </a:rPr>
              <a:t> bar</a:t>
            </a:r>
            <a:r>
              <a:rPr lang="en-US" dirty="0" smtClean="0">
                <a:solidFill>
                  <a:schemeClr val="accent2"/>
                </a:solidFill>
                <a:latin typeface="Arial Narrow" charset="0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Arial Narrow" charset="0"/>
              </a:rPr>
              <a:t>int</a:t>
            </a:r>
            <a:r>
              <a:rPr lang="en-US" dirty="0" smtClean="0">
                <a:solidFill>
                  <a:schemeClr val="accent2"/>
                </a:solidFill>
                <a:latin typeface="Arial Narrow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 Narrow" charset="0"/>
              </a:rPr>
              <a:t>m) {</a:t>
            </a:r>
            <a:br>
              <a:rPr lang="en-US" dirty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>
                <a:solidFill>
                  <a:schemeClr val="accent2"/>
                </a:solidFill>
                <a:latin typeface="Arial Narrow" charset="0"/>
              </a:rPr>
              <a:t>	…</a:t>
            </a:r>
            <a:br>
              <a:rPr lang="en-US" dirty="0">
                <a:solidFill>
                  <a:schemeClr val="accent2"/>
                </a:solidFill>
                <a:latin typeface="Arial Narrow" charset="0"/>
              </a:rPr>
            </a:br>
            <a:r>
              <a:rPr lang="en-US" dirty="0">
                <a:solidFill>
                  <a:schemeClr val="accent2"/>
                </a:solidFill>
                <a:latin typeface="Arial Narrow" charset="0"/>
              </a:rPr>
              <a:t>	}</a:t>
            </a:r>
          </a:p>
        </p:txBody>
      </p:sp>
      <p:sp>
        <p:nvSpPr>
          <p:cNvPr id="15372" name="Rectangle 130"/>
          <p:cNvSpPr>
            <a:spLocks noChangeArrowheads="1"/>
          </p:cNvSpPr>
          <p:nvPr/>
        </p:nvSpPr>
        <p:spPr bwMode="auto">
          <a:xfrm>
            <a:off x="7315200" y="20574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dirty="0">
                <a:solidFill>
                  <a:schemeClr val="tx2"/>
                </a:solidFill>
              </a:rPr>
              <a:t>bar</a:t>
            </a:r>
          </a:p>
          <a:p>
            <a:r>
              <a:rPr lang="en-US" sz="2000" dirty="0"/>
              <a:t>  PC </a:t>
            </a:r>
            <a:r>
              <a:rPr lang="en-US" sz="2000" dirty="0" smtClean="0"/>
              <a:t>=10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/>
              <a:t>m = 6</a:t>
            </a:r>
          </a:p>
        </p:txBody>
      </p:sp>
      <p:sp>
        <p:nvSpPr>
          <p:cNvPr id="15373" name="Rectangle 131"/>
          <p:cNvSpPr>
            <a:spLocks noChangeArrowheads="1"/>
          </p:cNvSpPr>
          <p:nvPr/>
        </p:nvSpPr>
        <p:spPr bwMode="auto">
          <a:xfrm>
            <a:off x="7315200" y="3314700"/>
            <a:ext cx="1143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dirty="0">
                <a:solidFill>
                  <a:schemeClr val="tx2"/>
                </a:solidFill>
              </a:rPr>
              <a:t>foo</a:t>
            </a:r>
          </a:p>
          <a:p>
            <a:r>
              <a:rPr lang="en-US" sz="2000" dirty="0"/>
              <a:t>  PC = 8</a:t>
            </a:r>
            <a:br>
              <a:rPr lang="en-US" sz="2000" dirty="0"/>
            </a:br>
            <a:r>
              <a:rPr lang="en-US" sz="2000" dirty="0"/>
              <a:t>  j = 5</a:t>
            </a:r>
          </a:p>
          <a:p>
            <a:r>
              <a:rPr lang="en-US" sz="2000" dirty="0"/>
              <a:t>  k = 6</a:t>
            </a:r>
          </a:p>
        </p:txBody>
      </p:sp>
      <p:sp>
        <p:nvSpPr>
          <p:cNvPr id="15374" name="Rectangle 132"/>
          <p:cNvSpPr>
            <a:spLocks noChangeArrowheads="1"/>
          </p:cNvSpPr>
          <p:nvPr/>
        </p:nvSpPr>
        <p:spPr bwMode="auto">
          <a:xfrm>
            <a:off x="7315200" y="49530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dirty="0">
                <a:solidFill>
                  <a:schemeClr val="tx2"/>
                </a:solidFill>
              </a:rPr>
              <a:t>main</a:t>
            </a:r>
          </a:p>
          <a:p>
            <a:r>
              <a:rPr lang="en-US" sz="2000" dirty="0"/>
              <a:t>  PC = </a:t>
            </a:r>
            <a:r>
              <a:rPr lang="en-US" sz="2000" dirty="0" smtClean="0"/>
              <a:t>3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</a:t>
            </a:r>
            <a:r>
              <a:rPr lang="en-US" sz="2000" dirty="0" err="1"/>
              <a:t>i</a:t>
            </a:r>
            <a:r>
              <a:rPr lang="en-US" sz="2000" dirty="0"/>
              <a:t> = 5</a:t>
            </a:r>
          </a:p>
        </p:txBody>
      </p:sp>
      <p:sp>
        <p:nvSpPr>
          <p:cNvPr id="15375" name="Date Placeholder 1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858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6CB398E-5E3B-2B49-9D3F-5E1A2FB36277}" type="slidenum">
              <a:rPr lang="en-US" sz="1400"/>
              <a:pPr eaLnBrk="1" hangingPunct="1"/>
              <a:t>50</a:t>
            </a:fld>
            <a:endParaRPr 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Binary Tree Operations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79033"/>
            <a:ext cx="3810000" cy="491207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A </a:t>
            </a:r>
            <a:r>
              <a:rPr lang="en-US" dirty="0" smtClean="0">
                <a:solidFill>
                  <a:srgbClr val="BE2D00"/>
                </a:solidFill>
                <a:latin typeface="Tahoma" charset="0"/>
              </a:rPr>
              <a:t>binary tree </a:t>
            </a:r>
            <a:r>
              <a:rPr lang="en-US" dirty="0" smtClean="0">
                <a:latin typeface="Tahoma" charset="0"/>
              </a:rPr>
              <a:t>extends </a:t>
            </a:r>
            <a:r>
              <a:rPr lang="en-US" dirty="0">
                <a:latin typeface="Tahoma" charset="0"/>
              </a:rPr>
              <a:t>the Tree </a:t>
            </a:r>
            <a:r>
              <a:rPr lang="en-US" dirty="0" smtClean="0">
                <a:latin typeface="Tahoma" charset="0"/>
              </a:rPr>
              <a:t>operations, </a:t>
            </a:r>
            <a:r>
              <a:rPr lang="en-US" dirty="0">
                <a:latin typeface="Tahoma" charset="0"/>
              </a:rPr>
              <a:t>i.e., it inherits all the methods of </a:t>
            </a:r>
            <a:r>
              <a:rPr lang="en-US" dirty="0" smtClean="0">
                <a:latin typeface="Tahoma" charset="0"/>
              </a:rPr>
              <a:t>a Tree.</a:t>
            </a:r>
            <a:endParaRPr lang="en-US" dirty="0"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Additional methods:</a:t>
            </a:r>
          </a:p>
          <a:p>
            <a:pPr lvl="1" eaLnBrk="1" hangingPunct="1"/>
            <a:r>
              <a:rPr lang="en-US" dirty="0">
                <a:latin typeface="Tahoma" charset="0"/>
              </a:rPr>
              <a:t>position </a:t>
            </a:r>
            <a:r>
              <a:rPr lang="en-US" dirty="0" err="1" smtClean="0">
                <a:solidFill>
                  <a:schemeClr val="tx2"/>
                </a:solidFill>
                <a:latin typeface="Tahoma" charset="0"/>
              </a:rPr>
              <a:t>leftChild</a:t>
            </a:r>
            <a:r>
              <a:rPr lang="en-US" dirty="0" smtClean="0">
                <a:latin typeface="Tahoma" charset="0"/>
              </a:rPr>
              <a:t>(v)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dirty="0">
                <a:latin typeface="Tahoma" charset="0"/>
              </a:rPr>
              <a:t>position </a:t>
            </a:r>
            <a:r>
              <a:rPr lang="en-US" dirty="0" err="1" smtClean="0">
                <a:solidFill>
                  <a:schemeClr val="tx2"/>
                </a:solidFill>
                <a:latin typeface="Tahoma" charset="0"/>
              </a:rPr>
              <a:t>rightChild</a:t>
            </a:r>
            <a:r>
              <a:rPr lang="en-US" dirty="0" smtClean="0">
                <a:latin typeface="Tahoma" charset="0"/>
              </a:rPr>
              <a:t>(v)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dirty="0" smtClean="0">
                <a:latin typeface="Tahoma" charset="0"/>
              </a:rPr>
              <a:t>position </a:t>
            </a:r>
            <a:r>
              <a:rPr lang="en-US" dirty="0" smtClean="0">
                <a:solidFill>
                  <a:schemeClr val="tx2"/>
                </a:solidFill>
                <a:latin typeface="Tahoma" charset="0"/>
              </a:rPr>
              <a:t>sibling</a:t>
            </a:r>
            <a:r>
              <a:rPr lang="en-US" dirty="0" smtClean="0">
                <a:latin typeface="Tahoma" charset="0"/>
              </a:rPr>
              <a:t>(v)</a:t>
            </a:r>
            <a:endParaRPr lang="en-US" dirty="0">
              <a:latin typeface="Tahoma" charset="0"/>
            </a:endParaRPr>
          </a:p>
        </p:txBody>
      </p:sp>
      <p:sp>
        <p:nvSpPr>
          <p:cNvPr id="1331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579033"/>
            <a:ext cx="38100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Tahoma" charset="0"/>
              </a:rPr>
              <a:t>The above methods return </a:t>
            </a:r>
            <a:r>
              <a:rPr lang="en-US" dirty="0" smtClean="0">
                <a:solidFill>
                  <a:srgbClr val="BE2D00"/>
                </a:solidFill>
                <a:latin typeface="Tahoma" charset="0"/>
              </a:rPr>
              <a:t>null</a:t>
            </a:r>
            <a:r>
              <a:rPr lang="en-US" dirty="0" smtClean="0">
                <a:latin typeface="Tahoma" charset="0"/>
              </a:rPr>
              <a:t> when there is no left, right, or sibling of p, respectively</a:t>
            </a:r>
          </a:p>
          <a:p>
            <a:pPr eaLnBrk="1" hangingPunct="1"/>
            <a:r>
              <a:rPr lang="en-US" dirty="0" smtClean="0">
                <a:latin typeface="Tahoma" charset="0"/>
              </a:rPr>
              <a:t>Update </a:t>
            </a:r>
            <a:r>
              <a:rPr lang="en-US" dirty="0">
                <a:latin typeface="Tahoma" charset="0"/>
              </a:rPr>
              <a:t>methods may be defined by data structures implementing the </a:t>
            </a:r>
            <a:r>
              <a:rPr lang="en-US" dirty="0" smtClean="0">
                <a:latin typeface="Tahoma" charset="0"/>
              </a:rPr>
              <a:t>binary tree</a:t>
            </a:r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</p:txBody>
      </p:sp>
      <p:sp>
        <p:nvSpPr>
          <p:cNvPr id="1331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51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Inorder Traversal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66750" y="1600200"/>
            <a:ext cx="375285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In an inorder traversal a node is visited after its left subtree and before its right subtree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Application: draw a binary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x(v) = inorder rank of v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y(v) = depth of v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4648200" y="1600200"/>
            <a:ext cx="4191000" cy="2438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left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 smtClean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b="1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left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  <a:endParaRPr lang="en-US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right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</p:txBody>
      </p:sp>
      <p:grpSp>
        <p:nvGrpSpPr>
          <p:cNvPr id="14343" name="Group 5"/>
          <p:cNvGrpSpPr>
            <a:grpSpLocks/>
          </p:cNvGrpSpPr>
          <p:nvPr/>
        </p:nvGrpSpPr>
        <p:grpSpPr bwMode="auto">
          <a:xfrm>
            <a:off x="2122488" y="3962400"/>
            <a:ext cx="3429000" cy="2286000"/>
            <a:chOff x="2928" y="2256"/>
            <a:chExt cx="2160" cy="1440"/>
          </a:xfrm>
        </p:grpSpPr>
        <p:sp>
          <p:nvSpPr>
            <p:cNvPr id="14354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4355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4356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4357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4358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63" name="AutoShape 15"/>
            <p:cNvCxnSpPr>
              <a:cxnSpLocks noChangeShapeType="1"/>
              <a:stCxn id="14354" idx="3"/>
              <a:endCxn id="14356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4" name="AutoShape 16"/>
            <p:cNvCxnSpPr>
              <a:cxnSpLocks noChangeShapeType="1"/>
              <a:stCxn id="14355" idx="1"/>
              <a:endCxn id="14354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5" name="AutoShape 17"/>
            <p:cNvCxnSpPr>
              <a:cxnSpLocks noChangeShapeType="1"/>
              <a:stCxn id="14362" idx="0"/>
              <a:endCxn id="14355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6" name="AutoShape 18"/>
            <p:cNvCxnSpPr>
              <a:cxnSpLocks noChangeShapeType="1"/>
              <a:stCxn id="14361" idx="0"/>
              <a:endCxn id="14355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7" name="AutoShape 19"/>
            <p:cNvCxnSpPr>
              <a:cxnSpLocks noChangeShapeType="1"/>
              <a:stCxn id="14360" idx="0"/>
              <a:endCxn id="14357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8" name="AutoShape 20"/>
            <p:cNvCxnSpPr>
              <a:cxnSpLocks noChangeShapeType="1"/>
              <a:stCxn id="14359" idx="0"/>
              <a:endCxn id="14357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9" name="AutoShape 21"/>
            <p:cNvCxnSpPr>
              <a:cxnSpLocks noChangeShapeType="1"/>
              <a:stCxn id="14358" idx="0"/>
              <a:endCxn id="14356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70" name="AutoShape 22"/>
            <p:cNvCxnSpPr>
              <a:cxnSpLocks noChangeShapeType="1"/>
              <a:stCxn id="14357" idx="1"/>
              <a:endCxn id="14356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4344" name="Text Box 23"/>
          <p:cNvSpPr txBox="1">
            <a:spLocks noChangeArrowheads="1"/>
          </p:cNvSpPr>
          <p:nvPr/>
        </p:nvSpPr>
        <p:spPr bwMode="auto">
          <a:xfrm>
            <a:off x="2714625" y="54864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4345" name="Text Box 24"/>
          <p:cNvSpPr txBox="1">
            <a:spLocks noChangeArrowheads="1"/>
          </p:cNvSpPr>
          <p:nvPr/>
        </p:nvSpPr>
        <p:spPr bwMode="auto">
          <a:xfrm>
            <a:off x="1905000" y="48387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346" name="Text Box 25"/>
          <p:cNvSpPr txBox="1">
            <a:spLocks noChangeArrowheads="1"/>
          </p:cNvSpPr>
          <p:nvPr/>
        </p:nvSpPr>
        <p:spPr bwMode="auto">
          <a:xfrm>
            <a:off x="2333625" y="4259263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4347" name="Text Box 26"/>
          <p:cNvSpPr txBox="1">
            <a:spLocks noChangeArrowheads="1"/>
          </p:cNvSpPr>
          <p:nvPr/>
        </p:nvSpPr>
        <p:spPr bwMode="auto">
          <a:xfrm>
            <a:off x="3798888" y="5486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4348" name="Text Box 27"/>
          <p:cNvSpPr txBox="1">
            <a:spLocks noChangeArrowheads="1"/>
          </p:cNvSpPr>
          <p:nvPr/>
        </p:nvSpPr>
        <p:spPr bwMode="auto">
          <a:xfrm>
            <a:off x="3781425" y="37338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4349" name="Text Box 28"/>
          <p:cNvSpPr txBox="1">
            <a:spLocks noChangeArrowheads="1"/>
          </p:cNvSpPr>
          <p:nvPr/>
        </p:nvSpPr>
        <p:spPr bwMode="auto">
          <a:xfrm>
            <a:off x="4256088" y="4838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4350" name="Text Box 29"/>
          <p:cNvSpPr txBox="1">
            <a:spLocks noChangeArrowheads="1"/>
          </p:cNvSpPr>
          <p:nvPr/>
        </p:nvSpPr>
        <p:spPr bwMode="auto">
          <a:xfrm>
            <a:off x="5399088" y="4838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4351" name="Text Box 30"/>
          <p:cNvSpPr txBox="1">
            <a:spLocks noChangeArrowheads="1"/>
          </p:cNvSpPr>
          <p:nvPr/>
        </p:nvSpPr>
        <p:spPr bwMode="auto">
          <a:xfrm>
            <a:off x="4951413" y="4259263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4352" name="Text Box 31"/>
          <p:cNvSpPr txBox="1">
            <a:spLocks noChangeArrowheads="1"/>
          </p:cNvSpPr>
          <p:nvPr/>
        </p:nvSpPr>
        <p:spPr bwMode="auto">
          <a:xfrm>
            <a:off x="3341688" y="4838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4353" name="Date Placeholder 3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393CDEC-D3B8-6A46-8AAB-CD81037674BC}" type="slidenum">
              <a:rPr lang="en-US" sz="1400"/>
              <a:pPr eaLnBrk="1" hangingPunct="1"/>
              <a:t>52</a:t>
            </a:fld>
            <a:endParaRPr 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Print Arithmetic Expressions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6576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Specialization of an inorder traversal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print operand or operator when visiting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print 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>
                <a:latin typeface="Tahoma" charset="0"/>
              </a:rPr>
              <a:t>(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>
                <a:latin typeface="Tahoma" charset="0"/>
              </a:rPr>
              <a:t> before traversing left subtree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print 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>
                <a:latin typeface="Tahoma" charset="0"/>
              </a:rPr>
              <a:t>)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>
                <a:latin typeface="Tahoma" charset="0"/>
              </a:rPr>
              <a:t> after traversing right subtree</a:t>
            </a: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4648200" y="1600200"/>
            <a:ext cx="4191000" cy="32008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Times New Roman" charset="0"/>
              </a:rPr>
              <a:t>printExpression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left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</a:rPr>
              <a:t>null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/>
            </a:r>
            <a:br>
              <a:rPr lang="en-US" dirty="0">
                <a:solidFill>
                  <a:schemeClr val="accent2"/>
                </a:solidFill>
                <a:latin typeface="Times New Roman" charset="0"/>
              </a:rPr>
            </a:b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print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ja-JP" altLang="en-US" dirty="0">
                <a:solidFill>
                  <a:schemeClr val="accent2"/>
                </a:solidFill>
              </a:rPr>
              <a:t>“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ja-JP" altLang="en-US" dirty="0">
                <a:solidFill>
                  <a:schemeClr val="accent2"/>
                </a:solidFill>
              </a:rPr>
              <a:t>’’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left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  <a:endParaRPr lang="en-US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print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v.element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print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ja-JP" altLang="en-US" dirty="0">
                <a:solidFill>
                  <a:schemeClr val="accent2"/>
                </a:solidFill>
              </a:rPr>
              <a:t>“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ja-JP" altLang="en-US" dirty="0">
                <a:solidFill>
                  <a:schemeClr val="accent2"/>
                </a:solidFill>
              </a:rPr>
              <a:t>’’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grpSp>
        <p:nvGrpSpPr>
          <p:cNvPr id="15367" name="Group 5"/>
          <p:cNvGrpSpPr>
            <a:grpSpLocks/>
          </p:cNvGrpSpPr>
          <p:nvPr/>
        </p:nvGrpSpPr>
        <p:grpSpPr bwMode="auto">
          <a:xfrm>
            <a:off x="762000" y="3886200"/>
            <a:ext cx="3429000" cy="2286000"/>
            <a:chOff x="2928" y="2256"/>
            <a:chExt cx="2160" cy="1440"/>
          </a:xfrm>
        </p:grpSpPr>
        <p:sp>
          <p:nvSpPr>
            <p:cNvPr id="15370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+</a:t>
              </a:r>
            </a:p>
          </p:txBody>
        </p:sp>
        <p:sp>
          <p:nvSpPr>
            <p:cNvPr id="15371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</a:p>
          </p:txBody>
        </p:sp>
        <p:sp>
          <p:nvSpPr>
            <p:cNvPr id="15372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  <a:endParaRPr lang="en-US">
                <a:latin typeface="Symbol" charset="0"/>
              </a:endParaRPr>
            </a:p>
          </p:txBody>
        </p:sp>
        <p:sp>
          <p:nvSpPr>
            <p:cNvPr id="15373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-</a:t>
              </a:r>
            </a:p>
          </p:txBody>
        </p:sp>
        <p:sp>
          <p:nvSpPr>
            <p:cNvPr id="15374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15375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15376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15377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5378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cxnSp>
          <p:nvCxnSpPr>
            <p:cNvPr id="15379" name="AutoShape 15"/>
            <p:cNvCxnSpPr>
              <a:cxnSpLocks noChangeShapeType="1"/>
              <a:stCxn id="15370" idx="3"/>
              <a:endCxn id="15372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0" name="AutoShape 16"/>
            <p:cNvCxnSpPr>
              <a:cxnSpLocks noChangeShapeType="1"/>
              <a:stCxn id="15371" idx="1"/>
              <a:endCxn id="15370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1" name="AutoShape 17"/>
            <p:cNvCxnSpPr>
              <a:cxnSpLocks noChangeShapeType="1"/>
              <a:stCxn id="15378" idx="0"/>
              <a:endCxn id="15371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2" name="AutoShape 18"/>
            <p:cNvCxnSpPr>
              <a:cxnSpLocks noChangeShapeType="1"/>
              <a:stCxn id="15377" idx="0"/>
              <a:endCxn id="15371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3" name="AutoShape 19"/>
            <p:cNvCxnSpPr>
              <a:cxnSpLocks noChangeShapeType="1"/>
              <a:stCxn id="15376" idx="0"/>
              <a:endCxn id="15373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4" name="AutoShape 20"/>
            <p:cNvCxnSpPr>
              <a:cxnSpLocks noChangeShapeType="1"/>
              <a:stCxn id="15375" idx="0"/>
              <a:endCxn id="15373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5" name="AutoShape 21"/>
            <p:cNvCxnSpPr>
              <a:cxnSpLocks noChangeShapeType="1"/>
              <a:stCxn id="15374" idx="0"/>
              <a:endCxn id="15372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6" name="AutoShape 22"/>
            <p:cNvCxnSpPr>
              <a:cxnSpLocks noChangeShapeType="1"/>
              <a:stCxn id="15373" idx="1"/>
              <a:endCxn id="15372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5368" name="Text Box 32"/>
          <p:cNvSpPr txBox="1">
            <a:spLocks noChangeArrowheads="1"/>
          </p:cNvSpPr>
          <p:nvPr/>
        </p:nvSpPr>
        <p:spPr bwMode="auto">
          <a:xfrm>
            <a:off x="5029200" y="5410200"/>
            <a:ext cx="332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((2 </a:t>
            </a:r>
            <a:r>
              <a:rPr lang="en-US">
                <a:latin typeface="Symbol" charset="0"/>
                <a:sym typeface="Symbol" charset="0"/>
              </a:rPr>
              <a:t> </a:t>
            </a:r>
            <a:r>
              <a:rPr lang="en-US">
                <a:latin typeface="Times New Roman" charset="0"/>
                <a:sym typeface="Symbol" charset="0"/>
              </a:rPr>
              <a:t>(</a:t>
            </a:r>
            <a:r>
              <a:rPr lang="en-US"/>
              <a:t>a </a:t>
            </a:r>
            <a:r>
              <a:rPr lang="en-US">
                <a:latin typeface="Symbol" charset="0"/>
              </a:rPr>
              <a:t>-</a:t>
            </a:r>
            <a:r>
              <a:rPr lang="en-US"/>
              <a:t> 1)) </a:t>
            </a:r>
            <a:r>
              <a:rPr lang="en-US">
                <a:latin typeface="Symbol" charset="0"/>
              </a:rPr>
              <a:t>+</a:t>
            </a:r>
            <a:r>
              <a:rPr lang="en-US"/>
              <a:t> (3 </a:t>
            </a:r>
            <a:r>
              <a:rPr lang="en-US">
                <a:latin typeface="Symbol" charset="0"/>
                <a:sym typeface="Symbol" charset="0"/>
              </a:rPr>
              <a:t> </a:t>
            </a:r>
            <a:r>
              <a:rPr lang="en-US"/>
              <a:t>b))</a:t>
            </a:r>
          </a:p>
        </p:txBody>
      </p:sp>
      <p:sp>
        <p:nvSpPr>
          <p:cNvPr id="15369" name="Date Placeholder 2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EB747D8-03D8-4649-B3CA-51E53A55885B}" type="slidenum">
              <a:rPr lang="en-US" sz="1400"/>
              <a:pPr eaLnBrk="1" hangingPunct="1"/>
              <a:t>53</a:t>
            </a:fld>
            <a:endParaRPr 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Evaluate Arithmetic Expressions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733800" cy="23622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Specialization of a postorder traversal</a:t>
            </a:r>
          </a:p>
          <a:p>
            <a:pPr lvl="1" eaLnBrk="1" hangingPunct="1"/>
            <a:r>
              <a:rPr lang="en-US" sz="1800">
                <a:latin typeface="Tahoma" charset="0"/>
              </a:rPr>
              <a:t>recursive method returning the value of a subtree</a:t>
            </a:r>
          </a:p>
          <a:p>
            <a:pPr lvl="1" eaLnBrk="1" hangingPunct="1"/>
            <a:r>
              <a:rPr lang="en-US" sz="1800">
                <a:latin typeface="Tahoma" charset="0"/>
              </a:rPr>
              <a:t>when visiting an internal node, combine the values of the subtrees</a:t>
            </a: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4543425" y="1600200"/>
            <a:ext cx="4191000" cy="2720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Times New Roman" charset="0"/>
              </a:rPr>
              <a:t>evalExpr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isExternal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v.element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sz="2000" dirty="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	x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evalExpr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 smtClean="0">
                <a:solidFill>
                  <a:schemeClr val="accent2"/>
                </a:solidFill>
                <a:latin typeface="Times New Roman" charset="0"/>
              </a:rPr>
              <a:t>left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))</a:t>
            </a:r>
            <a:endParaRPr lang="en-US" sz="2000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	y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evalExpr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 smtClean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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 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operator stored at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x 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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y</a:t>
            </a:r>
          </a:p>
        </p:txBody>
      </p:sp>
      <p:grpSp>
        <p:nvGrpSpPr>
          <p:cNvPr id="16391" name="Group 5"/>
          <p:cNvGrpSpPr>
            <a:grpSpLocks/>
          </p:cNvGrpSpPr>
          <p:nvPr/>
        </p:nvGrpSpPr>
        <p:grpSpPr bwMode="auto">
          <a:xfrm>
            <a:off x="1131888" y="4038600"/>
            <a:ext cx="3429000" cy="2286000"/>
            <a:chOff x="2928" y="2256"/>
            <a:chExt cx="2160" cy="1440"/>
          </a:xfrm>
        </p:grpSpPr>
        <p:sp>
          <p:nvSpPr>
            <p:cNvPr id="16393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+</a:t>
              </a:r>
            </a:p>
          </p:txBody>
        </p:sp>
        <p:sp>
          <p:nvSpPr>
            <p:cNvPr id="16394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</a:p>
          </p:txBody>
        </p:sp>
        <p:sp>
          <p:nvSpPr>
            <p:cNvPr id="16395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  <a:endParaRPr lang="en-US">
                <a:latin typeface="Symbol" charset="0"/>
              </a:endParaRPr>
            </a:p>
          </p:txBody>
        </p:sp>
        <p:sp>
          <p:nvSpPr>
            <p:cNvPr id="16396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-</a:t>
              </a:r>
            </a:p>
          </p:txBody>
        </p:sp>
        <p:sp>
          <p:nvSpPr>
            <p:cNvPr id="16397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16398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5</a:t>
              </a:r>
            </a:p>
          </p:txBody>
        </p:sp>
        <p:sp>
          <p:nvSpPr>
            <p:cNvPr id="16399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16400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6401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cxnSp>
          <p:nvCxnSpPr>
            <p:cNvPr id="16402" name="AutoShape 15"/>
            <p:cNvCxnSpPr>
              <a:cxnSpLocks noChangeShapeType="1"/>
              <a:stCxn id="16393" idx="3"/>
              <a:endCxn id="16395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3" name="AutoShape 16"/>
            <p:cNvCxnSpPr>
              <a:cxnSpLocks noChangeShapeType="1"/>
              <a:stCxn id="16394" idx="1"/>
              <a:endCxn id="16393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4" name="AutoShape 17"/>
            <p:cNvCxnSpPr>
              <a:cxnSpLocks noChangeShapeType="1"/>
              <a:stCxn id="16401" idx="0"/>
              <a:endCxn id="16394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5" name="AutoShape 18"/>
            <p:cNvCxnSpPr>
              <a:cxnSpLocks noChangeShapeType="1"/>
              <a:stCxn id="16400" idx="0"/>
              <a:endCxn id="16394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6" name="AutoShape 19"/>
            <p:cNvCxnSpPr>
              <a:cxnSpLocks noChangeShapeType="1"/>
              <a:stCxn id="16399" idx="0"/>
              <a:endCxn id="16396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7" name="AutoShape 20"/>
            <p:cNvCxnSpPr>
              <a:cxnSpLocks noChangeShapeType="1"/>
              <a:stCxn id="16398" idx="0"/>
              <a:endCxn id="16396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8" name="AutoShape 21"/>
            <p:cNvCxnSpPr>
              <a:cxnSpLocks noChangeShapeType="1"/>
              <a:stCxn id="16397" idx="0"/>
              <a:endCxn id="16395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9" name="AutoShape 22"/>
            <p:cNvCxnSpPr>
              <a:cxnSpLocks noChangeShapeType="1"/>
              <a:stCxn id="16396" idx="1"/>
              <a:endCxn id="16395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6392" name="Date Placeholder 2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9A5A32C-6A40-3C4F-B030-131E90D119BF}" type="slidenum">
              <a:rPr lang="en-US" sz="1400"/>
              <a:pPr eaLnBrk="1" hangingPunct="1"/>
              <a:t>54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Euler Tour Traversal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924800" cy="2133600"/>
          </a:xfrm>
        </p:spPr>
        <p:txBody>
          <a:bodyPr/>
          <a:lstStyle/>
          <a:p>
            <a:pPr eaLnBrk="1" hangingPunct="1"/>
            <a:r>
              <a:rPr lang="en-US" sz="1800">
                <a:latin typeface="Tahoma" charset="0"/>
              </a:rPr>
              <a:t>Generic traversal of a binary tree</a:t>
            </a:r>
          </a:p>
          <a:p>
            <a:pPr eaLnBrk="1" hangingPunct="1"/>
            <a:r>
              <a:rPr lang="en-US" sz="1800">
                <a:latin typeface="Tahoma" charset="0"/>
              </a:rPr>
              <a:t>Includes a special cases the preorder, postorder and inorder traversals</a:t>
            </a:r>
          </a:p>
          <a:p>
            <a:pPr eaLnBrk="1" hangingPunct="1"/>
            <a:r>
              <a:rPr lang="en-US" sz="1800">
                <a:latin typeface="Tahoma" charset="0"/>
              </a:rPr>
              <a:t>Walk around the tree and visit each node three times:</a:t>
            </a:r>
          </a:p>
          <a:p>
            <a:pPr lvl="1" eaLnBrk="1" hangingPunct="1"/>
            <a:r>
              <a:rPr lang="en-US" sz="1800">
                <a:latin typeface="Tahoma" charset="0"/>
              </a:rPr>
              <a:t>on the left (preorder)</a:t>
            </a:r>
          </a:p>
          <a:p>
            <a:pPr lvl="1" eaLnBrk="1" hangingPunct="1"/>
            <a:r>
              <a:rPr lang="en-US" sz="1800">
                <a:latin typeface="Tahoma" charset="0"/>
              </a:rPr>
              <a:t>from below (inorder)</a:t>
            </a:r>
          </a:p>
          <a:p>
            <a:pPr lvl="1" eaLnBrk="1" hangingPunct="1"/>
            <a:r>
              <a:rPr lang="en-US" sz="1800">
                <a:latin typeface="Tahoma" charset="0"/>
              </a:rPr>
              <a:t>on the right (postorder)</a:t>
            </a: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5580063" y="35512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latin typeface="Symbol" charset="0"/>
              </a:rPr>
              <a:t>+</a:t>
            </a: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6665913" y="41608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latin typeface="Symbol" charset="0"/>
                <a:sym typeface="Symbol" charset="0"/>
              </a:rPr>
              <a:t>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4494213" y="47704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latin typeface="Symbol" charset="0"/>
              </a:rPr>
              <a:t>-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2865438" y="47704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3951288" y="54562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5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5037138" y="54562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6122988" y="47704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3</a:t>
            </a: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7208838" y="4770438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cxnSp>
        <p:nvCxnSpPr>
          <p:cNvPr id="17422" name="AutoShape 15"/>
          <p:cNvCxnSpPr>
            <a:cxnSpLocks noChangeShapeType="1"/>
            <a:stCxn id="17415" idx="1"/>
            <a:endCxn id="17414" idx="5"/>
          </p:cNvCxnSpPr>
          <p:nvPr/>
        </p:nvCxnSpPr>
        <p:spPr bwMode="auto">
          <a:xfrm flipH="1" flipV="1">
            <a:off x="5905500" y="3886200"/>
            <a:ext cx="8159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3" name="AutoShape 16"/>
          <p:cNvCxnSpPr>
            <a:cxnSpLocks noChangeShapeType="1"/>
            <a:stCxn id="17421" idx="0"/>
            <a:endCxn id="17415" idx="5"/>
          </p:cNvCxnSpPr>
          <p:nvPr/>
        </p:nvCxnSpPr>
        <p:spPr bwMode="auto">
          <a:xfrm flipH="1" flipV="1">
            <a:off x="6991350" y="4495800"/>
            <a:ext cx="407988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4" name="AutoShape 17"/>
          <p:cNvCxnSpPr>
            <a:cxnSpLocks noChangeShapeType="1"/>
            <a:stCxn id="17420" idx="0"/>
            <a:endCxn id="17415" idx="3"/>
          </p:cNvCxnSpPr>
          <p:nvPr/>
        </p:nvCxnSpPr>
        <p:spPr bwMode="auto">
          <a:xfrm flipV="1">
            <a:off x="6313488" y="4495800"/>
            <a:ext cx="4079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5" name="AutoShape 18"/>
          <p:cNvCxnSpPr>
            <a:cxnSpLocks noChangeShapeType="1"/>
            <a:stCxn id="17419" idx="0"/>
            <a:endCxn id="17416" idx="5"/>
          </p:cNvCxnSpPr>
          <p:nvPr/>
        </p:nvCxnSpPr>
        <p:spPr bwMode="auto">
          <a:xfrm flipH="1" flipV="1">
            <a:off x="4819650" y="5105400"/>
            <a:ext cx="407988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26" name="AutoShape 19"/>
          <p:cNvCxnSpPr>
            <a:cxnSpLocks noChangeShapeType="1"/>
            <a:stCxn id="17418" idx="0"/>
            <a:endCxn id="17416" idx="3"/>
          </p:cNvCxnSpPr>
          <p:nvPr/>
        </p:nvCxnSpPr>
        <p:spPr bwMode="auto">
          <a:xfrm flipV="1">
            <a:off x="4141788" y="5105400"/>
            <a:ext cx="407987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427" name="Freeform 23"/>
          <p:cNvSpPr>
            <a:spLocks/>
          </p:cNvSpPr>
          <p:nvPr/>
        </p:nvSpPr>
        <p:spPr bwMode="auto">
          <a:xfrm>
            <a:off x="2600325" y="3322638"/>
            <a:ext cx="5246688" cy="2790825"/>
          </a:xfrm>
          <a:custGeom>
            <a:avLst/>
            <a:gdLst>
              <a:gd name="T0" fmla="*/ 1751 w 3305"/>
              <a:gd name="T1" fmla="*/ 48 h 1758"/>
              <a:gd name="T2" fmla="*/ 1775 w 3305"/>
              <a:gd name="T3" fmla="*/ 246 h 1758"/>
              <a:gd name="T4" fmla="*/ 983 w 3305"/>
              <a:gd name="T5" fmla="*/ 360 h 1758"/>
              <a:gd name="T6" fmla="*/ 365 w 3305"/>
              <a:gd name="T7" fmla="*/ 612 h 1758"/>
              <a:gd name="T8" fmla="*/ 23 w 3305"/>
              <a:gd name="T9" fmla="*/ 1056 h 1758"/>
              <a:gd name="T10" fmla="*/ 227 w 3305"/>
              <a:gd name="T11" fmla="*/ 1278 h 1758"/>
              <a:gd name="T12" fmla="*/ 551 w 3305"/>
              <a:gd name="T13" fmla="*/ 1092 h 1758"/>
              <a:gd name="T14" fmla="*/ 659 w 3305"/>
              <a:gd name="T15" fmla="*/ 840 h 1758"/>
              <a:gd name="T16" fmla="*/ 1109 w 3305"/>
              <a:gd name="T17" fmla="*/ 1056 h 1758"/>
              <a:gd name="T18" fmla="*/ 803 w 3305"/>
              <a:gd name="T19" fmla="*/ 1242 h 1758"/>
              <a:gd name="T20" fmla="*/ 689 w 3305"/>
              <a:gd name="T21" fmla="*/ 1482 h 1758"/>
              <a:gd name="T22" fmla="*/ 971 w 3305"/>
              <a:gd name="T23" fmla="*/ 1686 h 1758"/>
              <a:gd name="T24" fmla="*/ 1187 w 3305"/>
              <a:gd name="T25" fmla="*/ 1560 h 1758"/>
              <a:gd name="T26" fmla="*/ 1319 w 3305"/>
              <a:gd name="T27" fmla="*/ 1248 h 1758"/>
              <a:gd name="T28" fmla="*/ 1487 w 3305"/>
              <a:gd name="T29" fmla="*/ 1620 h 1758"/>
              <a:gd name="T30" fmla="*/ 1745 w 3305"/>
              <a:gd name="T31" fmla="*/ 1710 h 1758"/>
              <a:gd name="T32" fmla="*/ 1925 w 3305"/>
              <a:gd name="T33" fmla="*/ 1332 h 1758"/>
              <a:gd name="T34" fmla="*/ 1523 w 3305"/>
              <a:gd name="T35" fmla="*/ 1014 h 1758"/>
              <a:gd name="T36" fmla="*/ 1361 w 3305"/>
              <a:gd name="T37" fmla="*/ 810 h 1758"/>
              <a:gd name="T38" fmla="*/ 821 w 3305"/>
              <a:gd name="T39" fmla="*/ 654 h 1758"/>
              <a:gd name="T40" fmla="*/ 1985 w 3305"/>
              <a:gd name="T41" fmla="*/ 480 h 1758"/>
              <a:gd name="T42" fmla="*/ 2489 w 3305"/>
              <a:gd name="T43" fmla="*/ 654 h 1758"/>
              <a:gd name="T44" fmla="*/ 2093 w 3305"/>
              <a:gd name="T45" fmla="*/ 936 h 1758"/>
              <a:gd name="T46" fmla="*/ 2195 w 3305"/>
              <a:gd name="T47" fmla="*/ 1272 h 1758"/>
              <a:gd name="T48" fmla="*/ 2435 w 3305"/>
              <a:gd name="T49" fmla="*/ 1272 h 1758"/>
              <a:gd name="T50" fmla="*/ 2573 w 3305"/>
              <a:gd name="T51" fmla="*/ 1032 h 1758"/>
              <a:gd name="T52" fmla="*/ 2699 w 3305"/>
              <a:gd name="T53" fmla="*/ 840 h 1758"/>
              <a:gd name="T54" fmla="*/ 2807 w 3305"/>
              <a:gd name="T55" fmla="*/ 1056 h 1758"/>
              <a:gd name="T56" fmla="*/ 2867 w 3305"/>
              <a:gd name="T57" fmla="*/ 1266 h 1758"/>
              <a:gd name="T58" fmla="*/ 3125 w 3305"/>
              <a:gd name="T59" fmla="*/ 1314 h 1758"/>
              <a:gd name="T60" fmla="*/ 3269 w 3305"/>
              <a:gd name="T61" fmla="*/ 954 h 1758"/>
              <a:gd name="T62" fmla="*/ 2909 w 3305"/>
              <a:gd name="T63" fmla="*/ 642 h 1758"/>
              <a:gd name="T64" fmla="*/ 2741 w 3305"/>
              <a:gd name="T65" fmla="*/ 480 h 1758"/>
              <a:gd name="T66" fmla="*/ 2249 w 3305"/>
              <a:gd name="T67" fmla="*/ 276 h 1758"/>
              <a:gd name="T68" fmla="*/ 2231 w 3305"/>
              <a:gd name="T69" fmla="*/ 0 h 175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305"/>
              <a:gd name="T106" fmla="*/ 0 h 1758"/>
              <a:gd name="T107" fmla="*/ 3305 w 3305"/>
              <a:gd name="T108" fmla="*/ 1758 h 175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305" h="1758">
                <a:moveTo>
                  <a:pt x="1751" y="48"/>
                </a:moveTo>
                <a:cubicBezTo>
                  <a:pt x="1755" y="81"/>
                  <a:pt x="1903" y="194"/>
                  <a:pt x="1775" y="246"/>
                </a:cubicBezTo>
                <a:cubicBezTo>
                  <a:pt x="1647" y="298"/>
                  <a:pt x="1218" y="299"/>
                  <a:pt x="983" y="360"/>
                </a:cubicBezTo>
                <a:cubicBezTo>
                  <a:pt x="748" y="421"/>
                  <a:pt x="525" y="496"/>
                  <a:pt x="365" y="612"/>
                </a:cubicBezTo>
                <a:cubicBezTo>
                  <a:pt x="205" y="728"/>
                  <a:pt x="46" y="945"/>
                  <a:pt x="23" y="1056"/>
                </a:cubicBezTo>
                <a:cubicBezTo>
                  <a:pt x="0" y="1167"/>
                  <a:pt x="139" y="1272"/>
                  <a:pt x="227" y="1278"/>
                </a:cubicBezTo>
                <a:cubicBezTo>
                  <a:pt x="315" y="1284"/>
                  <a:pt x="479" y="1165"/>
                  <a:pt x="551" y="1092"/>
                </a:cubicBezTo>
                <a:cubicBezTo>
                  <a:pt x="623" y="1019"/>
                  <a:pt x="566" y="846"/>
                  <a:pt x="659" y="840"/>
                </a:cubicBezTo>
                <a:cubicBezTo>
                  <a:pt x="752" y="834"/>
                  <a:pt x="1085" y="989"/>
                  <a:pt x="1109" y="1056"/>
                </a:cubicBezTo>
                <a:cubicBezTo>
                  <a:pt x="1133" y="1123"/>
                  <a:pt x="873" y="1171"/>
                  <a:pt x="803" y="1242"/>
                </a:cubicBezTo>
                <a:cubicBezTo>
                  <a:pt x="733" y="1313"/>
                  <a:pt x="661" y="1408"/>
                  <a:pt x="689" y="1482"/>
                </a:cubicBezTo>
                <a:cubicBezTo>
                  <a:pt x="717" y="1556"/>
                  <a:pt x="888" y="1673"/>
                  <a:pt x="971" y="1686"/>
                </a:cubicBezTo>
                <a:cubicBezTo>
                  <a:pt x="1054" y="1699"/>
                  <a:pt x="1129" y="1633"/>
                  <a:pt x="1187" y="1560"/>
                </a:cubicBezTo>
                <a:cubicBezTo>
                  <a:pt x="1245" y="1487"/>
                  <a:pt x="1269" y="1238"/>
                  <a:pt x="1319" y="1248"/>
                </a:cubicBezTo>
                <a:cubicBezTo>
                  <a:pt x="1369" y="1258"/>
                  <a:pt x="1416" y="1543"/>
                  <a:pt x="1487" y="1620"/>
                </a:cubicBezTo>
                <a:cubicBezTo>
                  <a:pt x="1558" y="1697"/>
                  <a:pt x="1672" y="1758"/>
                  <a:pt x="1745" y="1710"/>
                </a:cubicBezTo>
                <a:cubicBezTo>
                  <a:pt x="1818" y="1662"/>
                  <a:pt x="1962" y="1448"/>
                  <a:pt x="1925" y="1332"/>
                </a:cubicBezTo>
                <a:cubicBezTo>
                  <a:pt x="1888" y="1216"/>
                  <a:pt x="1617" y="1101"/>
                  <a:pt x="1523" y="1014"/>
                </a:cubicBezTo>
                <a:cubicBezTo>
                  <a:pt x="1429" y="927"/>
                  <a:pt x="1478" y="870"/>
                  <a:pt x="1361" y="810"/>
                </a:cubicBezTo>
                <a:cubicBezTo>
                  <a:pt x="1244" y="750"/>
                  <a:pt x="717" y="709"/>
                  <a:pt x="821" y="654"/>
                </a:cubicBezTo>
                <a:cubicBezTo>
                  <a:pt x="925" y="599"/>
                  <a:pt x="1707" y="480"/>
                  <a:pt x="1985" y="480"/>
                </a:cubicBezTo>
                <a:cubicBezTo>
                  <a:pt x="2263" y="480"/>
                  <a:pt x="2471" y="578"/>
                  <a:pt x="2489" y="654"/>
                </a:cubicBezTo>
                <a:cubicBezTo>
                  <a:pt x="2507" y="730"/>
                  <a:pt x="2142" y="833"/>
                  <a:pt x="2093" y="936"/>
                </a:cubicBezTo>
                <a:cubicBezTo>
                  <a:pt x="2044" y="1039"/>
                  <a:pt x="2138" y="1216"/>
                  <a:pt x="2195" y="1272"/>
                </a:cubicBezTo>
                <a:cubicBezTo>
                  <a:pt x="2252" y="1328"/>
                  <a:pt x="2372" y="1312"/>
                  <a:pt x="2435" y="1272"/>
                </a:cubicBezTo>
                <a:cubicBezTo>
                  <a:pt x="2498" y="1232"/>
                  <a:pt x="2529" y="1104"/>
                  <a:pt x="2573" y="1032"/>
                </a:cubicBezTo>
                <a:cubicBezTo>
                  <a:pt x="2617" y="960"/>
                  <a:pt x="2660" y="836"/>
                  <a:pt x="2699" y="840"/>
                </a:cubicBezTo>
                <a:cubicBezTo>
                  <a:pt x="2738" y="844"/>
                  <a:pt x="2779" y="985"/>
                  <a:pt x="2807" y="1056"/>
                </a:cubicBezTo>
                <a:cubicBezTo>
                  <a:pt x="2835" y="1127"/>
                  <a:pt x="2814" y="1223"/>
                  <a:pt x="2867" y="1266"/>
                </a:cubicBezTo>
                <a:cubicBezTo>
                  <a:pt x="2920" y="1309"/>
                  <a:pt x="3058" y="1366"/>
                  <a:pt x="3125" y="1314"/>
                </a:cubicBezTo>
                <a:cubicBezTo>
                  <a:pt x="3192" y="1262"/>
                  <a:pt x="3305" y="1066"/>
                  <a:pt x="3269" y="954"/>
                </a:cubicBezTo>
                <a:cubicBezTo>
                  <a:pt x="3233" y="842"/>
                  <a:pt x="2997" y="721"/>
                  <a:pt x="2909" y="642"/>
                </a:cubicBezTo>
                <a:cubicBezTo>
                  <a:pt x="2821" y="563"/>
                  <a:pt x="2851" y="541"/>
                  <a:pt x="2741" y="480"/>
                </a:cubicBezTo>
                <a:cubicBezTo>
                  <a:pt x="2631" y="419"/>
                  <a:pt x="2334" y="356"/>
                  <a:pt x="2249" y="276"/>
                </a:cubicBezTo>
                <a:cubicBezTo>
                  <a:pt x="2164" y="196"/>
                  <a:pt x="2235" y="58"/>
                  <a:pt x="2231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28" name="Text Box 24"/>
          <p:cNvSpPr txBox="1">
            <a:spLocks noChangeArrowheads="1"/>
          </p:cNvSpPr>
          <p:nvPr/>
        </p:nvSpPr>
        <p:spPr bwMode="auto">
          <a:xfrm>
            <a:off x="3048000" y="4191000"/>
            <a:ext cx="2984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17429" name="Text Box 25"/>
          <p:cNvSpPr txBox="1">
            <a:spLocks noChangeArrowheads="1"/>
          </p:cNvSpPr>
          <p:nvPr/>
        </p:nvSpPr>
        <p:spPr bwMode="auto">
          <a:xfrm>
            <a:off x="3443288" y="4510088"/>
            <a:ext cx="319087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7430" name="Text Box 26"/>
          <p:cNvSpPr txBox="1">
            <a:spLocks noChangeArrowheads="1"/>
          </p:cNvSpPr>
          <p:nvPr/>
        </p:nvSpPr>
        <p:spPr bwMode="auto">
          <a:xfrm>
            <a:off x="3810000" y="4191000"/>
            <a:ext cx="325438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</a:rPr>
              <a:t>R</a:t>
            </a:r>
          </a:p>
        </p:txBody>
      </p:sp>
      <p:cxnSp>
        <p:nvCxnSpPr>
          <p:cNvPr id="17431" name="AutoShape 14"/>
          <p:cNvCxnSpPr>
            <a:cxnSpLocks noChangeShapeType="1"/>
            <a:stCxn id="17414" idx="3"/>
            <a:endCxn id="17434" idx="7"/>
          </p:cNvCxnSpPr>
          <p:nvPr/>
        </p:nvCxnSpPr>
        <p:spPr bwMode="auto">
          <a:xfrm flipH="1">
            <a:off x="3733800" y="3886200"/>
            <a:ext cx="19018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32" name="AutoShape 20"/>
          <p:cNvCxnSpPr>
            <a:cxnSpLocks noChangeShapeType="1"/>
            <a:stCxn id="17417" idx="0"/>
            <a:endCxn id="17434" idx="3"/>
          </p:cNvCxnSpPr>
          <p:nvPr/>
        </p:nvCxnSpPr>
        <p:spPr bwMode="auto">
          <a:xfrm flipV="1">
            <a:off x="3055938" y="4495800"/>
            <a:ext cx="4079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33" name="AutoShape 21"/>
          <p:cNvCxnSpPr>
            <a:cxnSpLocks noChangeShapeType="1"/>
            <a:stCxn id="17416" idx="1"/>
            <a:endCxn id="17434" idx="5"/>
          </p:cNvCxnSpPr>
          <p:nvPr/>
        </p:nvCxnSpPr>
        <p:spPr bwMode="auto">
          <a:xfrm flipH="1" flipV="1">
            <a:off x="3733800" y="4495800"/>
            <a:ext cx="8159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434" name="Oval 7"/>
          <p:cNvSpPr>
            <a:spLocks noChangeArrowheads="1"/>
          </p:cNvSpPr>
          <p:nvPr/>
        </p:nvSpPr>
        <p:spPr bwMode="auto">
          <a:xfrm>
            <a:off x="3408363" y="4160838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latin typeface="Symbol" charset="0"/>
                <a:sym typeface="Symbol" charset="0"/>
              </a:rPr>
              <a:t></a:t>
            </a:r>
            <a:endParaRPr lang="en-US">
              <a:latin typeface="Symbol" charset="0"/>
            </a:endParaRPr>
          </a:p>
        </p:txBody>
      </p:sp>
      <p:sp>
        <p:nvSpPr>
          <p:cNvPr id="17435" name="Date Placeholder 2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C838941-6A8A-C747-BC91-57BF1C9FE183}" type="slidenum">
              <a:rPr lang="en-US" sz="1400"/>
              <a:pPr eaLnBrk="1" hangingPunct="1"/>
              <a:t>55</a:t>
            </a:fld>
            <a:endParaRPr lang="en-US" sz="1400"/>
          </a:p>
        </p:txBody>
      </p:sp>
      <p:grpSp>
        <p:nvGrpSpPr>
          <p:cNvPr id="18436" name="Group 110"/>
          <p:cNvGrpSpPr>
            <a:grpSpLocks/>
          </p:cNvGrpSpPr>
          <p:nvPr/>
        </p:nvGrpSpPr>
        <p:grpSpPr bwMode="auto">
          <a:xfrm>
            <a:off x="4114800" y="1905000"/>
            <a:ext cx="1028700" cy="342900"/>
            <a:chOff x="2232" y="2244"/>
            <a:chExt cx="648" cy="216"/>
          </a:xfrm>
        </p:grpSpPr>
        <p:sp>
          <p:nvSpPr>
            <p:cNvPr id="18506" name="Rectangle 76"/>
            <p:cNvSpPr>
              <a:spLocks noChangeArrowheads="1"/>
            </p:cNvSpPr>
            <p:nvPr/>
          </p:nvSpPr>
          <p:spPr bwMode="auto">
            <a:xfrm>
              <a:off x="2232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7" name="Rectangle 77"/>
            <p:cNvSpPr>
              <a:spLocks noChangeArrowheads="1"/>
            </p:cNvSpPr>
            <p:nvPr/>
          </p:nvSpPr>
          <p:spPr bwMode="auto">
            <a:xfrm>
              <a:off x="2664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8" name="Rectangle 109"/>
            <p:cNvSpPr>
              <a:spLocks noChangeArrowheads="1"/>
            </p:cNvSpPr>
            <p:nvPr/>
          </p:nvSpPr>
          <p:spPr bwMode="auto">
            <a:xfrm>
              <a:off x="2448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sym typeface="Symbol" charset="0"/>
                </a:rPr>
                <a:t></a:t>
              </a:r>
            </a:p>
          </p:txBody>
        </p:sp>
      </p:grp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Linked Structure for Trees</a:t>
            </a:r>
          </a:p>
        </p:txBody>
      </p:sp>
      <p:sp>
        <p:nvSpPr>
          <p:cNvPr id="184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2004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A node is represented by an object storing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Parent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Sequence of children nodes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Node objects implement the Position ADT</a:t>
            </a:r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2271713" y="3962400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l"/>
            <a:r>
              <a:rPr lang="en-US">
                <a:solidFill>
                  <a:schemeClr val="tx2"/>
                </a:solidFill>
                <a:sym typeface="Symbol" charset="0"/>
              </a:rPr>
              <a:t>B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2279650" y="4778375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133475" y="4778375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1797050" y="56388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2798763" y="5638800"/>
            <a:ext cx="500062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8444" name="AutoShape 18"/>
          <p:cNvCxnSpPr>
            <a:cxnSpLocks noChangeShapeType="1"/>
            <a:stCxn id="18443" idx="0"/>
            <a:endCxn id="18440" idx="5"/>
          </p:cNvCxnSpPr>
          <p:nvPr/>
        </p:nvCxnSpPr>
        <p:spPr bwMode="auto">
          <a:xfrm flipH="1" flipV="1">
            <a:off x="2708275" y="5214938"/>
            <a:ext cx="341313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45" name="AutoShape 19"/>
          <p:cNvCxnSpPr>
            <a:cxnSpLocks noChangeShapeType="1"/>
            <a:stCxn id="18442" idx="0"/>
            <a:endCxn id="18440" idx="3"/>
          </p:cNvCxnSpPr>
          <p:nvPr/>
        </p:nvCxnSpPr>
        <p:spPr bwMode="auto">
          <a:xfrm flipV="1">
            <a:off x="2047875" y="5214938"/>
            <a:ext cx="304800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46" name="AutoShape 20"/>
          <p:cNvCxnSpPr>
            <a:cxnSpLocks noChangeShapeType="1"/>
            <a:stCxn id="18441" idx="0"/>
            <a:endCxn id="18439" idx="3"/>
          </p:cNvCxnSpPr>
          <p:nvPr/>
        </p:nvCxnSpPr>
        <p:spPr bwMode="auto">
          <a:xfrm flipV="1">
            <a:off x="1384300" y="4398963"/>
            <a:ext cx="960438" cy="369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47" name="AutoShape 21"/>
          <p:cNvCxnSpPr>
            <a:cxnSpLocks noChangeShapeType="1"/>
            <a:stCxn id="18440" idx="0"/>
            <a:endCxn id="18439" idx="4"/>
          </p:cNvCxnSpPr>
          <p:nvPr/>
        </p:nvCxnSpPr>
        <p:spPr bwMode="auto">
          <a:xfrm flipH="1" flipV="1">
            <a:off x="2522538" y="4471988"/>
            <a:ext cx="7937" cy="296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48" name="Rectangle 38"/>
          <p:cNvSpPr>
            <a:spLocks noChangeArrowheads="1"/>
          </p:cNvSpPr>
          <p:nvPr/>
        </p:nvSpPr>
        <p:spPr bwMode="auto">
          <a:xfrm>
            <a:off x="3386138" y="4779963"/>
            <a:ext cx="500062" cy="5000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F</a:t>
            </a:r>
          </a:p>
        </p:txBody>
      </p:sp>
      <p:cxnSp>
        <p:nvCxnSpPr>
          <p:cNvPr id="18449" name="AutoShape 39"/>
          <p:cNvCxnSpPr>
            <a:cxnSpLocks noChangeShapeType="1"/>
            <a:stCxn id="18448" idx="0"/>
            <a:endCxn id="18439" idx="5"/>
          </p:cNvCxnSpPr>
          <p:nvPr/>
        </p:nvCxnSpPr>
        <p:spPr bwMode="auto">
          <a:xfrm flipH="1" flipV="1">
            <a:off x="2700338" y="4398963"/>
            <a:ext cx="936625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50" name="AutoShape 53"/>
          <p:cNvSpPr>
            <a:spLocks noChangeArrowheads="1"/>
          </p:cNvSpPr>
          <p:nvPr/>
        </p:nvSpPr>
        <p:spPr bwMode="auto">
          <a:xfrm>
            <a:off x="5448300" y="1978025"/>
            <a:ext cx="1371600" cy="415925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51" name="AutoShape 54"/>
          <p:cNvCxnSpPr>
            <a:cxnSpLocks noChangeShapeType="1"/>
            <a:stCxn id="18454" idx="2"/>
            <a:endCxn id="18452" idx="6"/>
          </p:cNvCxnSpPr>
          <p:nvPr/>
        </p:nvCxnSpPr>
        <p:spPr bwMode="auto">
          <a:xfrm flipH="1">
            <a:off x="5830888" y="2185988"/>
            <a:ext cx="606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52" name="Oval 55"/>
          <p:cNvSpPr>
            <a:spLocks noChangeArrowheads="1"/>
          </p:cNvSpPr>
          <p:nvPr/>
        </p:nvSpPr>
        <p:spPr bwMode="auto">
          <a:xfrm>
            <a:off x="5510213" y="2030413"/>
            <a:ext cx="312737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Oval 56"/>
          <p:cNvSpPr>
            <a:spLocks noChangeArrowheads="1"/>
          </p:cNvSpPr>
          <p:nvPr/>
        </p:nvSpPr>
        <p:spPr bwMode="auto">
          <a:xfrm>
            <a:off x="5978525" y="2030413"/>
            <a:ext cx="311150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Oval 57"/>
          <p:cNvSpPr>
            <a:spLocks noChangeArrowheads="1"/>
          </p:cNvSpPr>
          <p:nvPr/>
        </p:nvSpPr>
        <p:spPr bwMode="auto">
          <a:xfrm>
            <a:off x="6445250" y="2030413"/>
            <a:ext cx="312738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55" name="Group 86"/>
          <p:cNvGrpSpPr>
            <a:grpSpLocks/>
          </p:cNvGrpSpPr>
          <p:nvPr/>
        </p:nvGrpSpPr>
        <p:grpSpPr bwMode="auto">
          <a:xfrm>
            <a:off x="6934200" y="4683125"/>
            <a:ext cx="914400" cy="498475"/>
            <a:chOff x="4560" y="3216"/>
            <a:chExt cx="576" cy="314"/>
          </a:xfrm>
        </p:grpSpPr>
        <p:sp>
          <p:nvSpPr>
            <p:cNvPr id="18502" name="AutoShape 70"/>
            <p:cNvSpPr>
              <a:spLocks noChangeArrowheads="1"/>
            </p:cNvSpPr>
            <p:nvPr/>
          </p:nvSpPr>
          <p:spPr bwMode="auto">
            <a:xfrm>
              <a:off x="4560" y="3216"/>
              <a:ext cx="576" cy="31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503" name="AutoShape 71"/>
            <p:cNvCxnSpPr>
              <a:cxnSpLocks noChangeShapeType="1"/>
              <a:stCxn id="18505" idx="2"/>
              <a:endCxn id="18504" idx="6"/>
            </p:cNvCxnSpPr>
            <p:nvPr/>
          </p:nvCxnSpPr>
          <p:spPr bwMode="auto">
            <a:xfrm flipH="1">
              <a:off x="4802" y="3373"/>
              <a:ext cx="8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8504" name="Oval 72"/>
            <p:cNvSpPr>
              <a:spLocks noChangeArrowheads="1"/>
            </p:cNvSpPr>
            <p:nvPr/>
          </p:nvSpPr>
          <p:spPr bwMode="auto">
            <a:xfrm>
              <a:off x="4599" y="3275"/>
              <a:ext cx="197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5" name="Oval 73"/>
            <p:cNvSpPr>
              <a:spLocks noChangeArrowheads="1"/>
            </p:cNvSpPr>
            <p:nvPr/>
          </p:nvSpPr>
          <p:spPr bwMode="auto">
            <a:xfrm>
              <a:off x="4894" y="3275"/>
              <a:ext cx="196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8456" name="AutoShape 52"/>
          <p:cNvCxnSpPr>
            <a:cxnSpLocks noChangeShapeType="1"/>
            <a:endCxn id="18457" idx="0"/>
          </p:cNvCxnSpPr>
          <p:nvPr/>
        </p:nvCxnSpPr>
        <p:spPr bwMode="auto">
          <a:xfrm rot="16200000" flipH="1">
            <a:off x="4045744" y="2278856"/>
            <a:ext cx="457200" cy="1428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57" name="Text Box 87"/>
          <p:cNvSpPr txBox="1">
            <a:spLocks noChangeArrowheads="1"/>
          </p:cNvSpPr>
          <p:nvPr/>
        </p:nvSpPr>
        <p:spPr bwMode="auto">
          <a:xfrm>
            <a:off x="4114800" y="2514600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B</a:t>
            </a:r>
          </a:p>
        </p:txBody>
      </p:sp>
      <p:cxnSp>
        <p:nvCxnSpPr>
          <p:cNvPr id="18458" name="AutoShape 96"/>
          <p:cNvCxnSpPr>
            <a:cxnSpLocks noChangeShapeType="1"/>
          </p:cNvCxnSpPr>
          <p:nvPr/>
        </p:nvCxnSpPr>
        <p:spPr bwMode="auto">
          <a:xfrm>
            <a:off x="5000625" y="2079625"/>
            <a:ext cx="447675" cy="96838"/>
          </a:xfrm>
          <a:prstGeom prst="curvedConnector3">
            <a:avLst>
              <a:gd name="adj1" fmla="val 51065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59" name="Oval 100"/>
          <p:cNvSpPr>
            <a:spLocks noChangeArrowheads="1"/>
          </p:cNvSpPr>
          <p:nvPr/>
        </p:nvSpPr>
        <p:spPr bwMode="auto">
          <a:xfrm>
            <a:off x="5619750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Oval 101"/>
          <p:cNvSpPr>
            <a:spLocks noChangeArrowheads="1"/>
          </p:cNvSpPr>
          <p:nvPr/>
        </p:nvSpPr>
        <p:spPr bwMode="auto">
          <a:xfrm>
            <a:off x="6091238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Oval 102"/>
          <p:cNvSpPr>
            <a:spLocks noChangeArrowheads="1"/>
          </p:cNvSpPr>
          <p:nvPr/>
        </p:nvSpPr>
        <p:spPr bwMode="auto">
          <a:xfrm>
            <a:off x="6562725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62" name="AutoShape 104"/>
          <p:cNvCxnSpPr>
            <a:cxnSpLocks noChangeShapeType="1"/>
            <a:stCxn id="18460" idx="4"/>
            <a:endCxn id="18469" idx="0"/>
          </p:cNvCxnSpPr>
          <p:nvPr/>
        </p:nvCxnSpPr>
        <p:spPr bwMode="auto">
          <a:xfrm rot="16200000" flipH="1">
            <a:off x="6041231" y="2272507"/>
            <a:ext cx="987425" cy="811212"/>
          </a:xfrm>
          <a:prstGeom prst="curvedConnector3">
            <a:avLst>
              <a:gd name="adj1" fmla="val 50481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63" name="AutoShape 105"/>
          <p:cNvCxnSpPr>
            <a:cxnSpLocks noChangeShapeType="1"/>
            <a:stCxn id="18461" idx="4"/>
            <a:endCxn id="18472" idx="0"/>
          </p:cNvCxnSpPr>
          <p:nvPr/>
        </p:nvCxnSpPr>
        <p:spPr bwMode="auto">
          <a:xfrm rot="16200000" flipH="1">
            <a:off x="6897687" y="1887538"/>
            <a:ext cx="987425" cy="1581150"/>
          </a:xfrm>
          <a:prstGeom prst="curvedConnector3">
            <a:avLst>
              <a:gd name="adj1" fmla="val 50481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64" name="Rectangle 112"/>
          <p:cNvSpPr>
            <a:spLocks noChangeArrowheads="1"/>
          </p:cNvSpPr>
          <p:nvPr/>
        </p:nvSpPr>
        <p:spPr bwMode="auto">
          <a:xfrm>
            <a:off x="51847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5" name="Rectangle 113"/>
          <p:cNvSpPr>
            <a:spLocks noChangeArrowheads="1"/>
          </p:cNvSpPr>
          <p:nvPr/>
        </p:nvSpPr>
        <p:spPr bwMode="auto">
          <a:xfrm>
            <a:off x="58705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charset="0"/>
              </a:rPr>
              <a:t></a:t>
            </a:r>
          </a:p>
        </p:txBody>
      </p:sp>
      <p:sp>
        <p:nvSpPr>
          <p:cNvPr id="18466" name="Rectangle 114"/>
          <p:cNvSpPr>
            <a:spLocks noChangeArrowheads="1"/>
          </p:cNvSpPr>
          <p:nvPr/>
        </p:nvSpPr>
        <p:spPr bwMode="auto">
          <a:xfrm>
            <a:off x="55276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67" name="Rectangle 116"/>
          <p:cNvSpPr>
            <a:spLocks noChangeArrowheads="1"/>
          </p:cNvSpPr>
          <p:nvPr/>
        </p:nvSpPr>
        <p:spPr bwMode="auto">
          <a:xfrm>
            <a:off x="64262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8" name="Rectangle 117"/>
          <p:cNvSpPr>
            <a:spLocks noChangeArrowheads="1"/>
          </p:cNvSpPr>
          <p:nvPr/>
        </p:nvSpPr>
        <p:spPr bwMode="auto">
          <a:xfrm>
            <a:off x="71120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69" name="Rectangle 118"/>
          <p:cNvSpPr>
            <a:spLocks noChangeArrowheads="1"/>
          </p:cNvSpPr>
          <p:nvPr/>
        </p:nvSpPr>
        <p:spPr bwMode="auto">
          <a:xfrm>
            <a:off x="67691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70" name="Rectangle 120"/>
          <p:cNvSpPr>
            <a:spLocks noChangeArrowheads="1"/>
          </p:cNvSpPr>
          <p:nvPr/>
        </p:nvSpPr>
        <p:spPr bwMode="auto">
          <a:xfrm>
            <a:off x="76676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1" name="Rectangle 121"/>
          <p:cNvSpPr>
            <a:spLocks noChangeArrowheads="1"/>
          </p:cNvSpPr>
          <p:nvPr/>
        </p:nvSpPr>
        <p:spPr bwMode="auto">
          <a:xfrm>
            <a:off x="83534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charset="0"/>
              </a:rPr>
              <a:t></a:t>
            </a:r>
          </a:p>
        </p:txBody>
      </p:sp>
      <p:sp>
        <p:nvSpPr>
          <p:cNvPr id="18472" name="Rectangle 122"/>
          <p:cNvSpPr>
            <a:spLocks noChangeArrowheads="1"/>
          </p:cNvSpPr>
          <p:nvPr/>
        </p:nvSpPr>
        <p:spPr bwMode="auto">
          <a:xfrm>
            <a:off x="80105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cxnSp>
        <p:nvCxnSpPr>
          <p:cNvPr id="18473" name="AutoShape 88"/>
          <p:cNvCxnSpPr>
            <a:cxnSpLocks noChangeShapeType="1"/>
            <a:endCxn id="18474" idx="0"/>
          </p:cNvCxnSpPr>
          <p:nvPr/>
        </p:nvCxnSpPr>
        <p:spPr bwMode="auto">
          <a:xfrm rot="16200000" flipH="1">
            <a:off x="5212557" y="3493293"/>
            <a:ext cx="438150" cy="138113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74" name="Text Box 89"/>
          <p:cNvSpPr txBox="1">
            <a:spLocks noChangeArrowheads="1"/>
          </p:cNvSpPr>
          <p:nvPr/>
        </p:nvSpPr>
        <p:spPr bwMode="auto">
          <a:xfrm>
            <a:off x="5334000" y="3781425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A</a:t>
            </a:r>
          </a:p>
        </p:txBody>
      </p:sp>
      <p:cxnSp>
        <p:nvCxnSpPr>
          <p:cNvPr id="18475" name="AutoShape 90"/>
          <p:cNvCxnSpPr>
            <a:cxnSpLocks noChangeShapeType="1"/>
            <a:endCxn id="18476" idx="0"/>
          </p:cNvCxnSpPr>
          <p:nvPr/>
        </p:nvCxnSpPr>
        <p:spPr bwMode="auto">
          <a:xfrm rot="16200000" flipH="1">
            <a:off x="6461919" y="3493294"/>
            <a:ext cx="438150" cy="138112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76" name="Text Box 91"/>
          <p:cNvSpPr txBox="1">
            <a:spLocks noChangeArrowheads="1"/>
          </p:cNvSpPr>
          <p:nvPr/>
        </p:nvSpPr>
        <p:spPr bwMode="auto">
          <a:xfrm>
            <a:off x="6570663" y="3781425"/>
            <a:ext cx="357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8477" name="Text Box 93"/>
          <p:cNvSpPr txBox="1">
            <a:spLocks noChangeArrowheads="1"/>
          </p:cNvSpPr>
          <p:nvPr/>
        </p:nvSpPr>
        <p:spPr bwMode="auto">
          <a:xfrm>
            <a:off x="7818438" y="3781425"/>
            <a:ext cx="315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F</a:t>
            </a:r>
          </a:p>
        </p:txBody>
      </p:sp>
      <p:cxnSp>
        <p:nvCxnSpPr>
          <p:cNvPr id="18478" name="AutoShape 92"/>
          <p:cNvCxnSpPr>
            <a:cxnSpLocks noChangeShapeType="1"/>
            <a:endCxn id="18477" idx="0"/>
          </p:cNvCxnSpPr>
          <p:nvPr/>
        </p:nvCxnSpPr>
        <p:spPr bwMode="auto">
          <a:xfrm rot="16200000" flipH="1">
            <a:off x="7689057" y="3493293"/>
            <a:ext cx="438150" cy="138113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79" name="Oval 124"/>
          <p:cNvSpPr>
            <a:spLocks noChangeArrowheads="1"/>
          </p:cNvSpPr>
          <p:nvPr/>
        </p:nvSpPr>
        <p:spPr bwMode="auto">
          <a:xfrm>
            <a:off x="56959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0" name="Oval 125"/>
          <p:cNvSpPr>
            <a:spLocks noChangeArrowheads="1"/>
          </p:cNvSpPr>
          <p:nvPr/>
        </p:nvSpPr>
        <p:spPr bwMode="auto">
          <a:xfrm>
            <a:off x="69278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1" name="Oval 126"/>
          <p:cNvSpPr>
            <a:spLocks noChangeArrowheads="1"/>
          </p:cNvSpPr>
          <p:nvPr/>
        </p:nvSpPr>
        <p:spPr bwMode="auto">
          <a:xfrm>
            <a:off x="81597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2" name="Freeform 129"/>
          <p:cNvSpPr>
            <a:spLocks/>
          </p:cNvSpPr>
          <p:nvPr/>
        </p:nvSpPr>
        <p:spPr bwMode="auto">
          <a:xfrm>
            <a:off x="4924425" y="2257425"/>
            <a:ext cx="917575" cy="1976438"/>
          </a:xfrm>
          <a:custGeom>
            <a:avLst/>
            <a:gdLst>
              <a:gd name="T0" fmla="*/ 486 w 578"/>
              <a:gd name="T1" fmla="*/ 684 h 1245"/>
              <a:gd name="T2" fmla="*/ 528 w 578"/>
              <a:gd name="T3" fmla="*/ 852 h 1245"/>
              <a:gd name="T4" fmla="*/ 552 w 578"/>
              <a:gd name="T5" fmla="*/ 1116 h 1245"/>
              <a:gd name="T6" fmla="*/ 372 w 578"/>
              <a:gd name="T7" fmla="*/ 1206 h 1245"/>
              <a:gd name="T8" fmla="*/ 174 w 578"/>
              <a:gd name="T9" fmla="*/ 1044 h 1245"/>
              <a:gd name="T10" fmla="*/ 0 w 578"/>
              <a:gd name="T11" fmla="*/ 0 h 12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8"/>
              <a:gd name="T19" fmla="*/ 0 h 1245"/>
              <a:gd name="T20" fmla="*/ 578 w 578"/>
              <a:gd name="T21" fmla="*/ 1245 h 124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8" h="1245">
                <a:moveTo>
                  <a:pt x="486" y="684"/>
                </a:moveTo>
                <a:cubicBezTo>
                  <a:pt x="492" y="712"/>
                  <a:pt x="517" y="780"/>
                  <a:pt x="528" y="852"/>
                </a:cubicBezTo>
                <a:cubicBezTo>
                  <a:pt x="539" y="924"/>
                  <a:pt x="578" y="1057"/>
                  <a:pt x="552" y="1116"/>
                </a:cubicBezTo>
                <a:cubicBezTo>
                  <a:pt x="526" y="1175"/>
                  <a:pt x="435" y="1218"/>
                  <a:pt x="372" y="1206"/>
                </a:cubicBezTo>
                <a:cubicBezTo>
                  <a:pt x="309" y="1194"/>
                  <a:pt x="236" y="1245"/>
                  <a:pt x="174" y="1044"/>
                </a:cubicBezTo>
                <a:cubicBezTo>
                  <a:pt x="112" y="843"/>
                  <a:pt x="36" y="217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3" name="Freeform 130"/>
          <p:cNvSpPr>
            <a:spLocks/>
          </p:cNvSpPr>
          <p:nvPr/>
        </p:nvSpPr>
        <p:spPr bwMode="auto">
          <a:xfrm>
            <a:off x="4733925" y="2257425"/>
            <a:ext cx="2405063" cy="2159000"/>
          </a:xfrm>
          <a:custGeom>
            <a:avLst/>
            <a:gdLst>
              <a:gd name="T0" fmla="*/ 1398 w 1515"/>
              <a:gd name="T1" fmla="*/ 684 h 1360"/>
              <a:gd name="T2" fmla="*/ 1344 w 1515"/>
              <a:gd name="T3" fmla="*/ 1260 h 1360"/>
              <a:gd name="T4" fmla="*/ 372 w 1515"/>
              <a:gd name="T5" fmla="*/ 1284 h 1360"/>
              <a:gd name="T6" fmla="*/ 150 w 1515"/>
              <a:gd name="T7" fmla="*/ 864 h 1360"/>
              <a:gd name="T8" fmla="*/ 0 w 1515"/>
              <a:gd name="T9" fmla="*/ 0 h 1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5"/>
              <a:gd name="T16" fmla="*/ 0 h 1360"/>
              <a:gd name="T17" fmla="*/ 1515 w 1515"/>
              <a:gd name="T18" fmla="*/ 1360 h 1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5" h="1360">
                <a:moveTo>
                  <a:pt x="1398" y="684"/>
                </a:moveTo>
                <a:cubicBezTo>
                  <a:pt x="1389" y="779"/>
                  <a:pt x="1515" y="1160"/>
                  <a:pt x="1344" y="1260"/>
                </a:cubicBezTo>
                <a:cubicBezTo>
                  <a:pt x="1173" y="1360"/>
                  <a:pt x="571" y="1350"/>
                  <a:pt x="372" y="1284"/>
                </a:cubicBezTo>
                <a:cubicBezTo>
                  <a:pt x="173" y="1218"/>
                  <a:pt x="212" y="1078"/>
                  <a:pt x="150" y="864"/>
                </a:cubicBezTo>
                <a:cubicBezTo>
                  <a:pt x="88" y="650"/>
                  <a:pt x="31" y="180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4" name="Freeform 131"/>
          <p:cNvSpPr>
            <a:spLocks/>
          </p:cNvSpPr>
          <p:nvPr/>
        </p:nvSpPr>
        <p:spPr bwMode="auto">
          <a:xfrm>
            <a:off x="4516438" y="2266950"/>
            <a:ext cx="3824287" cy="2346325"/>
          </a:xfrm>
          <a:custGeom>
            <a:avLst/>
            <a:gdLst>
              <a:gd name="T0" fmla="*/ 2309 w 2409"/>
              <a:gd name="T1" fmla="*/ 684 h 1478"/>
              <a:gd name="T2" fmla="*/ 2291 w 2409"/>
              <a:gd name="T3" fmla="*/ 1170 h 1478"/>
              <a:gd name="T4" fmla="*/ 1601 w 2409"/>
              <a:gd name="T5" fmla="*/ 1380 h 1478"/>
              <a:gd name="T6" fmla="*/ 263 w 2409"/>
              <a:gd name="T7" fmla="*/ 1248 h 1478"/>
              <a:gd name="T8" fmla="*/ 23 w 2409"/>
              <a:gd name="T9" fmla="*/ 0 h 14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9"/>
              <a:gd name="T16" fmla="*/ 0 h 1478"/>
              <a:gd name="T17" fmla="*/ 2409 w 2409"/>
              <a:gd name="T18" fmla="*/ 1478 h 14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9" h="1478">
                <a:moveTo>
                  <a:pt x="2309" y="684"/>
                </a:moveTo>
                <a:cubicBezTo>
                  <a:pt x="2306" y="765"/>
                  <a:pt x="2409" y="1054"/>
                  <a:pt x="2291" y="1170"/>
                </a:cubicBezTo>
                <a:cubicBezTo>
                  <a:pt x="2173" y="1286"/>
                  <a:pt x="1939" y="1367"/>
                  <a:pt x="1601" y="1380"/>
                </a:cubicBezTo>
                <a:cubicBezTo>
                  <a:pt x="1263" y="1393"/>
                  <a:pt x="526" y="1478"/>
                  <a:pt x="263" y="1248"/>
                </a:cubicBezTo>
                <a:cubicBezTo>
                  <a:pt x="0" y="1018"/>
                  <a:pt x="73" y="260"/>
                  <a:pt x="23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5" name="Rectangle 132"/>
          <p:cNvSpPr>
            <a:spLocks noChangeArrowheads="1"/>
          </p:cNvSpPr>
          <p:nvPr/>
        </p:nvSpPr>
        <p:spPr bwMode="auto">
          <a:xfrm>
            <a:off x="61912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6" name="Rectangle 133"/>
          <p:cNvSpPr>
            <a:spLocks noChangeArrowheads="1"/>
          </p:cNvSpPr>
          <p:nvPr/>
        </p:nvSpPr>
        <p:spPr bwMode="auto">
          <a:xfrm>
            <a:off x="68770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charset="0"/>
              </a:rPr>
              <a:t></a:t>
            </a:r>
          </a:p>
        </p:txBody>
      </p:sp>
      <p:sp>
        <p:nvSpPr>
          <p:cNvPr id="18487" name="Rectangle 134"/>
          <p:cNvSpPr>
            <a:spLocks noChangeArrowheads="1"/>
          </p:cNvSpPr>
          <p:nvPr/>
        </p:nvSpPr>
        <p:spPr bwMode="auto">
          <a:xfrm>
            <a:off x="65341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88" name="Text Box 135"/>
          <p:cNvSpPr txBox="1">
            <a:spLocks noChangeArrowheads="1"/>
          </p:cNvSpPr>
          <p:nvPr/>
        </p:nvSpPr>
        <p:spPr bwMode="auto">
          <a:xfrm>
            <a:off x="6324600" y="603885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C</a:t>
            </a:r>
          </a:p>
        </p:txBody>
      </p:sp>
      <p:cxnSp>
        <p:nvCxnSpPr>
          <p:cNvPr id="18489" name="AutoShape 136"/>
          <p:cNvCxnSpPr>
            <a:cxnSpLocks noChangeShapeType="1"/>
          </p:cNvCxnSpPr>
          <p:nvPr/>
        </p:nvCxnSpPr>
        <p:spPr bwMode="auto">
          <a:xfrm rot="16200000" flipH="1">
            <a:off x="6251575" y="5845175"/>
            <a:ext cx="361950" cy="1397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90" name="Freeform 140"/>
          <p:cNvSpPr>
            <a:spLocks/>
          </p:cNvSpPr>
          <p:nvPr/>
        </p:nvSpPr>
        <p:spPr bwMode="auto">
          <a:xfrm>
            <a:off x="7119938" y="3333750"/>
            <a:ext cx="290512" cy="1343025"/>
          </a:xfrm>
          <a:custGeom>
            <a:avLst/>
            <a:gdLst>
              <a:gd name="T0" fmla="*/ 93 w 183"/>
              <a:gd name="T1" fmla="*/ 0 h 846"/>
              <a:gd name="T2" fmla="*/ 3 w 183"/>
              <a:gd name="T3" fmla="*/ 240 h 846"/>
              <a:gd name="T4" fmla="*/ 111 w 183"/>
              <a:gd name="T5" fmla="*/ 546 h 846"/>
              <a:gd name="T6" fmla="*/ 183 w 183"/>
              <a:gd name="T7" fmla="*/ 846 h 846"/>
              <a:gd name="T8" fmla="*/ 0 60000 65536"/>
              <a:gd name="T9" fmla="*/ 0 60000 65536"/>
              <a:gd name="T10" fmla="*/ 0 60000 65536"/>
              <a:gd name="T11" fmla="*/ 0 60000 65536"/>
              <a:gd name="T12" fmla="*/ 0 w 183"/>
              <a:gd name="T13" fmla="*/ 0 h 846"/>
              <a:gd name="T14" fmla="*/ 183 w 183"/>
              <a:gd name="T15" fmla="*/ 846 h 8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3" h="846">
                <a:moveTo>
                  <a:pt x="93" y="0"/>
                </a:moveTo>
                <a:cubicBezTo>
                  <a:pt x="78" y="40"/>
                  <a:pt x="0" y="149"/>
                  <a:pt x="3" y="240"/>
                </a:cubicBezTo>
                <a:cubicBezTo>
                  <a:pt x="6" y="331"/>
                  <a:pt x="81" y="445"/>
                  <a:pt x="111" y="546"/>
                </a:cubicBezTo>
                <a:cubicBezTo>
                  <a:pt x="141" y="647"/>
                  <a:pt x="168" y="784"/>
                  <a:pt x="183" y="84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1" name="Rectangle 141"/>
          <p:cNvSpPr>
            <a:spLocks noChangeArrowheads="1"/>
          </p:cNvSpPr>
          <p:nvPr/>
        </p:nvSpPr>
        <p:spPr bwMode="auto">
          <a:xfrm>
            <a:off x="75438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92" name="Rectangle 142"/>
          <p:cNvSpPr>
            <a:spLocks noChangeArrowheads="1"/>
          </p:cNvSpPr>
          <p:nvPr/>
        </p:nvSpPr>
        <p:spPr bwMode="auto">
          <a:xfrm>
            <a:off x="82296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charset="0"/>
              </a:rPr>
              <a:t></a:t>
            </a:r>
          </a:p>
        </p:txBody>
      </p:sp>
      <p:sp>
        <p:nvSpPr>
          <p:cNvPr id="18493" name="Rectangle 143"/>
          <p:cNvSpPr>
            <a:spLocks noChangeArrowheads="1"/>
          </p:cNvSpPr>
          <p:nvPr/>
        </p:nvSpPr>
        <p:spPr bwMode="auto">
          <a:xfrm>
            <a:off x="78867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94" name="Text Box 144"/>
          <p:cNvSpPr txBox="1">
            <a:spLocks noChangeArrowheads="1"/>
          </p:cNvSpPr>
          <p:nvPr/>
        </p:nvSpPr>
        <p:spPr bwMode="auto">
          <a:xfrm>
            <a:off x="7691438" y="6038850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8495" name="AutoShape 145"/>
          <p:cNvCxnSpPr>
            <a:cxnSpLocks noChangeShapeType="1"/>
          </p:cNvCxnSpPr>
          <p:nvPr/>
        </p:nvCxnSpPr>
        <p:spPr bwMode="auto">
          <a:xfrm rot="16200000" flipH="1">
            <a:off x="7608888" y="5840412"/>
            <a:ext cx="361950" cy="14922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96" name="Freeform 149"/>
          <p:cNvSpPr>
            <a:spLocks/>
          </p:cNvSpPr>
          <p:nvPr/>
        </p:nvSpPr>
        <p:spPr bwMode="auto">
          <a:xfrm>
            <a:off x="7620000" y="4933950"/>
            <a:ext cx="447675" cy="619125"/>
          </a:xfrm>
          <a:custGeom>
            <a:avLst/>
            <a:gdLst>
              <a:gd name="T0" fmla="*/ 0 w 282"/>
              <a:gd name="T1" fmla="*/ 0 h 390"/>
              <a:gd name="T2" fmla="*/ 54 w 282"/>
              <a:gd name="T3" fmla="*/ 180 h 390"/>
              <a:gd name="T4" fmla="*/ 234 w 282"/>
              <a:gd name="T5" fmla="*/ 252 h 390"/>
              <a:gd name="T6" fmla="*/ 282 w 282"/>
              <a:gd name="T7" fmla="*/ 390 h 390"/>
              <a:gd name="T8" fmla="*/ 0 60000 65536"/>
              <a:gd name="T9" fmla="*/ 0 60000 65536"/>
              <a:gd name="T10" fmla="*/ 0 60000 65536"/>
              <a:gd name="T11" fmla="*/ 0 60000 65536"/>
              <a:gd name="T12" fmla="*/ 0 w 282"/>
              <a:gd name="T13" fmla="*/ 0 h 390"/>
              <a:gd name="T14" fmla="*/ 282 w 282"/>
              <a:gd name="T15" fmla="*/ 390 h 3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2" h="390">
                <a:moveTo>
                  <a:pt x="0" y="0"/>
                </a:moveTo>
                <a:cubicBezTo>
                  <a:pt x="9" y="30"/>
                  <a:pt x="15" y="138"/>
                  <a:pt x="54" y="180"/>
                </a:cubicBezTo>
                <a:cubicBezTo>
                  <a:pt x="93" y="222"/>
                  <a:pt x="196" y="217"/>
                  <a:pt x="234" y="252"/>
                </a:cubicBezTo>
                <a:cubicBezTo>
                  <a:pt x="272" y="287"/>
                  <a:pt x="272" y="361"/>
                  <a:pt x="282" y="3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7" name="Freeform 151"/>
          <p:cNvSpPr>
            <a:spLocks/>
          </p:cNvSpPr>
          <p:nvPr/>
        </p:nvSpPr>
        <p:spPr bwMode="auto">
          <a:xfrm>
            <a:off x="6705600" y="4924425"/>
            <a:ext cx="460375" cy="647700"/>
          </a:xfrm>
          <a:custGeom>
            <a:avLst/>
            <a:gdLst>
              <a:gd name="T0" fmla="*/ 288 w 290"/>
              <a:gd name="T1" fmla="*/ 0 h 408"/>
              <a:gd name="T2" fmla="*/ 258 w 290"/>
              <a:gd name="T3" fmla="*/ 174 h 408"/>
              <a:gd name="T4" fmla="*/ 96 w 290"/>
              <a:gd name="T5" fmla="*/ 216 h 408"/>
              <a:gd name="T6" fmla="*/ 0 w 290"/>
              <a:gd name="T7" fmla="*/ 408 h 408"/>
              <a:gd name="T8" fmla="*/ 0 60000 65536"/>
              <a:gd name="T9" fmla="*/ 0 60000 65536"/>
              <a:gd name="T10" fmla="*/ 0 60000 65536"/>
              <a:gd name="T11" fmla="*/ 0 60000 65536"/>
              <a:gd name="T12" fmla="*/ 0 w 290"/>
              <a:gd name="T13" fmla="*/ 0 h 408"/>
              <a:gd name="T14" fmla="*/ 290 w 290"/>
              <a:gd name="T15" fmla="*/ 408 h 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0" h="408">
                <a:moveTo>
                  <a:pt x="288" y="0"/>
                </a:moveTo>
                <a:cubicBezTo>
                  <a:pt x="283" y="29"/>
                  <a:pt x="290" y="138"/>
                  <a:pt x="258" y="174"/>
                </a:cubicBezTo>
                <a:cubicBezTo>
                  <a:pt x="226" y="210"/>
                  <a:pt x="139" y="177"/>
                  <a:pt x="96" y="216"/>
                </a:cubicBezTo>
                <a:cubicBezTo>
                  <a:pt x="53" y="255"/>
                  <a:pt x="20" y="368"/>
                  <a:pt x="0" y="40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8" name="Freeform 159"/>
          <p:cNvSpPr>
            <a:spLocks/>
          </p:cNvSpPr>
          <p:nvPr/>
        </p:nvSpPr>
        <p:spPr bwMode="auto">
          <a:xfrm>
            <a:off x="5661025" y="2181225"/>
            <a:ext cx="130175" cy="1000125"/>
          </a:xfrm>
          <a:custGeom>
            <a:avLst/>
            <a:gdLst>
              <a:gd name="T0" fmla="*/ 10 w 82"/>
              <a:gd name="T1" fmla="*/ 0 h 630"/>
              <a:gd name="T2" fmla="*/ 82 w 82"/>
              <a:gd name="T3" fmla="*/ 222 h 630"/>
              <a:gd name="T4" fmla="*/ 10 w 82"/>
              <a:gd name="T5" fmla="*/ 414 h 630"/>
              <a:gd name="T6" fmla="*/ 22 w 82"/>
              <a:gd name="T7" fmla="*/ 630 h 630"/>
              <a:gd name="T8" fmla="*/ 0 60000 65536"/>
              <a:gd name="T9" fmla="*/ 0 60000 65536"/>
              <a:gd name="T10" fmla="*/ 0 60000 65536"/>
              <a:gd name="T11" fmla="*/ 0 60000 65536"/>
              <a:gd name="T12" fmla="*/ 0 w 82"/>
              <a:gd name="T13" fmla="*/ 0 h 630"/>
              <a:gd name="T14" fmla="*/ 82 w 82"/>
              <a:gd name="T15" fmla="*/ 630 h 6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" h="630">
                <a:moveTo>
                  <a:pt x="10" y="0"/>
                </a:moveTo>
                <a:cubicBezTo>
                  <a:pt x="21" y="37"/>
                  <a:pt x="82" y="153"/>
                  <a:pt x="82" y="222"/>
                </a:cubicBezTo>
                <a:cubicBezTo>
                  <a:pt x="82" y="291"/>
                  <a:pt x="20" y="346"/>
                  <a:pt x="10" y="414"/>
                </a:cubicBezTo>
                <a:cubicBezTo>
                  <a:pt x="0" y="482"/>
                  <a:pt x="20" y="585"/>
                  <a:pt x="22" y="63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9" name="Freeform 160"/>
          <p:cNvSpPr>
            <a:spLocks/>
          </p:cNvSpPr>
          <p:nvPr/>
        </p:nvSpPr>
        <p:spPr bwMode="auto">
          <a:xfrm>
            <a:off x="5949950" y="3505200"/>
            <a:ext cx="866775" cy="2943225"/>
          </a:xfrm>
          <a:custGeom>
            <a:avLst/>
            <a:gdLst>
              <a:gd name="T0" fmla="*/ 482 w 546"/>
              <a:gd name="T1" fmla="*/ 1404 h 1854"/>
              <a:gd name="T2" fmla="*/ 488 w 546"/>
              <a:gd name="T3" fmla="*/ 1782 h 1854"/>
              <a:gd name="T4" fmla="*/ 134 w 546"/>
              <a:gd name="T5" fmla="*/ 1728 h 1854"/>
              <a:gd name="T6" fmla="*/ 32 w 546"/>
              <a:gd name="T7" fmla="*/ 1026 h 1854"/>
              <a:gd name="T8" fmla="*/ 326 w 546"/>
              <a:gd name="T9" fmla="*/ 390 h 1854"/>
              <a:gd name="T10" fmla="*/ 362 w 546"/>
              <a:gd name="T11" fmla="*/ 0 h 18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6"/>
              <a:gd name="T19" fmla="*/ 0 h 1854"/>
              <a:gd name="T20" fmla="*/ 546 w 546"/>
              <a:gd name="T21" fmla="*/ 1854 h 18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6" h="1854">
                <a:moveTo>
                  <a:pt x="482" y="1404"/>
                </a:moveTo>
                <a:cubicBezTo>
                  <a:pt x="483" y="1467"/>
                  <a:pt x="546" y="1728"/>
                  <a:pt x="488" y="1782"/>
                </a:cubicBezTo>
                <a:cubicBezTo>
                  <a:pt x="430" y="1836"/>
                  <a:pt x="210" y="1854"/>
                  <a:pt x="134" y="1728"/>
                </a:cubicBezTo>
                <a:cubicBezTo>
                  <a:pt x="58" y="1602"/>
                  <a:pt x="0" y="1249"/>
                  <a:pt x="32" y="1026"/>
                </a:cubicBezTo>
                <a:cubicBezTo>
                  <a:pt x="64" y="803"/>
                  <a:pt x="271" y="561"/>
                  <a:pt x="326" y="390"/>
                </a:cubicBezTo>
                <a:cubicBezTo>
                  <a:pt x="381" y="219"/>
                  <a:pt x="354" y="81"/>
                  <a:pt x="36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0" name="Freeform 161"/>
          <p:cNvSpPr>
            <a:spLocks/>
          </p:cNvSpPr>
          <p:nvPr/>
        </p:nvSpPr>
        <p:spPr bwMode="auto">
          <a:xfrm>
            <a:off x="7305675" y="3524250"/>
            <a:ext cx="1493838" cy="2635250"/>
          </a:xfrm>
          <a:custGeom>
            <a:avLst/>
            <a:gdLst>
              <a:gd name="T0" fmla="*/ 478 w 941"/>
              <a:gd name="T1" fmla="*/ 1392 h 1660"/>
              <a:gd name="T2" fmla="*/ 690 w 941"/>
              <a:gd name="T3" fmla="*/ 1656 h 1660"/>
              <a:gd name="T4" fmla="*/ 936 w 941"/>
              <a:gd name="T5" fmla="*/ 1416 h 1660"/>
              <a:gd name="T6" fmla="*/ 720 w 941"/>
              <a:gd name="T7" fmla="*/ 954 h 1660"/>
              <a:gd name="T8" fmla="*/ 222 w 941"/>
              <a:gd name="T9" fmla="*/ 570 h 1660"/>
              <a:gd name="T10" fmla="*/ 0 w 941"/>
              <a:gd name="T11" fmla="*/ 0 h 16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41"/>
              <a:gd name="T19" fmla="*/ 0 h 1660"/>
              <a:gd name="T20" fmla="*/ 941 w 941"/>
              <a:gd name="T21" fmla="*/ 1660 h 16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41" h="1660">
                <a:moveTo>
                  <a:pt x="478" y="1392"/>
                </a:moveTo>
                <a:cubicBezTo>
                  <a:pt x="513" y="1436"/>
                  <a:pt x="614" y="1652"/>
                  <a:pt x="690" y="1656"/>
                </a:cubicBezTo>
                <a:cubicBezTo>
                  <a:pt x="766" y="1660"/>
                  <a:pt x="931" y="1533"/>
                  <a:pt x="936" y="1416"/>
                </a:cubicBezTo>
                <a:cubicBezTo>
                  <a:pt x="941" y="1299"/>
                  <a:pt x="839" y="1095"/>
                  <a:pt x="720" y="954"/>
                </a:cubicBezTo>
                <a:cubicBezTo>
                  <a:pt x="601" y="813"/>
                  <a:pt x="342" y="729"/>
                  <a:pt x="222" y="570"/>
                </a:cubicBezTo>
                <a:cubicBezTo>
                  <a:pt x="102" y="411"/>
                  <a:pt x="46" y="119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1" name="Date Placeholder 7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F7CFB76-F90D-714B-AA7F-1517BFDA8F6F}" type="slidenum">
              <a:rPr lang="en-US" sz="1400"/>
              <a:pPr eaLnBrk="1" hangingPunct="1"/>
              <a:t>56</a:t>
            </a:fld>
            <a:endParaRPr 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Linked Structure for Binary Trees</a:t>
            </a:r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048000" cy="2438400"/>
          </a:xfrm>
        </p:spPr>
        <p:txBody>
          <a:bodyPr/>
          <a:lstStyle/>
          <a:p>
            <a:pPr eaLnBrk="1" hangingPunct="1"/>
            <a:r>
              <a:rPr lang="en-US" sz="1800">
                <a:latin typeface="Tahoma" charset="0"/>
              </a:rPr>
              <a:t>A node is represented by an object storing</a:t>
            </a:r>
          </a:p>
          <a:p>
            <a:pPr lvl="1" eaLnBrk="1" hangingPunct="1"/>
            <a:r>
              <a:rPr lang="en-US" sz="1600">
                <a:latin typeface="Tahoma" charset="0"/>
              </a:rPr>
              <a:t>Element</a:t>
            </a:r>
          </a:p>
          <a:p>
            <a:pPr lvl="1" eaLnBrk="1" hangingPunct="1"/>
            <a:r>
              <a:rPr lang="en-US" sz="1600">
                <a:latin typeface="Tahoma" charset="0"/>
              </a:rPr>
              <a:t>Parent node</a:t>
            </a:r>
          </a:p>
          <a:p>
            <a:pPr lvl="1" eaLnBrk="1" hangingPunct="1"/>
            <a:r>
              <a:rPr lang="en-US" sz="1600">
                <a:latin typeface="Tahoma" charset="0"/>
              </a:rPr>
              <a:t>Left child node</a:t>
            </a:r>
          </a:p>
          <a:p>
            <a:pPr lvl="1" eaLnBrk="1" hangingPunct="1"/>
            <a:r>
              <a:rPr lang="en-US" sz="1600">
                <a:latin typeface="Tahoma" charset="0"/>
              </a:rPr>
              <a:t>Right child node</a:t>
            </a:r>
          </a:p>
          <a:p>
            <a:pPr eaLnBrk="1" hangingPunct="1"/>
            <a:r>
              <a:rPr lang="en-US" sz="1800">
                <a:latin typeface="Tahoma" charset="0"/>
              </a:rPr>
              <a:t>Node objects implement the Position ADT</a:t>
            </a:r>
          </a:p>
        </p:txBody>
      </p:sp>
      <p:sp>
        <p:nvSpPr>
          <p:cNvPr id="19462" name="Oval 4"/>
          <p:cNvSpPr>
            <a:spLocks noChangeArrowheads="1"/>
          </p:cNvSpPr>
          <p:nvPr/>
        </p:nvSpPr>
        <p:spPr bwMode="auto">
          <a:xfrm>
            <a:off x="2209800" y="4114800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l"/>
            <a:r>
              <a:rPr lang="en-US">
                <a:solidFill>
                  <a:schemeClr val="tx2"/>
                </a:solidFill>
                <a:sym typeface="Symbol" charset="0"/>
              </a:rPr>
              <a:t>B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9463" name="Oval 5"/>
          <p:cNvSpPr>
            <a:spLocks noChangeArrowheads="1"/>
          </p:cNvSpPr>
          <p:nvPr/>
        </p:nvSpPr>
        <p:spPr bwMode="auto">
          <a:xfrm>
            <a:off x="3084513" y="4854575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9464" name="Rectangle 6"/>
          <p:cNvSpPr>
            <a:spLocks noChangeArrowheads="1"/>
          </p:cNvSpPr>
          <p:nvPr/>
        </p:nvSpPr>
        <p:spPr bwMode="auto">
          <a:xfrm>
            <a:off x="1371600" y="48006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9465" name="Rectangle 7"/>
          <p:cNvSpPr>
            <a:spLocks noChangeArrowheads="1"/>
          </p:cNvSpPr>
          <p:nvPr/>
        </p:nvSpPr>
        <p:spPr bwMode="auto">
          <a:xfrm>
            <a:off x="2362200" y="57150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9466" name="Rectangle 8"/>
          <p:cNvSpPr>
            <a:spLocks noChangeArrowheads="1"/>
          </p:cNvSpPr>
          <p:nvPr/>
        </p:nvSpPr>
        <p:spPr bwMode="auto">
          <a:xfrm>
            <a:off x="3810000" y="57150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9467" name="AutoShape 9"/>
          <p:cNvCxnSpPr>
            <a:cxnSpLocks noChangeShapeType="1"/>
            <a:stCxn id="19466" idx="0"/>
            <a:endCxn id="19463" idx="5"/>
          </p:cNvCxnSpPr>
          <p:nvPr/>
        </p:nvCxnSpPr>
        <p:spPr bwMode="auto">
          <a:xfrm flipH="1" flipV="1">
            <a:off x="3513138" y="5291138"/>
            <a:ext cx="547687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68" name="AutoShape 10"/>
          <p:cNvCxnSpPr>
            <a:cxnSpLocks noChangeShapeType="1"/>
            <a:stCxn id="19465" idx="0"/>
            <a:endCxn id="19463" idx="3"/>
          </p:cNvCxnSpPr>
          <p:nvPr/>
        </p:nvCxnSpPr>
        <p:spPr bwMode="auto">
          <a:xfrm flipV="1">
            <a:off x="2613025" y="5291138"/>
            <a:ext cx="544513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69" name="AutoShape 11"/>
          <p:cNvCxnSpPr>
            <a:cxnSpLocks noChangeShapeType="1"/>
            <a:stCxn id="19464" idx="0"/>
            <a:endCxn id="19462" idx="3"/>
          </p:cNvCxnSpPr>
          <p:nvPr/>
        </p:nvCxnSpPr>
        <p:spPr bwMode="auto">
          <a:xfrm flipV="1">
            <a:off x="1622425" y="4551363"/>
            <a:ext cx="660400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70" name="AutoShape 12"/>
          <p:cNvCxnSpPr>
            <a:cxnSpLocks noChangeShapeType="1"/>
            <a:stCxn id="19463" idx="0"/>
            <a:endCxn id="19462" idx="5"/>
          </p:cNvCxnSpPr>
          <p:nvPr/>
        </p:nvCxnSpPr>
        <p:spPr bwMode="auto">
          <a:xfrm flipH="1" flipV="1">
            <a:off x="2638425" y="4551363"/>
            <a:ext cx="696913" cy="2936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9471" name="Group 78"/>
          <p:cNvGrpSpPr>
            <a:grpSpLocks/>
          </p:cNvGrpSpPr>
          <p:nvPr/>
        </p:nvGrpSpPr>
        <p:grpSpPr bwMode="auto">
          <a:xfrm>
            <a:off x="5086350" y="1828800"/>
            <a:ext cx="1219200" cy="609600"/>
            <a:chOff x="3840" y="960"/>
            <a:chExt cx="768" cy="384"/>
          </a:xfrm>
        </p:grpSpPr>
        <p:sp>
          <p:nvSpPr>
            <p:cNvPr id="19519" name="AutoShape 7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0" name="Rectangle 7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1" name="Line 7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72" name="Group 83"/>
          <p:cNvGrpSpPr>
            <a:grpSpLocks/>
          </p:cNvGrpSpPr>
          <p:nvPr/>
        </p:nvGrpSpPr>
        <p:grpSpPr bwMode="auto">
          <a:xfrm>
            <a:off x="3978275" y="3352800"/>
            <a:ext cx="1219200" cy="609600"/>
            <a:chOff x="3840" y="960"/>
            <a:chExt cx="768" cy="384"/>
          </a:xfrm>
        </p:grpSpPr>
        <p:sp>
          <p:nvSpPr>
            <p:cNvPr id="19516" name="AutoShape 8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7" name="Rectangle 8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8" name="Line 86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3" name="Text Box 87"/>
          <p:cNvSpPr txBox="1">
            <a:spLocks noChangeArrowheads="1"/>
          </p:cNvSpPr>
          <p:nvPr/>
        </p:nvSpPr>
        <p:spPr bwMode="auto">
          <a:xfrm>
            <a:off x="3921125" y="3459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74" name="Text Box 88"/>
          <p:cNvSpPr txBox="1">
            <a:spLocks noChangeArrowheads="1"/>
          </p:cNvSpPr>
          <p:nvPr/>
        </p:nvSpPr>
        <p:spPr bwMode="auto">
          <a:xfrm>
            <a:off x="4845050" y="3459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grpSp>
        <p:nvGrpSpPr>
          <p:cNvPr id="19475" name="Group 90"/>
          <p:cNvGrpSpPr>
            <a:grpSpLocks/>
          </p:cNvGrpSpPr>
          <p:nvPr/>
        </p:nvGrpSpPr>
        <p:grpSpPr bwMode="auto">
          <a:xfrm>
            <a:off x="6229350" y="3352800"/>
            <a:ext cx="1219200" cy="609600"/>
            <a:chOff x="3840" y="960"/>
            <a:chExt cx="768" cy="384"/>
          </a:xfrm>
        </p:grpSpPr>
        <p:sp>
          <p:nvSpPr>
            <p:cNvPr id="19513" name="AutoShape 91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4" name="Rectangle 92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5" name="Line 93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76" name="Group 97"/>
          <p:cNvGrpSpPr>
            <a:grpSpLocks/>
          </p:cNvGrpSpPr>
          <p:nvPr/>
        </p:nvGrpSpPr>
        <p:grpSpPr bwMode="auto">
          <a:xfrm>
            <a:off x="5086350" y="4876800"/>
            <a:ext cx="1219200" cy="609600"/>
            <a:chOff x="3840" y="960"/>
            <a:chExt cx="768" cy="384"/>
          </a:xfrm>
        </p:grpSpPr>
        <p:sp>
          <p:nvSpPr>
            <p:cNvPr id="19510" name="AutoShape 98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Rectangle 99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2" name="Line 100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7" name="Text Box 101"/>
          <p:cNvSpPr txBox="1">
            <a:spLocks noChangeArrowheads="1"/>
          </p:cNvSpPr>
          <p:nvPr/>
        </p:nvSpPr>
        <p:spPr bwMode="auto">
          <a:xfrm>
            <a:off x="5029200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78" name="Text Box 102"/>
          <p:cNvSpPr txBox="1">
            <a:spLocks noChangeArrowheads="1"/>
          </p:cNvSpPr>
          <p:nvPr/>
        </p:nvSpPr>
        <p:spPr bwMode="auto">
          <a:xfrm>
            <a:off x="5953125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grpSp>
        <p:nvGrpSpPr>
          <p:cNvPr id="19479" name="Group 104"/>
          <p:cNvGrpSpPr>
            <a:grpSpLocks/>
          </p:cNvGrpSpPr>
          <p:nvPr/>
        </p:nvGrpSpPr>
        <p:grpSpPr bwMode="auto">
          <a:xfrm>
            <a:off x="7426325" y="4876800"/>
            <a:ext cx="1219200" cy="609600"/>
            <a:chOff x="3840" y="960"/>
            <a:chExt cx="768" cy="384"/>
          </a:xfrm>
        </p:grpSpPr>
        <p:sp>
          <p:nvSpPr>
            <p:cNvPr id="19507" name="AutoShape 105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8" name="Rectangle 106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9" name="Line 10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80" name="Text Box 108"/>
          <p:cNvSpPr txBox="1">
            <a:spLocks noChangeArrowheads="1"/>
          </p:cNvSpPr>
          <p:nvPr/>
        </p:nvSpPr>
        <p:spPr bwMode="auto">
          <a:xfrm>
            <a:off x="7369175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81" name="Text Box 109"/>
          <p:cNvSpPr txBox="1">
            <a:spLocks noChangeArrowheads="1"/>
          </p:cNvSpPr>
          <p:nvPr/>
        </p:nvSpPr>
        <p:spPr bwMode="auto">
          <a:xfrm>
            <a:off x="8293100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grpSp>
        <p:nvGrpSpPr>
          <p:cNvPr id="19482" name="Group 110"/>
          <p:cNvGrpSpPr>
            <a:grpSpLocks/>
          </p:cNvGrpSpPr>
          <p:nvPr/>
        </p:nvGrpSpPr>
        <p:grpSpPr bwMode="auto">
          <a:xfrm>
            <a:off x="5562600" y="2286000"/>
            <a:ext cx="333375" cy="854075"/>
            <a:chOff x="3504" y="1440"/>
            <a:chExt cx="210" cy="538"/>
          </a:xfrm>
        </p:grpSpPr>
        <p:sp>
          <p:nvSpPr>
            <p:cNvPr id="19505" name="Text Box 30"/>
            <p:cNvSpPr txBox="1">
              <a:spLocks noChangeArrowheads="1"/>
            </p:cNvSpPr>
            <p:nvPr/>
          </p:nvSpPr>
          <p:spPr bwMode="auto"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B</a:t>
              </a:r>
            </a:p>
          </p:txBody>
        </p:sp>
        <p:cxnSp>
          <p:nvCxnSpPr>
            <p:cNvPr id="19506" name="AutoShape 29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9483" name="Group 111"/>
          <p:cNvGrpSpPr>
            <a:grpSpLocks/>
          </p:cNvGrpSpPr>
          <p:nvPr/>
        </p:nvGrpSpPr>
        <p:grpSpPr bwMode="auto">
          <a:xfrm>
            <a:off x="4419600" y="3810000"/>
            <a:ext cx="333375" cy="854075"/>
            <a:chOff x="3504" y="1440"/>
            <a:chExt cx="210" cy="538"/>
          </a:xfrm>
        </p:grpSpPr>
        <p:sp>
          <p:nvSpPr>
            <p:cNvPr id="19503" name="Text Box 112"/>
            <p:cNvSpPr txBox="1">
              <a:spLocks noChangeArrowheads="1"/>
            </p:cNvSpPr>
            <p:nvPr/>
          </p:nvSpPr>
          <p:spPr bwMode="auto"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A</a:t>
              </a:r>
            </a:p>
          </p:txBody>
        </p:sp>
        <p:cxnSp>
          <p:nvCxnSpPr>
            <p:cNvPr id="19504" name="AutoShape 113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9484" name="Group 114"/>
          <p:cNvGrpSpPr>
            <a:grpSpLocks/>
          </p:cNvGrpSpPr>
          <p:nvPr/>
        </p:nvGrpSpPr>
        <p:grpSpPr bwMode="auto">
          <a:xfrm>
            <a:off x="6694488" y="3810000"/>
            <a:ext cx="357187" cy="854075"/>
            <a:chOff x="3497" y="1440"/>
            <a:chExt cx="225" cy="538"/>
          </a:xfrm>
        </p:grpSpPr>
        <p:sp>
          <p:nvSpPr>
            <p:cNvPr id="19501" name="Text Box 115"/>
            <p:cNvSpPr txBox="1">
              <a:spLocks noChangeArrowheads="1"/>
            </p:cNvSpPr>
            <p:nvPr/>
          </p:nvSpPr>
          <p:spPr bwMode="auto">
            <a:xfrm>
              <a:off x="3497" y="1728"/>
              <a:ext cx="2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D</a:t>
              </a:r>
            </a:p>
          </p:txBody>
        </p:sp>
        <p:cxnSp>
          <p:nvCxnSpPr>
            <p:cNvPr id="19502" name="AutoShape 116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9485" name="Group 117"/>
          <p:cNvGrpSpPr>
            <a:grpSpLocks/>
          </p:cNvGrpSpPr>
          <p:nvPr/>
        </p:nvGrpSpPr>
        <p:grpSpPr bwMode="auto">
          <a:xfrm>
            <a:off x="5543550" y="5334000"/>
            <a:ext cx="333375" cy="854075"/>
            <a:chOff x="3504" y="1440"/>
            <a:chExt cx="210" cy="538"/>
          </a:xfrm>
        </p:grpSpPr>
        <p:sp>
          <p:nvSpPr>
            <p:cNvPr id="19499" name="Text Box 118"/>
            <p:cNvSpPr txBox="1">
              <a:spLocks noChangeArrowheads="1"/>
            </p:cNvSpPr>
            <p:nvPr/>
          </p:nvSpPr>
          <p:spPr bwMode="auto"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C</a:t>
              </a:r>
            </a:p>
          </p:txBody>
        </p:sp>
        <p:cxnSp>
          <p:nvCxnSpPr>
            <p:cNvPr id="19500" name="AutoShape 119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9486" name="Group 120"/>
          <p:cNvGrpSpPr>
            <a:grpSpLocks/>
          </p:cNvGrpSpPr>
          <p:nvPr/>
        </p:nvGrpSpPr>
        <p:grpSpPr bwMode="auto">
          <a:xfrm>
            <a:off x="7877175" y="5334000"/>
            <a:ext cx="327025" cy="854075"/>
            <a:chOff x="3506" y="1440"/>
            <a:chExt cx="206" cy="538"/>
          </a:xfrm>
        </p:grpSpPr>
        <p:sp>
          <p:nvSpPr>
            <p:cNvPr id="19497" name="Text Box 121"/>
            <p:cNvSpPr txBox="1">
              <a:spLocks noChangeArrowheads="1"/>
            </p:cNvSpPr>
            <p:nvPr/>
          </p:nvSpPr>
          <p:spPr bwMode="auto">
            <a:xfrm>
              <a:off x="3506" y="1728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E</a:t>
              </a:r>
            </a:p>
          </p:txBody>
        </p:sp>
        <p:cxnSp>
          <p:nvCxnSpPr>
            <p:cNvPr id="19498" name="AutoShape 122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9487" name="Freeform 124"/>
          <p:cNvSpPr>
            <a:spLocks/>
          </p:cNvSpPr>
          <p:nvPr/>
        </p:nvSpPr>
        <p:spPr bwMode="auto">
          <a:xfrm>
            <a:off x="4432300" y="2438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Freeform 125"/>
          <p:cNvSpPr>
            <a:spLocks/>
          </p:cNvSpPr>
          <p:nvPr/>
        </p:nvSpPr>
        <p:spPr bwMode="auto">
          <a:xfrm flipH="1">
            <a:off x="5848350" y="2438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Freeform 126"/>
          <p:cNvSpPr>
            <a:spLocks/>
          </p:cNvSpPr>
          <p:nvPr/>
        </p:nvSpPr>
        <p:spPr bwMode="auto">
          <a:xfrm flipH="1">
            <a:off x="7010400" y="3962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Freeform 127"/>
          <p:cNvSpPr>
            <a:spLocks/>
          </p:cNvSpPr>
          <p:nvPr/>
        </p:nvSpPr>
        <p:spPr bwMode="auto">
          <a:xfrm>
            <a:off x="5562600" y="3962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Freeform 128"/>
          <p:cNvSpPr>
            <a:spLocks/>
          </p:cNvSpPr>
          <p:nvPr/>
        </p:nvSpPr>
        <p:spPr bwMode="auto">
          <a:xfrm>
            <a:off x="4110038" y="2124075"/>
            <a:ext cx="1109662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Freeform 129"/>
          <p:cNvSpPr>
            <a:spLocks/>
          </p:cNvSpPr>
          <p:nvPr/>
        </p:nvSpPr>
        <p:spPr bwMode="auto">
          <a:xfrm flipH="1">
            <a:off x="6172200" y="2133600"/>
            <a:ext cx="1219200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3" name="Freeform 130"/>
          <p:cNvSpPr>
            <a:spLocks/>
          </p:cNvSpPr>
          <p:nvPr/>
        </p:nvSpPr>
        <p:spPr bwMode="auto">
          <a:xfrm flipH="1">
            <a:off x="7315200" y="3657600"/>
            <a:ext cx="1219200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Freeform 131"/>
          <p:cNvSpPr>
            <a:spLocks/>
          </p:cNvSpPr>
          <p:nvPr/>
        </p:nvSpPr>
        <p:spPr bwMode="auto">
          <a:xfrm>
            <a:off x="5257800" y="3657600"/>
            <a:ext cx="1109663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5" name="Text Box 132"/>
          <p:cNvSpPr txBox="1">
            <a:spLocks noChangeArrowheads="1"/>
          </p:cNvSpPr>
          <p:nvPr/>
        </p:nvSpPr>
        <p:spPr bwMode="auto">
          <a:xfrm>
            <a:off x="5495925" y="1771650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96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 smtClean="0">
                <a:ea typeface="+mj-ea"/>
              </a:rPr>
              <a:t>Array-Based Representation of Binary Trees</a:t>
            </a:r>
            <a:endParaRPr lang="en-US" altLang="en-US" sz="4000" dirty="0" smtClean="0">
              <a:ea typeface="+mj-ea"/>
            </a:endParaRP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6096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Nodes are stored in an array A</a:t>
            </a:r>
          </a:p>
        </p:txBody>
      </p:sp>
      <p:sp>
        <p:nvSpPr>
          <p:cNvPr id="20484" name="Date Placeholder 5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AF13597-379A-904E-B57F-33B152AE13FF}" type="slidenum">
              <a:rPr lang="en-US" sz="1400"/>
              <a:pPr eaLnBrk="1" hangingPunct="1"/>
              <a:t>57</a:t>
            </a:fld>
            <a:endParaRPr lang="en-US" sz="1400"/>
          </a:p>
        </p:txBody>
      </p:sp>
      <p:sp>
        <p:nvSpPr>
          <p:cNvPr id="204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02421" name="Rectangle 21"/>
          <p:cNvSpPr>
            <a:spLocks noChangeArrowheads="1"/>
          </p:cNvSpPr>
          <p:nvPr/>
        </p:nvSpPr>
        <p:spPr bwMode="auto">
          <a:xfrm>
            <a:off x="609600" y="3886200"/>
            <a:ext cx="6019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000" dirty="0"/>
              <a:t>Node v is stored at A[rank(v)]</a:t>
            </a:r>
          </a:p>
          <a:p>
            <a:pPr marL="171450" indent="-228600" algn="l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n"/>
            </a:pPr>
            <a:r>
              <a:rPr lang="en-US" sz="2000" dirty="0"/>
              <a:t>rank(root) = </a:t>
            </a:r>
            <a:r>
              <a:rPr lang="en-US" sz="2000" dirty="0" smtClean="0"/>
              <a:t>0</a:t>
            </a:r>
            <a:endParaRPr lang="en-US" sz="2000" dirty="0"/>
          </a:p>
          <a:p>
            <a:pPr marL="171450" indent="-228600" algn="l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n"/>
            </a:pPr>
            <a:r>
              <a:rPr lang="en-US" sz="2000" dirty="0"/>
              <a:t>if node is the left child of parent(node), 	rank(node) = 2 </a:t>
            </a:r>
            <a:r>
              <a:rPr lang="ar-SA" sz="2000" dirty="0">
                <a:cs typeface="Arial" charset="0"/>
                <a:sym typeface="Symbol" charset="0"/>
              </a:rPr>
              <a:t></a:t>
            </a:r>
            <a:r>
              <a:rPr lang="en-US" sz="2000" dirty="0">
                <a:cs typeface="Arial" charset="0"/>
                <a:sym typeface="Symbol" charset="0"/>
              </a:rPr>
              <a:t> </a:t>
            </a:r>
            <a:r>
              <a:rPr lang="en-US" sz="2000" dirty="0"/>
              <a:t>rank(parent(node)</a:t>
            </a:r>
            <a:r>
              <a:rPr lang="en-US" sz="2000" dirty="0" smtClean="0"/>
              <a:t>) + 1</a:t>
            </a:r>
            <a:endParaRPr lang="en-US" sz="2000" dirty="0"/>
          </a:p>
          <a:p>
            <a:pPr marL="171450" indent="-228600" algn="l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n"/>
            </a:pPr>
            <a:r>
              <a:rPr lang="en-US" sz="2000" dirty="0"/>
              <a:t>if node is the right child of parent(node), 	rank(node) = 2</a:t>
            </a:r>
            <a:r>
              <a:rPr lang="ar-SA" sz="2000" dirty="0">
                <a:cs typeface="Arial" charset="0"/>
                <a:sym typeface="Symbol" charset="0"/>
              </a:rPr>
              <a:t> </a:t>
            </a:r>
            <a:r>
              <a:rPr lang="en-US" sz="2000" dirty="0">
                <a:cs typeface="Arial" charset="0"/>
                <a:sym typeface="Symbol" charset="0"/>
              </a:rPr>
              <a:t> r</a:t>
            </a:r>
            <a:r>
              <a:rPr lang="en-US" sz="2000" dirty="0"/>
              <a:t>ank(parent(node)) </a:t>
            </a:r>
            <a:r>
              <a:rPr lang="en-US" sz="2000" dirty="0">
                <a:latin typeface="Symbol" charset="0"/>
              </a:rPr>
              <a:t>+</a:t>
            </a:r>
            <a:r>
              <a:rPr lang="en-US" sz="2000" dirty="0"/>
              <a:t> </a:t>
            </a:r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102422" name="Text Box 22"/>
          <p:cNvSpPr txBox="1">
            <a:spLocks noChangeArrowheads="1"/>
          </p:cNvSpPr>
          <p:nvPr/>
        </p:nvSpPr>
        <p:spPr bwMode="auto">
          <a:xfrm>
            <a:off x="6934200" y="1828800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0</a:t>
            </a:r>
          </a:p>
        </p:txBody>
      </p:sp>
      <p:sp>
        <p:nvSpPr>
          <p:cNvPr id="102423" name="Text Box 23"/>
          <p:cNvSpPr txBox="1">
            <a:spLocks noChangeArrowheads="1"/>
          </p:cNvSpPr>
          <p:nvPr/>
        </p:nvSpPr>
        <p:spPr bwMode="auto">
          <a:xfrm>
            <a:off x="6254750" y="3033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1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4" name="Text Box 24"/>
          <p:cNvSpPr txBox="1">
            <a:spLocks noChangeArrowheads="1"/>
          </p:cNvSpPr>
          <p:nvPr/>
        </p:nvSpPr>
        <p:spPr bwMode="auto">
          <a:xfrm>
            <a:off x="8083550" y="3033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2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5" name="Text Box 25"/>
          <p:cNvSpPr txBox="1">
            <a:spLocks noChangeArrowheads="1"/>
          </p:cNvSpPr>
          <p:nvPr/>
        </p:nvSpPr>
        <p:spPr bwMode="auto">
          <a:xfrm>
            <a:off x="747395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5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6" name="Text Box 26"/>
          <p:cNvSpPr txBox="1">
            <a:spLocks noChangeArrowheads="1"/>
          </p:cNvSpPr>
          <p:nvPr/>
        </p:nvSpPr>
        <p:spPr bwMode="auto">
          <a:xfrm>
            <a:off x="8540750" y="4191000"/>
            <a:ext cx="3111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6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7" name="Text Box 27"/>
          <p:cNvSpPr txBox="1">
            <a:spLocks noChangeArrowheads="1"/>
          </p:cNvSpPr>
          <p:nvPr/>
        </p:nvSpPr>
        <p:spPr bwMode="auto">
          <a:xfrm>
            <a:off x="587375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3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8" name="Text Box 28"/>
          <p:cNvSpPr txBox="1">
            <a:spLocks noChangeArrowheads="1"/>
          </p:cNvSpPr>
          <p:nvPr/>
        </p:nvSpPr>
        <p:spPr bwMode="auto">
          <a:xfrm>
            <a:off x="701040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4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29" name="Text Box 29"/>
          <p:cNvSpPr txBox="1">
            <a:spLocks noChangeArrowheads="1"/>
          </p:cNvSpPr>
          <p:nvPr/>
        </p:nvSpPr>
        <p:spPr bwMode="auto">
          <a:xfrm>
            <a:off x="6254750" y="5472113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9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30" name="Text Box 30"/>
          <p:cNvSpPr txBox="1">
            <a:spLocks noChangeArrowheads="1"/>
          </p:cNvSpPr>
          <p:nvPr/>
        </p:nvSpPr>
        <p:spPr bwMode="auto">
          <a:xfrm>
            <a:off x="7416800" y="5472113"/>
            <a:ext cx="4366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10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02432" name="Oval 32"/>
          <p:cNvSpPr>
            <a:spLocks noChangeArrowheads="1"/>
          </p:cNvSpPr>
          <p:nvPr/>
        </p:nvSpPr>
        <p:spPr bwMode="auto">
          <a:xfrm>
            <a:off x="7142163" y="2082800"/>
            <a:ext cx="41116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A</a:t>
            </a:r>
          </a:p>
        </p:txBody>
      </p:sp>
      <p:sp>
        <p:nvSpPr>
          <p:cNvPr id="102433" name="Oval 33"/>
          <p:cNvSpPr>
            <a:spLocks noChangeArrowheads="1"/>
          </p:cNvSpPr>
          <p:nvPr/>
        </p:nvSpPr>
        <p:spPr bwMode="auto">
          <a:xfrm>
            <a:off x="7212013" y="57404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H</a:t>
            </a:r>
          </a:p>
        </p:txBody>
      </p:sp>
      <p:sp>
        <p:nvSpPr>
          <p:cNvPr id="102434" name="Oval 34"/>
          <p:cNvSpPr>
            <a:spLocks noChangeArrowheads="1"/>
          </p:cNvSpPr>
          <p:nvPr/>
        </p:nvSpPr>
        <p:spPr bwMode="auto">
          <a:xfrm>
            <a:off x="6526213" y="57404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G</a:t>
            </a:r>
          </a:p>
        </p:txBody>
      </p:sp>
      <p:sp>
        <p:nvSpPr>
          <p:cNvPr id="102435" name="Oval 35"/>
          <p:cNvSpPr>
            <a:spLocks noChangeArrowheads="1"/>
          </p:cNvSpPr>
          <p:nvPr/>
        </p:nvSpPr>
        <p:spPr bwMode="auto">
          <a:xfrm>
            <a:off x="6781800" y="4498975"/>
            <a:ext cx="430213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F</a:t>
            </a:r>
          </a:p>
        </p:txBody>
      </p:sp>
      <p:sp>
        <p:nvSpPr>
          <p:cNvPr id="102436" name="Oval 36"/>
          <p:cNvSpPr>
            <a:spLocks noChangeArrowheads="1"/>
          </p:cNvSpPr>
          <p:nvPr/>
        </p:nvSpPr>
        <p:spPr bwMode="auto">
          <a:xfrm>
            <a:off x="6019800" y="4498975"/>
            <a:ext cx="438150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E</a:t>
            </a:r>
          </a:p>
        </p:txBody>
      </p:sp>
      <p:sp>
        <p:nvSpPr>
          <p:cNvPr id="102437" name="Oval 37"/>
          <p:cNvSpPr>
            <a:spLocks noChangeArrowheads="1"/>
          </p:cNvSpPr>
          <p:nvPr/>
        </p:nvSpPr>
        <p:spPr bwMode="auto">
          <a:xfrm>
            <a:off x="7821613" y="33020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D</a:t>
            </a:r>
          </a:p>
        </p:txBody>
      </p:sp>
      <p:sp>
        <p:nvSpPr>
          <p:cNvPr id="102438" name="Oval 38"/>
          <p:cNvSpPr>
            <a:spLocks noChangeArrowheads="1"/>
          </p:cNvSpPr>
          <p:nvPr/>
        </p:nvSpPr>
        <p:spPr bwMode="auto">
          <a:xfrm>
            <a:off x="7620000" y="4495800"/>
            <a:ext cx="395288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C</a:t>
            </a:r>
          </a:p>
        </p:txBody>
      </p:sp>
      <p:sp>
        <p:nvSpPr>
          <p:cNvPr id="102439" name="Oval 39"/>
          <p:cNvSpPr>
            <a:spLocks noChangeArrowheads="1"/>
          </p:cNvSpPr>
          <p:nvPr/>
        </p:nvSpPr>
        <p:spPr bwMode="auto">
          <a:xfrm>
            <a:off x="6461125" y="3302000"/>
            <a:ext cx="407988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B</a:t>
            </a:r>
          </a:p>
        </p:txBody>
      </p:sp>
      <p:cxnSp>
        <p:nvCxnSpPr>
          <p:cNvPr id="102440" name="AutoShape 40"/>
          <p:cNvCxnSpPr>
            <a:cxnSpLocks noChangeShapeType="1"/>
            <a:stCxn id="102432" idx="4"/>
            <a:endCxn id="102439" idx="0"/>
          </p:cNvCxnSpPr>
          <p:nvPr/>
        </p:nvCxnSpPr>
        <p:spPr bwMode="auto">
          <a:xfrm rot="5400000">
            <a:off x="6613526" y="2566987"/>
            <a:ext cx="787400" cy="68262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1" name="AutoShape 41"/>
          <p:cNvCxnSpPr>
            <a:cxnSpLocks noChangeShapeType="1"/>
            <a:stCxn id="102437" idx="4"/>
            <a:endCxn id="102438" idx="0"/>
          </p:cNvCxnSpPr>
          <p:nvPr/>
        </p:nvCxnSpPr>
        <p:spPr bwMode="auto">
          <a:xfrm rot="5400000">
            <a:off x="7546976" y="4005262"/>
            <a:ext cx="762000" cy="21907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2" name="AutoShape 42"/>
          <p:cNvCxnSpPr>
            <a:cxnSpLocks noChangeShapeType="1"/>
            <a:stCxn id="102432" idx="4"/>
            <a:endCxn id="102437" idx="0"/>
          </p:cNvCxnSpPr>
          <p:nvPr/>
        </p:nvCxnSpPr>
        <p:spPr bwMode="auto">
          <a:xfrm rot="16200000" flipH="1">
            <a:off x="7299326" y="2563812"/>
            <a:ext cx="787400" cy="68897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3" name="AutoShape 43"/>
          <p:cNvCxnSpPr>
            <a:cxnSpLocks noChangeShapeType="1"/>
            <a:stCxn id="102439" idx="4"/>
            <a:endCxn id="102436" idx="0"/>
          </p:cNvCxnSpPr>
          <p:nvPr/>
        </p:nvCxnSpPr>
        <p:spPr bwMode="auto">
          <a:xfrm rot="5400000">
            <a:off x="6069806" y="3902869"/>
            <a:ext cx="765175" cy="427038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4" name="AutoShape 44"/>
          <p:cNvCxnSpPr>
            <a:cxnSpLocks noChangeShapeType="1"/>
            <a:stCxn id="102439" idx="4"/>
            <a:endCxn id="102435" idx="0"/>
          </p:cNvCxnSpPr>
          <p:nvPr/>
        </p:nvCxnSpPr>
        <p:spPr bwMode="auto">
          <a:xfrm rot="16200000" flipH="1">
            <a:off x="6449219" y="3950494"/>
            <a:ext cx="765175" cy="331787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5" name="AutoShape 45"/>
          <p:cNvCxnSpPr>
            <a:cxnSpLocks noChangeShapeType="1"/>
            <a:stCxn id="102435" idx="4"/>
            <a:endCxn id="102434" idx="0"/>
          </p:cNvCxnSpPr>
          <p:nvPr/>
        </p:nvCxnSpPr>
        <p:spPr bwMode="auto">
          <a:xfrm rot="5400000">
            <a:off x="6465094" y="5207794"/>
            <a:ext cx="809625" cy="255587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6" name="AutoShape 46"/>
          <p:cNvCxnSpPr>
            <a:cxnSpLocks noChangeShapeType="1"/>
            <a:stCxn id="102435" idx="4"/>
            <a:endCxn id="102433" idx="0"/>
          </p:cNvCxnSpPr>
          <p:nvPr/>
        </p:nvCxnSpPr>
        <p:spPr bwMode="auto">
          <a:xfrm rot="16200000" flipH="1">
            <a:off x="6807994" y="5120481"/>
            <a:ext cx="809625" cy="430213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447" name="Oval 47"/>
          <p:cNvSpPr>
            <a:spLocks noChangeArrowheads="1"/>
          </p:cNvSpPr>
          <p:nvPr/>
        </p:nvSpPr>
        <p:spPr bwMode="auto">
          <a:xfrm>
            <a:off x="8299450" y="4498975"/>
            <a:ext cx="387350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J</a:t>
            </a:r>
          </a:p>
        </p:txBody>
      </p:sp>
      <p:cxnSp>
        <p:nvCxnSpPr>
          <p:cNvPr id="102448" name="AutoShape 48"/>
          <p:cNvCxnSpPr>
            <a:cxnSpLocks noChangeShapeType="1"/>
            <a:stCxn id="102437" idx="4"/>
            <a:endCxn id="102447" idx="0"/>
          </p:cNvCxnSpPr>
          <p:nvPr/>
        </p:nvCxnSpPr>
        <p:spPr bwMode="auto">
          <a:xfrm rot="16200000" flipH="1">
            <a:off x="7882731" y="3888582"/>
            <a:ext cx="765175" cy="455612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514" name="Rectangle 13"/>
          <p:cNvSpPr>
            <a:spLocks noChangeArrowheads="1"/>
          </p:cNvSpPr>
          <p:nvPr/>
        </p:nvSpPr>
        <p:spPr bwMode="auto">
          <a:xfrm>
            <a:off x="958394" y="274096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rgbClr val="BE2D00"/>
                </a:solidFill>
              </a:rPr>
              <a:t>A</a:t>
            </a:r>
          </a:p>
        </p:txBody>
      </p:sp>
      <p:sp>
        <p:nvSpPr>
          <p:cNvPr id="20515" name="Rectangle 14"/>
          <p:cNvSpPr>
            <a:spLocks noChangeArrowheads="1"/>
          </p:cNvSpPr>
          <p:nvPr/>
        </p:nvSpPr>
        <p:spPr bwMode="auto">
          <a:xfrm>
            <a:off x="1637835" y="274096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B</a:t>
            </a:r>
          </a:p>
        </p:txBody>
      </p:sp>
      <p:sp>
        <p:nvSpPr>
          <p:cNvPr id="20516" name="Rectangle 15"/>
          <p:cNvSpPr>
            <a:spLocks noChangeArrowheads="1"/>
          </p:cNvSpPr>
          <p:nvPr/>
        </p:nvSpPr>
        <p:spPr bwMode="auto">
          <a:xfrm>
            <a:off x="2302021" y="274096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D</a:t>
            </a:r>
          </a:p>
        </p:txBody>
      </p:sp>
      <p:sp>
        <p:nvSpPr>
          <p:cNvPr id="20517" name="Rectangle 16"/>
          <p:cNvSpPr>
            <a:spLocks noChangeArrowheads="1"/>
          </p:cNvSpPr>
          <p:nvPr/>
        </p:nvSpPr>
        <p:spPr bwMode="auto">
          <a:xfrm>
            <a:off x="4329324" y="274731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G</a:t>
            </a:r>
          </a:p>
        </p:txBody>
      </p:sp>
      <p:sp>
        <p:nvSpPr>
          <p:cNvPr id="20518" name="Rectangle 17"/>
          <p:cNvSpPr>
            <a:spLocks noChangeArrowheads="1"/>
          </p:cNvSpPr>
          <p:nvPr/>
        </p:nvSpPr>
        <p:spPr bwMode="auto">
          <a:xfrm>
            <a:off x="5005985" y="274731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H</a:t>
            </a:r>
          </a:p>
        </p:txBody>
      </p:sp>
      <p:sp>
        <p:nvSpPr>
          <p:cNvPr id="20519" name="Rectangle 18"/>
          <p:cNvSpPr>
            <a:spLocks noChangeArrowheads="1"/>
          </p:cNvSpPr>
          <p:nvPr/>
        </p:nvSpPr>
        <p:spPr bwMode="auto">
          <a:xfrm>
            <a:off x="5651500" y="2747963"/>
            <a:ext cx="436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20" name="Text Box 19"/>
          <p:cNvSpPr txBox="1">
            <a:spLocks noChangeArrowheads="1"/>
          </p:cNvSpPr>
          <p:nvPr/>
        </p:nvSpPr>
        <p:spPr bwMode="auto">
          <a:xfrm>
            <a:off x="3617913" y="27495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>
                <a:latin typeface="Times New Roman" charset="0"/>
              </a:rPr>
              <a:t>…</a:t>
            </a:r>
          </a:p>
        </p:txBody>
      </p:sp>
      <p:sp>
        <p:nvSpPr>
          <p:cNvPr id="62" name="Text Box 22"/>
          <p:cNvSpPr txBox="1">
            <a:spLocks noChangeArrowheads="1"/>
          </p:cNvSpPr>
          <p:nvPr/>
        </p:nvSpPr>
        <p:spPr bwMode="auto">
          <a:xfrm>
            <a:off x="1670050" y="3287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1</a:t>
            </a:r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2297113" y="3287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2</a:t>
            </a:r>
          </a:p>
        </p:txBody>
      </p:sp>
      <p:sp>
        <p:nvSpPr>
          <p:cNvPr id="66" name="Text Box 22"/>
          <p:cNvSpPr txBox="1">
            <a:spLocks noChangeArrowheads="1"/>
          </p:cNvSpPr>
          <p:nvPr/>
        </p:nvSpPr>
        <p:spPr bwMode="auto">
          <a:xfrm>
            <a:off x="4316413" y="3287713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9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67" name="Text Box 22"/>
          <p:cNvSpPr txBox="1">
            <a:spLocks noChangeArrowheads="1"/>
          </p:cNvSpPr>
          <p:nvPr/>
        </p:nvSpPr>
        <p:spPr bwMode="auto">
          <a:xfrm>
            <a:off x="4992688" y="3287713"/>
            <a:ext cx="4366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 smtClean="0">
                <a:solidFill>
                  <a:schemeClr val="accent2"/>
                </a:solidFill>
                <a:latin typeface="+mn-lt"/>
                <a:ea typeface="+mn-ea"/>
              </a:rPr>
              <a:t>10</a:t>
            </a:r>
            <a:endParaRPr lang="en-US" altLang="en-US" sz="18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20526" name="Rounded Rectangle 68"/>
          <p:cNvSpPr>
            <a:spLocks noChangeArrowheads="1"/>
          </p:cNvSpPr>
          <p:nvPr/>
        </p:nvSpPr>
        <p:spPr bwMode="auto">
          <a:xfrm>
            <a:off x="838200" y="2678113"/>
            <a:ext cx="53340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22"/>
          <p:cNvSpPr txBox="1">
            <a:spLocks noChangeArrowheads="1"/>
          </p:cNvSpPr>
          <p:nvPr/>
        </p:nvSpPr>
        <p:spPr bwMode="auto">
          <a:xfrm>
            <a:off x="984250" y="3276600"/>
            <a:ext cx="3111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1638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4A845C2-3F15-784A-BCCA-9D97DE3984B1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Array-based Stack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3352800" cy="3352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 simple way of implementing the Stack ADT uses an array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We add elements from left to right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A variable keeps track of the  index of the top element </a:t>
            </a:r>
          </a:p>
        </p:txBody>
      </p:sp>
      <p:sp>
        <p:nvSpPr>
          <p:cNvPr id="16390" name="Freeform 7"/>
          <p:cNvSpPr>
            <a:spLocks/>
          </p:cNvSpPr>
          <p:nvPr/>
        </p:nvSpPr>
        <p:spPr bwMode="auto">
          <a:xfrm>
            <a:off x="5715000" y="5461000"/>
            <a:ext cx="1509713" cy="379413"/>
          </a:xfrm>
          <a:custGeom>
            <a:avLst/>
            <a:gdLst>
              <a:gd name="T0" fmla="*/ 2147483647 w 951"/>
              <a:gd name="T1" fmla="*/ 2147483647 h 239"/>
              <a:gd name="T2" fmla="*/ 2147483647 w 951"/>
              <a:gd name="T3" fmla="*/ 0 h 239"/>
              <a:gd name="T4" fmla="*/ 0 w 951"/>
              <a:gd name="T5" fmla="*/ 0 h 239"/>
              <a:gd name="T6" fmla="*/ 2147483647 w 951"/>
              <a:gd name="T7" fmla="*/ 2147483647 h 239"/>
              <a:gd name="T8" fmla="*/ 2147483647 w 951"/>
              <a:gd name="T9" fmla="*/ 2147483647 h 239"/>
              <a:gd name="T10" fmla="*/ 2147483647 w 951"/>
              <a:gd name="T11" fmla="*/ 2147483647 h 239"/>
              <a:gd name="T12" fmla="*/ 2147483647 w 951"/>
              <a:gd name="T13" fmla="*/ 2147483647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51"/>
              <a:gd name="T22" fmla="*/ 0 h 239"/>
              <a:gd name="T23" fmla="*/ 951 w 951"/>
              <a:gd name="T24" fmla="*/ 239 h 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51" h="239">
                <a:moveTo>
                  <a:pt x="951" y="239"/>
                </a:moveTo>
                <a:lnTo>
                  <a:pt x="951" y="0"/>
                </a:lnTo>
                <a:lnTo>
                  <a:pt x="0" y="0"/>
                </a:lnTo>
                <a:lnTo>
                  <a:pt x="24" y="103"/>
                </a:lnTo>
                <a:lnTo>
                  <a:pt x="104" y="143"/>
                </a:lnTo>
                <a:lnTo>
                  <a:pt x="120" y="239"/>
                </a:lnTo>
                <a:lnTo>
                  <a:pt x="951" y="23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Freeform 8"/>
          <p:cNvSpPr>
            <a:spLocks/>
          </p:cNvSpPr>
          <p:nvPr/>
        </p:nvSpPr>
        <p:spPr bwMode="auto">
          <a:xfrm>
            <a:off x="1905000" y="5461000"/>
            <a:ext cx="2982913" cy="379413"/>
          </a:xfrm>
          <a:custGeom>
            <a:avLst/>
            <a:gdLst>
              <a:gd name="T0" fmla="*/ 0 w 1879"/>
              <a:gd name="T1" fmla="*/ 0 h 239"/>
              <a:gd name="T2" fmla="*/ 0 w 1879"/>
              <a:gd name="T3" fmla="*/ 2147483647 h 239"/>
              <a:gd name="T4" fmla="*/ 2147483647 w 1879"/>
              <a:gd name="T5" fmla="*/ 2147483647 h 239"/>
              <a:gd name="T6" fmla="*/ 2147483647 w 1879"/>
              <a:gd name="T7" fmla="*/ 2147483647 h 239"/>
              <a:gd name="T8" fmla="*/ 2147483647 w 1879"/>
              <a:gd name="T9" fmla="*/ 2147483647 h 239"/>
              <a:gd name="T10" fmla="*/ 2147483647 w 1879"/>
              <a:gd name="T11" fmla="*/ 0 h 239"/>
              <a:gd name="T12" fmla="*/ 0 w 1879"/>
              <a:gd name="T13" fmla="*/ 0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79"/>
              <a:gd name="T22" fmla="*/ 0 h 239"/>
              <a:gd name="T23" fmla="*/ 1879 w 1879"/>
              <a:gd name="T24" fmla="*/ 239 h 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79" h="239">
                <a:moveTo>
                  <a:pt x="0" y="0"/>
                </a:moveTo>
                <a:lnTo>
                  <a:pt x="0" y="239"/>
                </a:lnTo>
                <a:lnTo>
                  <a:pt x="1879" y="239"/>
                </a:lnTo>
                <a:lnTo>
                  <a:pt x="1863" y="135"/>
                </a:lnTo>
                <a:lnTo>
                  <a:pt x="1783" y="79"/>
                </a:lnTo>
                <a:lnTo>
                  <a:pt x="17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4710113" y="5448300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Rectangle 10"/>
          <p:cNvSpPr>
            <a:spLocks noChangeArrowheads="1"/>
          </p:cNvSpPr>
          <p:nvPr/>
        </p:nvSpPr>
        <p:spPr bwMode="auto">
          <a:xfrm>
            <a:off x="1892300" y="5448300"/>
            <a:ext cx="2817813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Rectangle 11"/>
          <p:cNvSpPr>
            <a:spLocks noChangeArrowheads="1"/>
          </p:cNvSpPr>
          <p:nvPr/>
        </p:nvSpPr>
        <p:spPr bwMode="auto">
          <a:xfrm>
            <a:off x="1892300" y="5461000"/>
            <a:ext cx="25400" cy="3921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Rectangle 12"/>
          <p:cNvSpPr>
            <a:spLocks noChangeArrowheads="1"/>
          </p:cNvSpPr>
          <p:nvPr/>
        </p:nvSpPr>
        <p:spPr bwMode="auto">
          <a:xfrm>
            <a:off x="4887913" y="5827713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Rectangle 13"/>
          <p:cNvSpPr>
            <a:spLocks noChangeArrowheads="1"/>
          </p:cNvSpPr>
          <p:nvPr/>
        </p:nvSpPr>
        <p:spPr bwMode="auto">
          <a:xfrm>
            <a:off x="1905000" y="5827713"/>
            <a:ext cx="2982913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Rectangle 14"/>
          <p:cNvSpPr>
            <a:spLocks noChangeArrowheads="1"/>
          </p:cNvSpPr>
          <p:nvPr/>
        </p:nvSpPr>
        <p:spPr bwMode="auto">
          <a:xfrm>
            <a:off x="5713413" y="5448300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Rectangle 15"/>
          <p:cNvSpPr>
            <a:spLocks noChangeArrowheads="1"/>
          </p:cNvSpPr>
          <p:nvPr/>
        </p:nvSpPr>
        <p:spPr bwMode="auto">
          <a:xfrm>
            <a:off x="5726113" y="5448300"/>
            <a:ext cx="2640012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Rectangle 16"/>
          <p:cNvSpPr>
            <a:spLocks noChangeArrowheads="1"/>
          </p:cNvSpPr>
          <p:nvPr/>
        </p:nvSpPr>
        <p:spPr bwMode="auto">
          <a:xfrm>
            <a:off x="8340725" y="5461000"/>
            <a:ext cx="25400" cy="3921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0" name="Rectangle 17"/>
          <p:cNvSpPr>
            <a:spLocks noChangeArrowheads="1"/>
          </p:cNvSpPr>
          <p:nvPr/>
        </p:nvSpPr>
        <p:spPr bwMode="auto">
          <a:xfrm>
            <a:off x="5878513" y="5827713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1" name="Rectangle 18"/>
          <p:cNvSpPr>
            <a:spLocks noChangeArrowheads="1"/>
          </p:cNvSpPr>
          <p:nvPr/>
        </p:nvSpPr>
        <p:spPr bwMode="auto">
          <a:xfrm>
            <a:off x="5891213" y="5827713"/>
            <a:ext cx="2462212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2" name="Rectangle 19"/>
          <p:cNvSpPr>
            <a:spLocks noChangeArrowheads="1"/>
          </p:cNvSpPr>
          <p:nvPr/>
        </p:nvSpPr>
        <p:spPr bwMode="auto">
          <a:xfrm>
            <a:off x="2286000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3" name="Rectangle 20"/>
          <p:cNvSpPr>
            <a:spLocks noChangeArrowheads="1"/>
          </p:cNvSpPr>
          <p:nvPr/>
        </p:nvSpPr>
        <p:spPr bwMode="auto">
          <a:xfrm>
            <a:off x="2286000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4" name="Rectangle 21"/>
          <p:cNvSpPr>
            <a:spLocks noChangeArrowheads="1"/>
          </p:cNvSpPr>
          <p:nvPr/>
        </p:nvSpPr>
        <p:spPr bwMode="auto">
          <a:xfrm>
            <a:off x="2286000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5" name="Rectangle 22"/>
          <p:cNvSpPr>
            <a:spLocks noChangeArrowheads="1"/>
          </p:cNvSpPr>
          <p:nvPr/>
        </p:nvSpPr>
        <p:spPr bwMode="auto">
          <a:xfrm>
            <a:off x="2667000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6" name="Rectangle 23"/>
          <p:cNvSpPr>
            <a:spLocks noChangeArrowheads="1"/>
          </p:cNvSpPr>
          <p:nvPr/>
        </p:nvSpPr>
        <p:spPr bwMode="auto">
          <a:xfrm>
            <a:off x="2667000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7" name="Rectangle 24"/>
          <p:cNvSpPr>
            <a:spLocks noChangeArrowheads="1"/>
          </p:cNvSpPr>
          <p:nvPr/>
        </p:nvSpPr>
        <p:spPr bwMode="auto">
          <a:xfrm>
            <a:off x="2667000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8" name="Rectangle 25"/>
          <p:cNvSpPr>
            <a:spLocks noChangeArrowheads="1"/>
          </p:cNvSpPr>
          <p:nvPr/>
        </p:nvSpPr>
        <p:spPr bwMode="auto">
          <a:xfrm>
            <a:off x="3808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9" name="Rectangle 26"/>
          <p:cNvSpPr>
            <a:spLocks noChangeArrowheads="1"/>
          </p:cNvSpPr>
          <p:nvPr/>
        </p:nvSpPr>
        <p:spPr bwMode="auto">
          <a:xfrm>
            <a:off x="3808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0" name="Rectangle 27"/>
          <p:cNvSpPr>
            <a:spLocks noChangeArrowheads="1"/>
          </p:cNvSpPr>
          <p:nvPr/>
        </p:nvSpPr>
        <p:spPr bwMode="auto">
          <a:xfrm>
            <a:off x="38084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1" name="Rectangle 28"/>
          <p:cNvSpPr>
            <a:spLocks noChangeArrowheads="1"/>
          </p:cNvSpPr>
          <p:nvPr/>
        </p:nvSpPr>
        <p:spPr bwMode="auto">
          <a:xfrm>
            <a:off x="3427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2" name="Rectangle 29"/>
          <p:cNvSpPr>
            <a:spLocks noChangeArrowheads="1"/>
          </p:cNvSpPr>
          <p:nvPr/>
        </p:nvSpPr>
        <p:spPr bwMode="auto">
          <a:xfrm>
            <a:off x="3427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3" name="Rectangle 30"/>
          <p:cNvSpPr>
            <a:spLocks noChangeArrowheads="1"/>
          </p:cNvSpPr>
          <p:nvPr/>
        </p:nvSpPr>
        <p:spPr bwMode="auto">
          <a:xfrm>
            <a:off x="34274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4" name="Rectangle 31"/>
          <p:cNvSpPr>
            <a:spLocks noChangeArrowheads="1"/>
          </p:cNvSpPr>
          <p:nvPr/>
        </p:nvSpPr>
        <p:spPr bwMode="auto">
          <a:xfrm>
            <a:off x="3048000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5" name="Rectangle 32"/>
          <p:cNvSpPr>
            <a:spLocks noChangeArrowheads="1"/>
          </p:cNvSpPr>
          <p:nvPr/>
        </p:nvSpPr>
        <p:spPr bwMode="auto">
          <a:xfrm>
            <a:off x="3048000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6" name="Rectangle 33"/>
          <p:cNvSpPr>
            <a:spLocks noChangeArrowheads="1"/>
          </p:cNvSpPr>
          <p:nvPr/>
        </p:nvSpPr>
        <p:spPr bwMode="auto">
          <a:xfrm>
            <a:off x="3048000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7" name="Rectangle 34"/>
          <p:cNvSpPr>
            <a:spLocks noChangeArrowheads="1"/>
          </p:cNvSpPr>
          <p:nvPr/>
        </p:nvSpPr>
        <p:spPr bwMode="auto">
          <a:xfrm>
            <a:off x="4189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8" name="Rectangle 35"/>
          <p:cNvSpPr>
            <a:spLocks noChangeArrowheads="1"/>
          </p:cNvSpPr>
          <p:nvPr/>
        </p:nvSpPr>
        <p:spPr bwMode="auto">
          <a:xfrm>
            <a:off x="4189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9" name="Rectangle 36"/>
          <p:cNvSpPr>
            <a:spLocks noChangeArrowheads="1"/>
          </p:cNvSpPr>
          <p:nvPr/>
        </p:nvSpPr>
        <p:spPr bwMode="auto">
          <a:xfrm>
            <a:off x="41894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0" name="Rectangle 37"/>
          <p:cNvSpPr>
            <a:spLocks noChangeArrowheads="1"/>
          </p:cNvSpPr>
          <p:nvPr/>
        </p:nvSpPr>
        <p:spPr bwMode="auto">
          <a:xfrm>
            <a:off x="68040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1" name="Rectangle 38"/>
          <p:cNvSpPr>
            <a:spLocks noChangeArrowheads="1"/>
          </p:cNvSpPr>
          <p:nvPr/>
        </p:nvSpPr>
        <p:spPr bwMode="auto">
          <a:xfrm>
            <a:off x="6804025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2" name="Rectangle 39"/>
          <p:cNvSpPr>
            <a:spLocks noChangeArrowheads="1"/>
          </p:cNvSpPr>
          <p:nvPr/>
        </p:nvSpPr>
        <p:spPr bwMode="auto">
          <a:xfrm>
            <a:off x="6804025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3" name="Rectangle 40"/>
          <p:cNvSpPr>
            <a:spLocks noChangeArrowheads="1"/>
          </p:cNvSpPr>
          <p:nvPr/>
        </p:nvSpPr>
        <p:spPr bwMode="auto">
          <a:xfrm>
            <a:off x="4570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4" name="Rectangle 41"/>
          <p:cNvSpPr>
            <a:spLocks noChangeArrowheads="1"/>
          </p:cNvSpPr>
          <p:nvPr/>
        </p:nvSpPr>
        <p:spPr bwMode="auto">
          <a:xfrm>
            <a:off x="4570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5" name="Rectangle 42"/>
          <p:cNvSpPr>
            <a:spLocks noChangeArrowheads="1"/>
          </p:cNvSpPr>
          <p:nvPr/>
        </p:nvSpPr>
        <p:spPr bwMode="auto">
          <a:xfrm>
            <a:off x="45704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6" name="Rectangle 43"/>
          <p:cNvSpPr>
            <a:spLocks noChangeArrowheads="1"/>
          </p:cNvSpPr>
          <p:nvPr/>
        </p:nvSpPr>
        <p:spPr bwMode="auto">
          <a:xfrm>
            <a:off x="64246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7" name="Rectangle 44"/>
          <p:cNvSpPr>
            <a:spLocks noChangeArrowheads="1"/>
          </p:cNvSpPr>
          <p:nvPr/>
        </p:nvSpPr>
        <p:spPr bwMode="auto">
          <a:xfrm>
            <a:off x="64246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8" name="Rectangle 45"/>
          <p:cNvSpPr>
            <a:spLocks noChangeArrowheads="1"/>
          </p:cNvSpPr>
          <p:nvPr/>
        </p:nvSpPr>
        <p:spPr bwMode="auto">
          <a:xfrm>
            <a:off x="64246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9" name="Rectangle 46"/>
          <p:cNvSpPr>
            <a:spLocks noChangeArrowheads="1"/>
          </p:cNvSpPr>
          <p:nvPr/>
        </p:nvSpPr>
        <p:spPr bwMode="auto">
          <a:xfrm>
            <a:off x="60436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0" name="Rectangle 47"/>
          <p:cNvSpPr>
            <a:spLocks noChangeArrowheads="1"/>
          </p:cNvSpPr>
          <p:nvPr/>
        </p:nvSpPr>
        <p:spPr bwMode="auto">
          <a:xfrm>
            <a:off x="60436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1" name="Rectangle 48"/>
          <p:cNvSpPr>
            <a:spLocks noChangeArrowheads="1"/>
          </p:cNvSpPr>
          <p:nvPr/>
        </p:nvSpPr>
        <p:spPr bwMode="auto">
          <a:xfrm>
            <a:off x="60436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2" name="Rectangle 49"/>
          <p:cNvSpPr>
            <a:spLocks noChangeArrowheads="1"/>
          </p:cNvSpPr>
          <p:nvPr/>
        </p:nvSpPr>
        <p:spPr bwMode="auto">
          <a:xfrm>
            <a:off x="71977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3" name="Rectangle 50"/>
          <p:cNvSpPr>
            <a:spLocks noChangeArrowheads="1"/>
          </p:cNvSpPr>
          <p:nvPr/>
        </p:nvSpPr>
        <p:spPr bwMode="auto">
          <a:xfrm>
            <a:off x="7197725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4" name="Rectangle 51"/>
          <p:cNvSpPr>
            <a:spLocks noChangeArrowheads="1"/>
          </p:cNvSpPr>
          <p:nvPr/>
        </p:nvSpPr>
        <p:spPr bwMode="auto">
          <a:xfrm>
            <a:off x="7197725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5" name="Rectangle 52"/>
          <p:cNvSpPr>
            <a:spLocks noChangeArrowheads="1"/>
          </p:cNvSpPr>
          <p:nvPr/>
        </p:nvSpPr>
        <p:spPr bwMode="auto">
          <a:xfrm>
            <a:off x="75787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6" name="Rectangle 53"/>
          <p:cNvSpPr>
            <a:spLocks noChangeArrowheads="1"/>
          </p:cNvSpPr>
          <p:nvPr/>
        </p:nvSpPr>
        <p:spPr bwMode="auto">
          <a:xfrm>
            <a:off x="7578725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7" name="Rectangle 54"/>
          <p:cNvSpPr>
            <a:spLocks noChangeArrowheads="1"/>
          </p:cNvSpPr>
          <p:nvPr/>
        </p:nvSpPr>
        <p:spPr bwMode="auto">
          <a:xfrm>
            <a:off x="7578725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8" name="Rectangle 55"/>
          <p:cNvSpPr>
            <a:spLocks noChangeArrowheads="1"/>
          </p:cNvSpPr>
          <p:nvPr/>
        </p:nvSpPr>
        <p:spPr bwMode="auto">
          <a:xfrm>
            <a:off x="79597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9" name="Rectangle 57"/>
          <p:cNvSpPr>
            <a:spLocks noChangeArrowheads="1"/>
          </p:cNvSpPr>
          <p:nvPr/>
        </p:nvSpPr>
        <p:spPr bwMode="auto">
          <a:xfrm>
            <a:off x="7959725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0" name="Rectangle 58"/>
          <p:cNvSpPr>
            <a:spLocks noChangeArrowheads="1"/>
          </p:cNvSpPr>
          <p:nvPr/>
        </p:nvSpPr>
        <p:spPr bwMode="auto">
          <a:xfrm>
            <a:off x="1447800" y="54991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S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6441" name="Rectangle 59"/>
          <p:cNvSpPr>
            <a:spLocks noChangeArrowheads="1"/>
          </p:cNvSpPr>
          <p:nvPr/>
        </p:nvSpPr>
        <p:spPr bwMode="auto">
          <a:xfrm>
            <a:off x="2019300" y="58420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442" name="Rectangle 60"/>
          <p:cNvSpPr>
            <a:spLocks noChangeArrowheads="1"/>
          </p:cNvSpPr>
          <p:nvPr/>
        </p:nvSpPr>
        <p:spPr bwMode="auto">
          <a:xfrm>
            <a:off x="2425700" y="58420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443" name="Rectangle 61"/>
          <p:cNvSpPr>
            <a:spLocks noChangeArrowheads="1"/>
          </p:cNvSpPr>
          <p:nvPr/>
        </p:nvSpPr>
        <p:spPr bwMode="auto">
          <a:xfrm>
            <a:off x="2806700" y="58420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444" name="Rectangle 65"/>
          <p:cNvSpPr>
            <a:spLocks noChangeArrowheads="1"/>
          </p:cNvSpPr>
          <p:nvPr/>
        </p:nvSpPr>
        <p:spPr bwMode="auto">
          <a:xfrm>
            <a:off x="6883400" y="584358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t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6445" name="Rectangle 66"/>
          <p:cNvSpPr>
            <a:spLocks noChangeArrowheads="1"/>
          </p:cNvSpPr>
          <p:nvPr/>
        </p:nvSpPr>
        <p:spPr bwMode="auto">
          <a:xfrm>
            <a:off x="4697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6" name="Freeform 67"/>
          <p:cNvSpPr>
            <a:spLocks/>
          </p:cNvSpPr>
          <p:nvPr/>
        </p:nvSpPr>
        <p:spPr bwMode="auto">
          <a:xfrm>
            <a:off x="4697413" y="5461000"/>
            <a:ext cx="101600" cy="201613"/>
          </a:xfrm>
          <a:custGeom>
            <a:avLst/>
            <a:gdLst>
              <a:gd name="T0" fmla="*/ 2147483647 w 64"/>
              <a:gd name="T1" fmla="*/ 0 h 127"/>
              <a:gd name="T2" fmla="*/ 2147483647 w 64"/>
              <a:gd name="T3" fmla="*/ 2147483647 h 127"/>
              <a:gd name="T4" fmla="*/ 2147483647 w 64"/>
              <a:gd name="T5" fmla="*/ 2147483647 h 127"/>
              <a:gd name="T6" fmla="*/ 2147483647 w 64"/>
              <a:gd name="T7" fmla="*/ 2147483647 h 127"/>
              <a:gd name="T8" fmla="*/ 2147483647 w 64"/>
              <a:gd name="T9" fmla="*/ 2147483647 h 127"/>
              <a:gd name="T10" fmla="*/ 2147483647 w 64"/>
              <a:gd name="T11" fmla="*/ 2147483647 h 127"/>
              <a:gd name="T12" fmla="*/ 2147483647 w 64"/>
              <a:gd name="T13" fmla="*/ 2147483647 h 127"/>
              <a:gd name="T14" fmla="*/ 2147483647 w 64"/>
              <a:gd name="T15" fmla="*/ 2147483647 h 127"/>
              <a:gd name="T16" fmla="*/ 2147483647 w 64"/>
              <a:gd name="T17" fmla="*/ 2147483647 h 127"/>
              <a:gd name="T18" fmla="*/ 2147483647 w 64"/>
              <a:gd name="T19" fmla="*/ 2147483647 h 127"/>
              <a:gd name="T20" fmla="*/ 2147483647 w 64"/>
              <a:gd name="T21" fmla="*/ 2147483647 h 127"/>
              <a:gd name="T22" fmla="*/ 2147483647 w 64"/>
              <a:gd name="T23" fmla="*/ 2147483647 h 127"/>
              <a:gd name="T24" fmla="*/ 2147483647 w 64"/>
              <a:gd name="T25" fmla="*/ 2147483647 h 127"/>
              <a:gd name="T26" fmla="*/ 2147483647 w 64"/>
              <a:gd name="T27" fmla="*/ 2147483647 h 127"/>
              <a:gd name="T28" fmla="*/ 2147483647 w 64"/>
              <a:gd name="T29" fmla="*/ 2147483647 h 127"/>
              <a:gd name="T30" fmla="*/ 2147483647 w 64"/>
              <a:gd name="T31" fmla="*/ 2147483647 h 127"/>
              <a:gd name="T32" fmla="*/ 2147483647 w 64"/>
              <a:gd name="T33" fmla="*/ 2147483647 h 127"/>
              <a:gd name="T34" fmla="*/ 0 w 64"/>
              <a:gd name="T35" fmla="*/ 0 h 127"/>
              <a:gd name="T36" fmla="*/ 2147483647 w 64"/>
              <a:gd name="T37" fmla="*/ 0 h 1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4"/>
              <a:gd name="T58" fmla="*/ 0 h 127"/>
              <a:gd name="T59" fmla="*/ 64 w 64"/>
              <a:gd name="T60" fmla="*/ 127 h 12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4" h="127">
                <a:moveTo>
                  <a:pt x="16" y="0"/>
                </a:moveTo>
                <a:lnTo>
                  <a:pt x="32" y="71"/>
                </a:lnTo>
                <a:lnTo>
                  <a:pt x="40" y="95"/>
                </a:lnTo>
                <a:lnTo>
                  <a:pt x="64" y="119"/>
                </a:lnTo>
                <a:lnTo>
                  <a:pt x="64" y="111"/>
                </a:lnTo>
                <a:lnTo>
                  <a:pt x="56" y="127"/>
                </a:lnTo>
                <a:lnTo>
                  <a:pt x="32" y="103"/>
                </a:lnTo>
                <a:lnTo>
                  <a:pt x="24" y="103"/>
                </a:lnTo>
                <a:lnTo>
                  <a:pt x="16" y="79"/>
                </a:lnTo>
                <a:lnTo>
                  <a:pt x="16" y="71"/>
                </a:lnTo>
                <a:lnTo>
                  <a:pt x="0" y="0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7" name="Freeform 68"/>
          <p:cNvSpPr>
            <a:spLocks/>
          </p:cNvSpPr>
          <p:nvPr/>
        </p:nvSpPr>
        <p:spPr bwMode="auto">
          <a:xfrm>
            <a:off x="4786313" y="5637213"/>
            <a:ext cx="101600" cy="63500"/>
          </a:xfrm>
          <a:custGeom>
            <a:avLst/>
            <a:gdLst>
              <a:gd name="T0" fmla="*/ 2147483647 w 64"/>
              <a:gd name="T1" fmla="*/ 0 h 40"/>
              <a:gd name="T2" fmla="*/ 2147483647 w 64"/>
              <a:gd name="T3" fmla="*/ 2147483647 h 40"/>
              <a:gd name="T4" fmla="*/ 2147483647 w 64"/>
              <a:gd name="T5" fmla="*/ 2147483647 h 40"/>
              <a:gd name="T6" fmla="*/ 2147483647 w 64"/>
              <a:gd name="T7" fmla="*/ 2147483647 h 40"/>
              <a:gd name="T8" fmla="*/ 2147483647 w 64"/>
              <a:gd name="T9" fmla="*/ 2147483647 h 40"/>
              <a:gd name="T10" fmla="*/ 0 w 64"/>
              <a:gd name="T11" fmla="*/ 2147483647 h 40"/>
              <a:gd name="T12" fmla="*/ 2147483647 w 64"/>
              <a:gd name="T13" fmla="*/ 0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"/>
              <a:gd name="T22" fmla="*/ 0 h 40"/>
              <a:gd name="T23" fmla="*/ 64 w 64"/>
              <a:gd name="T24" fmla="*/ 40 h 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" h="40">
                <a:moveTo>
                  <a:pt x="8" y="0"/>
                </a:moveTo>
                <a:lnTo>
                  <a:pt x="64" y="24"/>
                </a:lnTo>
                <a:lnTo>
                  <a:pt x="64" y="32"/>
                </a:lnTo>
                <a:lnTo>
                  <a:pt x="48" y="32"/>
                </a:lnTo>
                <a:lnTo>
                  <a:pt x="56" y="40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8" name="Rectangle 69"/>
          <p:cNvSpPr>
            <a:spLocks noChangeArrowheads="1"/>
          </p:cNvSpPr>
          <p:nvPr/>
        </p:nvSpPr>
        <p:spPr bwMode="auto">
          <a:xfrm>
            <a:off x="48879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9" name="Freeform 70"/>
          <p:cNvSpPr>
            <a:spLocks/>
          </p:cNvSpPr>
          <p:nvPr/>
        </p:nvSpPr>
        <p:spPr bwMode="auto">
          <a:xfrm>
            <a:off x="4862513" y="5688013"/>
            <a:ext cx="50800" cy="152400"/>
          </a:xfrm>
          <a:custGeom>
            <a:avLst/>
            <a:gdLst>
              <a:gd name="T0" fmla="*/ 2147483647 w 32"/>
              <a:gd name="T1" fmla="*/ 0 h 96"/>
              <a:gd name="T2" fmla="*/ 0 w 32"/>
              <a:gd name="T3" fmla="*/ 0 h 96"/>
              <a:gd name="T4" fmla="*/ 2147483647 w 32"/>
              <a:gd name="T5" fmla="*/ 2147483647 h 96"/>
              <a:gd name="T6" fmla="*/ 2147483647 w 32"/>
              <a:gd name="T7" fmla="*/ 2147483647 h 96"/>
              <a:gd name="T8" fmla="*/ 2147483647 w 32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96"/>
              <a:gd name="T17" fmla="*/ 32 w 32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96">
                <a:moveTo>
                  <a:pt x="16" y="0"/>
                </a:moveTo>
                <a:lnTo>
                  <a:pt x="0" y="0"/>
                </a:lnTo>
                <a:lnTo>
                  <a:pt x="16" y="96"/>
                </a:lnTo>
                <a:lnTo>
                  <a:pt x="32" y="96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0" name="Rectangle 71"/>
          <p:cNvSpPr>
            <a:spLocks noChangeArrowheads="1"/>
          </p:cNvSpPr>
          <p:nvPr/>
        </p:nvSpPr>
        <p:spPr bwMode="auto">
          <a:xfrm>
            <a:off x="56880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1" name="Freeform 72"/>
          <p:cNvSpPr>
            <a:spLocks/>
          </p:cNvSpPr>
          <p:nvPr/>
        </p:nvSpPr>
        <p:spPr bwMode="auto">
          <a:xfrm>
            <a:off x="5688013" y="5461000"/>
            <a:ext cx="101600" cy="201613"/>
          </a:xfrm>
          <a:custGeom>
            <a:avLst/>
            <a:gdLst>
              <a:gd name="T0" fmla="*/ 2147483647 w 64"/>
              <a:gd name="T1" fmla="*/ 0 h 127"/>
              <a:gd name="T2" fmla="*/ 2147483647 w 64"/>
              <a:gd name="T3" fmla="*/ 2147483647 h 127"/>
              <a:gd name="T4" fmla="*/ 2147483647 w 64"/>
              <a:gd name="T5" fmla="*/ 2147483647 h 127"/>
              <a:gd name="T6" fmla="*/ 2147483647 w 64"/>
              <a:gd name="T7" fmla="*/ 2147483647 h 127"/>
              <a:gd name="T8" fmla="*/ 2147483647 w 64"/>
              <a:gd name="T9" fmla="*/ 2147483647 h 127"/>
              <a:gd name="T10" fmla="*/ 2147483647 w 64"/>
              <a:gd name="T11" fmla="*/ 2147483647 h 127"/>
              <a:gd name="T12" fmla="*/ 2147483647 w 64"/>
              <a:gd name="T13" fmla="*/ 2147483647 h 127"/>
              <a:gd name="T14" fmla="*/ 2147483647 w 64"/>
              <a:gd name="T15" fmla="*/ 2147483647 h 127"/>
              <a:gd name="T16" fmla="*/ 2147483647 w 64"/>
              <a:gd name="T17" fmla="*/ 2147483647 h 127"/>
              <a:gd name="T18" fmla="*/ 2147483647 w 64"/>
              <a:gd name="T19" fmla="*/ 2147483647 h 127"/>
              <a:gd name="T20" fmla="*/ 2147483647 w 64"/>
              <a:gd name="T21" fmla="*/ 2147483647 h 127"/>
              <a:gd name="T22" fmla="*/ 2147483647 w 64"/>
              <a:gd name="T23" fmla="*/ 2147483647 h 127"/>
              <a:gd name="T24" fmla="*/ 2147483647 w 64"/>
              <a:gd name="T25" fmla="*/ 2147483647 h 127"/>
              <a:gd name="T26" fmla="*/ 2147483647 w 64"/>
              <a:gd name="T27" fmla="*/ 2147483647 h 127"/>
              <a:gd name="T28" fmla="*/ 2147483647 w 64"/>
              <a:gd name="T29" fmla="*/ 2147483647 h 127"/>
              <a:gd name="T30" fmla="*/ 2147483647 w 64"/>
              <a:gd name="T31" fmla="*/ 2147483647 h 127"/>
              <a:gd name="T32" fmla="*/ 2147483647 w 64"/>
              <a:gd name="T33" fmla="*/ 2147483647 h 127"/>
              <a:gd name="T34" fmla="*/ 0 w 64"/>
              <a:gd name="T35" fmla="*/ 0 h 127"/>
              <a:gd name="T36" fmla="*/ 2147483647 w 64"/>
              <a:gd name="T37" fmla="*/ 0 h 1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4"/>
              <a:gd name="T58" fmla="*/ 0 h 127"/>
              <a:gd name="T59" fmla="*/ 64 w 64"/>
              <a:gd name="T60" fmla="*/ 127 h 12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4" h="127">
                <a:moveTo>
                  <a:pt x="16" y="0"/>
                </a:moveTo>
                <a:lnTo>
                  <a:pt x="24" y="71"/>
                </a:lnTo>
                <a:lnTo>
                  <a:pt x="40" y="95"/>
                </a:lnTo>
                <a:lnTo>
                  <a:pt x="64" y="119"/>
                </a:lnTo>
                <a:lnTo>
                  <a:pt x="64" y="111"/>
                </a:lnTo>
                <a:lnTo>
                  <a:pt x="56" y="127"/>
                </a:lnTo>
                <a:lnTo>
                  <a:pt x="32" y="103"/>
                </a:lnTo>
                <a:lnTo>
                  <a:pt x="24" y="103"/>
                </a:lnTo>
                <a:lnTo>
                  <a:pt x="8" y="79"/>
                </a:lnTo>
                <a:lnTo>
                  <a:pt x="8" y="71"/>
                </a:lnTo>
                <a:lnTo>
                  <a:pt x="0" y="0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2" name="Freeform 73"/>
          <p:cNvSpPr>
            <a:spLocks/>
          </p:cNvSpPr>
          <p:nvPr/>
        </p:nvSpPr>
        <p:spPr bwMode="auto">
          <a:xfrm>
            <a:off x="5776913" y="5637213"/>
            <a:ext cx="101600" cy="63500"/>
          </a:xfrm>
          <a:custGeom>
            <a:avLst/>
            <a:gdLst>
              <a:gd name="T0" fmla="*/ 2147483647 w 64"/>
              <a:gd name="T1" fmla="*/ 0 h 40"/>
              <a:gd name="T2" fmla="*/ 2147483647 w 64"/>
              <a:gd name="T3" fmla="*/ 2147483647 h 40"/>
              <a:gd name="T4" fmla="*/ 2147483647 w 64"/>
              <a:gd name="T5" fmla="*/ 2147483647 h 40"/>
              <a:gd name="T6" fmla="*/ 2147483647 w 64"/>
              <a:gd name="T7" fmla="*/ 2147483647 h 40"/>
              <a:gd name="T8" fmla="*/ 2147483647 w 64"/>
              <a:gd name="T9" fmla="*/ 2147483647 h 40"/>
              <a:gd name="T10" fmla="*/ 0 w 64"/>
              <a:gd name="T11" fmla="*/ 2147483647 h 40"/>
              <a:gd name="T12" fmla="*/ 2147483647 w 64"/>
              <a:gd name="T13" fmla="*/ 0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"/>
              <a:gd name="T22" fmla="*/ 0 h 40"/>
              <a:gd name="T23" fmla="*/ 64 w 64"/>
              <a:gd name="T24" fmla="*/ 40 h 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" h="40">
                <a:moveTo>
                  <a:pt x="8" y="0"/>
                </a:moveTo>
                <a:lnTo>
                  <a:pt x="64" y="24"/>
                </a:lnTo>
                <a:lnTo>
                  <a:pt x="64" y="32"/>
                </a:lnTo>
                <a:lnTo>
                  <a:pt x="48" y="32"/>
                </a:lnTo>
                <a:lnTo>
                  <a:pt x="56" y="40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3" name="Rectangle 74"/>
          <p:cNvSpPr>
            <a:spLocks noChangeArrowheads="1"/>
          </p:cNvSpPr>
          <p:nvPr/>
        </p:nvSpPr>
        <p:spPr bwMode="auto">
          <a:xfrm>
            <a:off x="58785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4" name="Freeform 75"/>
          <p:cNvSpPr>
            <a:spLocks/>
          </p:cNvSpPr>
          <p:nvPr/>
        </p:nvSpPr>
        <p:spPr bwMode="auto">
          <a:xfrm>
            <a:off x="5853113" y="5688013"/>
            <a:ext cx="50800" cy="152400"/>
          </a:xfrm>
          <a:custGeom>
            <a:avLst/>
            <a:gdLst>
              <a:gd name="T0" fmla="*/ 2147483647 w 32"/>
              <a:gd name="T1" fmla="*/ 0 h 96"/>
              <a:gd name="T2" fmla="*/ 0 w 32"/>
              <a:gd name="T3" fmla="*/ 0 h 96"/>
              <a:gd name="T4" fmla="*/ 2147483647 w 32"/>
              <a:gd name="T5" fmla="*/ 2147483647 h 96"/>
              <a:gd name="T6" fmla="*/ 2147483647 w 32"/>
              <a:gd name="T7" fmla="*/ 2147483647 h 96"/>
              <a:gd name="T8" fmla="*/ 2147483647 w 32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96"/>
              <a:gd name="T17" fmla="*/ 32 w 32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96">
                <a:moveTo>
                  <a:pt x="16" y="0"/>
                </a:moveTo>
                <a:lnTo>
                  <a:pt x="0" y="0"/>
                </a:lnTo>
                <a:lnTo>
                  <a:pt x="16" y="96"/>
                </a:lnTo>
                <a:lnTo>
                  <a:pt x="32" y="96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5" name="Rectangle 76"/>
          <p:cNvSpPr>
            <a:spLocks noChangeArrowheads="1"/>
          </p:cNvSpPr>
          <p:nvPr/>
        </p:nvSpPr>
        <p:spPr bwMode="auto">
          <a:xfrm>
            <a:off x="5141913" y="5334000"/>
            <a:ext cx="30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b="1">
                <a:latin typeface="Times New Roman" charset="0"/>
              </a:rPr>
              <a:t>…</a:t>
            </a:r>
          </a:p>
        </p:txBody>
      </p:sp>
      <p:sp>
        <p:nvSpPr>
          <p:cNvPr id="16456" name="Text Box 78"/>
          <p:cNvSpPr txBox="1">
            <a:spLocks noChangeArrowheads="1"/>
          </p:cNvSpPr>
          <p:nvPr/>
        </p:nvSpPr>
        <p:spPr bwMode="auto">
          <a:xfrm>
            <a:off x="4343400" y="1676400"/>
            <a:ext cx="4419600" cy="3387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size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()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return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+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eaLnBrk="1" hangingPunct="1"/>
            <a:endParaRPr lang="en-US" b="1" dirty="0">
              <a:solidFill>
                <a:schemeClr val="tx2"/>
              </a:solidFill>
              <a:latin typeface="Times New Roman" charset="0"/>
            </a:endParaRP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pop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()</a:t>
            </a: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if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isEmpty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then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</a:t>
            </a:r>
            <a:r>
              <a:rPr lang="en-US" b="1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return null</a:t>
            </a:r>
            <a:endParaRPr lang="en-US" b="1" dirty="0">
              <a:solidFill>
                <a:srgbClr val="000000"/>
              </a:solidFill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else 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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return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t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+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1]</a:t>
            </a:r>
          </a:p>
        </p:txBody>
      </p:sp>
      <p:sp>
        <p:nvSpPr>
          <p:cNvPr id="16457" name="Date Placeholder 7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501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A6EA209-4AC0-C244-BADF-13C0F9789475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Array-based Stack (cont.)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3657600" cy="2819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400" dirty="0">
                <a:latin typeface="Tahoma" charset="0"/>
              </a:rPr>
              <a:t>The array storing the stack elements may become full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400" dirty="0">
                <a:latin typeface="Tahoma" charset="0"/>
              </a:rPr>
              <a:t>A push operation will then </a:t>
            </a:r>
            <a:r>
              <a:rPr lang="en-US" sz="2400" dirty="0" smtClean="0">
                <a:latin typeface="Tahoma" charset="0"/>
              </a:rPr>
              <a:t>either grow the array or signal an error </a:t>
            </a:r>
            <a:endParaRPr lang="en-US" sz="2400" dirty="0">
              <a:solidFill>
                <a:schemeClr val="hlink"/>
              </a:solidFill>
              <a:latin typeface="Tahoma" charset="0"/>
            </a:endParaRPr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7415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1752600"/>
            <a:ext cx="3581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/>
          </a:p>
        </p:txBody>
      </p:sp>
      <p:grpSp>
        <p:nvGrpSpPr>
          <p:cNvPr id="17416" name="Group 6"/>
          <p:cNvGrpSpPr>
            <a:grpSpLocks/>
          </p:cNvGrpSpPr>
          <p:nvPr/>
        </p:nvGrpSpPr>
        <p:grpSpPr bwMode="auto">
          <a:xfrm>
            <a:off x="1447800" y="5453063"/>
            <a:ext cx="6934200" cy="871537"/>
            <a:chOff x="912" y="3435"/>
            <a:chExt cx="4368" cy="549"/>
          </a:xfrm>
        </p:grpSpPr>
        <p:sp>
          <p:nvSpPr>
            <p:cNvPr id="17419" name="Rectangle 7"/>
            <p:cNvSpPr>
              <a:spLocks noChangeArrowheads="1"/>
            </p:cNvSpPr>
            <p:nvPr/>
          </p:nvSpPr>
          <p:spPr bwMode="auto">
            <a:xfrm>
              <a:off x="4560" y="3512"/>
              <a:ext cx="720" cy="2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Freeform 8"/>
            <p:cNvSpPr>
              <a:spLocks/>
            </p:cNvSpPr>
            <p:nvPr/>
          </p:nvSpPr>
          <p:spPr bwMode="auto">
            <a:xfrm>
              <a:off x="3600" y="3515"/>
              <a:ext cx="951" cy="239"/>
            </a:xfrm>
            <a:custGeom>
              <a:avLst/>
              <a:gdLst>
                <a:gd name="T0" fmla="*/ 951 w 951"/>
                <a:gd name="T1" fmla="*/ 239 h 239"/>
                <a:gd name="T2" fmla="*/ 951 w 951"/>
                <a:gd name="T3" fmla="*/ 0 h 239"/>
                <a:gd name="T4" fmla="*/ 0 w 951"/>
                <a:gd name="T5" fmla="*/ 0 h 239"/>
                <a:gd name="T6" fmla="*/ 24 w 951"/>
                <a:gd name="T7" fmla="*/ 103 h 239"/>
                <a:gd name="T8" fmla="*/ 104 w 951"/>
                <a:gd name="T9" fmla="*/ 143 h 239"/>
                <a:gd name="T10" fmla="*/ 120 w 951"/>
                <a:gd name="T11" fmla="*/ 239 h 239"/>
                <a:gd name="T12" fmla="*/ 951 w 951"/>
                <a:gd name="T13" fmla="*/ 239 h 2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1"/>
                <a:gd name="T22" fmla="*/ 0 h 239"/>
                <a:gd name="T23" fmla="*/ 951 w 951"/>
                <a:gd name="T24" fmla="*/ 239 h 2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1" h="239">
                  <a:moveTo>
                    <a:pt x="951" y="239"/>
                  </a:moveTo>
                  <a:lnTo>
                    <a:pt x="951" y="0"/>
                  </a:lnTo>
                  <a:lnTo>
                    <a:pt x="0" y="0"/>
                  </a:lnTo>
                  <a:lnTo>
                    <a:pt x="24" y="103"/>
                  </a:lnTo>
                  <a:lnTo>
                    <a:pt x="104" y="143"/>
                  </a:lnTo>
                  <a:lnTo>
                    <a:pt x="120" y="239"/>
                  </a:lnTo>
                  <a:lnTo>
                    <a:pt x="951" y="2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Freeform 9"/>
            <p:cNvSpPr>
              <a:spLocks/>
            </p:cNvSpPr>
            <p:nvPr/>
          </p:nvSpPr>
          <p:spPr bwMode="auto">
            <a:xfrm>
              <a:off x="1200" y="3515"/>
              <a:ext cx="1879" cy="239"/>
            </a:xfrm>
            <a:custGeom>
              <a:avLst/>
              <a:gdLst>
                <a:gd name="T0" fmla="*/ 0 w 1879"/>
                <a:gd name="T1" fmla="*/ 0 h 239"/>
                <a:gd name="T2" fmla="*/ 0 w 1879"/>
                <a:gd name="T3" fmla="*/ 239 h 239"/>
                <a:gd name="T4" fmla="*/ 1879 w 1879"/>
                <a:gd name="T5" fmla="*/ 239 h 239"/>
                <a:gd name="T6" fmla="*/ 1863 w 1879"/>
                <a:gd name="T7" fmla="*/ 135 h 239"/>
                <a:gd name="T8" fmla="*/ 1783 w 1879"/>
                <a:gd name="T9" fmla="*/ 79 h 239"/>
                <a:gd name="T10" fmla="*/ 1767 w 1879"/>
                <a:gd name="T11" fmla="*/ 0 h 239"/>
                <a:gd name="T12" fmla="*/ 0 w 1879"/>
                <a:gd name="T13" fmla="*/ 0 h 2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79"/>
                <a:gd name="T22" fmla="*/ 0 h 239"/>
                <a:gd name="T23" fmla="*/ 1879 w 1879"/>
                <a:gd name="T24" fmla="*/ 239 h 2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79" h="239">
                  <a:moveTo>
                    <a:pt x="0" y="0"/>
                  </a:moveTo>
                  <a:lnTo>
                    <a:pt x="0" y="239"/>
                  </a:lnTo>
                  <a:lnTo>
                    <a:pt x="1879" y="239"/>
                  </a:lnTo>
                  <a:lnTo>
                    <a:pt x="1863" y="135"/>
                  </a:lnTo>
                  <a:lnTo>
                    <a:pt x="1783" y="79"/>
                  </a:lnTo>
                  <a:lnTo>
                    <a:pt x="1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Rectangle 10"/>
            <p:cNvSpPr>
              <a:spLocks noChangeArrowheads="1"/>
            </p:cNvSpPr>
            <p:nvPr/>
          </p:nvSpPr>
          <p:spPr bwMode="auto">
            <a:xfrm>
              <a:off x="2967" y="3507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Rectangle 11"/>
            <p:cNvSpPr>
              <a:spLocks noChangeArrowheads="1"/>
            </p:cNvSpPr>
            <p:nvPr/>
          </p:nvSpPr>
          <p:spPr bwMode="auto">
            <a:xfrm>
              <a:off x="1192" y="3507"/>
              <a:ext cx="1775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Rectangle 12"/>
            <p:cNvSpPr>
              <a:spLocks noChangeArrowheads="1"/>
            </p:cNvSpPr>
            <p:nvPr/>
          </p:nvSpPr>
          <p:spPr bwMode="auto">
            <a:xfrm>
              <a:off x="1192" y="3515"/>
              <a:ext cx="16" cy="2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Rectangle 13"/>
            <p:cNvSpPr>
              <a:spLocks noChangeArrowheads="1"/>
            </p:cNvSpPr>
            <p:nvPr/>
          </p:nvSpPr>
          <p:spPr bwMode="auto">
            <a:xfrm>
              <a:off x="3079" y="3746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Rectangle 14"/>
            <p:cNvSpPr>
              <a:spLocks noChangeArrowheads="1"/>
            </p:cNvSpPr>
            <p:nvPr/>
          </p:nvSpPr>
          <p:spPr bwMode="auto">
            <a:xfrm>
              <a:off x="1200" y="3746"/>
              <a:ext cx="1879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Rectangle 15"/>
            <p:cNvSpPr>
              <a:spLocks noChangeArrowheads="1"/>
            </p:cNvSpPr>
            <p:nvPr/>
          </p:nvSpPr>
          <p:spPr bwMode="auto">
            <a:xfrm>
              <a:off x="3599" y="3507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Rectangle 16"/>
            <p:cNvSpPr>
              <a:spLocks noChangeArrowheads="1"/>
            </p:cNvSpPr>
            <p:nvPr/>
          </p:nvSpPr>
          <p:spPr bwMode="auto">
            <a:xfrm>
              <a:off x="3607" y="3507"/>
              <a:ext cx="1663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Rectangle 17"/>
            <p:cNvSpPr>
              <a:spLocks noChangeArrowheads="1"/>
            </p:cNvSpPr>
            <p:nvPr/>
          </p:nvSpPr>
          <p:spPr bwMode="auto">
            <a:xfrm>
              <a:off x="5254" y="3515"/>
              <a:ext cx="16" cy="2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Rectangle 18"/>
            <p:cNvSpPr>
              <a:spLocks noChangeArrowheads="1"/>
            </p:cNvSpPr>
            <p:nvPr/>
          </p:nvSpPr>
          <p:spPr bwMode="auto">
            <a:xfrm>
              <a:off x="3703" y="3746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Rectangle 19"/>
            <p:cNvSpPr>
              <a:spLocks noChangeArrowheads="1"/>
            </p:cNvSpPr>
            <p:nvPr/>
          </p:nvSpPr>
          <p:spPr bwMode="auto">
            <a:xfrm>
              <a:off x="3711" y="3746"/>
              <a:ext cx="1551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Rectangle 20"/>
            <p:cNvSpPr>
              <a:spLocks noChangeArrowheads="1"/>
            </p:cNvSpPr>
            <p:nvPr/>
          </p:nvSpPr>
          <p:spPr bwMode="auto">
            <a:xfrm>
              <a:off x="144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3" name="Rectangle 21"/>
            <p:cNvSpPr>
              <a:spLocks noChangeArrowheads="1"/>
            </p:cNvSpPr>
            <p:nvPr/>
          </p:nvSpPr>
          <p:spPr bwMode="auto">
            <a:xfrm>
              <a:off x="144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4" name="Rectangle 22"/>
            <p:cNvSpPr>
              <a:spLocks noChangeArrowheads="1"/>
            </p:cNvSpPr>
            <p:nvPr/>
          </p:nvSpPr>
          <p:spPr bwMode="auto">
            <a:xfrm>
              <a:off x="144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5" name="Rectangle 23"/>
            <p:cNvSpPr>
              <a:spLocks noChangeArrowheads="1"/>
            </p:cNvSpPr>
            <p:nvPr/>
          </p:nvSpPr>
          <p:spPr bwMode="auto">
            <a:xfrm>
              <a:off x="168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6" name="Rectangle 24"/>
            <p:cNvSpPr>
              <a:spLocks noChangeArrowheads="1"/>
            </p:cNvSpPr>
            <p:nvPr/>
          </p:nvSpPr>
          <p:spPr bwMode="auto">
            <a:xfrm>
              <a:off x="168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7" name="Rectangle 25"/>
            <p:cNvSpPr>
              <a:spLocks noChangeArrowheads="1"/>
            </p:cNvSpPr>
            <p:nvPr/>
          </p:nvSpPr>
          <p:spPr bwMode="auto">
            <a:xfrm>
              <a:off x="168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8" name="Rectangle 26"/>
            <p:cNvSpPr>
              <a:spLocks noChangeArrowheads="1"/>
            </p:cNvSpPr>
            <p:nvPr/>
          </p:nvSpPr>
          <p:spPr bwMode="auto">
            <a:xfrm>
              <a:off x="239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9" name="Rectangle 27"/>
            <p:cNvSpPr>
              <a:spLocks noChangeArrowheads="1"/>
            </p:cNvSpPr>
            <p:nvPr/>
          </p:nvSpPr>
          <p:spPr bwMode="auto">
            <a:xfrm>
              <a:off x="239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0" name="Rectangle 28"/>
            <p:cNvSpPr>
              <a:spLocks noChangeArrowheads="1"/>
            </p:cNvSpPr>
            <p:nvPr/>
          </p:nvSpPr>
          <p:spPr bwMode="auto">
            <a:xfrm>
              <a:off x="239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1" name="Rectangle 29"/>
            <p:cNvSpPr>
              <a:spLocks noChangeArrowheads="1"/>
            </p:cNvSpPr>
            <p:nvPr/>
          </p:nvSpPr>
          <p:spPr bwMode="auto">
            <a:xfrm>
              <a:off x="215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2" name="Rectangle 30"/>
            <p:cNvSpPr>
              <a:spLocks noChangeArrowheads="1"/>
            </p:cNvSpPr>
            <p:nvPr/>
          </p:nvSpPr>
          <p:spPr bwMode="auto">
            <a:xfrm>
              <a:off x="215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3" name="Rectangle 31"/>
            <p:cNvSpPr>
              <a:spLocks noChangeArrowheads="1"/>
            </p:cNvSpPr>
            <p:nvPr/>
          </p:nvSpPr>
          <p:spPr bwMode="auto">
            <a:xfrm>
              <a:off x="215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Rectangle 32"/>
            <p:cNvSpPr>
              <a:spLocks noChangeArrowheads="1"/>
            </p:cNvSpPr>
            <p:nvPr/>
          </p:nvSpPr>
          <p:spPr bwMode="auto">
            <a:xfrm>
              <a:off x="192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5" name="Rectangle 33"/>
            <p:cNvSpPr>
              <a:spLocks noChangeArrowheads="1"/>
            </p:cNvSpPr>
            <p:nvPr/>
          </p:nvSpPr>
          <p:spPr bwMode="auto">
            <a:xfrm>
              <a:off x="192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6" name="Rectangle 34"/>
            <p:cNvSpPr>
              <a:spLocks noChangeArrowheads="1"/>
            </p:cNvSpPr>
            <p:nvPr/>
          </p:nvSpPr>
          <p:spPr bwMode="auto">
            <a:xfrm>
              <a:off x="192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7" name="Rectangle 35"/>
            <p:cNvSpPr>
              <a:spLocks noChangeArrowheads="1"/>
            </p:cNvSpPr>
            <p:nvPr/>
          </p:nvSpPr>
          <p:spPr bwMode="auto">
            <a:xfrm>
              <a:off x="263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8" name="Rectangle 36"/>
            <p:cNvSpPr>
              <a:spLocks noChangeArrowheads="1"/>
            </p:cNvSpPr>
            <p:nvPr/>
          </p:nvSpPr>
          <p:spPr bwMode="auto">
            <a:xfrm>
              <a:off x="263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9" name="Rectangle 37"/>
            <p:cNvSpPr>
              <a:spLocks noChangeArrowheads="1"/>
            </p:cNvSpPr>
            <p:nvPr/>
          </p:nvSpPr>
          <p:spPr bwMode="auto">
            <a:xfrm>
              <a:off x="263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0" name="Rectangle 38"/>
            <p:cNvSpPr>
              <a:spLocks noChangeArrowheads="1"/>
            </p:cNvSpPr>
            <p:nvPr/>
          </p:nvSpPr>
          <p:spPr bwMode="auto">
            <a:xfrm>
              <a:off x="4286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1" name="Rectangle 39"/>
            <p:cNvSpPr>
              <a:spLocks noChangeArrowheads="1"/>
            </p:cNvSpPr>
            <p:nvPr/>
          </p:nvSpPr>
          <p:spPr bwMode="auto">
            <a:xfrm>
              <a:off x="5016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2" name="Rectangle 40"/>
            <p:cNvSpPr>
              <a:spLocks noChangeArrowheads="1"/>
            </p:cNvSpPr>
            <p:nvPr/>
          </p:nvSpPr>
          <p:spPr bwMode="auto">
            <a:xfrm>
              <a:off x="4286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3" name="Rectangle 41"/>
            <p:cNvSpPr>
              <a:spLocks noChangeArrowheads="1"/>
            </p:cNvSpPr>
            <p:nvPr/>
          </p:nvSpPr>
          <p:spPr bwMode="auto">
            <a:xfrm>
              <a:off x="287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4" name="Rectangle 42"/>
            <p:cNvSpPr>
              <a:spLocks noChangeArrowheads="1"/>
            </p:cNvSpPr>
            <p:nvPr/>
          </p:nvSpPr>
          <p:spPr bwMode="auto">
            <a:xfrm>
              <a:off x="287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5" name="Rectangle 43"/>
            <p:cNvSpPr>
              <a:spLocks noChangeArrowheads="1"/>
            </p:cNvSpPr>
            <p:nvPr/>
          </p:nvSpPr>
          <p:spPr bwMode="auto">
            <a:xfrm>
              <a:off x="287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6" name="Rectangle 44"/>
            <p:cNvSpPr>
              <a:spLocks noChangeArrowheads="1"/>
            </p:cNvSpPr>
            <p:nvPr/>
          </p:nvSpPr>
          <p:spPr bwMode="auto">
            <a:xfrm>
              <a:off x="4047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7" name="Rectangle 45"/>
            <p:cNvSpPr>
              <a:spLocks noChangeArrowheads="1"/>
            </p:cNvSpPr>
            <p:nvPr/>
          </p:nvSpPr>
          <p:spPr bwMode="auto">
            <a:xfrm>
              <a:off x="4047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8" name="Rectangle 46"/>
            <p:cNvSpPr>
              <a:spLocks noChangeArrowheads="1"/>
            </p:cNvSpPr>
            <p:nvPr/>
          </p:nvSpPr>
          <p:spPr bwMode="auto">
            <a:xfrm>
              <a:off x="4047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9" name="Rectangle 47"/>
            <p:cNvSpPr>
              <a:spLocks noChangeArrowheads="1"/>
            </p:cNvSpPr>
            <p:nvPr/>
          </p:nvSpPr>
          <p:spPr bwMode="auto">
            <a:xfrm>
              <a:off x="3807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0" name="Rectangle 48"/>
            <p:cNvSpPr>
              <a:spLocks noChangeArrowheads="1"/>
            </p:cNvSpPr>
            <p:nvPr/>
          </p:nvSpPr>
          <p:spPr bwMode="auto">
            <a:xfrm>
              <a:off x="3807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1" name="Rectangle 49"/>
            <p:cNvSpPr>
              <a:spLocks noChangeArrowheads="1"/>
            </p:cNvSpPr>
            <p:nvPr/>
          </p:nvSpPr>
          <p:spPr bwMode="auto">
            <a:xfrm>
              <a:off x="3807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2" name="Rectangle 50"/>
            <p:cNvSpPr>
              <a:spLocks noChangeArrowheads="1"/>
            </p:cNvSpPr>
            <p:nvPr/>
          </p:nvSpPr>
          <p:spPr bwMode="auto">
            <a:xfrm>
              <a:off x="453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3" name="Rectangle 51"/>
            <p:cNvSpPr>
              <a:spLocks noChangeArrowheads="1"/>
            </p:cNvSpPr>
            <p:nvPr/>
          </p:nvSpPr>
          <p:spPr bwMode="auto">
            <a:xfrm>
              <a:off x="5264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4" name="Rectangle 52"/>
            <p:cNvSpPr>
              <a:spLocks noChangeArrowheads="1"/>
            </p:cNvSpPr>
            <p:nvPr/>
          </p:nvSpPr>
          <p:spPr bwMode="auto">
            <a:xfrm>
              <a:off x="453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5" name="Rectangle 53"/>
            <p:cNvSpPr>
              <a:spLocks noChangeArrowheads="1"/>
            </p:cNvSpPr>
            <p:nvPr/>
          </p:nvSpPr>
          <p:spPr bwMode="auto">
            <a:xfrm>
              <a:off x="477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6" name="Rectangle 54"/>
            <p:cNvSpPr>
              <a:spLocks noChangeArrowheads="1"/>
            </p:cNvSpPr>
            <p:nvPr/>
          </p:nvSpPr>
          <p:spPr bwMode="auto">
            <a:xfrm>
              <a:off x="4774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7" name="Rectangle 55"/>
            <p:cNvSpPr>
              <a:spLocks noChangeArrowheads="1"/>
            </p:cNvSpPr>
            <p:nvPr/>
          </p:nvSpPr>
          <p:spPr bwMode="auto">
            <a:xfrm>
              <a:off x="477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8" name="Rectangle 56"/>
            <p:cNvSpPr>
              <a:spLocks noChangeArrowheads="1"/>
            </p:cNvSpPr>
            <p:nvPr/>
          </p:nvSpPr>
          <p:spPr bwMode="auto">
            <a:xfrm>
              <a:off x="501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9" name="Rectangle 57"/>
            <p:cNvSpPr>
              <a:spLocks noChangeArrowheads="1"/>
            </p:cNvSpPr>
            <p:nvPr/>
          </p:nvSpPr>
          <p:spPr bwMode="auto">
            <a:xfrm>
              <a:off x="501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0" name="Rectangle 58"/>
            <p:cNvSpPr>
              <a:spLocks noChangeArrowheads="1"/>
            </p:cNvSpPr>
            <p:nvPr/>
          </p:nvSpPr>
          <p:spPr bwMode="auto">
            <a:xfrm>
              <a:off x="912" y="3539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S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7471" name="Rectangle 59"/>
            <p:cNvSpPr>
              <a:spLocks noChangeArrowheads="1"/>
            </p:cNvSpPr>
            <p:nvPr/>
          </p:nvSpPr>
          <p:spPr bwMode="auto">
            <a:xfrm>
              <a:off x="1272" y="37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472" name="Rectangle 60"/>
            <p:cNvSpPr>
              <a:spLocks noChangeArrowheads="1"/>
            </p:cNvSpPr>
            <p:nvPr/>
          </p:nvSpPr>
          <p:spPr bwMode="auto">
            <a:xfrm>
              <a:off x="1528" y="37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473" name="Rectangle 61"/>
            <p:cNvSpPr>
              <a:spLocks noChangeArrowheads="1"/>
            </p:cNvSpPr>
            <p:nvPr/>
          </p:nvSpPr>
          <p:spPr bwMode="auto">
            <a:xfrm>
              <a:off x="1768" y="37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474" name="Rectangle 62"/>
            <p:cNvSpPr>
              <a:spLocks noChangeArrowheads="1"/>
            </p:cNvSpPr>
            <p:nvPr/>
          </p:nvSpPr>
          <p:spPr bwMode="auto">
            <a:xfrm>
              <a:off x="5066" y="3754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t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7475" name="Rectangle 63"/>
            <p:cNvSpPr>
              <a:spLocks noChangeArrowheads="1"/>
            </p:cNvSpPr>
            <p:nvPr/>
          </p:nvSpPr>
          <p:spPr bwMode="auto">
            <a:xfrm>
              <a:off x="295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6" name="Freeform 64"/>
            <p:cNvSpPr>
              <a:spLocks/>
            </p:cNvSpPr>
            <p:nvPr/>
          </p:nvSpPr>
          <p:spPr bwMode="auto">
            <a:xfrm>
              <a:off x="2959" y="3515"/>
              <a:ext cx="64" cy="127"/>
            </a:xfrm>
            <a:custGeom>
              <a:avLst/>
              <a:gdLst>
                <a:gd name="T0" fmla="*/ 16 w 64"/>
                <a:gd name="T1" fmla="*/ 0 h 127"/>
                <a:gd name="T2" fmla="*/ 32 w 64"/>
                <a:gd name="T3" fmla="*/ 71 h 127"/>
                <a:gd name="T4" fmla="*/ 32 w 64"/>
                <a:gd name="T5" fmla="*/ 71 h 127"/>
                <a:gd name="T6" fmla="*/ 32 w 64"/>
                <a:gd name="T7" fmla="*/ 71 h 127"/>
                <a:gd name="T8" fmla="*/ 40 w 64"/>
                <a:gd name="T9" fmla="*/ 95 h 127"/>
                <a:gd name="T10" fmla="*/ 40 w 64"/>
                <a:gd name="T11" fmla="*/ 95 h 127"/>
                <a:gd name="T12" fmla="*/ 40 w 64"/>
                <a:gd name="T13" fmla="*/ 95 h 127"/>
                <a:gd name="T14" fmla="*/ 64 w 64"/>
                <a:gd name="T15" fmla="*/ 119 h 127"/>
                <a:gd name="T16" fmla="*/ 64 w 64"/>
                <a:gd name="T17" fmla="*/ 111 h 127"/>
                <a:gd name="T18" fmla="*/ 56 w 64"/>
                <a:gd name="T19" fmla="*/ 127 h 127"/>
                <a:gd name="T20" fmla="*/ 56 w 64"/>
                <a:gd name="T21" fmla="*/ 127 h 127"/>
                <a:gd name="T22" fmla="*/ 32 w 64"/>
                <a:gd name="T23" fmla="*/ 103 h 127"/>
                <a:gd name="T24" fmla="*/ 32 w 64"/>
                <a:gd name="T25" fmla="*/ 103 h 127"/>
                <a:gd name="T26" fmla="*/ 24 w 64"/>
                <a:gd name="T27" fmla="*/ 103 h 127"/>
                <a:gd name="T28" fmla="*/ 16 w 64"/>
                <a:gd name="T29" fmla="*/ 79 h 127"/>
                <a:gd name="T30" fmla="*/ 16 w 64"/>
                <a:gd name="T31" fmla="*/ 79 h 127"/>
                <a:gd name="T32" fmla="*/ 16 w 64"/>
                <a:gd name="T33" fmla="*/ 71 h 127"/>
                <a:gd name="T34" fmla="*/ 0 w 64"/>
                <a:gd name="T35" fmla="*/ 0 h 127"/>
                <a:gd name="T36" fmla="*/ 16 w 64"/>
                <a:gd name="T37" fmla="*/ 0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4"/>
                <a:gd name="T58" fmla="*/ 0 h 127"/>
                <a:gd name="T59" fmla="*/ 64 w 64"/>
                <a:gd name="T60" fmla="*/ 127 h 1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4" h="127">
                  <a:moveTo>
                    <a:pt x="16" y="0"/>
                  </a:moveTo>
                  <a:lnTo>
                    <a:pt x="32" y="71"/>
                  </a:lnTo>
                  <a:lnTo>
                    <a:pt x="40" y="95"/>
                  </a:lnTo>
                  <a:lnTo>
                    <a:pt x="64" y="119"/>
                  </a:lnTo>
                  <a:lnTo>
                    <a:pt x="64" y="111"/>
                  </a:lnTo>
                  <a:lnTo>
                    <a:pt x="56" y="127"/>
                  </a:lnTo>
                  <a:lnTo>
                    <a:pt x="32" y="103"/>
                  </a:lnTo>
                  <a:lnTo>
                    <a:pt x="24" y="103"/>
                  </a:lnTo>
                  <a:lnTo>
                    <a:pt x="16" y="79"/>
                  </a:lnTo>
                  <a:lnTo>
                    <a:pt x="16" y="71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7" name="Freeform 65"/>
            <p:cNvSpPr>
              <a:spLocks/>
            </p:cNvSpPr>
            <p:nvPr/>
          </p:nvSpPr>
          <p:spPr bwMode="auto">
            <a:xfrm>
              <a:off x="3015" y="3626"/>
              <a:ext cx="64" cy="40"/>
            </a:xfrm>
            <a:custGeom>
              <a:avLst/>
              <a:gdLst>
                <a:gd name="T0" fmla="*/ 8 w 64"/>
                <a:gd name="T1" fmla="*/ 0 h 40"/>
                <a:gd name="T2" fmla="*/ 64 w 64"/>
                <a:gd name="T3" fmla="*/ 24 h 40"/>
                <a:gd name="T4" fmla="*/ 64 w 64"/>
                <a:gd name="T5" fmla="*/ 32 h 40"/>
                <a:gd name="T6" fmla="*/ 48 w 64"/>
                <a:gd name="T7" fmla="*/ 32 h 40"/>
                <a:gd name="T8" fmla="*/ 56 w 64"/>
                <a:gd name="T9" fmla="*/ 40 h 40"/>
                <a:gd name="T10" fmla="*/ 0 w 64"/>
                <a:gd name="T11" fmla="*/ 16 h 40"/>
                <a:gd name="T12" fmla="*/ 8 w 64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40"/>
                <a:gd name="T23" fmla="*/ 64 w 64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40">
                  <a:moveTo>
                    <a:pt x="8" y="0"/>
                  </a:moveTo>
                  <a:lnTo>
                    <a:pt x="64" y="24"/>
                  </a:lnTo>
                  <a:lnTo>
                    <a:pt x="64" y="32"/>
                  </a:lnTo>
                  <a:lnTo>
                    <a:pt x="48" y="32"/>
                  </a:lnTo>
                  <a:lnTo>
                    <a:pt x="56" y="40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8" name="Rectangle 66"/>
            <p:cNvSpPr>
              <a:spLocks noChangeArrowheads="1"/>
            </p:cNvSpPr>
            <p:nvPr/>
          </p:nvSpPr>
          <p:spPr bwMode="auto">
            <a:xfrm>
              <a:off x="307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9" name="Freeform 67"/>
            <p:cNvSpPr>
              <a:spLocks/>
            </p:cNvSpPr>
            <p:nvPr/>
          </p:nvSpPr>
          <p:spPr bwMode="auto">
            <a:xfrm>
              <a:off x="3063" y="3658"/>
              <a:ext cx="32" cy="96"/>
            </a:xfrm>
            <a:custGeom>
              <a:avLst/>
              <a:gdLst>
                <a:gd name="T0" fmla="*/ 16 w 32"/>
                <a:gd name="T1" fmla="*/ 0 h 96"/>
                <a:gd name="T2" fmla="*/ 0 w 32"/>
                <a:gd name="T3" fmla="*/ 0 h 96"/>
                <a:gd name="T4" fmla="*/ 16 w 32"/>
                <a:gd name="T5" fmla="*/ 96 h 96"/>
                <a:gd name="T6" fmla="*/ 32 w 32"/>
                <a:gd name="T7" fmla="*/ 96 h 96"/>
                <a:gd name="T8" fmla="*/ 16 w 3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96"/>
                <a:gd name="T17" fmla="*/ 32 w 3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96">
                  <a:moveTo>
                    <a:pt x="16" y="0"/>
                  </a:moveTo>
                  <a:lnTo>
                    <a:pt x="0" y="0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0" name="Rectangle 68"/>
            <p:cNvSpPr>
              <a:spLocks noChangeArrowheads="1"/>
            </p:cNvSpPr>
            <p:nvPr/>
          </p:nvSpPr>
          <p:spPr bwMode="auto">
            <a:xfrm>
              <a:off x="3583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1" name="Freeform 69"/>
            <p:cNvSpPr>
              <a:spLocks/>
            </p:cNvSpPr>
            <p:nvPr/>
          </p:nvSpPr>
          <p:spPr bwMode="auto">
            <a:xfrm>
              <a:off x="3583" y="3515"/>
              <a:ext cx="64" cy="127"/>
            </a:xfrm>
            <a:custGeom>
              <a:avLst/>
              <a:gdLst>
                <a:gd name="T0" fmla="*/ 16 w 64"/>
                <a:gd name="T1" fmla="*/ 0 h 127"/>
                <a:gd name="T2" fmla="*/ 24 w 64"/>
                <a:gd name="T3" fmla="*/ 71 h 127"/>
                <a:gd name="T4" fmla="*/ 24 w 64"/>
                <a:gd name="T5" fmla="*/ 71 h 127"/>
                <a:gd name="T6" fmla="*/ 24 w 64"/>
                <a:gd name="T7" fmla="*/ 71 h 127"/>
                <a:gd name="T8" fmla="*/ 40 w 64"/>
                <a:gd name="T9" fmla="*/ 95 h 127"/>
                <a:gd name="T10" fmla="*/ 40 w 64"/>
                <a:gd name="T11" fmla="*/ 95 h 127"/>
                <a:gd name="T12" fmla="*/ 40 w 64"/>
                <a:gd name="T13" fmla="*/ 95 h 127"/>
                <a:gd name="T14" fmla="*/ 64 w 64"/>
                <a:gd name="T15" fmla="*/ 119 h 127"/>
                <a:gd name="T16" fmla="*/ 64 w 64"/>
                <a:gd name="T17" fmla="*/ 111 h 127"/>
                <a:gd name="T18" fmla="*/ 56 w 64"/>
                <a:gd name="T19" fmla="*/ 127 h 127"/>
                <a:gd name="T20" fmla="*/ 56 w 64"/>
                <a:gd name="T21" fmla="*/ 127 h 127"/>
                <a:gd name="T22" fmla="*/ 32 w 64"/>
                <a:gd name="T23" fmla="*/ 103 h 127"/>
                <a:gd name="T24" fmla="*/ 32 w 64"/>
                <a:gd name="T25" fmla="*/ 103 h 127"/>
                <a:gd name="T26" fmla="*/ 24 w 64"/>
                <a:gd name="T27" fmla="*/ 103 h 127"/>
                <a:gd name="T28" fmla="*/ 8 w 64"/>
                <a:gd name="T29" fmla="*/ 79 h 127"/>
                <a:gd name="T30" fmla="*/ 8 w 64"/>
                <a:gd name="T31" fmla="*/ 79 h 127"/>
                <a:gd name="T32" fmla="*/ 8 w 64"/>
                <a:gd name="T33" fmla="*/ 71 h 127"/>
                <a:gd name="T34" fmla="*/ 0 w 64"/>
                <a:gd name="T35" fmla="*/ 0 h 127"/>
                <a:gd name="T36" fmla="*/ 16 w 64"/>
                <a:gd name="T37" fmla="*/ 0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4"/>
                <a:gd name="T58" fmla="*/ 0 h 127"/>
                <a:gd name="T59" fmla="*/ 64 w 64"/>
                <a:gd name="T60" fmla="*/ 127 h 1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4" h="127">
                  <a:moveTo>
                    <a:pt x="16" y="0"/>
                  </a:moveTo>
                  <a:lnTo>
                    <a:pt x="24" y="71"/>
                  </a:lnTo>
                  <a:lnTo>
                    <a:pt x="40" y="95"/>
                  </a:lnTo>
                  <a:lnTo>
                    <a:pt x="64" y="119"/>
                  </a:lnTo>
                  <a:lnTo>
                    <a:pt x="64" y="111"/>
                  </a:lnTo>
                  <a:lnTo>
                    <a:pt x="56" y="127"/>
                  </a:lnTo>
                  <a:lnTo>
                    <a:pt x="32" y="103"/>
                  </a:lnTo>
                  <a:lnTo>
                    <a:pt x="24" y="103"/>
                  </a:lnTo>
                  <a:lnTo>
                    <a:pt x="8" y="79"/>
                  </a:lnTo>
                  <a:lnTo>
                    <a:pt x="8" y="71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2" name="Freeform 70"/>
            <p:cNvSpPr>
              <a:spLocks/>
            </p:cNvSpPr>
            <p:nvPr/>
          </p:nvSpPr>
          <p:spPr bwMode="auto">
            <a:xfrm>
              <a:off x="3639" y="3626"/>
              <a:ext cx="64" cy="40"/>
            </a:xfrm>
            <a:custGeom>
              <a:avLst/>
              <a:gdLst>
                <a:gd name="T0" fmla="*/ 8 w 64"/>
                <a:gd name="T1" fmla="*/ 0 h 40"/>
                <a:gd name="T2" fmla="*/ 64 w 64"/>
                <a:gd name="T3" fmla="*/ 24 h 40"/>
                <a:gd name="T4" fmla="*/ 64 w 64"/>
                <a:gd name="T5" fmla="*/ 32 h 40"/>
                <a:gd name="T6" fmla="*/ 48 w 64"/>
                <a:gd name="T7" fmla="*/ 32 h 40"/>
                <a:gd name="T8" fmla="*/ 56 w 64"/>
                <a:gd name="T9" fmla="*/ 40 h 40"/>
                <a:gd name="T10" fmla="*/ 0 w 64"/>
                <a:gd name="T11" fmla="*/ 16 h 40"/>
                <a:gd name="T12" fmla="*/ 8 w 64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40"/>
                <a:gd name="T23" fmla="*/ 64 w 64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40">
                  <a:moveTo>
                    <a:pt x="8" y="0"/>
                  </a:moveTo>
                  <a:lnTo>
                    <a:pt x="64" y="24"/>
                  </a:lnTo>
                  <a:lnTo>
                    <a:pt x="64" y="32"/>
                  </a:lnTo>
                  <a:lnTo>
                    <a:pt x="48" y="32"/>
                  </a:lnTo>
                  <a:lnTo>
                    <a:pt x="56" y="40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3" name="Rectangle 71"/>
            <p:cNvSpPr>
              <a:spLocks noChangeArrowheads="1"/>
            </p:cNvSpPr>
            <p:nvPr/>
          </p:nvSpPr>
          <p:spPr bwMode="auto">
            <a:xfrm>
              <a:off x="3703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4" name="Freeform 72"/>
            <p:cNvSpPr>
              <a:spLocks/>
            </p:cNvSpPr>
            <p:nvPr/>
          </p:nvSpPr>
          <p:spPr bwMode="auto">
            <a:xfrm>
              <a:off x="3687" y="3658"/>
              <a:ext cx="32" cy="96"/>
            </a:xfrm>
            <a:custGeom>
              <a:avLst/>
              <a:gdLst>
                <a:gd name="T0" fmla="*/ 16 w 32"/>
                <a:gd name="T1" fmla="*/ 0 h 96"/>
                <a:gd name="T2" fmla="*/ 0 w 32"/>
                <a:gd name="T3" fmla="*/ 0 h 96"/>
                <a:gd name="T4" fmla="*/ 16 w 32"/>
                <a:gd name="T5" fmla="*/ 96 h 96"/>
                <a:gd name="T6" fmla="*/ 32 w 32"/>
                <a:gd name="T7" fmla="*/ 96 h 96"/>
                <a:gd name="T8" fmla="*/ 16 w 3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96"/>
                <a:gd name="T17" fmla="*/ 32 w 3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96">
                  <a:moveTo>
                    <a:pt x="16" y="0"/>
                  </a:moveTo>
                  <a:lnTo>
                    <a:pt x="0" y="0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5" name="Rectangle 73"/>
            <p:cNvSpPr>
              <a:spLocks noChangeArrowheads="1"/>
            </p:cNvSpPr>
            <p:nvPr/>
          </p:nvSpPr>
          <p:spPr bwMode="auto">
            <a:xfrm>
              <a:off x="3239" y="3435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latin typeface="Times New Roman" charset="0"/>
                </a:rPr>
                <a:t>…</a:t>
              </a:r>
            </a:p>
          </p:txBody>
        </p:sp>
      </p:grpSp>
      <p:sp>
        <p:nvSpPr>
          <p:cNvPr id="17417" name="Text Box 74"/>
          <p:cNvSpPr txBox="1">
            <a:spLocks noChangeArrowheads="1"/>
          </p:cNvSpPr>
          <p:nvPr/>
        </p:nvSpPr>
        <p:spPr bwMode="auto">
          <a:xfrm>
            <a:off x="4343400" y="2143125"/>
            <a:ext cx="4419600" cy="22923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push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o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if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=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S.length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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then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</a:t>
            </a:r>
            <a:r>
              <a:rPr lang="en-US" b="1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signal 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stack overflow error</a:t>
            </a:r>
            <a:endParaRPr lang="en-US" b="1" dirty="0">
              <a:solidFill>
                <a:srgbClr val="000000"/>
              </a:solidFill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else 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+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o</a:t>
            </a:r>
          </a:p>
        </p:txBody>
      </p:sp>
      <p:sp>
        <p:nvSpPr>
          <p:cNvPr id="17418" name="Date Placeholder 7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081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1843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5192727-7AA6-1143-844D-4C816D6DB3F6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Performance</a:t>
            </a:r>
            <a:endParaRPr lang="en-US" dirty="0">
              <a:latin typeface="Tahoma" charset="0"/>
            </a:endParaRPr>
          </a:p>
        </p:txBody>
      </p:sp>
      <p:sp>
        <p:nvSpPr>
          <p:cNvPr id="18437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7696200" cy="42672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Performance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Let 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ahoma" charset="0"/>
              </a:rPr>
              <a:t> be the number of elements in the stack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The space used is </a:t>
            </a:r>
            <a:r>
              <a:rPr lang="en-US" sz="2400" b="1" i="1" dirty="0">
                <a:latin typeface="Times New Roman" charset="0"/>
                <a:sym typeface="Symbol" charset="0"/>
              </a:rPr>
              <a:t>O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</a:t>
            </a:r>
            <a:endParaRPr lang="en-US" sz="2400" dirty="0">
              <a:latin typeface="Tahoma" charset="0"/>
            </a:endParaRPr>
          </a:p>
          <a:p>
            <a:pPr lvl="1" eaLnBrk="1" hangingPunct="1"/>
            <a:r>
              <a:rPr lang="en-US" sz="2400" dirty="0">
                <a:latin typeface="Tahoma" charset="0"/>
              </a:rPr>
              <a:t>Each operation runs in time </a:t>
            </a:r>
            <a:r>
              <a:rPr lang="en-US" sz="2400" b="1" i="1" dirty="0">
                <a:latin typeface="Times New Roman" charset="0"/>
                <a:sym typeface="Symbol" charset="0"/>
              </a:rPr>
              <a:t>O</a:t>
            </a:r>
            <a:r>
              <a:rPr lang="en-US" sz="2400" dirty="0">
                <a:latin typeface="Times New Roman" charset="0"/>
                <a:sym typeface="Symbol" charset="0"/>
              </a:rPr>
              <a:t>(1)</a:t>
            </a:r>
          </a:p>
          <a:p>
            <a:pPr eaLnBrk="1" hangingPunct="1"/>
            <a:r>
              <a:rPr lang="en-US" sz="2800" dirty="0" smtClean="0">
                <a:latin typeface="Tahoma" charset="0"/>
              </a:rPr>
              <a:t>Qualifications</a:t>
            </a:r>
            <a:endParaRPr lang="en-US" sz="2800" dirty="0">
              <a:latin typeface="Tahoma" charset="0"/>
            </a:endParaRPr>
          </a:p>
          <a:p>
            <a:pPr lvl="1" eaLnBrk="1" hangingPunct="1"/>
            <a:r>
              <a:rPr lang="en-US" sz="2400" dirty="0" smtClean="0">
                <a:latin typeface="Tahoma" charset="0"/>
              </a:rPr>
              <a:t>Trying </a:t>
            </a:r>
            <a:r>
              <a:rPr lang="en-US" sz="2400" dirty="0">
                <a:latin typeface="Tahoma" charset="0"/>
              </a:rPr>
              <a:t>to push a new element into a full stack causes an implementation-specific </a:t>
            </a:r>
            <a:r>
              <a:rPr lang="en-US" sz="2400" dirty="0" smtClean="0">
                <a:latin typeface="Tahoma" charset="0"/>
              </a:rPr>
              <a:t>exception or</a:t>
            </a:r>
          </a:p>
          <a:p>
            <a:pPr lvl="1" eaLnBrk="1" hangingPunct="1"/>
            <a:r>
              <a:rPr lang="en-US" sz="2400" dirty="0" smtClean="0">
                <a:latin typeface="Tahoma" charset="0"/>
              </a:rPr>
              <a:t>Pushing an item on a full stack causes the underlying array to double in size, which implies each operation runs in </a:t>
            </a:r>
            <a:r>
              <a:rPr lang="en-US" sz="2400" b="1" i="1" dirty="0">
                <a:latin typeface="Times New Roman" charset="0"/>
                <a:sym typeface="Symbol" charset="0"/>
              </a:rPr>
              <a:t>O</a:t>
            </a:r>
            <a:r>
              <a:rPr lang="en-US" sz="2400" dirty="0">
                <a:latin typeface="Times New Roman" charset="0"/>
                <a:sym typeface="Symbol" charset="0"/>
              </a:rPr>
              <a:t>(1)</a:t>
            </a:r>
            <a:r>
              <a:rPr lang="en-US" sz="2400" dirty="0" smtClean="0">
                <a:latin typeface="Tahoma" charset="0"/>
              </a:rPr>
              <a:t> </a:t>
            </a:r>
            <a:r>
              <a:rPr lang="en-US" sz="2400" b="1" dirty="0" smtClean="0">
                <a:latin typeface="Tahoma" charset="0"/>
              </a:rPr>
              <a:t>amortized</a:t>
            </a:r>
            <a:r>
              <a:rPr lang="en-US" sz="2400" dirty="0" smtClean="0">
                <a:latin typeface="Tahoma" charset="0"/>
              </a:rPr>
              <a:t> time.</a:t>
            </a:r>
            <a:endParaRPr lang="en-US" sz="2400" dirty="0">
              <a:latin typeface="Tahoma" charset="0"/>
            </a:endParaRPr>
          </a:p>
        </p:txBody>
      </p:sp>
      <p:sp>
        <p:nvSpPr>
          <p:cNvPr id="18438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2015 Goodrich and Tamassia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93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C00000"/>
                </a:solidFill>
              </a:rPr>
              <a:t>© 2015 Goodrich and Tamassia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Stacks and Queues</a:t>
            </a:r>
            <a:endParaRPr lang="en-US" sz="1400"/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3FE08E9-9CE1-C646-85D4-43F57A6D15EE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Evaluating </a:t>
            </a:r>
            <a:r>
              <a:rPr lang="en-US" dirty="0" smtClean="0">
                <a:ea typeface="+mj-ea"/>
              </a:rPr>
              <a:t>Arithmetic 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Expressions (Optional)</a:t>
            </a:r>
            <a:endParaRPr lang="en-US" dirty="0">
              <a:ea typeface="+mj-ea"/>
            </a:endParaRPr>
          </a:p>
        </p:txBody>
      </p:sp>
      <p:sp>
        <p:nvSpPr>
          <p:cNvPr id="27654" name="Rectangle 3"/>
          <p:cNvSpPr>
            <a:spLocks noChangeArrowheads="1"/>
          </p:cNvSpPr>
          <p:nvPr/>
        </p:nvSpPr>
        <p:spPr bwMode="auto">
          <a:xfrm>
            <a:off x="685800" y="1752600"/>
            <a:ext cx="52277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/>
              <a:t>14 – 3 * 2 + 7 = (14 – (3 * 2) ) + 7 </a:t>
            </a:r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685800" y="2195513"/>
            <a:ext cx="79248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Operator precedence</a:t>
            </a:r>
            <a:endParaRPr lang="en-US" dirty="0"/>
          </a:p>
          <a:p>
            <a:pPr algn="l"/>
            <a:r>
              <a:rPr lang="en-US" dirty="0"/>
              <a:t>	 * has precedence over +/–</a:t>
            </a:r>
          </a:p>
          <a:p>
            <a:endParaRPr lang="en-US" dirty="0"/>
          </a:p>
          <a:p>
            <a:pPr algn="l"/>
            <a:r>
              <a:rPr lang="en-US" dirty="0">
                <a:solidFill>
                  <a:srgbClr val="C00000"/>
                </a:solidFill>
              </a:rPr>
              <a:t>Associativity</a:t>
            </a:r>
          </a:p>
          <a:p>
            <a:pPr algn="l"/>
            <a:r>
              <a:rPr lang="en-US" dirty="0"/>
              <a:t>	operators of the same precedence group</a:t>
            </a:r>
          </a:p>
          <a:p>
            <a:pPr algn="l"/>
            <a:r>
              <a:rPr lang="en-US" dirty="0"/>
              <a:t>	evaluated from left to right</a:t>
            </a:r>
          </a:p>
          <a:p>
            <a:pPr algn="l"/>
            <a:r>
              <a:rPr lang="en-US" dirty="0"/>
              <a:t>	Example: (x – y) + z rather than x – (y + z)</a:t>
            </a:r>
          </a:p>
        </p:txBody>
      </p:sp>
      <p:sp>
        <p:nvSpPr>
          <p:cNvPr id="27656" name="Rectangle 5"/>
          <p:cNvSpPr>
            <a:spLocks noChangeArrowheads="1"/>
          </p:cNvSpPr>
          <p:nvPr/>
        </p:nvSpPr>
        <p:spPr bwMode="auto">
          <a:xfrm>
            <a:off x="685800" y="5048250"/>
            <a:ext cx="7924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Idea:</a:t>
            </a:r>
            <a:r>
              <a:rPr lang="en-US" b="1"/>
              <a:t> </a:t>
            </a:r>
            <a:r>
              <a:rPr lang="en-US"/>
              <a:t>push each operator on the stack, but first pop and perform higher and </a:t>
            </a:r>
            <a:r>
              <a:rPr lang="en-US" i="1"/>
              <a:t>equal </a:t>
            </a:r>
            <a:r>
              <a:rPr lang="en-US"/>
              <a:t>precedence operations.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</a:rPr>
              <a:t>Slide by Matt Stallmann included with permission.</a:t>
            </a:r>
          </a:p>
        </p:txBody>
      </p:sp>
    </p:spTree>
    <p:extLst>
      <p:ext uri="{BB962C8B-B14F-4D97-AF65-F5344CB8AC3E}">
        <p14:creationId xmlns:p14="http://schemas.microsoft.com/office/powerpoint/2010/main" val="342023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8121</TotalTime>
  <Words>3341</Words>
  <Application>Microsoft Office PowerPoint</Application>
  <PresentationFormat>On-screen Show (4:3)</PresentationFormat>
  <Paragraphs>1032</Paragraphs>
  <Slides>57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72" baseType="lpstr">
      <vt:lpstr>ＭＳ Ｐゴシック</vt:lpstr>
      <vt:lpstr>Arial</vt:lpstr>
      <vt:lpstr>Arial Narrow</vt:lpstr>
      <vt:lpstr>CMSSI10</vt:lpstr>
      <vt:lpstr>CMSY10</vt:lpstr>
      <vt:lpstr>Helvetica</vt:lpstr>
      <vt:lpstr>Monaco</vt:lpstr>
      <vt:lpstr>Symbol</vt:lpstr>
      <vt:lpstr>Tahoma</vt:lpstr>
      <vt:lpstr>Times</vt:lpstr>
      <vt:lpstr>Times New Roman</vt:lpstr>
      <vt:lpstr>Wingdings</vt:lpstr>
      <vt:lpstr>Blueprint</vt:lpstr>
      <vt:lpstr>Photo Editor Photo</vt:lpstr>
      <vt:lpstr>Chart</vt:lpstr>
      <vt:lpstr>Stacks and Queues</vt:lpstr>
      <vt:lpstr>Stacks</vt:lpstr>
      <vt:lpstr>Example</vt:lpstr>
      <vt:lpstr>Applications of Stacks</vt:lpstr>
      <vt:lpstr>Method Stacks</vt:lpstr>
      <vt:lpstr>Array-based Stack</vt:lpstr>
      <vt:lpstr>Array-based Stack (cont.)</vt:lpstr>
      <vt:lpstr>Performance</vt:lpstr>
      <vt:lpstr>Evaluating Arithmetic  Expressions (Optional)</vt:lpstr>
      <vt:lpstr>Algorithm for  Evaluating Expressions</vt:lpstr>
      <vt:lpstr>Algorithm on an  Example Expression</vt:lpstr>
      <vt:lpstr>Computing Spans (not in book)</vt:lpstr>
      <vt:lpstr>Quadratic Algorithm</vt:lpstr>
      <vt:lpstr>Computing Spans with a Stack</vt:lpstr>
      <vt:lpstr>Linear Time Algorithm</vt:lpstr>
      <vt:lpstr>Application: Buffered Output</vt:lpstr>
      <vt:lpstr>Application: Buffered Output</vt:lpstr>
      <vt:lpstr>Queues</vt:lpstr>
      <vt:lpstr>Example</vt:lpstr>
      <vt:lpstr>Additional Applications</vt:lpstr>
      <vt:lpstr>Array-based Queue</vt:lpstr>
      <vt:lpstr>Queue Operations</vt:lpstr>
      <vt:lpstr>Queue Operations (cont.)</vt:lpstr>
      <vt:lpstr>Queue Operations (cont.)</vt:lpstr>
      <vt:lpstr>Application: Round Robin Schedulers</vt:lpstr>
      <vt:lpstr>Lists</vt:lpstr>
      <vt:lpstr>Index-Based Lists</vt:lpstr>
      <vt:lpstr>Example</vt:lpstr>
      <vt:lpstr>Array-based Lists</vt:lpstr>
      <vt:lpstr>Insertion</vt:lpstr>
      <vt:lpstr>Element Removal</vt:lpstr>
      <vt:lpstr>Pseudo-code</vt:lpstr>
      <vt:lpstr>Performance</vt:lpstr>
      <vt:lpstr>Linked Lists</vt:lpstr>
      <vt:lpstr>Linked Lists</vt:lpstr>
      <vt:lpstr>Insertion</vt:lpstr>
      <vt:lpstr>Deletion</vt:lpstr>
      <vt:lpstr>Pseudo-code</vt:lpstr>
      <vt:lpstr>Performance</vt:lpstr>
      <vt:lpstr>Trees</vt:lpstr>
      <vt:lpstr>What is a Tree</vt:lpstr>
      <vt:lpstr>Tree Terminology</vt:lpstr>
      <vt:lpstr>Tree Operations</vt:lpstr>
      <vt:lpstr>Preorder Traversal</vt:lpstr>
      <vt:lpstr>Postorder Traversal</vt:lpstr>
      <vt:lpstr>Binary Trees</vt:lpstr>
      <vt:lpstr>Arithmetic Expression Tree</vt:lpstr>
      <vt:lpstr>Decision Tree</vt:lpstr>
      <vt:lpstr>Properties of Proper Binary Trees</vt:lpstr>
      <vt:lpstr>Binary Tree Operations</vt:lpstr>
      <vt:lpstr>Inorder Traversal</vt:lpstr>
      <vt:lpstr>Print Arithmetic Expressions</vt:lpstr>
      <vt:lpstr>Evaluate Arithmetic Expressions</vt:lpstr>
      <vt:lpstr>Euler Tour Traversal</vt:lpstr>
      <vt:lpstr>Linked Structure for Trees</vt:lpstr>
      <vt:lpstr>Linked Structure for Binary Trees</vt:lpstr>
      <vt:lpstr>Array-Based Representation of Binary Trees</vt:lpstr>
    </vt:vector>
  </TitlesOfParts>
  <Company>Brown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Reza Peyrovian</cp:lastModifiedBy>
  <cp:revision>623</cp:revision>
  <cp:lastPrinted>2014-03-20T00:39:29Z</cp:lastPrinted>
  <dcterms:created xsi:type="dcterms:W3CDTF">2002-01-21T02:22:10Z</dcterms:created>
  <dcterms:modified xsi:type="dcterms:W3CDTF">2017-01-30T20:36:30Z</dcterms:modified>
</cp:coreProperties>
</file>