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1"/>
  </p:notesMasterIdLst>
  <p:handoutMasterIdLst>
    <p:handoutMasterId r:id="rId42"/>
  </p:handoutMasterIdLst>
  <p:sldIdLst>
    <p:sldId id="256" r:id="rId2"/>
    <p:sldId id="412" r:id="rId3"/>
    <p:sldId id="413" r:id="rId4"/>
    <p:sldId id="402" r:id="rId5"/>
    <p:sldId id="403" r:id="rId6"/>
    <p:sldId id="414" r:id="rId7"/>
    <p:sldId id="396" r:id="rId8"/>
    <p:sldId id="395" r:id="rId9"/>
    <p:sldId id="406"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443" r:id="rId39"/>
    <p:sldId id="444" r:id="rId40"/>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1pPr>
    <a:lvl2pPr marL="4572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2pPr>
    <a:lvl3pPr marL="9144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3pPr>
    <a:lvl4pPr marL="13716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4pPr>
    <a:lvl5pPr marL="18288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5pPr>
    <a:lvl6pPr marL="2286000" algn="l" defTabSz="457200" rtl="0" eaLnBrk="1" latinLnBrk="0" hangingPunct="1">
      <a:defRPr sz="2400" kern="1200">
        <a:solidFill>
          <a:schemeClr val="tx1"/>
        </a:solidFill>
        <a:latin typeface="Tahoma" charset="0"/>
        <a:ea typeface="ＭＳ Ｐゴシック" charset="0"/>
        <a:cs typeface="ＭＳ Ｐゴシック" charset="0"/>
      </a:defRPr>
    </a:lvl6pPr>
    <a:lvl7pPr marL="2743200" algn="l" defTabSz="457200" rtl="0" eaLnBrk="1" latinLnBrk="0" hangingPunct="1">
      <a:defRPr sz="2400" kern="1200">
        <a:solidFill>
          <a:schemeClr val="tx1"/>
        </a:solidFill>
        <a:latin typeface="Tahoma" charset="0"/>
        <a:ea typeface="ＭＳ Ｐゴシック" charset="0"/>
        <a:cs typeface="ＭＳ Ｐゴシック" charset="0"/>
      </a:defRPr>
    </a:lvl7pPr>
    <a:lvl8pPr marL="3200400" algn="l" defTabSz="457200" rtl="0" eaLnBrk="1" latinLnBrk="0" hangingPunct="1">
      <a:defRPr sz="2400" kern="1200">
        <a:solidFill>
          <a:schemeClr val="tx1"/>
        </a:solidFill>
        <a:latin typeface="Tahoma" charset="0"/>
        <a:ea typeface="ＭＳ Ｐゴシック" charset="0"/>
        <a:cs typeface="ＭＳ Ｐゴシック" charset="0"/>
      </a:defRPr>
    </a:lvl8pPr>
    <a:lvl9pPr marL="3657600" algn="l" defTabSz="457200" rtl="0" eaLnBrk="1" latinLnBrk="0" hangingPunct="1">
      <a:defRPr sz="2400" kern="1200">
        <a:solidFill>
          <a:schemeClr val="tx1"/>
        </a:solidFill>
        <a:latin typeface="Tahom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74F6"/>
    <a:srgbClr val="6289F8"/>
    <a:srgbClr val="8097F8"/>
    <a:srgbClr val="2C61F6"/>
    <a:srgbClr val="F8F0D0"/>
    <a:srgbClr val="F2E4AA"/>
    <a:srgbClr val="0000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1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l" defTabSz="966788">
              <a:defRPr sz="1300">
                <a:latin typeface="Tahoma" pitchFamily="34" charset="0"/>
                <a:ea typeface="+mn-ea"/>
                <a:cs typeface="+mn-cs"/>
              </a:defRPr>
            </a:lvl1pPr>
          </a:lstStyle>
          <a:p>
            <a:pPr>
              <a:defRPr/>
            </a:pPr>
            <a:r>
              <a:rPr lang="en-US" smtClean="0"/>
              <a:t>AVL Trees</a:t>
            </a:r>
            <a:endParaRPr lang="en-US"/>
          </a:p>
        </p:txBody>
      </p:sp>
      <p:sp>
        <p:nvSpPr>
          <p:cNvPr id="15363"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r" defTabSz="966788">
              <a:defRPr sz="1300" smtClean="0">
                <a:cs typeface="+mn-cs"/>
              </a:defRPr>
            </a:lvl1pPr>
          </a:lstStyle>
          <a:p>
            <a:pPr>
              <a:defRPr/>
            </a:pPr>
            <a:fld id="{4DCD56A7-3A8E-FC43-AE15-EDD8D889BEA2}" type="datetime1">
              <a:rPr lang="en-US" smtClean="0"/>
              <a:t>2/6/2017</a:t>
            </a:fld>
            <a:endParaRPr lang="en-US"/>
          </a:p>
        </p:txBody>
      </p:sp>
      <p:sp>
        <p:nvSpPr>
          <p:cNvPr id="15364"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l" defTabSz="966788">
              <a:defRPr sz="1300">
                <a:latin typeface="Tahoma" pitchFamily="3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r" defTabSz="966788">
              <a:defRPr sz="1300" smtClean="0">
                <a:cs typeface="+mn-cs"/>
              </a:defRPr>
            </a:lvl1pPr>
          </a:lstStyle>
          <a:p>
            <a:pPr>
              <a:defRPr/>
            </a:pPr>
            <a:fld id="{A03BA62F-713D-6A44-8907-D7F853BB8403}" type="slidenum">
              <a:rPr lang="en-US"/>
              <a:pPr>
                <a:defRPr/>
              </a:pPr>
              <a:t>‹#›</a:t>
            </a:fld>
            <a:endParaRPr lang="en-US"/>
          </a:p>
        </p:txBody>
      </p:sp>
    </p:spTree>
    <p:extLst>
      <p:ext uri="{BB962C8B-B14F-4D97-AF65-F5344CB8AC3E}">
        <p14:creationId xmlns:p14="http://schemas.microsoft.com/office/powerpoint/2010/main" val="3872255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l" defTabSz="966788">
              <a:defRPr sz="1300">
                <a:latin typeface="Tahoma" pitchFamily="34" charset="0"/>
                <a:ea typeface="+mn-ea"/>
                <a:cs typeface="+mn-cs"/>
              </a:defRPr>
            </a:lvl1pPr>
          </a:lstStyle>
          <a:p>
            <a:pPr>
              <a:defRPr/>
            </a:pPr>
            <a:r>
              <a:rPr lang="en-US" smtClean="0"/>
              <a:t>AVL Trees</a:t>
            </a:r>
            <a:endParaRPr lang="en-US"/>
          </a:p>
        </p:txBody>
      </p:sp>
      <p:sp>
        <p:nvSpPr>
          <p:cNvPr id="1027"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r" defTabSz="966788">
              <a:defRPr sz="1300" smtClean="0">
                <a:cs typeface="+mn-cs"/>
              </a:defRPr>
            </a:lvl1pPr>
          </a:lstStyle>
          <a:p>
            <a:pPr>
              <a:defRPr/>
            </a:pPr>
            <a:fld id="{1801C92A-23A5-484A-8DA0-D93B5418462F}" type="datetime1">
              <a:rPr lang="en-US" smtClean="0"/>
              <a:t>2/6/2017</a:t>
            </a:fld>
            <a:endParaRPr lang="en-US"/>
          </a:p>
        </p:txBody>
      </p:sp>
      <p:sp>
        <p:nvSpPr>
          <p:cNvPr id="15364" name="Rectangle 4"/>
          <p:cNvSpPr>
            <a:spLocks noGrp="1" noRot="1" noChangeAspect="1" noChangeArrowheads="1" noTextEdit="1"/>
          </p:cNvSpPr>
          <p:nvPr>
            <p:ph type="sldImg" idx="2"/>
          </p:nvPr>
        </p:nvSpPr>
        <p:spPr bwMode="auto">
          <a:xfrm>
            <a:off x="1258888" y="722313"/>
            <a:ext cx="4799012" cy="359886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9" name="Rectangle 5"/>
          <p:cNvSpPr>
            <a:spLocks noGrp="1" noChangeArrowheads="1"/>
          </p:cNvSpPr>
          <p:nvPr>
            <p:ph type="body" sz="quarter" idx="3"/>
          </p:nvPr>
        </p:nvSpPr>
        <p:spPr bwMode="auto">
          <a:xfrm>
            <a:off x="974725" y="4560888"/>
            <a:ext cx="5365750" cy="431800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30" name="Rectangle 6"/>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l" defTabSz="966788">
              <a:defRPr sz="1300">
                <a:latin typeface="Tahoma" pitchFamily="34" charset="0"/>
                <a:ea typeface="+mn-ea"/>
                <a:cs typeface="+mn-cs"/>
              </a:defRPr>
            </a:lvl1pPr>
          </a:lstStyle>
          <a:p>
            <a:pPr>
              <a:defRPr/>
            </a:pPr>
            <a:endParaRPr lang="en-US"/>
          </a:p>
        </p:txBody>
      </p:sp>
      <p:sp>
        <p:nvSpPr>
          <p:cNvPr id="1031" name="Rectangle 7"/>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r" defTabSz="966788">
              <a:defRPr sz="1300" smtClean="0">
                <a:cs typeface="+mn-cs"/>
              </a:defRPr>
            </a:lvl1pPr>
          </a:lstStyle>
          <a:p>
            <a:pPr>
              <a:defRPr/>
            </a:pPr>
            <a:fld id="{6EC9EA70-43F0-7F47-A7B3-2F997E2701FC}" type="slidenum">
              <a:rPr lang="en-US"/>
              <a:pPr>
                <a:defRPr/>
              </a:pPr>
              <a:t>‹#›</a:t>
            </a:fld>
            <a:endParaRPr lang="en-US"/>
          </a:p>
        </p:txBody>
      </p:sp>
    </p:spTree>
    <p:extLst>
      <p:ext uri="{BB962C8B-B14F-4D97-AF65-F5344CB8AC3E}">
        <p14:creationId xmlns:p14="http://schemas.microsoft.com/office/powerpoint/2010/main" val="461682070"/>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smtClean="0"/>
              <a:t>AVL Trees</a:t>
            </a:r>
            <a:endParaRPr lang="en-US" sz="1300"/>
          </a:p>
        </p:txBody>
      </p:sp>
      <p:sp>
        <p:nvSpPr>
          <p:cNvPr id="17410"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768A20C-2B1B-E24A-AFFC-1ECF1047759D}" type="datetime1">
              <a:rPr lang="en-US" sz="1300" smtClean="0"/>
              <a:t>2/6/2017</a:t>
            </a:fld>
            <a:endParaRPr lang="en-US" sz="1300"/>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54EA867-DC64-4A49-9CBD-D33E8A3A15ED}" type="slidenum">
              <a:rPr lang="en-US" sz="1300"/>
              <a:pPr eaLnBrk="1" hangingPunct="1"/>
              <a:t>1</a:t>
            </a:fld>
            <a:endParaRPr lang="en-US" sz="1300"/>
          </a:p>
        </p:txBody>
      </p:sp>
      <p:sp>
        <p:nvSpPr>
          <p:cNvPr id="17412" name="Rectangle 2"/>
          <p:cNvSpPr>
            <a:spLocks noGrp="1" noRot="1" noChangeAspect="1" noChangeArrowheads="1" noTextEdit="1"/>
          </p:cNvSpPr>
          <p:nvPr>
            <p:ph type="sldImg"/>
          </p:nvPr>
        </p:nvSpPr>
        <p:spPr>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409182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smtClean="0"/>
              <a:t>AVL Trees</a:t>
            </a:r>
            <a:endParaRPr lang="en-US" sz="1300"/>
          </a:p>
        </p:txBody>
      </p:sp>
      <p:sp>
        <p:nvSpPr>
          <p:cNvPr id="17410"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768A20C-2B1B-E24A-AFFC-1ECF1047759D}" type="datetime1">
              <a:rPr lang="en-US" sz="1300" smtClean="0"/>
              <a:t>2/6/2017</a:t>
            </a:fld>
            <a:endParaRPr lang="en-US" sz="1300"/>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54EA867-DC64-4A49-9CBD-D33E8A3A15ED}" type="slidenum">
              <a:rPr lang="en-US" sz="1300"/>
              <a:pPr eaLnBrk="1" hangingPunct="1"/>
              <a:t>10</a:t>
            </a:fld>
            <a:endParaRPr lang="en-US" sz="1300"/>
          </a:p>
        </p:txBody>
      </p:sp>
      <p:sp>
        <p:nvSpPr>
          <p:cNvPr id="17412" name="Rectangle 2"/>
          <p:cNvSpPr>
            <a:spLocks noGrp="1" noRot="1" noChangeAspect="1" noChangeArrowheads="1" noTextEdit="1"/>
          </p:cNvSpPr>
          <p:nvPr>
            <p:ph type="sldImg"/>
          </p:nvPr>
        </p:nvSpPr>
        <p:spPr>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1954047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cs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a:t>Red-Black Trees</a:t>
            </a:r>
          </a:p>
        </p:txBody>
      </p:sp>
      <p:sp>
        <p:nvSpPr>
          <p:cNvPr id="17410"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cs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9763B4E-9443-E743-B7B4-66DFAE536A6C}" type="datetime1">
              <a:rPr lang="en-US" sz="1300" smtClean="0"/>
              <a:t>2/6/2017</a:t>
            </a:fld>
            <a:endParaRPr lang="en-US" sz="1300"/>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cs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F95D184E-4853-BD47-9333-7382EBD046CD}" type="slidenum">
              <a:rPr lang="en-US" sz="1300"/>
              <a:pPr eaLnBrk="1" hangingPunct="1"/>
              <a:t>24</a:t>
            </a:fld>
            <a:endParaRPr lang="en-US" sz="1300"/>
          </a:p>
        </p:txBody>
      </p:sp>
      <p:sp>
        <p:nvSpPr>
          <p:cNvPr id="17412" name="Rectangle 2"/>
          <p:cNvSpPr>
            <a:spLocks noGrp="1" noRot="1" noChangeAspect="1" noChangeArrowheads="1" noTextEdit="1"/>
          </p:cNvSpPr>
          <p:nvPr>
            <p:ph type="sldImg"/>
          </p:nvPr>
        </p:nvSpPr>
        <p:spPr>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2014166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4" name="Arc 62"/>
              <p:cNvSpPr>
                <a:spLocks/>
              </p:cNvSpPr>
              <p:nvPr/>
            </p:nvSpPr>
            <p:spPr bwMode="ltGray">
              <a:xfrm rot="16200000" flipH="1">
                <a:off x="426" y="860"/>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 name="Arc 66"/>
              <p:cNvSpPr>
                <a:spLocks/>
              </p:cNvSpPr>
              <p:nvPr/>
            </p:nvSpPr>
            <p:spPr bwMode="ltGray">
              <a:xfrm rot="5400000">
                <a:off x="5097" y="3347"/>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69" name="Text Box 68"/>
          <p:cNvSpPr txBox="1">
            <a:spLocks noChangeArrowheads="1"/>
          </p:cNvSpPr>
          <p:nvPr userDrawn="1"/>
        </p:nvSpPr>
        <p:spPr bwMode="auto">
          <a:xfrm>
            <a:off x="484288" y="6400800"/>
            <a:ext cx="2738237" cy="307777"/>
          </a:xfrm>
          <a:prstGeom prst="rect">
            <a:avLst/>
          </a:prstGeom>
          <a:noFill/>
          <a:ln w="19050">
            <a:noFill/>
            <a:miter lim="800000"/>
            <a:headEnd/>
            <a:tailEnd/>
          </a:ln>
          <a:effec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defRPr/>
            </a:pPr>
            <a:r>
              <a:rPr lang="en-US" sz="1400" dirty="0" smtClean="0">
                <a:cs typeface="+mn-cs"/>
              </a:rPr>
              <a:t>© 2015 Goodrich</a:t>
            </a:r>
            <a:r>
              <a:rPr lang="en-US" sz="1400" baseline="0" dirty="0" smtClean="0">
                <a:cs typeface="+mn-cs"/>
              </a:rPr>
              <a:t> and</a:t>
            </a:r>
            <a:r>
              <a:rPr lang="en-US" sz="1400" dirty="0" smtClean="0">
                <a:cs typeface="+mn-cs"/>
              </a:rPr>
              <a:t> </a:t>
            </a:r>
            <a:r>
              <a:rPr lang="en-US" sz="1400" dirty="0" err="1" smtClean="0">
                <a:cs typeface="+mn-cs"/>
              </a:rPr>
              <a:t>Tamassia</a:t>
            </a:r>
            <a:endParaRPr lang="en-US" sz="1400" dirty="0" smtClean="0">
              <a:cs typeface="+mn-cs"/>
            </a:endParaRPr>
          </a:p>
        </p:txBody>
      </p:sp>
      <p:sp>
        <p:nvSpPr>
          <p:cNvPr id="5187"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70" name="Rectangle 69"/>
          <p:cNvSpPr>
            <a:spLocks noGrp="1" noChangeArrowheads="1"/>
          </p:cNvSpPr>
          <p:nvPr>
            <p:ph type="ftr" sz="quarter" idx="10"/>
          </p:nvPr>
        </p:nvSpPr>
        <p:spPr/>
        <p:txBody>
          <a:bodyPr/>
          <a:lstStyle>
            <a:lvl1pPr>
              <a:defRPr/>
            </a:lvl1pPr>
          </a:lstStyle>
          <a:p>
            <a:pPr>
              <a:defRPr/>
            </a:pPr>
            <a:r>
              <a:rPr lang="en-US" smtClean="0"/>
              <a:t>Ranks and Rotations</a:t>
            </a:r>
            <a:endParaRPr lang="en-US"/>
          </a:p>
        </p:txBody>
      </p:sp>
      <p:sp>
        <p:nvSpPr>
          <p:cNvPr id="71" name="Rectangle 70"/>
          <p:cNvSpPr>
            <a:spLocks noGrp="1" noChangeArrowheads="1"/>
          </p:cNvSpPr>
          <p:nvPr>
            <p:ph type="sldNum" sz="quarter" idx="11"/>
          </p:nvPr>
        </p:nvSpPr>
        <p:spPr/>
        <p:txBody>
          <a:bodyPr/>
          <a:lstStyle>
            <a:lvl1pPr>
              <a:defRPr smtClean="0"/>
            </a:lvl1pPr>
          </a:lstStyle>
          <a:p>
            <a:pPr>
              <a:defRPr/>
            </a:pPr>
            <a:fld id="{68B39A10-9236-EC44-936E-A3E9CA3003DA}" type="slidenum">
              <a:rPr lang="en-US"/>
              <a:pPr>
                <a:defRPr/>
              </a:pPr>
              <a:t>‹#›</a:t>
            </a:fld>
            <a:endParaRPr lang="en-US"/>
          </a:p>
        </p:txBody>
      </p:sp>
    </p:spTree>
    <p:extLst>
      <p:ext uri="{BB962C8B-B14F-4D97-AF65-F5344CB8AC3E}">
        <p14:creationId xmlns:p14="http://schemas.microsoft.com/office/powerpoint/2010/main" val="390045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6" name="Rectangle 67"/>
          <p:cNvSpPr>
            <a:spLocks noGrp="1" noChangeArrowheads="1"/>
          </p:cNvSpPr>
          <p:nvPr>
            <p:ph type="sldNum" sz="quarter" idx="12"/>
          </p:nvPr>
        </p:nvSpPr>
        <p:spPr/>
        <p:txBody>
          <a:bodyPr/>
          <a:lstStyle>
            <a:lvl1pPr>
              <a:defRPr smtClean="0"/>
            </a:lvl1pPr>
          </a:lstStyle>
          <a:p>
            <a:pPr>
              <a:defRPr/>
            </a:pPr>
            <a:fld id="{208CE209-7A30-064E-8CCE-B36358E47A2C}" type="slidenum">
              <a:rPr lang="en-US"/>
              <a:pPr>
                <a:defRPr/>
              </a:pPr>
              <a:t>‹#›</a:t>
            </a:fld>
            <a:endParaRPr lang="en-US"/>
          </a:p>
        </p:txBody>
      </p:sp>
    </p:spTree>
    <p:extLst>
      <p:ext uri="{BB962C8B-B14F-4D97-AF65-F5344CB8AC3E}">
        <p14:creationId xmlns:p14="http://schemas.microsoft.com/office/powerpoint/2010/main" val="291490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6" name="Rectangle 67"/>
          <p:cNvSpPr>
            <a:spLocks noGrp="1" noChangeArrowheads="1"/>
          </p:cNvSpPr>
          <p:nvPr>
            <p:ph type="sldNum" sz="quarter" idx="12"/>
          </p:nvPr>
        </p:nvSpPr>
        <p:spPr/>
        <p:txBody>
          <a:bodyPr/>
          <a:lstStyle>
            <a:lvl1pPr>
              <a:defRPr smtClean="0"/>
            </a:lvl1pPr>
          </a:lstStyle>
          <a:p>
            <a:pPr>
              <a:defRPr/>
            </a:pPr>
            <a:fld id="{3AFEB5C7-5ACD-0C44-A77E-04919B4C1C23}" type="slidenum">
              <a:rPr lang="en-US"/>
              <a:pPr>
                <a:defRPr/>
              </a:pPr>
              <a:t>‹#›</a:t>
            </a:fld>
            <a:endParaRPr lang="en-US"/>
          </a:p>
        </p:txBody>
      </p:sp>
    </p:spTree>
    <p:extLst>
      <p:ext uri="{BB962C8B-B14F-4D97-AF65-F5344CB8AC3E}">
        <p14:creationId xmlns:p14="http://schemas.microsoft.com/office/powerpoint/2010/main" val="3953416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7" name="Rectangle 67"/>
          <p:cNvSpPr>
            <a:spLocks noGrp="1" noChangeArrowheads="1"/>
          </p:cNvSpPr>
          <p:nvPr>
            <p:ph type="sldNum" sz="quarter" idx="12"/>
          </p:nvPr>
        </p:nvSpPr>
        <p:spPr/>
        <p:txBody>
          <a:bodyPr/>
          <a:lstStyle>
            <a:lvl1pPr>
              <a:defRPr smtClean="0"/>
            </a:lvl1pPr>
          </a:lstStyle>
          <a:p>
            <a:pPr>
              <a:defRPr/>
            </a:pPr>
            <a:fld id="{634A31D6-F584-6F43-9695-9F9D196C1E62}" type="slidenum">
              <a:rPr lang="en-US"/>
              <a:pPr>
                <a:defRPr/>
              </a:pPr>
              <a:t>‹#›</a:t>
            </a:fld>
            <a:endParaRPr lang="en-US"/>
          </a:p>
        </p:txBody>
      </p:sp>
    </p:spTree>
    <p:extLst>
      <p:ext uri="{BB962C8B-B14F-4D97-AF65-F5344CB8AC3E}">
        <p14:creationId xmlns:p14="http://schemas.microsoft.com/office/powerpoint/2010/main" val="302286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6" name="Rectangle 67"/>
          <p:cNvSpPr>
            <a:spLocks noGrp="1" noChangeArrowheads="1"/>
          </p:cNvSpPr>
          <p:nvPr>
            <p:ph type="sldNum" sz="quarter" idx="12"/>
          </p:nvPr>
        </p:nvSpPr>
        <p:spPr/>
        <p:txBody>
          <a:bodyPr/>
          <a:lstStyle>
            <a:lvl1pPr>
              <a:defRPr smtClean="0"/>
            </a:lvl1pPr>
          </a:lstStyle>
          <a:p>
            <a:pPr>
              <a:defRPr/>
            </a:pPr>
            <a:fld id="{F8004C62-1069-374F-938E-3B1BBC111688}" type="slidenum">
              <a:rPr lang="en-US"/>
              <a:pPr>
                <a:defRPr/>
              </a:pPr>
              <a:t>‹#›</a:t>
            </a:fld>
            <a:endParaRPr lang="en-US"/>
          </a:p>
        </p:txBody>
      </p:sp>
    </p:spTree>
    <p:extLst>
      <p:ext uri="{BB962C8B-B14F-4D97-AF65-F5344CB8AC3E}">
        <p14:creationId xmlns:p14="http://schemas.microsoft.com/office/powerpoint/2010/main" val="1100451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6" name="Rectangle 67"/>
          <p:cNvSpPr>
            <a:spLocks noGrp="1" noChangeArrowheads="1"/>
          </p:cNvSpPr>
          <p:nvPr>
            <p:ph type="sldNum" sz="quarter" idx="12"/>
          </p:nvPr>
        </p:nvSpPr>
        <p:spPr/>
        <p:txBody>
          <a:bodyPr/>
          <a:lstStyle>
            <a:lvl1pPr>
              <a:defRPr smtClean="0"/>
            </a:lvl1pPr>
          </a:lstStyle>
          <a:p>
            <a:pPr>
              <a:defRPr/>
            </a:pPr>
            <a:fld id="{943B5187-0B77-D247-88C3-C7919D23CF20}" type="slidenum">
              <a:rPr lang="en-US"/>
              <a:pPr>
                <a:defRPr/>
              </a:pPr>
              <a:t>‹#›</a:t>
            </a:fld>
            <a:endParaRPr lang="en-US"/>
          </a:p>
        </p:txBody>
      </p:sp>
    </p:spTree>
    <p:extLst>
      <p:ext uri="{BB962C8B-B14F-4D97-AF65-F5344CB8AC3E}">
        <p14:creationId xmlns:p14="http://schemas.microsoft.com/office/powerpoint/2010/main" val="227674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7" name="Rectangle 67"/>
          <p:cNvSpPr>
            <a:spLocks noGrp="1" noChangeArrowheads="1"/>
          </p:cNvSpPr>
          <p:nvPr>
            <p:ph type="sldNum" sz="quarter" idx="12"/>
          </p:nvPr>
        </p:nvSpPr>
        <p:spPr/>
        <p:txBody>
          <a:bodyPr/>
          <a:lstStyle>
            <a:lvl1pPr>
              <a:defRPr smtClean="0"/>
            </a:lvl1pPr>
          </a:lstStyle>
          <a:p>
            <a:pPr>
              <a:defRPr/>
            </a:pPr>
            <a:fld id="{A6A850EE-DA27-604E-81B1-1CF32300C781}" type="slidenum">
              <a:rPr lang="en-US"/>
              <a:pPr>
                <a:defRPr/>
              </a:pPr>
              <a:t>‹#›</a:t>
            </a:fld>
            <a:endParaRPr lang="en-US"/>
          </a:p>
        </p:txBody>
      </p:sp>
    </p:spTree>
    <p:extLst>
      <p:ext uri="{BB962C8B-B14F-4D97-AF65-F5344CB8AC3E}">
        <p14:creationId xmlns:p14="http://schemas.microsoft.com/office/powerpoint/2010/main" val="1741583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8"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9" name="Rectangle 67"/>
          <p:cNvSpPr>
            <a:spLocks noGrp="1" noChangeArrowheads="1"/>
          </p:cNvSpPr>
          <p:nvPr>
            <p:ph type="sldNum" sz="quarter" idx="12"/>
          </p:nvPr>
        </p:nvSpPr>
        <p:spPr/>
        <p:txBody>
          <a:bodyPr/>
          <a:lstStyle>
            <a:lvl1pPr>
              <a:defRPr smtClean="0"/>
            </a:lvl1pPr>
          </a:lstStyle>
          <a:p>
            <a:pPr>
              <a:defRPr/>
            </a:pPr>
            <a:fld id="{155943AE-2C7A-AF4B-B42D-7FBF66EB75F6}" type="slidenum">
              <a:rPr lang="en-US"/>
              <a:pPr>
                <a:defRPr/>
              </a:pPr>
              <a:t>‹#›</a:t>
            </a:fld>
            <a:endParaRPr lang="en-US"/>
          </a:p>
        </p:txBody>
      </p:sp>
    </p:spTree>
    <p:extLst>
      <p:ext uri="{BB962C8B-B14F-4D97-AF65-F5344CB8AC3E}">
        <p14:creationId xmlns:p14="http://schemas.microsoft.com/office/powerpoint/2010/main" val="910925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4"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5" name="Rectangle 67"/>
          <p:cNvSpPr>
            <a:spLocks noGrp="1" noChangeArrowheads="1"/>
          </p:cNvSpPr>
          <p:nvPr>
            <p:ph type="sldNum" sz="quarter" idx="12"/>
          </p:nvPr>
        </p:nvSpPr>
        <p:spPr/>
        <p:txBody>
          <a:bodyPr/>
          <a:lstStyle>
            <a:lvl1pPr>
              <a:defRPr smtClean="0"/>
            </a:lvl1pPr>
          </a:lstStyle>
          <a:p>
            <a:pPr>
              <a:defRPr/>
            </a:pPr>
            <a:fld id="{4634EB19-0D75-6041-BC91-07F1223601C4}" type="slidenum">
              <a:rPr lang="en-US"/>
              <a:pPr>
                <a:defRPr/>
              </a:pPr>
              <a:t>‹#›</a:t>
            </a:fld>
            <a:endParaRPr lang="en-US"/>
          </a:p>
        </p:txBody>
      </p:sp>
    </p:spTree>
    <p:extLst>
      <p:ext uri="{BB962C8B-B14F-4D97-AF65-F5344CB8AC3E}">
        <p14:creationId xmlns:p14="http://schemas.microsoft.com/office/powerpoint/2010/main" val="2777686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3"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4" name="Rectangle 67"/>
          <p:cNvSpPr>
            <a:spLocks noGrp="1" noChangeArrowheads="1"/>
          </p:cNvSpPr>
          <p:nvPr>
            <p:ph type="sldNum" sz="quarter" idx="12"/>
          </p:nvPr>
        </p:nvSpPr>
        <p:spPr/>
        <p:txBody>
          <a:bodyPr/>
          <a:lstStyle>
            <a:lvl1pPr>
              <a:defRPr smtClean="0"/>
            </a:lvl1pPr>
          </a:lstStyle>
          <a:p>
            <a:pPr>
              <a:defRPr/>
            </a:pPr>
            <a:fld id="{D4C9957C-D2B1-9046-8B63-9BE84EEBC966}" type="slidenum">
              <a:rPr lang="en-US"/>
              <a:pPr>
                <a:defRPr/>
              </a:pPr>
              <a:t>‹#›</a:t>
            </a:fld>
            <a:endParaRPr lang="en-US"/>
          </a:p>
        </p:txBody>
      </p:sp>
    </p:spTree>
    <p:extLst>
      <p:ext uri="{BB962C8B-B14F-4D97-AF65-F5344CB8AC3E}">
        <p14:creationId xmlns:p14="http://schemas.microsoft.com/office/powerpoint/2010/main" val="285763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7" name="Rectangle 67"/>
          <p:cNvSpPr>
            <a:spLocks noGrp="1" noChangeArrowheads="1"/>
          </p:cNvSpPr>
          <p:nvPr>
            <p:ph type="sldNum" sz="quarter" idx="12"/>
          </p:nvPr>
        </p:nvSpPr>
        <p:spPr/>
        <p:txBody>
          <a:bodyPr/>
          <a:lstStyle>
            <a:lvl1pPr>
              <a:defRPr smtClean="0"/>
            </a:lvl1pPr>
          </a:lstStyle>
          <a:p>
            <a:pPr>
              <a:defRPr/>
            </a:pPr>
            <a:fld id="{779E5020-D678-FC45-9BEB-C57EE9873F82}" type="slidenum">
              <a:rPr lang="en-US"/>
              <a:pPr>
                <a:defRPr/>
              </a:pPr>
              <a:t>‹#›</a:t>
            </a:fld>
            <a:endParaRPr lang="en-US"/>
          </a:p>
        </p:txBody>
      </p:sp>
    </p:spTree>
    <p:extLst>
      <p:ext uri="{BB962C8B-B14F-4D97-AF65-F5344CB8AC3E}">
        <p14:creationId xmlns:p14="http://schemas.microsoft.com/office/powerpoint/2010/main" val="406787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7" name="Rectangle 67"/>
          <p:cNvSpPr>
            <a:spLocks noGrp="1" noChangeArrowheads="1"/>
          </p:cNvSpPr>
          <p:nvPr>
            <p:ph type="sldNum" sz="quarter" idx="12"/>
          </p:nvPr>
        </p:nvSpPr>
        <p:spPr/>
        <p:txBody>
          <a:bodyPr/>
          <a:lstStyle>
            <a:lvl1pPr>
              <a:defRPr smtClean="0"/>
            </a:lvl1pPr>
          </a:lstStyle>
          <a:p>
            <a:pPr>
              <a:defRPr/>
            </a:pPr>
            <a:fld id="{FFA7C2EE-E1C2-B149-AA13-9591900DEE90}" type="slidenum">
              <a:rPr lang="en-US"/>
              <a:pPr>
                <a:defRPr/>
              </a:pPr>
              <a:t>‹#›</a:t>
            </a:fld>
            <a:endParaRPr lang="en-US"/>
          </a:p>
        </p:txBody>
      </p:sp>
    </p:spTree>
    <p:extLst>
      <p:ext uri="{BB962C8B-B14F-4D97-AF65-F5344CB8AC3E}">
        <p14:creationId xmlns:p14="http://schemas.microsoft.com/office/powerpoint/2010/main" val="3596265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1070"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1"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2"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3"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4"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5"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6"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7"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8"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9"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0"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1"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2"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3"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4"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5"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6"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7"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8"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9"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90"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91"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040" name="Group 27"/>
              <p:cNvGrpSpPr>
                <a:grpSpLocks/>
              </p:cNvGrpSpPr>
              <p:nvPr/>
            </p:nvGrpSpPr>
            <p:grpSpPr bwMode="auto">
              <a:xfrm>
                <a:off x="192" y="0"/>
                <a:ext cx="5376" cy="4320"/>
                <a:chOff x="192" y="0"/>
                <a:chExt cx="5376" cy="4320"/>
              </a:xfrm>
            </p:grpSpPr>
            <p:sp>
              <p:nvSpPr>
                <p:cNvPr id="1041"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2"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3"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4"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5"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6"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7"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8"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9"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0"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1"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2"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3"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4"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5"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6"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7"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8"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9"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0"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1"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2"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3"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4"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5"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6"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7"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8"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9"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103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034" name="Line 58"/>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035" name="Group 59"/>
            <p:cNvGrpSpPr>
              <a:grpSpLocks/>
            </p:cNvGrpSpPr>
            <p:nvPr/>
          </p:nvGrpSpPr>
          <p:grpSpPr bwMode="auto">
            <a:xfrm>
              <a:off x="261" y="892"/>
              <a:ext cx="1124" cy="1464"/>
              <a:chOff x="96" y="916"/>
              <a:chExt cx="2208" cy="2876"/>
            </a:xfrm>
          </p:grpSpPr>
          <p:sp>
            <p:nvSpPr>
              <p:cNvPr id="1036" name="Line 60"/>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7" name="Line 61"/>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8" name="Arc 62"/>
              <p:cNvSpPr>
                <a:spLocks/>
              </p:cNvSpPr>
              <p:nvPr/>
            </p:nvSpPr>
            <p:spPr bwMode="ltGray">
              <a:xfrm flipH="1">
                <a:off x="218" y="916"/>
                <a:ext cx="238" cy="240"/>
              </a:xfrm>
              <a:custGeom>
                <a:avLst/>
                <a:gdLst>
                  <a:gd name="T0" fmla="*/ 116 w 43195"/>
                  <a:gd name="T1" fmla="*/ 0 h 43200"/>
                  <a:gd name="T2" fmla="*/ 0 w 43195"/>
                  <a:gd name="T3" fmla="*/ 123 h 43200"/>
                  <a:gd name="T4" fmla="*/ 119 w 43195"/>
                  <a:gd name="T5" fmla="*/ 12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2"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Tahoma" pitchFamily="34" charset="0"/>
                <a:ea typeface="+mn-ea"/>
                <a:cs typeface="+mn-cs"/>
              </a:defRPr>
            </a:lvl1pPr>
          </a:lstStyle>
          <a:p>
            <a:pPr>
              <a:defRPr/>
            </a:pPr>
            <a:r>
              <a:rPr lang="en-US" smtClean="0"/>
              <a:t>Ranks and Rotations</a:t>
            </a:r>
            <a:endParaRPr lang="en-US"/>
          </a:p>
        </p:txBody>
      </p:sp>
      <p:sp>
        <p:nvSpPr>
          <p:cNvPr id="4163"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cs typeface="+mn-cs"/>
              </a:defRPr>
            </a:lvl1pPr>
          </a:lstStyle>
          <a:p>
            <a:pPr>
              <a:defRPr/>
            </a:pPr>
            <a:fld id="{81B51804-18D7-254B-829A-CB9FDE1B371A}" type="slidenum">
              <a:rPr lang="en-US"/>
              <a:pPr>
                <a:defRPr/>
              </a:pPr>
              <a:t>‹#›</a:t>
            </a:fld>
            <a:endParaRPr lang="en-US"/>
          </a:p>
        </p:txBody>
      </p:sp>
      <p:sp>
        <p:nvSpPr>
          <p:cNvPr id="4164" name="Text Box 68"/>
          <p:cNvSpPr txBox="1">
            <a:spLocks noChangeArrowheads="1"/>
          </p:cNvSpPr>
          <p:nvPr userDrawn="1"/>
        </p:nvSpPr>
        <p:spPr bwMode="auto">
          <a:xfrm>
            <a:off x="484288" y="6400800"/>
            <a:ext cx="2738237" cy="307777"/>
          </a:xfrm>
          <a:prstGeom prst="rect">
            <a:avLst/>
          </a:prstGeom>
          <a:noFill/>
          <a:ln w="19050">
            <a:noFill/>
            <a:miter lim="800000"/>
            <a:headEnd/>
            <a:tailEnd/>
          </a:ln>
          <a:effec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defRPr/>
            </a:pPr>
            <a:r>
              <a:rPr lang="en-US" sz="1400" dirty="0" smtClean="0">
                <a:cs typeface="+mn-cs"/>
              </a:rPr>
              <a:t>© 2015 Goodrich</a:t>
            </a:r>
            <a:r>
              <a:rPr lang="en-US" sz="1400" baseline="0" dirty="0" smtClean="0">
                <a:cs typeface="+mn-cs"/>
              </a:rPr>
              <a:t> and</a:t>
            </a:r>
            <a:r>
              <a:rPr lang="en-US" sz="1400" dirty="0" smtClean="0">
                <a:cs typeface="+mn-cs"/>
              </a:rPr>
              <a:t> </a:t>
            </a:r>
            <a:r>
              <a:rPr lang="en-US" sz="1400" dirty="0" err="1" smtClean="0">
                <a:cs typeface="+mn-cs"/>
              </a:rPr>
              <a:t>Tamassia</a:t>
            </a:r>
            <a:endParaRPr lang="en-US" sz="1400" dirty="0" smtClean="0">
              <a:cs typeface="+mn-cs"/>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dt="0"/>
  <p:txStyles>
    <p:titleStyle>
      <a:lvl1pPr algn="l"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charset="0"/>
        <a:buBlip>
          <a:blip r:embed="rId14"/>
        </a:buBlip>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0"/>
          <p:cNvSpPr>
            <a:spLocks noGrp="1" noChangeArrowheads="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Ranks and Rotations</a:t>
            </a:r>
            <a:endParaRPr lang="en-US" sz="1400"/>
          </a:p>
        </p:txBody>
      </p:sp>
      <p:sp>
        <p:nvSpPr>
          <p:cNvPr id="16386" name="Rectangle 71"/>
          <p:cNvSpPr>
            <a:spLocks noGrp="1" noChangeArrowheads="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5AB5969-33D7-1D41-88DC-9E64AAE1CC27}" type="slidenum">
              <a:rPr lang="en-US" sz="1400"/>
              <a:pPr eaLnBrk="1" hangingPunct="1"/>
              <a:t>1</a:t>
            </a:fld>
            <a:endParaRPr lang="en-US" sz="1400"/>
          </a:p>
        </p:txBody>
      </p:sp>
      <p:sp>
        <p:nvSpPr>
          <p:cNvPr id="16387" name="Rectangle 2"/>
          <p:cNvSpPr>
            <a:spLocks noGrp="1" noChangeArrowheads="1"/>
          </p:cNvSpPr>
          <p:nvPr>
            <p:ph type="ctrTitle"/>
          </p:nvPr>
        </p:nvSpPr>
        <p:spPr>
          <a:xfrm>
            <a:off x="1447800" y="1752600"/>
            <a:ext cx="6248400" cy="914400"/>
          </a:xfrm>
        </p:spPr>
        <p:txBody>
          <a:bodyPr/>
          <a:lstStyle/>
          <a:p>
            <a:pPr eaLnBrk="1" hangingPunct="1"/>
            <a:r>
              <a:rPr lang="en-US" dirty="0" smtClean="0">
                <a:latin typeface="Tahoma" charset="0"/>
              </a:rPr>
              <a:t>Ranks and Rotations</a:t>
            </a:r>
            <a:endParaRPr lang="en-US" dirty="0">
              <a:latin typeface="Tahoma" charset="0"/>
            </a:endParaRPr>
          </a:p>
        </p:txBody>
      </p:sp>
      <p:sp>
        <p:nvSpPr>
          <p:cNvPr id="27" name="Subtitle 1"/>
          <p:cNvSpPr>
            <a:spLocks noGrp="1"/>
          </p:cNvSpPr>
          <p:nvPr>
            <p:ph type="subTitle" idx="1"/>
          </p:nvPr>
        </p:nvSpPr>
        <p:spPr>
          <a:xfrm>
            <a:off x="914400" y="381000"/>
            <a:ext cx="6629400" cy="990600"/>
          </a:xfrm>
        </p:spPr>
        <p:txBody>
          <a:bodyPr>
            <a:normAutofit/>
          </a:bodyPr>
          <a:lstStyle/>
          <a:p>
            <a:r>
              <a:rPr lang="en-US" sz="1800" dirty="0" smtClean="0"/>
              <a:t>Presentation for use with the textbook </a:t>
            </a:r>
            <a:r>
              <a:rPr lang="en-US" sz="1800" dirty="0" smtClean="0">
                <a:solidFill>
                  <a:schemeClr val="tx2"/>
                </a:solidFill>
              </a:rPr>
              <a:t>Algorithm Design and Applications</a:t>
            </a:r>
            <a:r>
              <a:rPr lang="en-US" sz="1800" dirty="0" smtClean="0"/>
              <a:t>, by M. T. Goodrich and R. Tamassia, Wiley, 2015</a:t>
            </a:r>
            <a:endParaRPr lang="en-US" sz="1800" dirty="0"/>
          </a:p>
        </p:txBody>
      </p:sp>
      <p:pic>
        <p:nvPicPr>
          <p:cNvPr id="3" name="Picture 2"/>
          <p:cNvPicPr>
            <a:picLocks noChangeAspect="1"/>
          </p:cNvPicPr>
          <p:nvPr/>
        </p:nvPicPr>
        <p:blipFill>
          <a:blip r:embed="rId3"/>
          <a:stretch>
            <a:fillRect/>
          </a:stretch>
        </p:blipFill>
        <p:spPr>
          <a:xfrm>
            <a:off x="2514600" y="3132322"/>
            <a:ext cx="4461128" cy="2887478"/>
          </a:xfrm>
          <a:prstGeom prst="rect">
            <a:avLst/>
          </a:prstGeom>
          <a:ln w="38100" cap="sq">
            <a:solidFill>
              <a:srgbClr val="5674F6"/>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0"/>
          <p:cNvSpPr>
            <a:spLocks noGrp="1" noChangeArrowheads="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16386" name="Rectangle 71"/>
          <p:cNvSpPr>
            <a:spLocks noGrp="1" noChangeArrowheads="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5AB5969-33D7-1D41-88DC-9E64AAE1CC27}" type="slidenum">
              <a:rPr lang="en-US" sz="1400"/>
              <a:pPr eaLnBrk="1" hangingPunct="1"/>
              <a:t>10</a:t>
            </a:fld>
            <a:endParaRPr lang="en-US" sz="1400"/>
          </a:p>
        </p:txBody>
      </p:sp>
      <p:sp>
        <p:nvSpPr>
          <p:cNvPr id="16387" name="Rectangle 2"/>
          <p:cNvSpPr>
            <a:spLocks noGrp="1" noChangeArrowheads="1"/>
          </p:cNvSpPr>
          <p:nvPr>
            <p:ph type="ctrTitle"/>
          </p:nvPr>
        </p:nvSpPr>
        <p:spPr>
          <a:xfrm>
            <a:off x="990600" y="1752600"/>
            <a:ext cx="4419600" cy="1143000"/>
          </a:xfrm>
        </p:spPr>
        <p:txBody>
          <a:bodyPr/>
          <a:lstStyle/>
          <a:p>
            <a:pPr eaLnBrk="1" hangingPunct="1"/>
            <a:r>
              <a:rPr lang="en-US">
                <a:latin typeface="Tahoma" charset="0"/>
              </a:rPr>
              <a:t>AVL Trees</a:t>
            </a:r>
          </a:p>
        </p:txBody>
      </p:sp>
      <p:grpSp>
        <p:nvGrpSpPr>
          <p:cNvPr id="16388" name="Group 402"/>
          <p:cNvGrpSpPr>
            <a:grpSpLocks/>
          </p:cNvGrpSpPr>
          <p:nvPr/>
        </p:nvGrpSpPr>
        <p:grpSpPr bwMode="auto">
          <a:xfrm>
            <a:off x="4876800" y="3308350"/>
            <a:ext cx="2667000" cy="1873250"/>
            <a:chOff x="3072" y="2084"/>
            <a:chExt cx="1680" cy="1180"/>
          </a:xfrm>
        </p:grpSpPr>
        <p:sp>
          <p:nvSpPr>
            <p:cNvPr id="16389" name="Oval 383"/>
            <p:cNvSpPr>
              <a:spLocks noChangeArrowheads="1"/>
            </p:cNvSpPr>
            <p:nvPr/>
          </p:nvSpPr>
          <p:spPr bwMode="auto">
            <a:xfrm>
              <a:off x="3880" y="2084"/>
              <a:ext cx="201" cy="202"/>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cxnSp>
          <p:nvCxnSpPr>
            <p:cNvPr id="16390" name="AutoShape 384"/>
            <p:cNvCxnSpPr>
              <a:cxnSpLocks noChangeShapeType="1"/>
              <a:stCxn id="16395" idx="0"/>
              <a:endCxn id="16389" idx="5"/>
            </p:cNvCxnSpPr>
            <p:nvPr/>
          </p:nvCxnSpPr>
          <p:spPr bwMode="auto">
            <a:xfrm flipH="1" flipV="1">
              <a:off x="4052" y="2268"/>
              <a:ext cx="443" cy="11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6391" name="AutoShape 385"/>
            <p:cNvCxnSpPr>
              <a:cxnSpLocks noChangeShapeType="1"/>
              <a:stCxn id="16392" idx="7"/>
              <a:endCxn id="16389" idx="3"/>
            </p:cNvCxnSpPr>
            <p:nvPr/>
          </p:nvCxnSpPr>
          <p:spPr bwMode="auto">
            <a:xfrm flipV="1">
              <a:off x="3474" y="2268"/>
              <a:ext cx="435" cy="152"/>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16392" name="Oval 386"/>
            <p:cNvSpPr>
              <a:spLocks noChangeArrowheads="1"/>
            </p:cNvSpPr>
            <p:nvPr/>
          </p:nvSpPr>
          <p:spPr bwMode="auto">
            <a:xfrm>
              <a:off x="3302" y="2396"/>
              <a:ext cx="202" cy="202"/>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3</a:t>
              </a:r>
            </a:p>
          </p:txBody>
        </p:sp>
        <p:sp>
          <p:nvSpPr>
            <p:cNvPr id="16393" name="Rectangle 387"/>
            <p:cNvSpPr>
              <a:spLocks noChangeAspect="1" noChangeArrowheads="1"/>
            </p:cNvSpPr>
            <p:nvPr/>
          </p:nvSpPr>
          <p:spPr bwMode="auto">
            <a:xfrm>
              <a:off x="3072" y="2759"/>
              <a:ext cx="145" cy="145"/>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6394" name="AutoShape 388"/>
            <p:cNvCxnSpPr>
              <a:cxnSpLocks noChangeShapeType="1"/>
              <a:stCxn id="16393" idx="0"/>
              <a:endCxn id="16392" idx="3"/>
            </p:cNvCxnSpPr>
            <p:nvPr/>
          </p:nvCxnSpPr>
          <p:spPr bwMode="auto">
            <a:xfrm flipV="1">
              <a:off x="3145" y="2574"/>
              <a:ext cx="187" cy="17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6395" name="Oval 389"/>
            <p:cNvSpPr>
              <a:spLocks noChangeArrowheads="1"/>
            </p:cNvSpPr>
            <p:nvPr/>
          </p:nvSpPr>
          <p:spPr bwMode="auto">
            <a:xfrm>
              <a:off x="4394" y="2384"/>
              <a:ext cx="201" cy="202"/>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8</a:t>
              </a:r>
            </a:p>
          </p:txBody>
        </p:sp>
        <p:sp>
          <p:nvSpPr>
            <p:cNvPr id="16396" name="Rectangle 390"/>
            <p:cNvSpPr>
              <a:spLocks noChangeAspect="1" noChangeArrowheads="1"/>
            </p:cNvSpPr>
            <p:nvPr/>
          </p:nvSpPr>
          <p:spPr bwMode="auto">
            <a:xfrm>
              <a:off x="4237" y="2747"/>
              <a:ext cx="145" cy="145"/>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6397" name="Rectangle 391"/>
            <p:cNvSpPr>
              <a:spLocks noChangeAspect="1" noChangeArrowheads="1"/>
            </p:cNvSpPr>
            <p:nvPr/>
          </p:nvSpPr>
          <p:spPr bwMode="auto">
            <a:xfrm>
              <a:off x="4607" y="2747"/>
              <a:ext cx="145" cy="145"/>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6398" name="AutoShape 392"/>
            <p:cNvCxnSpPr>
              <a:cxnSpLocks noChangeShapeType="1"/>
              <a:stCxn id="16397" idx="0"/>
              <a:endCxn id="16395" idx="5"/>
            </p:cNvCxnSpPr>
            <p:nvPr/>
          </p:nvCxnSpPr>
          <p:spPr bwMode="auto">
            <a:xfrm flipH="1" flipV="1">
              <a:off x="4566" y="2562"/>
              <a:ext cx="114" cy="17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6399" name="AutoShape 393"/>
            <p:cNvCxnSpPr>
              <a:cxnSpLocks noChangeShapeType="1"/>
              <a:stCxn id="16396" idx="0"/>
              <a:endCxn id="16395" idx="3"/>
            </p:cNvCxnSpPr>
            <p:nvPr/>
          </p:nvCxnSpPr>
          <p:spPr bwMode="auto">
            <a:xfrm flipV="1">
              <a:off x="4310" y="2562"/>
              <a:ext cx="113" cy="17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6400" name="Oval 394"/>
            <p:cNvSpPr>
              <a:spLocks noChangeArrowheads="1"/>
            </p:cNvSpPr>
            <p:nvPr/>
          </p:nvSpPr>
          <p:spPr bwMode="auto">
            <a:xfrm>
              <a:off x="3566" y="2756"/>
              <a:ext cx="201" cy="202"/>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16401" name="Rectangle 395"/>
            <p:cNvSpPr>
              <a:spLocks noChangeAspect="1" noChangeArrowheads="1"/>
            </p:cNvSpPr>
            <p:nvPr/>
          </p:nvSpPr>
          <p:spPr bwMode="auto">
            <a:xfrm>
              <a:off x="3409" y="3119"/>
              <a:ext cx="145" cy="145"/>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6402" name="Rectangle 396"/>
            <p:cNvSpPr>
              <a:spLocks noChangeAspect="1" noChangeArrowheads="1"/>
            </p:cNvSpPr>
            <p:nvPr/>
          </p:nvSpPr>
          <p:spPr bwMode="auto">
            <a:xfrm>
              <a:off x="3816" y="3119"/>
              <a:ext cx="145" cy="145"/>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6403" name="AutoShape 397"/>
            <p:cNvCxnSpPr>
              <a:cxnSpLocks noChangeShapeType="1"/>
              <a:stCxn id="16402" idx="0"/>
              <a:endCxn id="16400" idx="5"/>
            </p:cNvCxnSpPr>
            <p:nvPr/>
          </p:nvCxnSpPr>
          <p:spPr bwMode="auto">
            <a:xfrm flipH="1" flipV="1">
              <a:off x="3738" y="2934"/>
              <a:ext cx="151" cy="17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6404" name="AutoShape 398"/>
            <p:cNvCxnSpPr>
              <a:cxnSpLocks noChangeShapeType="1"/>
              <a:stCxn id="16401" idx="0"/>
              <a:endCxn id="16400" idx="3"/>
            </p:cNvCxnSpPr>
            <p:nvPr/>
          </p:nvCxnSpPr>
          <p:spPr bwMode="auto">
            <a:xfrm flipV="1">
              <a:off x="3482" y="2934"/>
              <a:ext cx="113" cy="17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6405" name="AutoShape 399"/>
            <p:cNvCxnSpPr>
              <a:cxnSpLocks noChangeShapeType="1"/>
              <a:stCxn id="16400" idx="0"/>
              <a:endCxn id="16392" idx="5"/>
            </p:cNvCxnSpPr>
            <p:nvPr/>
          </p:nvCxnSpPr>
          <p:spPr bwMode="auto">
            <a:xfrm flipH="1" flipV="1">
              <a:off x="3474" y="2574"/>
              <a:ext cx="193" cy="176"/>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16406" name="Text Box 400"/>
            <p:cNvSpPr txBox="1">
              <a:spLocks noChangeArrowheads="1"/>
            </p:cNvSpPr>
            <p:nvPr/>
          </p:nvSpPr>
          <p:spPr bwMode="auto">
            <a:xfrm>
              <a:off x="3168" y="2180"/>
              <a:ext cx="19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solidFill>
                    <a:schemeClr val="tx2"/>
                  </a:solidFill>
                  <a:latin typeface="Times New Roman" charset="0"/>
                </a:rPr>
                <a:t>v</a:t>
              </a:r>
            </a:p>
          </p:txBody>
        </p:sp>
        <p:sp>
          <p:nvSpPr>
            <p:cNvPr id="16407" name="Text Box 401"/>
            <p:cNvSpPr txBox="1">
              <a:spLocks noChangeArrowheads="1"/>
            </p:cNvSpPr>
            <p:nvPr/>
          </p:nvSpPr>
          <p:spPr bwMode="auto">
            <a:xfrm>
              <a:off x="3696" y="2516"/>
              <a:ext cx="19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solidFill>
                    <a:schemeClr val="tx2"/>
                  </a:solidFill>
                  <a:latin typeface="Times New Roman" charset="0"/>
                </a:rPr>
                <a:t>z</a:t>
              </a:r>
            </a:p>
          </p:txBody>
        </p:sp>
      </p:grpSp>
      <p:sp>
        <p:nvSpPr>
          <p:cNvPr id="27" name="Subtitle 1"/>
          <p:cNvSpPr>
            <a:spLocks noGrp="1"/>
          </p:cNvSpPr>
          <p:nvPr>
            <p:ph type="subTitle" idx="1"/>
          </p:nvPr>
        </p:nvSpPr>
        <p:spPr>
          <a:xfrm>
            <a:off x="914400" y="381000"/>
            <a:ext cx="6629400" cy="990600"/>
          </a:xfrm>
        </p:spPr>
        <p:txBody>
          <a:bodyPr>
            <a:normAutofit/>
          </a:bodyPr>
          <a:lstStyle/>
          <a:p>
            <a:r>
              <a:rPr lang="en-US" sz="1800" dirty="0" smtClean="0"/>
              <a:t>Presentation for use with the textbook </a:t>
            </a:r>
            <a:r>
              <a:rPr lang="en-US" sz="1800" dirty="0" smtClean="0">
                <a:solidFill>
                  <a:schemeClr val="tx2"/>
                </a:solidFill>
              </a:rPr>
              <a:t>Algorithm Design and Applications</a:t>
            </a:r>
            <a:r>
              <a:rPr lang="en-US" sz="1800" dirty="0" smtClean="0"/>
              <a:t>, by M. T. Goodrich and R. Tamassia, Wiley, 2015</a:t>
            </a:r>
            <a:endParaRPr lang="en-US" sz="1800" dirty="0"/>
          </a:p>
        </p:txBody>
      </p:sp>
    </p:spTree>
    <p:extLst>
      <p:ext uri="{BB962C8B-B14F-4D97-AF65-F5344CB8AC3E}">
        <p14:creationId xmlns:p14="http://schemas.microsoft.com/office/powerpoint/2010/main" val="242113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18434"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FE9290F7-C6B0-A346-918C-CFC1EFF49AA0}" type="slidenum">
              <a:rPr lang="en-US" sz="1400"/>
              <a:pPr eaLnBrk="1" hangingPunct="1"/>
              <a:t>11</a:t>
            </a:fld>
            <a:endParaRPr lang="en-US" sz="1400"/>
          </a:p>
        </p:txBody>
      </p:sp>
      <p:sp>
        <p:nvSpPr>
          <p:cNvPr id="18435" name="Rectangle 2"/>
          <p:cNvSpPr>
            <a:spLocks noGrp="1" noChangeArrowheads="1"/>
          </p:cNvSpPr>
          <p:nvPr>
            <p:ph type="title"/>
          </p:nvPr>
        </p:nvSpPr>
        <p:spPr/>
        <p:txBody>
          <a:bodyPr/>
          <a:lstStyle/>
          <a:p>
            <a:pPr eaLnBrk="1" hangingPunct="1"/>
            <a:r>
              <a:rPr lang="en-US">
                <a:latin typeface="Tahoma" charset="0"/>
              </a:rPr>
              <a:t>AVL Tree Definition</a:t>
            </a:r>
            <a:endParaRPr lang="en-US">
              <a:latin typeface="Tahoma" charset="0"/>
              <a:cs typeface="Tahoma" charset="0"/>
            </a:endParaRPr>
          </a:p>
        </p:txBody>
      </p:sp>
      <p:sp>
        <p:nvSpPr>
          <p:cNvPr id="18436" name="Rectangle 3" descr="Rectangle: Click to edit Master text styles&#10;Second level&#10;Third level&#10;Fourth level&#10;Fifth level"/>
          <p:cNvSpPr>
            <a:spLocks noGrp="1" noChangeArrowheads="1"/>
          </p:cNvSpPr>
          <p:nvPr>
            <p:ph type="body" sz="half" idx="1"/>
          </p:nvPr>
        </p:nvSpPr>
        <p:spPr>
          <a:xfrm>
            <a:off x="609600" y="1524000"/>
            <a:ext cx="3581400" cy="4572000"/>
          </a:xfrm>
        </p:spPr>
        <p:txBody>
          <a:bodyPr>
            <a:normAutofit fontScale="77500" lnSpcReduction="20000"/>
          </a:bodyPr>
          <a:lstStyle/>
          <a:p>
            <a:pPr eaLnBrk="1" hangingPunct="1">
              <a:lnSpc>
                <a:spcPct val="130000"/>
              </a:lnSpc>
            </a:pPr>
            <a:r>
              <a:rPr lang="en-US" sz="2800" dirty="0">
                <a:latin typeface="Tahoma" charset="0"/>
              </a:rPr>
              <a:t>AVL trees are </a:t>
            </a:r>
            <a:r>
              <a:rPr lang="en-US" sz="2800" dirty="0" smtClean="0">
                <a:latin typeface="Tahoma" charset="0"/>
              </a:rPr>
              <a:t>rank-balanced trees.</a:t>
            </a:r>
          </a:p>
          <a:p>
            <a:pPr eaLnBrk="1" hangingPunct="1">
              <a:lnSpc>
                <a:spcPct val="130000"/>
              </a:lnSpc>
            </a:pPr>
            <a:r>
              <a:rPr lang="en-US" sz="2800" dirty="0" smtClean="0">
                <a:latin typeface="Tahoma" charset="0"/>
              </a:rPr>
              <a:t>The </a:t>
            </a:r>
            <a:r>
              <a:rPr lang="en-US" sz="2800" b="1" dirty="0" smtClean="0">
                <a:solidFill>
                  <a:srgbClr val="FF0000"/>
                </a:solidFill>
                <a:latin typeface="Tahoma" charset="0"/>
              </a:rPr>
              <a:t>rank</a:t>
            </a:r>
            <a:r>
              <a:rPr lang="en-US" sz="2800" dirty="0" smtClean="0">
                <a:latin typeface="Tahoma" charset="0"/>
              </a:rPr>
              <a:t>, r(v), of each node, v, is its height.</a:t>
            </a:r>
            <a:endParaRPr lang="en-US" sz="2800" dirty="0">
              <a:latin typeface="Tahoma" charset="0"/>
            </a:endParaRPr>
          </a:p>
          <a:p>
            <a:pPr eaLnBrk="1" hangingPunct="1">
              <a:lnSpc>
                <a:spcPct val="130000"/>
              </a:lnSpc>
            </a:pPr>
            <a:r>
              <a:rPr lang="en-US" sz="2800" b="1" dirty="0" smtClean="0">
                <a:solidFill>
                  <a:srgbClr val="FF0000"/>
                </a:solidFill>
                <a:latin typeface="Tahoma" charset="0"/>
              </a:rPr>
              <a:t>Rank-balance rule</a:t>
            </a:r>
            <a:r>
              <a:rPr lang="en-US" sz="2800" dirty="0" smtClean="0">
                <a:latin typeface="Tahoma" charset="0"/>
              </a:rPr>
              <a:t>: An </a:t>
            </a:r>
            <a:r>
              <a:rPr lang="en-US" sz="2800" dirty="0">
                <a:latin typeface="Tahoma" charset="0"/>
              </a:rPr>
              <a:t>AVL Tree is a </a:t>
            </a:r>
            <a:r>
              <a:rPr lang="en-US" sz="2800" dirty="0">
                <a:solidFill>
                  <a:schemeClr val="tx2"/>
                </a:solidFill>
                <a:latin typeface="Tahoma" charset="0"/>
              </a:rPr>
              <a:t>binary search tree</a:t>
            </a:r>
            <a:r>
              <a:rPr lang="en-US" sz="2800" dirty="0">
                <a:latin typeface="Tahoma" charset="0"/>
              </a:rPr>
              <a:t> such that for every internal node v of T, the </a:t>
            </a:r>
            <a:r>
              <a:rPr lang="en-US" sz="2800" dirty="0" smtClean="0">
                <a:solidFill>
                  <a:schemeClr val="tx2"/>
                </a:solidFill>
                <a:latin typeface="Tahoma" charset="0"/>
              </a:rPr>
              <a:t>heights (ranks) </a:t>
            </a:r>
            <a:r>
              <a:rPr lang="en-US" sz="2800" dirty="0">
                <a:solidFill>
                  <a:schemeClr val="tx2"/>
                </a:solidFill>
                <a:latin typeface="Tahoma" charset="0"/>
              </a:rPr>
              <a:t>of the children of v can differ by at most </a:t>
            </a:r>
            <a:r>
              <a:rPr lang="en-US" sz="2800" dirty="0" smtClean="0">
                <a:solidFill>
                  <a:schemeClr val="tx2"/>
                </a:solidFill>
                <a:latin typeface="Tahoma" charset="0"/>
              </a:rPr>
              <a:t>1.</a:t>
            </a:r>
            <a:endParaRPr lang="en-US" sz="2400" dirty="0">
              <a:solidFill>
                <a:schemeClr val="tx2"/>
              </a:solidFill>
              <a:latin typeface="Tahoma" charset="0"/>
            </a:endParaRPr>
          </a:p>
        </p:txBody>
      </p:sp>
      <p:pic>
        <p:nvPicPr>
          <p:cNvPr id="18437" name="Picture 4"/>
          <p:cNvPicPr>
            <a:picLocks noGrp="1" noChangeAspect="1" noChangeArrowheads="1"/>
          </p:cNvPicPr>
          <p:nvPr>
            <p:ph sz="half" idx="2"/>
          </p:nvPr>
        </p:nvPicPr>
        <p:blipFill>
          <a:blip r:embed="rId2" cstate="email">
            <a:extLst>
              <a:ext uri="{28A0092B-C50C-407E-A947-70E740481C1C}">
                <a14:useLocalDpi xmlns:a14="http://schemas.microsoft.com/office/drawing/2010/main" val="0"/>
              </a:ext>
            </a:extLst>
          </a:blip>
          <a:srcRect/>
          <a:stretch>
            <a:fillRect/>
          </a:stretch>
        </p:blipFill>
        <p:spPr>
          <a:xfrm>
            <a:off x="4419600" y="2514600"/>
            <a:ext cx="4538621" cy="2554288"/>
          </a:xfrm>
        </p:spPr>
      </p:pic>
      <p:sp>
        <p:nvSpPr>
          <p:cNvPr id="18438" name="Text Box 5"/>
          <p:cNvSpPr txBox="1">
            <a:spLocks noChangeArrowheads="1"/>
          </p:cNvSpPr>
          <p:nvPr/>
        </p:nvSpPr>
        <p:spPr bwMode="auto">
          <a:xfrm>
            <a:off x="4724400" y="5257800"/>
            <a:ext cx="41148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spcBef>
                <a:spcPct val="50000"/>
              </a:spcBef>
            </a:pPr>
            <a:r>
              <a:rPr lang="en-US" sz="2000" dirty="0">
                <a:latin typeface="Times New Roman" charset="0"/>
              </a:rPr>
              <a:t>An example of an AVL tree where the </a:t>
            </a:r>
            <a:r>
              <a:rPr lang="en-US" sz="2000" dirty="0" smtClean="0">
                <a:latin typeface="Times New Roman" charset="0"/>
              </a:rPr>
              <a:t>ranks are </a:t>
            </a:r>
            <a:r>
              <a:rPr lang="en-US" sz="2000" dirty="0">
                <a:latin typeface="Times New Roman" charset="0"/>
              </a:rPr>
              <a:t>shown next to the </a:t>
            </a:r>
            <a:r>
              <a:rPr lang="en-US" sz="2000" dirty="0" smtClean="0">
                <a:latin typeface="Times New Roman" charset="0"/>
              </a:rPr>
              <a:t>nodes</a:t>
            </a:r>
            <a:endParaRPr lang="en-US" sz="2000" dirty="0">
              <a:latin typeface="Times New Roman" charset="0"/>
            </a:endParaRPr>
          </a:p>
        </p:txBody>
      </p:sp>
    </p:spTree>
    <p:extLst>
      <p:ext uri="{BB962C8B-B14F-4D97-AF65-F5344CB8AC3E}">
        <p14:creationId xmlns:p14="http://schemas.microsoft.com/office/powerpoint/2010/main" val="1386113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19458"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3783E756-AB91-074B-BECB-2274FD9EC603}" type="slidenum">
              <a:rPr lang="en-US" sz="1400"/>
              <a:pPr eaLnBrk="1" hangingPunct="1"/>
              <a:t>12</a:t>
            </a:fld>
            <a:endParaRPr lang="en-US" sz="1400"/>
          </a:p>
        </p:txBody>
      </p:sp>
      <p:sp>
        <p:nvSpPr>
          <p:cNvPr id="19459" name="Rectangle 1026"/>
          <p:cNvSpPr>
            <a:spLocks noGrp="1" noChangeArrowheads="1"/>
          </p:cNvSpPr>
          <p:nvPr>
            <p:ph type="title"/>
          </p:nvPr>
        </p:nvSpPr>
        <p:spPr/>
        <p:txBody>
          <a:bodyPr/>
          <a:lstStyle/>
          <a:p>
            <a:pPr eaLnBrk="1" hangingPunct="1"/>
            <a:r>
              <a:rPr lang="en-US">
                <a:latin typeface="Tahoma" charset="0"/>
              </a:rPr>
              <a:t>Height of an AVL Tree</a:t>
            </a:r>
          </a:p>
        </p:txBody>
      </p:sp>
      <p:sp>
        <p:nvSpPr>
          <p:cNvPr id="19460" name="Rectangle 1027" descr="Rectangle: Click to edit Master text styles&#10;Second level&#10;Third level&#10;Fourth level&#10;Fifth level"/>
          <p:cNvSpPr>
            <a:spLocks noGrp="1" noChangeArrowheads="1"/>
          </p:cNvSpPr>
          <p:nvPr>
            <p:ph type="body" sz="half" idx="1"/>
          </p:nvPr>
        </p:nvSpPr>
        <p:spPr>
          <a:xfrm>
            <a:off x="685800" y="1600200"/>
            <a:ext cx="8305800" cy="4876800"/>
          </a:xfrm>
        </p:spPr>
        <p:txBody>
          <a:bodyPr/>
          <a:lstStyle/>
          <a:p>
            <a:pPr marL="0" indent="0" eaLnBrk="1" hangingPunct="1">
              <a:lnSpc>
                <a:spcPct val="90000"/>
              </a:lnSpc>
              <a:buNone/>
            </a:pPr>
            <a:r>
              <a:rPr lang="en-US" sz="2000" dirty="0">
                <a:solidFill>
                  <a:schemeClr val="tx2"/>
                </a:solidFill>
                <a:latin typeface="Tahoma" charset="0"/>
              </a:rPr>
              <a:t>Fact</a:t>
            </a:r>
            <a:r>
              <a:rPr lang="en-US" sz="2000" dirty="0">
                <a:latin typeface="Tahoma" charset="0"/>
              </a:rPr>
              <a:t>: The </a:t>
            </a:r>
            <a:r>
              <a:rPr lang="en-US" sz="2000" dirty="0">
                <a:solidFill>
                  <a:schemeClr val="tx2"/>
                </a:solidFill>
                <a:latin typeface="Tahoma" charset="0"/>
              </a:rPr>
              <a:t>height</a:t>
            </a:r>
            <a:r>
              <a:rPr lang="en-US" sz="2000" dirty="0">
                <a:latin typeface="Tahoma" charset="0"/>
              </a:rPr>
              <a:t> of an AVL tree storing n keys is O(log n).</a:t>
            </a:r>
          </a:p>
          <a:p>
            <a:pPr marL="0" indent="0" eaLnBrk="1" hangingPunct="1">
              <a:lnSpc>
                <a:spcPct val="90000"/>
              </a:lnSpc>
              <a:buNone/>
            </a:pPr>
            <a:r>
              <a:rPr lang="en-US" sz="2000" dirty="0" smtClean="0">
                <a:solidFill>
                  <a:schemeClr val="tx2"/>
                </a:solidFill>
                <a:latin typeface="Tahoma" charset="0"/>
              </a:rPr>
              <a:t>Proof (by induction)</a:t>
            </a:r>
            <a:r>
              <a:rPr lang="en-US" sz="2000" dirty="0" smtClean="0">
                <a:latin typeface="Tahoma" charset="0"/>
              </a:rPr>
              <a:t>: </a:t>
            </a:r>
            <a:r>
              <a:rPr lang="en-US" sz="2000" dirty="0">
                <a:latin typeface="Tahoma" charset="0"/>
              </a:rPr>
              <a:t>Let us bound n(h): the minimum number of internal nodes of an AVL tree of height h.</a:t>
            </a:r>
          </a:p>
          <a:p>
            <a:pPr eaLnBrk="1" hangingPunct="1">
              <a:lnSpc>
                <a:spcPct val="90000"/>
              </a:lnSpc>
            </a:pPr>
            <a:r>
              <a:rPr lang="en-US" sz="2000" dirty="0">
                <a:latin typeface="Tahoma" charset="0"/>
              </a:rPr>
              <a:t>We easily see that n(1) = 1 and n(2) = 2</a:t>
            </a:r>
          </a:p>
          <a:p>
            <a:pPr eaLnBrk="1" hangingPunct="1">
              <a:lnSpc>
                <a:spcPct val="90000"/>
              </a:lnSpc>
            </a:pPr>
            <a:r>
              <a:rPr lang="en-US" sz="2000" dirty="0">
                <a:latin typeface="Tahoma" charset="0"/>
              </a:rPr>
              <a:t>For n &gt; 2, an AVL tree of height h contains the root node, one AVL subtree of height </a:t>
            </a:r>
            <a:r>
              <a:rPr lang="en-US" sz="2000" dirty="0" smtClean="0">
                <a:latin typeface="Tahoma" charset="0"/>
              </a:rPr>
              <a:t>h-1 </a:t>
            </a:r>
            <a:r>
              <a:rPr lang="en-US" sz="2000" dirty="0">
                <a:latin typeface="Tahoma" charset="0"/>
              </a:rPr>
              <a:t>and another of height </a:t>
            </a:r>
            <a:r>
              <a:rPr lang="en-US" sz="2000" dirty="0" smtClean="0">
                <a:latin typeface="Tahoma" charset="0"/>
              </a:rPr>
              <a:t>h-2</a:t>
            </a:r>
            <a:r>
              <a:rPr lang="en-US" sz="2000" dirty="0">
                <a:latin typeface="Tahoma" charset="0"/>
              </a:rPr>
              <a:t>.</a:t>
            </a:r>
          </a:p>
          <a:p>
            <a:pPr eaLnBrk="1" hangingPunct="1">
              <a:lnSpc>
                <a:spcPct val="90000"/>
              </a:lnSpc>
            </a:pPr>
            <a:r>
              <a:rPr lang="en-US" sz="2000" dirty="0">
                <a:latin typeface="Tahoma" charset="0"/>
              </a:rPr>
              <a:t>That is, n(h) = 1 + n(h-1) + n(h-2)</a:t>
            </a:r>
          </a:p>
          <a:p>
            <a:pPr eaLnBrk="1" hangingPunct="1">
              <a:lnSpc>
                <a:spcPct val="90000"/>
              </a:lnSpc>
            </a:pPr>
            <a:r>
              <a:rPr lang="en-US" sz="2000" dirty="0">
                <a:latin typeface="Tahoma" charset="0"/>
              </a:rPr>
              <a:t>Knowing n(h-1) &gt; n(h-2), we get n(h) &gt; 2n(h-2). So</a:t>
            </a:r>
          </a:p>
          <a:p>
            <a:pPr lvl="1" eaLnBrk="1" hangingPunct="1">
              <a:lnSpc>
                <a:spcPct val="90000"/>
              </a:lnSpc>
              <a:buFont typeface="Wingdings" charset="0"/>
              <a:buNone/>
            </a:pPr>
            <a:r>
              <a:rPr lang="en-US" sz="1800" dirty="0">
                <a:solidFill>
                  <a:schemeClr val="tx2"/>
                </a:solidFill>
                <a:latin typeface="Tahoma" charset="0"/>
              </a:rPr>
              <a:t>n(h) &gt; </a:t>
            </a:r>
            <a:r>
              <a:rPr lang="en-US" sz="1800" dirty="0" smtClean="0">
                <a:solidFill>
                  <a:schemeClr val="tx2"/>
                </a:solidFill>
                <a:latin typeface="Tahoma" charset="0"/>
              </a:rPr>
              <a:t>2*n(h-2</a:t>
            </a:r>
            <a:r>
              <a:rPr lang="en-US" sz="1800" dirty="0">
                <a:solidFill>
                  <a:schemeClr val="tx2"/>
                </a:solidFill>
                <a:latin typeface="Tahoma" charset="0"/>
              </a:rPr>
              <a:t>), n(h) &gt; </a:t>
            </a:r>
            <a:r>
              <a:rPr lang="en-US" sz="1800" dirty="0" smtClean="0">
                <a:solidFill>
                  <a:schemeClr val="tx2"/>
                </a:solidFill>
                <a:latin typeface="Tahoma" charset="0"/>
              </a:rPr>
              <a:t>4*n(h-4</a:t>
            </a:r>
            <a:r>
              <a:rPr lang="en-US" sz="1800" dirty="0">
                <a:solidFill>
                  <a:schemeClr val="tx2"/>
                </a:solidFill>
                <a:latin typeface="Tahoma" charset="0"/>
              </a:rPr>
              <a:t>), n(h) &gt; </a:t>
            </a:r>
            <a:r>
              <a:rPr lang="en-US" sz="1800" dirty="0" smtClean="0">
                <a:solidFill>
                  <a:schemeClr val="tx2"/>
                </a:solidFill>
                <a:latin typeface="Tahoma" charset="0"/>
              </a:rPr>
              <a:t>8*n(h-6</a:t>
            </a:r>
            <a:r>
              <a:rPr lang="en-US" sz="1800" dirty="0">
                <a:solidFill>
                  <a:schemeClr val="tx2"/>
                </a:solidFill>
                <a:latin typeface="Tahoma" charset="0"/>
              </a:rPr>
              <a:t>), … (by </a:t>
            </a:r>
            <a:r>
              <a:rPr lang="en-US" sz="1800" dirty="0" smtClean="0">
                <a:solidFill>
                  <a:schemeClr val="tx2"/>
                </a:solidFill>
                <a:latin typeface="Tahoma" charset="0"/>
              </a:rPr>
              <a:t>substitution</a:t>
            </a:r>
            <a:r>
              <a:rPr lang="en-US" sz="1800" dirty="0" smtClean="0">
                <a:solidFill>
                  <a:schemeClr val="tx2"/>
                </a:solidFill>
                <a:latin typeface="Tahoma" charset="0"/>
              </a:rPr>
              <a:t>),</a:t>
            </a:r>
            <a:endParaRPr lang="en-US" sz="1800" dirty="0">
              <a:solidFill>
                <a:schemeClr val="tx2"/>
              </a:solidFill>
              <a:latin typeface="Tahoma" charset="0"/>
            </a:endParaRPr>
          </a:p>
          <a:p>
            <a:pPr lvl="1" eaLnBrk="1" hangingPunct="1">
              <a:lnSpc>
                <a:spcPct val="90000"/>
              </a:lnSpc>
              <a:buNone/>
            </a:pPr>
            <a:r>
              <a:rPr lang="en-US" sz="1800" dirty="0">
                <a:solidFill>
                  <a:schemeClr val="tx2"/>
                </a:solidFill>
                <a:latin typeface="Tahoma" charset="0"/>
              </a:rPr>
              <a:t>n(h) &gt; 2</a:t>
            </a:r>
            <a:r>
              <a:rPr lang="en-US" sz="1800" baseline="30000" dirty="0">
                <a:solidFill>
                  <a:schemeClr val="tx2"/>
                </a:solidFill>
                <a:latin typeface="Tahoma" charset="0"/>
              </a:rPr>
              <a:t>i</a:t>
            </a:r>
            <a:r>
              <a:rPr lang="en-US" sz="1800" dirty="0">
                <a:solidFill>
                  <a:schemeClr val="tx2"/>
                </a:solidFill>
                <a:latin typeface="Tahoma" charset="0"/>
              </a:rPr>
              <a:t>n(h-2i</a:t>
            </a:r>
            <a:r>
              <a:rPr lang="en-US" sz="1800" dirty="0" smtClean="0">
                <a:solidFill>
                  <a:schemeClr val="tx2"/>
                </a:solidFill>
                <a:latin typeface="Tahoma" charset="0"/>
              </a:rPr>
              <a:t>) till h-2i=1 or 2. Then n(h) &gt;</a:t>
            </a:r>
            <a:r>
              <a:rPr lang="en-US" sz="1800" dirty="0">
                <a:latin typeface="Tahoma" charset="0"/>
              </a:rPr>
              <a:t>2 </a:t>
            </a:r>
            <a:r>
              <a:rPr lang="en-US" sz="1800" baseline="30000" dirty="0" smtClean="0">
                <a:latin typeface="Tahoma" charset="0"/>
              </a:rPr>
              <a:t>h/2-1</a:t>
            </a:r>
            <a:r>
              <a:rPr lang="en-US" sz="1800" dirty="0" smtClean="0">
                <a:latin typeface="Tahoma" charset="0"/>
              </a:rPr>
              <a:t> *n(1)</a:t>
            </a:r>
            <a:endParaRPr lang="en-US" sz="1800" dirty="0">
              <a:latin typeface="Tahoma" charset="0"/>
            </a:endParaRPr>
          </a:p>
          <a:p>
            <a:pPr eaLnBrk="1" hangingPunct="1">
              <a:lnSpc>
                <a:spcPct val="90000"/>
              </a:lnSpc>
            </a:pPr>
            <a:r>
              <a:rPr lang="en-US" sz="2000" dirty="0">
                <a:latin typeface="Tahoma" charset="0"/>
              </a:rPr>
              <a:t>Solving the base case we get: n(h) &gt; 2 </a:t>
            </a:r>
            <a:r>
              <a:rPr lang="en-US" sz="2000" baseline="30000" dirty="0">
                <a:latin typeface="Tahoma" charset="0"/>
              </a:rPr>
              <a:t>h/2-1</a:t>
            </a:r>
          </a:p>
          <a:p>
            <a:pPr eaLnBrk="1" hangingPunct="1">
              <a:lnSpc>
                <a:spcPct val="90000"/>
              </a:lnSpc>
            </a:pPr>
            <a:r>
              <a:rPr lang="en-US" sz="2000" dirty="0">
                <a:latin typeface="Tahoma" charset="0"/>
              </a:rPr>
              <a:t>Taking logarithms: h &lt; 2log n(h) +2</a:t>
            </a:r>
          </a:p>
          <a:p>
            <a:pPr eaLnBrk="1" hangingPunct="1">
              <a:lnSpc>
                <a:spcPct val="90000"/>
              </a:lnSpc>
            </a:pPr>
            <a:r>
              <a:rPr lang="en-US" sz="2000" dirty="0">
                <a:latin typeface="Tahoma" charset="0"/>
              </a:rPr>
              <a:t>Thus the height of an AVL tree is O(log n)</a:t>
            </a:r>
          </a:p>
          <a:p>
            <a:pPr eaLnBrk="1" hangingPunct="1">
              <a:lnSpc>
                <a:spcPct val="90000"/>
              </a:lnSpc>
            </a:pPr>
            <a:endParaRPr lang="en-US" sz="2000" dirty="0">
              <a:latin typeface="Tahoma" charset="0"/>
            </a:endParaRPr>
          </a:p>
        </p:txBody>
      </p:sp>
      <p:grpSp>
        <p:nvGrpSpPr>
          <p:cNvPr id="19461" name="Group 1052"/>
          <p:cNvGrpSpPr>
            <a:grpSpLocks/>
          </p:cNvGrpSpPr>
          <p:nvPr/>
        </p:nvGrpSpPr>
        <p:grpSpPr bwMode="auto">
          <a:xfrm>
            <a:off x="6629400" y="76200"/>
            <a:ext cx="2360613" cy="1371600"/>
            <a:chOff x="3984" y="144"/>
            <a:chExt cx="1487" cy="864"/>
          </a:xfrm>
        </p:grpSpPr>
        <p:sp>
          <p:nvSpPr>
            <p:cNvPr id="19462" name="Oval 1033"/>
            <p:cNvSpPr>
              <a:spLocks noChangeArrowheads="1"/>
            </p:cNvSpPr>
            <p:nvPr/>
          </p:nvSpPr>
          <p:spPr bwMode="auto">
            <a:xfrm>
              <a:off x="4545" y="254"/>
              <a:ext cx="156" cy="164"/>
            </a:xfrm>
            <a:prstGeom prst="ellipse">
              <a:avLst/>
            </a:prstGeom>
            <a:solidFill>
              <a:schemeClr val="accent1"/>
            </a:solidFill>
            <a:ln w="19050">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3</a:t>
              </a:r>
            </a:p>
          </p:txBody>
        </p:sp>
        <p:sp>
          <p:nvSpPr>
            <p:cNvPr id="19463" name="Rectangle 1034"/>
            <p:cNvSpPr>
              <a:spLocks noChangeAspect="1" noChangeArrowheads="1"/>
            </p:cNvSpPr>
            <p:nvPr/>
          </p:nvSpPr>
          <p:spPr bwMode="auto">
            <a:xfrm>
              <a:off x="4368" y="549"/>
              <a:ext cx="112" cy="118"/>
            </a:xfrm>
            <a:prstGeom prst="rect">
              <a:avLst/>
            </a:prstGeom>
            <a:solidFill>
              <a:schemeClr val="folHlink"/>
            </a:solidFill>
            <a:ln w="38100">
              <a:solidFill>
                <a:schemeClr val="tx1"/>
              </a:solidFill>
              <a:miter lim="800000"/>
              <a:headEnd/>
              <a:tailEnd/>
            </a:ln>
          </p:spPr>
          <p:txBody>
            <a:bodyPr wrap="none" anchor="ctr"/>
            <a:lstStyle/>
            <a:p>
              <a:endParaRPr lang="en-US" sz="1600"/>
            </a:p>
          </p:txBody>
        </p:sp>
        <p:cxnSp>
          <p:nvCxnSpPr>
            <p:cNvPr id="19464" name="AutoShape 1035"/>
            <p:cNvCxnSpPr>
              <a:cxnSpLocks noChangeShapeType="1"/>
              <a:stCxn id="19463" idx="0"/>
              <a:endCxn id="19462" idx="3"/>
            </p:cNvCxnSpPr>
            <p:nvPr/>
          </p:nvCxnSpPr>
          <p:spPr bwMode="auto">
            <a:xfrm flipV="1">
              <a:off x="4424" y="399"/>
              <a:ext cx="145" cy="14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9465" name="Oval 1041"/>
            <p:cNvSpPr>
              <a:spLocks noChangeArrowheads="1"/>
            </p:cNvSpPr>
            <p:nvPr/>
          </p:nvSpPr>
          <p:spPr bwMode="auto">
            <a:xfrm>
              <a:off x="4749" y="547"/>
              <a:ext cx="155" cy="164"/>
            </a:xfrm>
            <a:prstGeom prst="ellipse">
              <a:avLst/>
            </a:prstGeom>
            <a:solidFill>
              <a:schemeClr val="accent1"/>
            </a:solidFill>
            <a:ln w="19050">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4</a:t>
              </a:r>
            </a:p>
          </p:txBody>
        </p:sp>
        <p:sp>
          <p:nvSpPr>
            <p:cNvPr id="19466" name="Rectangle 1042"/>
            <p:cNvSpPr>
              <a:spLocks noChangeAspect="1" noChangeArrowheads="1"/>
            </p:cNvSpPr>
            <p:nvPr/>
          </p:nvSpPr>
          <p:spPr bwMode="auto">
            <a:xfrm>
              <a:off x="4628" y="842"/>
              <a:ext cx="112" cy="118"/>
            </a:xfrm>
            <a:prstGeom prst="rect">
              <a:avLst/>
            </a:prstGeom>
            <a:solidFill>
              <a:schemeClr val="folHlink"/>
            </a:solidFill>
            <a:ln w="38100">
              <a:solidFill>
                <a:schemeClr val="tx1"/>
              </a:solidFill>
              <a:miter lim="800000"/>
              <a:headEnd/>
              <a:tailEnd/>
            </a:ln>
          </p:spPr>
          <p:txBody>
            <a:bodyPr wrap="none" anchor="ctr"/>
            <a:lstStyle/>
            <a:p>
              <a:endParaRPr lang="en-US" sz="1600"/>
            </a:p>
          </p:txBody>
        </p:sp>
        <p:sp>
          <p:nvSpPr>
            <p:cNvPr id="19467" name="Rectangle 1043"/>
            <p:cNvSpPr>
              <a:spLocks noChangeAspect="1" noChangeArrowheads="1"/>
            </p:cNvSpPr>
            <p:nvPr/>
          </p:nvSpPr>
          <p:spPr bwMode="auto">
            <a:xfrm>
              <a:off x="4942" y="842"/>
              <a:ext cx="112" cy="118"/>
            </a:xfrm>
            <a:prstGeom prst="rect">
              <a:avLst/>
            </a:prstGeom>
            <a:solidFill>
              <a:schemeClr val="folHlink"/>
            </a:solidFill>
            <a:ln w="38100">
              <a:solidFill>
                <a:schemeClr val="tx1"/>
              </a:solidFill>
              <a:miter lim="800000"/>
              <a:headEnd/>
              <a:tailEnd/>
            </a:ln>
          </p:spPr>
          <p:txBody>
            <a:bodyPr wrap="none" anchor="ctr"/>
            <a:lstStyle/>
            <a:p>
              <a:endParaRPr lang="en-US" sz="1600"/>
            </a:p>
          </p:txBody>
        </p:sp>
        <p:cxnSp>
          <p:nvCxnSpPr>
            <p:cNvPr id="19468" name="AutoShape 1044"/>
            <p:cNvCxnSpPr>
              <a:cxnSpLocks noChangeShapeType="1"/>
              <a:stCxn id="19467" idx="0"/>
              <a:endCxn id="19465" idx="5"/>
            </p:cNvCxnSpPr>
            <p:nvPr/>
          </p:nvCxnSpPr>
          <p:spPr bwMode="auto">
            <a:xfrm flipH="1" flipV="1">
              <a:off x="4882" y="692"/>
              <a:ext cx="116" cy="14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69" name="AutoShape 1045"/>
            <p:cNvCxnSpPr>
              <a:cxnSpLocks noChangeShapeType="1"/>
              <a:stCxn id="19466" idx="0"/>
              <a:endCxn id="19465" idx="3"/>
            </p:cNvCxnSpPr>
            <p:nvPr/>
          </p:nvCxnSpPr>
          <p:spPr bwMode="auto">
            <a:xfrm flipV="1">
              <a:off x="4684" y="692"/>
              <a:ext cx="87" cy="14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70" name="AutoShape 1046"/>
            <p:cNvCxnSpPr>
              <a:cxnSpLocks noChangeShapeType="1"/>
              <a:stCxn id="19465" idx="0"/>
              <a:endCxn id="19462" idx="5"/>
            </p:cNvCxnSpPr>
            <p:nvPr/>
          </p:nvCxnSpPr>
          <p:spPr bwMode="auto">
            <a:xfrm flipH="1" flipV="1">
              <a:off x="4678" y="399"/>
              <a:ext cx="149" cy="143"/>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19471" name="Text Box 1048"/>
            <p:cNvSpPr txBox="1">
              <a:spLocks noChangeArrowheads="1"/>
            </p:cNvSpPr>
            <p:nvPr/>
          </p:nvSpPr>
          <p:spPr bwMode="auto">
            <a:xfrm>
              <a:off x="4944" y="480"/>
              <a:ext cx="52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a:solidFill>
                    <a:schemeClr val="tx2"/>
                  </a:solidFill>
                </a:rPr>
                <a:t>n(1)</a:t>
              </a:r>
              <a:endParaRPr lang="en-US" sz="1600" b="1" i="1">
                <a:solidFill>
                  <a:schemeClr val="tx2"/>
                </a:solidFill>
              </a:endParaRPr>
            </a:p>
          </p:txBody>
        </p:sp>
        <p:sp>
          <p:nvSpPr>
            <p:cNvPr id="19472" name="Text Box 1049"/>
            <p:cNvSpPr txBox="1">
              <a:spLocks noChangeArrowheads="1"/>
            </p:cNvSpPr>
            <p:nvPr/>
          </p:nvSpPr>
          <p:spPr bwMode="auto">
            <a:xfrm>
              <a:off x="4033" y="192"/>
              <a:ext cx="52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a:t>n(2)</a:t>
              </a:r>
              <a:endParaRPr lang="en-US" sz="1600" b="1" i="1"/>
            </a:p>
          </p:txBody>
        </p:sp>
        <p:sp>
          <p:nvSpPr>
            <p:cNvPr id="19473" name="AutoShape 1050"/>
            <p:cNvSpPr>
              <a:spLocks noChangeArrowheads="1"/>
            </p:cNvSpPr>
            <p:nvPr/>
          </p:nvSpPr>
          <p:spPr bwMode="auto">
            <a:xfrm>
              <a:off x="4416" y="432"/>
              <a:ext cx="768" cy="528"/>
            </a:xfrm>
            <a:prstGeom prst="triangle">
              <a:avLst>
                <a:gd name="adj" fmla="val 50000"/>
              </a:avLst>
            </a:prstGeom>
            <a:noFill/>
            <a:ln w="38100">
              <a:solidFill>
                <a:schemeClr val="tx2"/>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9474" name="AutoShape 1051"/>
            <p:cNvSpPr>
              <a:spLocks noChangeArrowheads="1"/>
            </p:cNvSpPr>
            <p:nvPr/>
          </p:nvSpPr>
          <p:spPr bwMode="auto">
            <a:xfrm>
              <a:off x="3984" y="144"/>
              <a:ext cx="1296" cy="864"/>
            </a:xfrm>
            <a:prstGeom prst="triangle">
              <a:avLst>
                <a:gd name="adj" fmla="val 50000"/>
              </a:avLst>
            </a:prstGeom>
            <a:noFill/>
            <a:ln w="3810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2136989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048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286F62C-E3AF-6B4C-AE00-6FAA8E2EA71C}" type="slidenum">
              <a:rPr lang="en-US" sz="1400"/>
              <a:pPr eaLnBrk="1" hangingPunct="1"/>
              <a:t>13</a:t>
            </a:fld>
            <a:endParaRPr lang="en-US" sz="1400"/>
          </a:p>
        </p:txBody>
      </p:sp>
      <p:sp>
        <p:nvSpPr>
          <p:cNvPr id="20483" name="Rectangle 2"/>
          <p:cNvSpPr>
            <a:spLocks noGrp="1" noChangeArrowheads="1"/>
          </p:cNvSpPr>
          <p:nvPr>
            <p:ph type="title"/>
          </p:nvPr>
        </p:nvSpPr>
        <p:spPr>
          <a:xfrm>
            <a:off x="533400" y="304800"/>
            <a:ext cx="7772400" cy="1143000"/>
          </a:xfrm>
        </p:spPr>
        <p:txBody>
          <a:bodyPr/>
          <a:lstStyle/>
          <a:p>
            <a:pPr eaLnBrk="1" hangingPunct="1"/>
            <a:r>
              <a:rPr lang="en-US">
                <a:latin typeface="Tahoma" charset="0"/>
              </a:rPr>
              <a:t>Insertion</a:t>
            </a:r>
          </a:p>
        </p:txBody>
      </p:sp>
      <p:sp>
        <p:nvSpPr>
          <p:cNvPr id="20484" name="Rectangle 3" descr="Rectangle: Click to edit Master text styles&#10;Second level&#10;Third level&#10;Fourth level&#10;Fifth level"/>
          <p:cNvSpPr>
            <a:spLocks noGrp="1" noChangeArrowheads="1"/>
          </p:cNvSpPr>
          <p:nvPr>
            <p:ph type="body" idx="1"/>
          </p:nvPr>
        </p:nvSpPr>
        <p:spPr>
          <a:xfrm>
            <a:off x="685800" y="1524000"/>
            <a:ext cx="7772400" cy="4114800"/>
          </a:xfrm>
        </p:spPr>
        <p:txBody>
          <a:bodyPr/>
          <a:lstStyle/>
          <a:p>
            <a:pPr eaLnBrk="1" hangingPunct="1">
              <a:lnSpc>
                <a:spcPct val="80000"/>
              </a:lnSpc>
            </a:pPr>
            <a:r>
              <a:rPr lang="en-US" sz="2400">
                <a:latin typeface="Tahoma" charset="0"/>
              </a:rPr>
              <a:t>Insertion is as in a binary search tree</a:t>
            </a:r>
          </a:p>
          <a:p>
            <a:pPr eaLnBrk="1" hangingPunct="1">
              <a:lnSpc>
                <a:spcPct val="80000"/>
              </a:lnSpc>
            </a:pPr>
            <a:r>
              <a:rPr lang="en-US" sz="2400">
                <a:latin typeface="Tahoma" charset="0"/>
              </a:rPr>
              <a:t>Always done by expanding an external node.</a:t>
            </a:r>
          </a:p>
          <a:p>
            <a:pPr eaLnBrk="1" hangingPunct="1">
              <a:lnSpc>
                <a:spcPct val="80000"/>
              </a:lnSpc>
            </a:pPr>
            <a:r>
              <a:rPr lang="en-US" sz="2400">
                <a:latin typeface="Tahoma" charset="0"/>
              </a:rPr>
              <a:t>Example:</a:t>
            </a:r>
          </a:p>
        </p:txBody>
      </p:sp>
      <p:grpSp>
        <p:nvGrpSpPr>
          <p:cNvPr id="20485" name="Group 4"/>
          <p:cNvGrpSpPr>
            <a:grpSpLocks/>
          </p:cNvGrpSpPr>
          <p:nvPr/>
        </p:nvGrpSpPr>
        <p:grpSpPr bwMode="auto">
          <a:xfrm>
            <a:off x="5334000" y="2635250"/>
            <a:ext cx="2590822" cy="3429000"/>
            <a:chOff x="3696" y="1200"/>
            <a:chExt cx="1728" cy="2160"/>
          </a:xfrm>
        </p:grpSpPr>
        <p:sp>
          <p:nvSpPr>
            <p:cNvPr id="20530" name="Oval 5"/>
            <p:cNvSpPr>
              <a:spLocks noChangeArrowheads="1"/>
            </p:cNvSpPr>
            <p:nvPr/>
          </p:nvSpPr>
          <p:spPr bwMode="auto">
            <a:xfrm>
              <a:off x="4252" y="1200"/>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44</a:t>
              </a:r>
            </a:p>
          </p:txBody>
        </p:sp>
        <p:sp>
          <p:nvSpPr>
            <p:cNvPr id="20531" name="Oval 6"/>
            <p:cNvSpPr>
              <a:spLocks noChangeArrowheads="1"/>
            </p:cNvSpPr>
            <p:nvPr/>
          </p:nvSpPr>
          <p:spPr bwMode="auto">
            <a:xfrm>
              <a:off x="3748" y="1584"/>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17</a:t>
              </a:r>
            </a:p>
          </p:txBody>
        </p:sp>
        <p:sp>
          <p:nvSpPr>
            <p:cNvPr id="20532" name="Oval 7"/>
            <p:cNvSpPr>
              <a:spLocks noChangeArrowheads="1"/>
            </p:cNvSpPr>
            <p:nvPr/>
          </p:nvSpPr>
          <p:spPr bwMode="auto">
            <a:xfrm>
              <a:off x="4792" y="1584"/>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78</a:t>
              </a:r>
            </a:p>
          </p:txBody>
        </p:sp>
        <p:sp>
          <p:nvSpPr>
            <p:cNvPr id="20533" name="Oval 8"/>
            <p:cNvSpPr>
              <a:spLocks noChangeArrowheads="1"/>
            </p:cNvSpPr>
            <p:nvPr/>
          </p:nvSpPr>
          <p:spPr bwMode="auto">
            <a:xfrm>
              <a:off x="3880" y="2016"/>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32</a:t>
              </a:r>
            </a:p>
          </p:txBody>
        </p:sp>
        <p:sp>
          <p:nvSpPr>
            <p:cNvPr id="20534" name="Oval 9"/>
            <p:cNvSpPr>
              <a:spLocks noChangeArrowheads="1"/>
            </p:cNvSpPr>
            <p:nvPr/>
          </p:nvSpPr>
          <p:spPr bwMode="auto">
            <a:xfrm>
              <a:off x="4492" y="2016"/>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50</a:t>
              </a:r>
            </a:p>
          </p:txBody>
        </p:sp>
        <p:sp>
          <p:nvSpPr>
            <p:cNvPr id="20535" name="Oval 10"/>
            <p:cNvSpPr>
              <a:spLocks noChangeArrowheads="1"/>
            </p:cNvSpPr>
            <p:nvPr/>
          </p:nvSpPr>
          <p:spPr bwMode="auto">
            <a:xfrm>
              <a:off x="5128" y="2016"/>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88</a:t>
              </a:r>
            </a:p>
          </p:txBody>
        </p:sp>
        <p:sp>
          <p:nvSpPr>
            <p:cNvPr id="20536" name="Oval 11"/>
            <p:cNvSpPr>
              <a:spLocks noChangeArrowheads="1"/>
            </p:cNvSpPr>
            <p:nvPr/>
          </p:nvSpPr>
          <p:spPr bwMode="auto">
            <a:xfrm>
              <a:off x="4270" y="244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48</a:t>
              </a:r>
            </a:p>
          </p:txBody>
        </p:sp>
        <p:sp>
          <p:nvSpPr>
            <p:cNvPr id="20537" name="Oval 12"/>
            <p:cNvSpPr>
              <a:spLocks noChangeArrowheads="1"/>
            </p:cNvSpPr>
            <p:nvPr/>
          </p:nvSpPr>
          <p:spPr bwMode="auto">
            <a:xfrm>
              <a:off x="4744" y="244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62</a:t>
              </a:r>
            </a:p>
          </p:txBody>
        </p:sp>
        <p:sp>
          <p:nvSpPr>
            <p:cNvPr id="20538" name="Rectangle 13"/>
            <p:cNvSpPr>
              <a:spLocks noChangeArrowheads="1"/>
            </p:cNvSpPr>
            <p:nvPr/>
          </p:nvSpPr>
          <p:spPr bwMode="auto">
            <a:xfrm>
              <a:off x="3696" y="1976"/>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39" name="Rectangle 14"/>
            <p:cNvSpPr>
              <a:spLocks noChangeArrowheads="1"/>
            </p:cNvSpPr>
            <p:nvPr/>
          </p:nvSpPr>
          <p:spPr bwMode="auto">
            <a:xfrm>
              <a:off x="3888" y="2408"/>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40" name="Rectangle 15"/>
            <p:cNvSpPr>
              <a:spLocks noChangeArrowheads="1"/>
            </p:cNvSpPr>
            <p:nvPr/>
          </p:nvSpPr>
          <p:spPr bwMode="auto">
            <a:xfrm>
              <a:off x="4080" y="2408"/>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41" name="Rectangle 16"/>
            <p:cNvSpPr>
              <a:spLocks noChangeArrowheads="1"/>
            </p:cNvSpPr>
            <p:nvPr/>
          </p:nvSpPr>
          <p:spPr bwMode="auto">
            <a:xfrm>
              <a:off x="4272" y="284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42" name="Rectangle 17"/>
            <p:cNvSpPr>
              <a:spLocks noChangeArrowheads="1"/>
            </p:cNvSpPr>
            <p:nvPr/>
          </p:nvSpPr>
          <p:spPr bwMode="auto">
            <a:xfrm>
              <a:off x="4464" y="284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43" name="Rectangle 18"/>
            <p:cNvSpPr>
              <a:spLocks noChangeArrowheads="1"/>
            </p:cNvSpPr>
            <p:nvPr/>
          </p:nvSpPr>
          <p:spPr bwMode="auto">
            <a:xfrm>
              <a:off x="4944" y="284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44" name="Rectangle 19"/>
            <p:cNvSpPr>
              <a:spLocks noChangeArrowheads="1"/>
            </p:cNvSpPr>
            <p:nvPr/>
          </p:nvSpPr>
          <p:spPr bwMode="auto">
            <a:xfrm>
              <a:off x="5136" y="2408"/>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45" name="Rectangle 20"/>
            <p:cNvSpPr>
              <a:spLocks noChangeArrowheads="1"/>
            </p:cNvSpPr>
            <p:nvPr/>
          </p:nvSpPr>
          <p:spPr bwMode="auto">
            <a:xfrm>
              <a:off x="5328" y="2408"/>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0546" name="AutoShape 21"/>
            <p:cNvCxnSpPr>
              <a:cxnSpLocks noChangeShapeType="1"/>
              <a:stCxn id="20530" idx="4"/>
              <a:endCxn id="20531" idx="0"/>
            </p:cNvCxnSpPr>
            <p:nvPr/>
          </p:nvCxnSpPr>
          <p:spPr bwMode="auto">
            <a:xfrm flipH="1">
              <a:off x="3889" y="1454"/>
              <a:ext cx="504" cy="130"/>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47" name="AutoShape 22"/>
            <p:cNvCxnSpPr>
              <a:cxnSpLocks noChangeShapeType="1"/>
              <a:stCxn id="20531" idx="4"/>
              <a:endCxn id="20538" idx="0"/>
            </p:cNvCxnSpPr>
            <p:nvPr/>
          </p:nvCxnSpPr>
          <p:spPr bwMode="auto">
            <a:xfrm flipH="1">
              <a:off x="3744" y="1838"/>
              <a:ext cx="14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48" name="AutoShape 23"/>
            <p:cNvCxnSpPr>
              <a:cxnSpLocks noChangeShapeType="1"/>
              <a:stCxn id="20531" idx="4"/>
              <a:endCxn id="20533" idx="0"/>
            </p:cNvCxnSpPr>
            <p:nvPr/>
          </p:nvCxnSpPr>
          <p:spPr bwMode="auto">
            <a:xfrm>
              <a:off x="3889" y="1838"/>
              <a:ext cx="132"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49" name="AutoShape 24"/>
            <p:cNvCxnSpPr>
              <a:cxnSpLocks noChangeShapeType="1"/>
              <a:stCxn id="20530" idx="4"/>
              <a:endCxn id="20532" idx="0"/>
            </p:cNvCxnSpPr>
            <p:nvPr/>
          </p:nvCxnSpPr>
          <p:spPr bwMode="auto">
            <a:xfrm>
              <a:off x="4393" y="1454"/>
              <a:ext cx="540" cy="130"/>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0" name="AutoShape 25"/>
            <p:cNvCxnSpPr>
              <a:cxnSpLocks noChangeShapeType="1"/>
              <a:stCxn id="20532" idx="4"/>
              <a:endCxn id="20534" idx="0"/>
            </p:cNvCxnSpPr>
            <p:nvPr/>
          </p:nvCxnSpPr>
          <p:spPr bwMode="auto">
            <a:xfrm flipH="1">
              <a:off x="4633" y="1838"/>
              <a:ext cx="300"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1" name="AutoShape 26"/>
            <p:cNvCxnSpPr>
              <a:cxnSpLocks noChangeShapeType="1"/>
              <a:stCxn id="20532" idx="4"/>
              <a:endCxn id="20535" idx="0"/>
            </p:cNvCxnSpPr>
            <p:nvPr/>
          </p:nvCxnSpPr>
          <p:spPr bwMode="auto">
            <a:xfrm>
              <a:off x="4933" y="1838"/>
              <a:ext cx="336"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2" name="AutoShape 27"/>
            <p:cNvCxnSpPr>
              <a:cxnSpLocks noChangeShapeType="1"/>
              <a:stCxn id="20534" idx="4"/>
              <a:endCxn id="20536" idx="0"/>
            </p:cNvCxnSpPr>
            <p:nvPr/>
          </p:nvCxnSpPr>
          <p:spPr bwMode="auto">
            <a:xfrm flipH="1">
              <a:off x="4411" y="2270"/>
              <a:ext cx="222"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3" name="AutoShape 28"/>
            <p:cNvCxnSpPr>
              <a:cxnSpLocks noChangeShapeType="1"/>
              <a:stCxn id="20533" idx="4"/>
              <a:endCxn id="20539" idx="0"/>
            </p:cNvCxnSpPr>
            <p:nvPr/>
          </p:nvCxnSpPr>
          <p:spPr bwMode="auto">
            <a:xfrm flipH="1">
              <a:off x="3936" y="2270"/>
              <a:ext cx="8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4" name="AutoShape 29"/>
            <p:cNvCxnSpPr>
              <a:cxnSpLocks noChangeShapeType="1"/>
              <a:stCxn id="20533" idx="4"/>
              <a:endCxn id="20540" idx="0"/>
            </p:cNvCxnSpPr>
            <p:nvPr/>
          </p:nvCxnSpPr>
          <p:spPr bwMode="auto">
            <a:xfrm>
              <a:off x="4021" y="2270"/>
              <a:ext cx="107"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5" name="AutoShape 30"/>
            <p:cNvCxnSpPr>
              <a:cxnSpLocks noChangeShapeType="1"/>
              <a:stCxn id="20536" idx="4"/>
              <a:endCxn id="20541" idx="0"/>
            </p:cNvCxnSpPr>
            <p:nvPr/>
          </p:nvCxnSpPr>
          <p:spPr bwMode="auto">
            <a:xfrm flipH="1">
              <a:off x="4320" y="2702"/>
              <a:ext cx="9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6" name="AutoShape 31"/>
            <p:cNvCxnSpPr>
              <a:cxnSpLocks noChangeShapeType="1"/>
              <a:stCxn id="20536" idx="4"/>
              <a:endCxn id="20542" idx="0"/>
            </p:cNvCxnSpPr>
            <p:nvPr/>
          </p:nvCxnSpPr>
          <p:spPr bwMode="auto">
            <a:xfrm>
              <a:off x="4411" y="2702"/>
              <a:ext cx="10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7" name="AutoShape 32"/>
            <p:cNvCxnSpPr>
              <a:cxnSpLocks noChangeShapeType="1"/>
              <a:stCxn id="20537" idx="4"/>
              <a:endCxn id="20562" idx="0"/>
            </p:cNvCxnSpPr>
            <p:nvPr/>
          </p:nvCxnSpPr>
          <p:spPr bwMode="auto">
            <a:xfrm flipH="1">
              <a:off x="4757" y="2702"/>
              <a:ext cx="128" cy="170"/>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8" name="AutoShape 33"/>
            <p:cNvCxnSpPr>
              <a:cxnSpLocks noChangeShapeType="1"/>
              <a:stCxn id="20537" idx="4"/>
              <a:endCxn id="20543" idx="0"/>
            </p:cNvCxnSpPr>
            <p:nvPr/>
          </p:nvCxnSpPr>
          <p:spPr bwMode="auto">
            <a:xfrm>
              <a:off x="4885" y="2702"/>
              <a:ext cx="107"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9" name="AutoShape 34"/>
            <p:cNvCxnSpPr>
              <a:cxnSpLocks noChangeShapeType="1"/>
              <a:stCxn id="20534" idx="4"/>
              <a:endCxn id="20537" idx="0"/>
            </p:cNvCxnSpPr>
            <p:nvPr/>
          </p:nvCxnSpPr>
          <p:spPr bwMode="auto">
            <a:xfrm>
              <a:off x="4633" y="2270"/>
              <a:ext cx="252"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60" name="AutoShape 35"/>
            <p:cNvCxnSpPr>
              <a:cxnSpLocks noChangeShapeType="1"/>
              <a:stCxn id="20535" idx="4"/>
              <a:endCxn id="20544" idx="0"/>
            </p:cNvCxnSpPr>
            <p:nvPr/>
          </p:nvCxnSpPr>
          <p:spPr bwMode="auto">
            <a:xfrm flipH="1">
              <a:off x="5184" y="2270"/>
              <a:ext cx="8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61" name="AutoShape 36"/>
            <p:cNvCxnSpPr>
              <a:cxnSpLocks noChangeShapeType="1"/>
              <a:stCxn id="20535" idx="4"/>
              <a:endCxn id="20545" idx="0"/>
            </p:cNvCxnSpPr>
            <p:nvPr/>
          </p:nvCxnSpPr>
          <p:spPr bwMode="auto">
            <a:xfrm>
              <a:off x="5269" y="2270"/>
              <a:ext cx="107"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20562" name="Oval 37"/>
            <p:cNvSpPr>
              <a:spLocks noChangeArrowheads="1"/>
            </p:cNvSpPr>
            <p:nvPr/>
          </p:nvSpPr>
          <p:spPr bwMode="auto">
            <a:xfrm>
              <a:off x="4616" y="2872"/>
              <a:ext cx="282" cy="254"/>
            </a:xfrm>
            <a:prstGeom prst="ellipse">
              <a:avLst/>
            </a:prstGeom>
            <a:solidFill>
              <a:schemeClr val="accent1"/>
            </a:solidFill>
            <a:ln w="38100" cmpd="sng">
              <a:solidFill>
                <a:srgbClr val="FF0000"/>
              </a:solidFill>
              <a:round/>
              <a:headEnd/>
              <a:tailEnd/>
            </a:ln>
          </p:spPr>
          <p:txBody>
            <a:bodyPr wrap="none" anchor="ctr">
              <a:spAutoFit/>
            </a:bodyPr>
            <a:lstStyle/>
            <a:p>
              <a:r>
                <a:rPr lang="en-US" sz="1400">
                  <a:latin typeface="Times New Roman" charset="0"/>
                </a:rPr>
                <a:t>54</a:t>
              </a:r>
            </a:p>
          </p:txBody>
        </p:sp>
        <p:sp>
          <p:nvSpPr>
            <p:cNvPr id="20563" name="Rectangle 38"/>
            <p:cNvSpPr>
              <a:spLocks noChangeArrowheads="1"/>
            </p:cNvSpPr>
            <p:nvPr/>
          </p:nvSpPr>
          <p:spPr bwMode="auto">
            <a:xfrm>
              <a:off x="4618" y="3264"/>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64" name="Rectangle 39"/>
            <p:cNvSpPr>
              <a:spLocks noChangeArrowheads="1"/>
            </p:cNvSpPr>
            <p:nvPr/>
          </p:nvSpPr>
          <p:spPr bwMode="auto">
            <a:xfrm>
              <a:off x="4810" y="3264"/>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0565" name="AutoShape 40"/>
            <p:cNvCxnSpPr>
              <a:cxnSpLocks noChangeShapeType="1"/>
              <a:stCxn id="20562" idx="4"/>
              <a:endCxn id="20563" idx="0"/>
            </p:cNvCxnSpPr>
            <p:nvPr/>
          </p:nvCxnSpPr>
          <p:spPr bwMode="auto">
            <a:xfrm flipH="1">
              <a:off x="4666" y="3126"/>
              <a:ext cx="9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66" name="AutoShape 41"/>
            <p:cNvCxnSpPr>
              <a:cxnSpLocks noChangeShapeType="1"/>
              <a:stCxn id="20562" idx="4"/>
              <a:endCxn id="20564" idx="0"/>
            </p:cNvCxnSpPr>
            <p:nvPr/>
          </p:nvCxnSpPr>
          <p:spPr bwMode="auto">
            <a:xfrm>
              <a:off x="4757" y="3126"/>
              <a:ext cx="10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grpSp>
      <p:sp>
        <p:nvSpPr>
          <p:cNvPr id="20486" name="Text Box 42"/>
          <p:cNvSpPr txBox="1">
            <a:spLocks noChangeArrowheads="1"/>
          </p:cNvSpPr>
          <p:nvPr/>
        </p:nvSpPr>
        <p:spPr bwMode="auto">
          <a:xfrm>
            <a:off x="6172200" y="5530850"/>
            <a:ext cx="3127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400">
                <a:solidFill>
                  <a:schemeClr val="accent2"/>
                </a:solidFill>
                <a:latin typeface="Times New Roman" charset="0"/>
              </a:rPr>
              <a:t>w</a:t>
            </a:r>
          </a:p>
        </p:txBody>
      </p:sp>
      <p:sp>
        <p:nvSpPr>
          <p:cNvPr id="20487" name="Text Box 43"/>
          <p:cNvSpPr txBox="1">
            <a:spLocks noChangeArrowheads="1"/>
          </p:cNvSpPr>
          <p:nvPr/>
        </p:nvSpPr>
        <p:spPr bwMode="auto">
          <a:xfrm>
            <a:off x="7470775" y="4797425"/>
            <a:ext cx="4619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400">
                <a:solidFill>
                  <a:schemeClr val="accent2"/>
                </a:solidFill>
                <a:latin typeface="Times New Roman" charset="0"/>
              </a:rPr>
              <a:t>b=x</a:t>
            </a:r>
          </a:p>
        </p:txBody>
      </p:sp>
      <p:sp>
        <p:nvSpPr>
          <p:cNvPr id="20488" name="Text Box 44"/>
          <p:cNvSpPr txBox="1">
            <a:spLocks noChangeArrowheads="1"/>
          </p:cNvSpPr>
          <p:nvPr/>
        </p:nvSpPr>
        <p:spPr bwMode="auto">
          <a:xfrm>
            <a:off x="6078538" y="3511550"/>
            <a:ext cx="45243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400">
                <a:solidFill>
                  <a:schemeClr val="accent2"/>
                </a:solidFill>
                <a:latin typeface="Times New Roman" charset="0"/>
              </a:rPr>
              <a:t>a=y</a:t>
            </a:r>
          </a:p>
        </p:txBody>
      </p:sp>
      <p:sp>
        <p:nvSpPr>
          <p:cNvPr id="20489" name="Text Box 45"/>
          <p:cNvSpPr txBox="1">
            <a:spLocks noChangeArrowheads="1"/>
          </p:cNvSpPr>
          <p:nvPr/>
        </p:nvSpPr>
        <p:spPr bwMode="auto">
          <a:xfrm>
            <a:off x="7640638" y="3187700"/>
            <a:ext cx="44291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400">
                <a:solidFill>
                  <a:schemeClr val="accent2"/>
                </a:solidFill>
                <a:latin typeface="Times New Roman" charset="0"/>
              </a:rPr>
              <a:t>c=z</a:t>
            </a:r>
          </a:p>
        </p:txBody>
      </p:sp>
      <p:sp>
        <p:nvSpPr>
          <p:cNvPr id="20490" name="Line 46"/>
          <p:cNvSpPr>
            <a:spLocks noChangeShapeType="1"/>
          </p:cNvSpPr>
          <p:nvPr/>
        </p:nvSpPr>
        <p:spPr bwMode="auto">
          <a:xfrm flipV="1">
            <a:off x="6429375" y="5502275"/>
            <a:ext cx="228600" cy="15240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20491" name="Line 47"/>
          <p:cNvSpPr>
            <a:spLocks noChangeShapeType="1"/>
          </p:cNvSpPr>
          <p:nvPr/>
        </p:nvSpPr>
        <p:spPr bwMode="auto">
          <a:xfrm>
            <a:off x="6324600" y="3778250"/>
            <a:ext cx="152400" cy="15240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20492" name="Line 48"/>
          <p:cNvSpPr>
            <a:spLocks noChangeShapeType="1"/>
          </p:cNvSpPr>
          <p:nvPr/>
        </p:nvSpPr>
        <p:spPr bwMode="auto">
          <a:xfrm flipH="1">
            <a:off x="7391400" y="3340100"/>
            <a:ext cx="304800" cy="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20493" name="Line 49"/>
          <p:cNvSpPr>
            <a:spLocks noChangeShapeType="1"/>
          </p:cNvSpPr>
          <p:nvPr/>
        </p:nvSpPr>
        <p:spPr bwMode="auto">
          <a:xfrm flipH="1" flipV="1">
            <a:off x="7277100" y="4778375"/>
            <a:ext cx="228600" cy="15240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grpSp>
        <p:nvGrpSpPr>
          <p:cNvPr id="20494" name="Group 88"/>
          <p:cNvGrpSpPr>
            <a:grpSpLocks/>
          </p:cNvGrpSpPr>
          <p:nvPr/>
        </p:nvGrpSpPr>
        <p:grpSpPr bwMode="auto">
          <a:xfrm>
            <a:off x="1981200" y="2635250"/>
            <a:ext cx="2667000" cy="2755900"/>
            <a:chOff x="3840" y="1882"/>
            <a:chExt cx="1728" cy="1736"/>
          </a:xfrm>
        </p:grpSpPr>
        <p:sp>
          <p:nvSpPr>
            <p:cNvPr id="20497" name="Oval 89"/>
            <p:cNvSpPr>
              <a:spLocks noChangeArrowheads="1"/>
            </p:cNvSpPr>
            <p:nvPr/>
          </p:nvSpPr>
          <p:spPr bwMode="auto">
            <a:xfrm>
              <a:off x="4396" y="1882"/>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44</a:t>
              </a:r>
            </a:p>
          </p:txBody>
        </p:sp>
        <p:sp>
          <p:nvSpPr>
            <p:cNvPr id="20498" name="Oval 90"/>
            <p:cNvSpPr>
              <a:spLocks noChangeArrowheads="1"/>
            </p:cNvSpPr>
            <p:nvPr/>
          </p:nvSpPr>
          <p:spPr bwMode="auto">
            <a:xfrm>
              <a:off x="3892" y="2266"/>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17</a:t>
              </a:r>
            </a:p>
          </p:txBody>
        </p:sp>
        <p:sp>
          <p:nvSpPr>
            <p:cNvPr id="20499" name="Oval 91"/>
            <p:cNvSpPr>
              <a:spLocks noChangeArrowheads="1"/>
            </p:cNvSpPr>
            <p:nvPr/>
          </p:nvSpPr>
          <p:spPr bwMode="auto">
            <a:xfrm>
              <a:off x="4936" y="2266"/>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78</a:t>
              </a:r>
            </a:p>
          </p:txBody>
        </p:sp>
        <p:sp>
          <p:nvSpPr>
            <p:cNvPr id="20500" name="Oval 92"/>
            <p:cNvSpPr>
              <a:spLocks noChangeArrowheads="1"/>
            </p:cNvSpPr>
            <p:nvPr/>
          </p:nvSpPr>
          <p:spPr bwMode="auto">
            <a:xfrm>
              <a:off x="4024" y="269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32</a:t>
              </a:r>
            </a:p>
          </p:txBody>
        </p:sp>
        <p:sp>
          <p:nvSpPr>
            <p:cNvPr id="20501" name="Oval 93"/>
            <p:cNvSpPr>
              <a:spLocks noChangeArrowheads="1"/>
            </p:cNvSpPr>
            <p:nvPr/>
          </p:nvSpPr>
          <p:spPr bwMode="auto">
            <a:xfrm>
              <a:off x="4636" y="269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50</a:t>
              </a:r>
            </a:p>
          </p:txBody>
        </p:sp>
        <p:sp>
          <p:nvSpPr>
            <p:cNvPr id="20502" name="Oval 94"/>
            <p:cNvSpPr>
              <a:spLocks noChangeArrowheads="1"/>
            </p:cNvSpPr>
            <p:nvPr/>
          </p:nvSpPr>
          <p:spPr bwMode="auto">
            <a:xfrm>
              <a:off x="5272" y="269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88</a:t>
              </a:r>
            </a:p>
          </p:txBody>
        </p:sp>
        <p:sp>
          <p:nvSpPr>
            <p:cNvPr id="20503" name="Oval 95"/>
            <p:cNvSpPr>
              <a:spLocks noChangeArrowheads="1"/>
            </p:cNvSpPr>
            <p:nvPr/>
          </p:nvSpPr>
          <p:spPr bwMode="auto">
            <a:xfrm>
              <a:off x="4414" y="3130"/>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48</a:t>
              </a:r>
            </a:p>
          </p:txBody>
        </p:sp>
        <p:sp>
          <p:nvSpPr>
            <p:cNvPr id="20504" name="Oval 96"/>
            <p:cNvSpPr>
              <a:spLocks noChangeArrowheads="1"/>
            </p:cNvSpPr>
            <p:nvPr/>
          </p:nvSpPr>
          <p:spPr bwMode="auto">
            <a:xfrm>
              <a:off x="4888" y="3130"/>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62</a:t>
              </a:r>
            </a:p>
          </p:txBody>
        </p:sp>
        <p:sp>
          <p:nvSpPr>
            <p:cNvPr id="20505" name="Rectangle 97"/>
            <p:cNvSpPr>
              <a:spLocks noChangeArrowheads="1"/>
            </p:cNvSpPr>
            <p:nvPr/>
          </p:nvSpPr>
          <p:spPr bwMode="auto">
            <a:xfrm>
              <a:off x="3840" y="2658"/>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06" name="Rectangle 98"/>
            <p:cNvSpPr>
              <a:spLocks noChangeArrowheads="1"/>
            </p:cNvSpPr>
            <p:nvPr/>
          </p:nvSpPr>
          <p:spPr bwMode="auto">
            <a:xfrm>
              <a:off x="4032" y="309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07" name="Rectangle 99"/>
            <p:cNvSpPr>
              <a:spLocks noChangeArrowheads="1"/>
            </p:cNvSpPr>
            <p:nvPr/>
          </p:nvSpPr>
          <p:spPr bwMode="auto">
            <a:xfrm>
              <a:off x="4224" y="309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08" name="Rectangle 100"/>
            <p:cNvSpPr>
              <a:spLocks noChangeArrowheads="1"/>
            </p:cNvSpPr>
            <p:nvPr/>
          </p:nvSpPr>
          <p:spPr bwMode="auto">
            <a:xfrm>
              <a:off x="4416" y="352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09" name="Rectangle 101"/>
            <p:cNvSpPr>
              <a:spLocks noChangeArrowheads="1"/>
            </p:cNvSpPr>
            <p:nvPr/>
          </p:nvSpPr>
          <p:spPr bwMode="auto">
            <a:xfrm>
              <a:off x="4608" y="352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10" name="Rectangle 102"/>
            <p:cNvSpPr>
              <a:spLocks noChangeArrowheads="1"/>
            </p:cNvSpPr>
            <p:nvPr/>
          </p:nvSpPr>
          <p:spPr bwMode="auto">
            <a:xfrm>
              <a:off x="4896" y="352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11" name="Rectangle 103"/>
            <p:cNvSpPr>
              <a:spLocks noChangeArrowheads="1"/>
            </p:cNvSpPr>
            <p:nvPr/>
          </p:nvSpPr>
          <p:spPr bwMode="auto">
            <a:xfrm>
              <a:off x="5088" y="352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12" name="Rectangle 104"/>
            <p:cNvSpPr>
              <a:spLocks noChangeArrowheads="1"/>
            </p:cNvSpPr>
            <p:nvPr/>
          </p:nvSpPr>
          <p:spPr bwMode="auto">
            <a:xfrm>
              <a:off x="5280" y="309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13" name="Rectangle 105"/>
            <p:cNvSpPr>
              <a:spLocks noChangeArrowheads="1"/>
            </p:cNvSpPr>
            <p:nvPr/>
          </p:nvSpPr>
          <p:spPr bwMode="auto">
            <a:xfrm>
              <a:off x="5472" y="309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0514" name="AutoShape 106"/>
            <p:cNvCxnSpPr>
              <a:cxnSpLocks noChangeShapeType="1"/>
              <a:stCxn id="20497" idx="4"/>
              <a:endCxn id="20498" idx="0"/>
            </p:cNvCxnSpPr>
            <p:nvPr/>
          </p:nvCxnSpPr>
          <p:spPr bwMode="auto">
            <a:xfrm flipH="1">
              <a:off x="4033" y="2136"/>
              <a:ext cx="504" cy="130"/>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15" name="AutoShape 107"/>
            <p:cNvCxnSpPr>
              <a:cxnSpLocks noChangeShapeType="1"/>
              <a:stCxn id="20498" idx="4"/>
              <a:endCxn id="20505" idx="0"/>
            </p:cNvCxnSpPr>
            <p:nvPr/>
          </p:nvCxnSpPr>
          <p:spPr bwMode="auto">
            <a:xfrm flipH="1">
              <a:off x="3888" y="2520"/>
              <a:ext cx="14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16" name="AutoShape 108"/>
            <p:cNvCxnSpPr>
              <a:cxnSpLocks noChangeShapeType="1"/>
              <a:stCxn id="20498" idx="4"/>
              <a:endCxn id="20500" idx="0"/>
            </p:cNvCxnSpPr>
            <p:nvPr/>
          </p:nvCxnSpPr>
          <p:spPr bwMode="auto">
            <a:xfrm>
              <a:off x="4033" y="2520"/>
              <a:ext cx="132"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17" name="AutoShape 109"/>
            <p:cNvCxnSpPr>
              <a:cxnSpLocks noChangeShapeType="1"/>
              <a:stCxn id="20497" idx="4"/>
              <a:endCxn id="20499" idx="0"/>
            </p:cNvCxnSpPr>
            <p:nvPr/>
          </p:nvCxnSpPr>
          <p:spPr bwMode="auto">
            <a:xfrm>
              <a:off x="4537" y="2136"/>
              <a:ext cx="540" cy="130"/>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18" name="AutoShape 110"/>
            <p:cNvCxnSpPr>
              <a:cxnSpLocks noChangeShapeType="1"/>
              <a:stCxn id="20499" idx="4"/>
              <a:endCxn id="20501" idx="0"/>
            </p:cNvCxnSpPr>
            <p:nvPr/>
          </p:nvCxnSpPr>
          <p:spPr bwMode="auto">
            <a:xfrm flipH="1">
              <a:off x="4777" y="2520"/>
              <a:ext cx="300"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19" name="AutoShape 111"/>
            <p:cNvCxnSpPr>
              <a:cxnSpLocks noChangeShapeType="1"/>
              <a:stCxn id="20499" idx="4"/>
              <a:endCxn id="20502" idx="0"/>
            </p:cNvCxnSpPr>
            <p:nvPr/>
          </p:nvCxnSpPr>
          <p:spPr bwMode="auto">
            <a:xfrm>
              <a:off x="5077" y="2520"/>
              <a:ext cx="336"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0" name="AutoShape 112"/>
            <p:cNvCxnSpPr>
              <a:cxnSpLocks noChangeShapeType="1"/>
              <a:stCxn id="20501" idx="4"/>
              <a:endCxn id="20503" idx="0"/>
            </p:cNvCxnSpPr>
            <p:nvPr/>
          </p:nvCxnSpPr>
          <p:spPr bwMode="auto">
            <a:xfrm flipH="1">
              <a:off x="4555" y="2952"/>
              <a:ext cx="222"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1" name="AutoShape 113"/>
            <p:cNvCxnSpPr>
              <a:cxnSpLocks noChangeShapeType="1"/>
              <a:stCxn id="20500" idx="4"/>
              <a:endCxn id="20506" idx="0"/>
            </p:cNvCxnSpPr>
            <p:nvPr/>
          </p:nvCxnSpPr>
          <p:spPr bwMode="auto">
            <a:xfrm flipH="1">
              <a:off x="4080" y="2952"/>
              <a:ext cx="8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2" name="AutoShape 114"/>
            <p:cNvCxnSpPr>
              <a:cxnSpLocks noChangeShapeType="1"/>
              <a:stCxn id="20500" idx="4"/>
              <a:endCxn id="20507" idx="0"/>
            </p:cNvCxnSpPr>
            <p:nvPr/>
          </p:nvCxnSpPr>
          <p:spPr bwMode="auto">
            <a:xfrm>
              <a:off x="4165" y="2952"/>
              <a:ext cx="107"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3" name="AutoShape 115"/>
            <p:cNvCxnSpPr>
              <a:cxnSpLocks noChangeShapeType="1"/>
              <a:stCxn id="20503" idx="4"/>
              <a:endCxn id="20508" idx="0"/>
            </p:cNvCxnSpPr>
            <p:nvPr/>
          </p:nvCxnSpPr>
          <p:spPr bwMode="auto">
            <a:xfrm flipH="1">
              <a:off x="4464" y="3384"/>
              <a:ext cx="9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4" name="AutoShape 116"/>
            <p:cNvCxnSpPr>
              <a:cxnSpLocks noChangeShapeType="1"/>
              <a:stCxn id="20503" idx="4"/>
              <a:endCxn id="20509" idx="0"/>
            </p:cNvCxnSpPr>
            <p:nvPr/>
          </p:nvCxnSpPr>
          <p:spPr bwMode="auto">
            <a:xfrm>
              <a:off x="4555" y="3384"/>
              <a:ext cx="10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5" name="AutoShape 117"/>
            <p:cNvCxnSpPr>
              <a:cxnSpLocks noChangeShapeType="1"/>
              <a:stCxn id="20504" idx="4"/>
              <a:endCxn id="20510" idx="0"/>
            </p:cNvCxnSpPr>
            <p:nvPr/>
          </p:nvCxnSpPr>
          <p:spPr bwMode="auto">
            <a:xfrm flipH="1">
              <a:off x="4944" y="3384"/>
              <a:ext cx="8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6" name="AutoShape 118"/>
            <p:cNvCxnSpPr>
              <a:cxnSpLocks noChangeShapeType="1"/>
              <a:stCxn id="20504" idx="4"/>
              <a:endCxn id="20511" idx="0"/>
            </p:cNvCxnSpPr>
            <p:nvPr/>
          </p:nvCxnSpPr>
          <p:spPr bwMode="auto">
            <a:xfrm>
              <a:off x="5029" y="3384"/>
              <a:ext cx="107"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7" name="AutoShape 119"/>
            <p:cNvCxnSpPr>
              <a:cxnSpLocks noChangeShapeType="1"/>
              <a:stCxn id="20501" idx="4"/>
              <a:endCxn id="20504" idx="0"/>
            </p:cNvCxnSpPr>
            <p:nvPr/>
          </p:nvCxnSpPr>
          <p:spPr bwMode="auto">
            <a:xfrm>
              <a:off x="4777" y="2952"/>
              <a:ext cx="252"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8" name="AutoShape 120"/>
            <p:cNvCxnSpPr>
              <a:cxnSpLocks noChangeShapeType="1"/>
              <a:stCxn id="20502" idx="4"/>
              <a:endCxn id="20512" idx="0"/>
            </p:cNvCxnSpPr>
            <p:nvPr/>
          </p:nvCxnSpPr>
          <p:spPr bwMode="auto">
            <a:xfrm flipH="1">
              <a:off x="5328" y="2952"/>
              <a:ext cx="8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9" name="AutoShape 121"/>
            <p:cNvCxnSpPr>
              <a:cxnSpLocks noChangeShapeType="1"/>
              <a:stCxn id="20502" idx="4"/>
              <a:endCxn id="20513" idx="0"/>
            </p:cNvCxnSpPr>
            <p:nvPr/>
          </p:nvCxnSpPr>
          <p:spPr bwMode="auto">
            <a:xfrm>
              <a:off x="5413" y="2952"/>
              <a:ext cx="107"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grpSp>
      <p:sp>
        <p:nvSpPr>
          <p:cNvPr id="20495" name="Text Box 122"/>
          <p:cNvSpPr txBox="1">
            <a:spLocks noChangeArrowheads="1"/>
          </p:cNvSpPr>
          <p:nvPr/>
        </p:nvSpPr>
        <p:spPr bwMode="auto">
          <a:xfrm>
            <a:off x="2514600" y="5638800"/>
            <a:ext cx="14700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600" dirty="0">
                <a:latin typeface="Times New Roman" charset="0"/>
              </a:rPr>
              <a:t>before insertion</a:t>
            </a:r>
          </a:p>
        </p:txBody>
      </p:sp>
      <p:sp>
        <p:nvSpPr>
          <p:cNvPr id="20496" name="Text Box 123"/>
          <p:cNvSpPr txBox="1">
            <a:spLocks noChangeArrowheads="1"/>
          </p:cNvSpPr>
          <p:nvPr/>
        </p:nvSpPr>
        <p:spPr bwMode="auto">
          <a:xfrm>
            <a:off x="5730875" y="6140450"/>
            <a:ext cx="13239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600">
                <a:latin typeface="Times New Roman" charset="0"/>
              </a:rPr>
              <a:t>after insertion</a:t>
            </a:r>
          </a:p>
        </p:txBody>
      </p:sp>
    </p:spTree>
    <p:extLst>
      <p:ext uri="{BB962C8B-B14F-4D97-AF65-F5344CB8AC3E}">
        <p14:creationId xmlns:p14="http://schemas.microsoft.com/office/powerpoint/2010/main" val="756568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1506"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59208C9-97A7-F249-A3AB-E4FAE16F35CC}" type="slidenum">
              <a:rPr lang="en-US" sz="1400"/>
              <a:pPr eaLnBrk="1" hangingPunct="1"/>
              <a:t>14</a:t>
            </a:fld>
            <a:endParaRPr lang="en-US" sz="1400"/>
          </a:p>
        </p:txBody>
      </p:sp>
      <p:sp>
        <p:nvSpPr>
          <p:cNvPr id="21507" name="Rectangle 2"/>
          <p:cNvSpPr>
            <a:spLocks noGrp="1" noChangeArrowheads="1"/>
          </p:cNvSpPr>
          <p:nvPr>
            <p:ph type="title"/>
          </p:nvPr>
        </p:nvSpPr>
        <p:spPr/>
        <p:txBody>
          <a:bodyPr/>
          <a:lstStyle/>
          <a:p>
            <a:pPr eaLnBrk="1" hangingPunct="1"/>
            <a:r>
              <a:rPr lang="en-US" dirty="0" err="1">
                <a:latin typeface="Tahoma" charset="0"/>
              </a:rPr>
              <a:t>Trinode</a:t>
            </a:r>
            <a:r>
              <a:rPr lang="en-US" dirty="0">
                <a:latin typeface="Tahoma" charset="0"/>
              </a:rPr>
              <a:t> Restructuring</a:t>
            </a:r>
          </a:p>
        </p:txBody>
      </p:sp>
      <p:sp>
        <p:nvSpPr>
          <p:cNvPr id="21508" name="Rectangle 3" descr="Rectangle: Click to edit Master text styles&#10;Second level&#10;Third level&#10;Fourth level&#10;Fifth level"/>
          <p:cNvSpPr>
            <a:spLocks noGrp="1" noChangeArrowheads="1"/>
          </p:cNvSpPr>
          <p:nvPr>
            <p:ph type="body" idx="1"/>
          </p:nvPr>
        </p:nvSpPr>
        <p:spPr>
          <a:xfrm>
            <a:off x="685800" y="1524000"/>
            <a:ext cx="7772400" cy="685800"/>
          </a:xfrm>
        </p:spPr>
        <p:txBody>
          <a:bodyPr>
            <a:normAutofit fontScale="85000" lnSpcReduction="10000"/>
          </a:bodyPr>
          <a:lstStyle/>
          <a:p>
            <a:pPr eaLnBrk="1" hangingPunct="1">
              <a:lnSpc>
                <a:spcPct val="110000"/>
              </a:lnSpc>
            </a:pPr>
            <a:r>
              <a:rPr lang="en-US" sz="2000" dirty="0">
                <a:latin typeface="Tahoma" charset="0"/>
              </a:rPr>
              <a:t>L</a:t>
            </a:r>
            <a:r>
              <a:rPr lang="en-US" sz="2000" dirty="0" smtClean="0">
                <a:latin typeface="Tahoma" charset="0"/>
              </a:rPr>
              <a:t>et </a:t>
            </a:r>
            <a:r>
              <a:rPr lang="en-US" sz="2000" dirty="0">
                <a:latin typeface="Tahoma" charset="0"/>
              </a:rPr>
              <a:t>(</a:t>
            </a:r>
            <a:r>
              <a:rPr lang="en-US" sz="2000" i="1" dirty="0" err="1">
                <a:latin typeface="Tahoma" charset="0"/>
              </a:rPr>
              <a:t>a</a:t>
            </a:r>
            <a:r>
              <a:rPr lang="en-US" sz="2000" dirty="0" err="1">
                <a:latin typeface="Tahoma" charset="0"/>
              </a:rPr>
              <a:t>,</a:t>
            </a:r>
            <a:r>
              <a:rPr lang="en-US" sz="2000" i="1" dirty="0" err="1">
                <a:latin typeface="Tahoma" charset="0"/>
              </a:rPr>
              <a:t>b</a:t>
            </a:r>
            <a:r>
              <a:rPr lang="en-US" sz="2000" dirty="0" err="1">
                <a:latin typeface="Tahoma" charset="0"/>
              </a:rPr>
              <a:t>,</a:t>
            </a:r>
            <a:r>
              <a:rPr lang="en-US" sz="2000" i="1" dirty="0" err="1">
                <a:latin typeface="Tahoma" charset="0"/>
              </a:rPr>
              <a:t>c</a:t>
            </a:r>
            <a:r>
              <a:rPr lang="en-US" sz="2000" dirty="0">
                <a:latin typeface="Tahoma" charset="0"/>
              </a:rPr>
              <a:t>) be </a:t>
            </a:r>
            <a:r>
              <a:rPr lang="en-US" sz="2000" dirty="0" smtClean="0">
                <a:latin typeface="Tahoma" charset="0"/>
              </a:rPr>
              <a:t>the </a:t>
            </a:r>
            <a:r>
              <a:rPr lang="en-US" sz="2000" dirty="0" err="1" smtClean="0">
                <a:latin typeface="Tahoma" charset="0"/>
              </a:rPr>
              <a:t>inorder</a:t>
            </a:r>
            <a:r>
              <a:rPr lang="en-US" sz="2000" dirty="0" smtClean="0">
                <a:latin typeface="Tahoma" charset="0"/>
              </a:rPr>
              <a:t> </a:t>
            </a:r>
            <a:r>
              <a:rPr lang="en-US" sz="2000" dirty="0">
                <a:latin typeface="Tahoma" charset="0"/>
              </a:rPr>
              <a:t>listing of </a:t>
            </a:r>
            <a:r>
              <a:rPr lang="en-US" sz="2000" i="1" dirty="0">
                <a:latin typeface="Tahoma" charset="0"/>
              </a:rPr>
              <a:t>x</a:t>
            </a:r>
            <a:r>
              <a:rPr lang="en-US" sz="2000" dirty="0">
                <a:latin typeface="Tahoma" charset="0"/>
              </a:rPr>
              <a:t>, </a:t>
            </a:r>
            <a:r>
              <a:rPr lang="en-US" sz="2000" i="1" dirty="0">
                <a:latin typeface="Tahoma" charset="0"/>
              </a:rPr>
              <a:t>y</a:t>
            </a:r>
            <a:r>
              <a:rPr lang="en-US" sz="2000" dirty="0">
                <a:latin typeface="Tahoma" charset="0"/>
              </a:rPr>
              <a:t>, </a:t>
            </a:r>
            <a:r>
              <a:rPr lang="en-US" sz="2000" i="1" dirty="0">
                <a:latin typeface="Tahoma" charset="0"/>
              </a:rPr>
              <a:t>z</a:t>
            </a:r>
            <a:endParaRPr lang="en-US" sz="2000" dirty="0">
              <a:latin typeface="Tahoma" charset="0"/>
            </a:endParaRPr>
          </a:p>
          <a:p>
            <a:pPr eaLnBrk="1" hangingPunct="1">
              <a:lnSpc>
                <a:spcPct val="110000"/>
              </a:lnSpc>
            </a:pPr>
            <a:r>
              <a:rPr lang="en-US" sz="2000" dirty="0">
                <a:latin typeface="Tahoma" charset="0"/>
              </a:rPr>
              <a:t>P</a:t>
            </a:r>
            <a:r>
              <a:rPr lang="en-US" sz="2000" dirty="0" smtClean="0">
                <a:latin typeface="Tahoma" charset="0"/>
              </a:rPr>
              <a:t>erform </a:t>
            </a:r>
            <a:r>
              <a:rPr lang="en-US" sz="2000" dirty="0">
                <a:latin typeface="Tahoma" charset="0"/>
              </a:rPr>
              <a:t>the rotations needed to make </a:t>
            </a:r>
            <a:r>
              <a:rPr lang="en-US" sz="2000" i="1" dirty="0">
                <a:latin typeface="Tahoma" charset="0"/>
              </a:rPr>
              <a:t>b</a:t>
            </a:r>
            <a:r>
              <a:rPr lang="en-US" sz="2000" dirty="0">
                <a:latin typeface="Tahoma" charset="0"/>
              </a:rPr>
              <a:t> the topmost node of the </a:t>
            </a:r>
            <a:r>
              <a:rPr lang="en-US" sz="2000" dirty="0" smtClean="0">
                <a:latin typeface="Tahoma" charset="0"/>
              </a:rPr>
              <a:t>three</a:t>
            </a:r>
            <a:endParaRPr lang="en-US" sz="2000" dirty="0">
              <a:latin typeface="Tahoma" charset="0"/>
            </a:endParaRPr>
          </a:p>
        </p:txBody>
      </p:sp>
      <p:grpSp>
        <p:nvGrpSpPr>
          <p:cNvPr id="21509" name="Group 4"/>
          <p:cNvGrpSpPr>
            <a:grpSpLocks/>
          </p:cNvGrpSpPr>
          <p:nvPr/>
        </p:nvGrpSpPr>
        <p:grpSpPr bwMode="auto">
          <a:xfrm>
            <a:off x="152400" y="2514601"/>
            <a:ext cx="2481274" cy="2809876"/>
            <a:chOff x="6" y="1802"/>
            <a:chExt cx="1563" cy="1770"/>
          </a:xfrm>
        </p:grpSpPr>
        <p:sp>
          <p:nvSpPr>
            <p:cNvPr id="21560" name="Oval 5"/>
            <p:cNvSpPr>
              <a:spLocks noChangeArrowheads="1"/>
            </p:cNvSpPr>
            <p:nvPr/>
          </p:nvSpPr>
          <p:spPr bwMode="auto">
            <a:xfrm>
              <a:off x="641" y="2272"/>
              <a:ext cx="44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b=y</a:t>
              </a:r>
            </a:p>
          </p:txBody>
        </p:sp>
        <p:sp>
          <p:nvSpPr>
            <p:cNvPr id="21561" name="Oval 6"/>
            <p:cNvSpPr>
              <a:spLocks noChangeArrowheads="1"/>
            </p:cNvSpPr>
            <p:nvPr/>
          </p:nvSpPr>
          <p:spPr bwMode="auto">
            <a:xfrm>
              <a:off x="411" y="1888"/>
              <a:ext cx="427"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dirty="0">
                  <a:latin typeface="Times New Roman" charset="0"/>
                </a:rPr>
                <a:t>a=z</a:t>
              </a:r>
            </a:p>
          </p:txBody>
        </p:sp>
        <p:sp>
          <p:nvSpPr>
            <p:cNvPr id="21562" name="Oval 7"/>
            <p:cNvSpPr>
              <a:spLocks noChangeArrowheads="1"/>
            </p:cNvSpPr>
            <p:nvPr/>
          </p:nvSpPr>
          <p:spPr bwMode="auto">
            <a:xfrm>
              <a:off x="882" y="2656"/>
              <a:ext cx="43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c=x</a:t>
              </a:r>
            </a:p>
          </p:txBody>
        </p:sp>
        <p:sp>
          <p:nvSpPr>
            <p:cNvPr id="21563" name="AutoShape 8"/>
            <p:cNvSpPr>
              <a:spLocks noChangeArrowheads="1"/>
            </p:cNvSpPr>
            <p:nvPr/>
          </p:nvSpPr>
          <p:spPr bwMode="auto">
            <a:xfrm>
              <a:off x="6" y="2315"/>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64" name="AutoShape 9"/>
            <p:cNvSpPr>
              <a:spLocks noChangeArrowheads="1"/>
            </p:cNvSpPr>
            <p:nvPr/>
          </p:nvSpPr>
          <p:spPr bwMode="auto">
            <a:xfrm>
              <a:off x="298" y="2747"/>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1</a:t>
              </a:r>
              <a:endParaRPr lang="en-US" sz="1600">
                <a:latin typeface="Times New Roman" charset="0"/>
              </a:endParaRPr>
            </a:p>
          </p:txBody>
        </p:sp>
        <p:sp>
          <p:nvSpPr>
            <p:cNvPr id="21565" name="AutoShape 10"/>
            <p:cNvSpPr>
              <a:spLocks noChangeArrowheads="1"/>
            </p:cNvSpPr>
            <p:nvPr/>
          </p:nvSpPr>
          <p:spPr bwMode="auto">
            <a:xfrm>
              <a:off x="597" y="3148"/>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66" name="AutoShape 11"/>
            <p:cNvSpPr>
              <a:spLocks noChangeArrowheads="1"/>
            </p:cNvSpPr>
            <p:nvPr/>
          </p:nvSpPr>
          <p:spPr bwMode="auto">
            <a:xfrm>
              <a:off x="1096" y="3148"/>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3</a:t>
              </a:r>
              <a:endParaRPr lang="en-US" sz="1600">
                <a:latin typeface="Times New Roman" charset="0"/>
              </a:endParaRPr>
            </a:p>
          </p:txBody>
        </p:sp>
        <p:cxnSp>
          <p:nvCxnSpPr>
            <p:cNvPr id="21567" name="AutoShape 12"/>
            <p:cNvCxnSpPr>
              <a:cxnSpLocks noChangeShapeType="1"/>
              <a:stCxn id="21562" idx="4"/>
              <a:endCxn id="21566" idx="0"/>
            </p:cNvCxnSpPr>
            <p:nvPr/>
          </p:nvCxnSpPr>
          <p:spPr bwMode="auto">
            <a:xfrm>
              <a:off x="1101" y="2956"/>
              <a:ext cx="232" cy="192"/>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68" name="AutoShape 13"/>
            <p:cNvCxnSpPr>
              <a:cxnSpLocks noChangeShapeType="1"/>
              <a:stCxn id="21562" idx="4"/>
              <a:endCxn id="21565" idx="0"/>
            </p:cNvCxnSpPr>
            <p:nvPr/>
          </p:nvCxnSpPr>
          <p:spPr bwMode="auto">
            <a:xfrm flipH="1">
              <a:off x="833" y="2956"/>
              <a:ext cx="268" cy="192"/>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69" name="AutoShape 14"/>
            <p:cNvCxnSpPr>
              <a:cxnSpLocks noChangeShapeType="1"/>
              <a:stCxn id="21560" idx="4"/>
              <a:endCxn id="21562" idx="0"/>
            </p:cNvCxnSpPr>
            <p:nvPr/>
          </p:nvCxnSpPr>
          <p:spPr bwMode="auto">
            <a:xfrm>
              <a:off x="865" y="2572"/>
              <a:ext cx="236" cy="84"/>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70" name="AutoShape 15"/>
            <p:cNvCxnSpPr>
              <a:cxnSpLocks noChangeShapeType="1"/>
              <a:stCxn id="21560" idx="4"/>
              <a:endCxn id="21564" idx="0"/>
            </p:cNvCxnSpPr>
            <p:nvPr/>
          </p:nvCxnSpPr>
          <p:spPr bwMode="auto">
            <a:xfrm flipH="1">
              <a:off x="535" y="2572"/>
              <a:ext cx="331" cy="175"/>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71" name="AutoShape 16"/>
            <p:cNvCxnSpPr>
              <a:cxnSpLocks noChangeShapeType="1"/>
              <a:stCxn id="21561" idx="4"/>
              <a:endCxn id="21560" idx="0"/>
            </p:cNvCxnSpPr>
            <p:nvPr/>
          </p:nvCxnSpPr>
          <p:spPr bwMode="auto">
            <a:xfrm>
              <a:off x="625" y="2188"/>
              <a:ext cx="240" cy="84"/>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72" name="AutoShape 17"/>
            <p:cNvCxnSpPr>
              <a:cxnSpLocks noChangeShapeType="1"/>
              <a:stCxn id="21561" idx="4"/>
              <a:endCxn id="21563" idx="0"/>
            </p:cNvCxnSpPr>
            <p:nvPr/>
          </p:nvCxnSpPr>
          <p:spPr bwMode="auto">
            <a:xfrm flipH="1">
              <a:off x="242" y="2188"/>
              <a:ext cx="382" cy="12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73" name="AutoShape 18"/>
            <p:cNvCxnSpPr>
              <a:cxnSpLocks noChangeShapeType="1"/>
              <a:stCxn id="21561" idx="0"/>
            </p:cNvCxnSpPr>
            <p:nvPr/>
          </p:nvCxnSpPr>
          <p:spPr bwMode="auto">
            <a:xfrm flipH="1" flipV="1">
              <a:off x="484" y="1802"/>
              <a:ext cx="141" cy="8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grpSp>
      <p:grpSp>
        <p:nvGrpSpPr>
          <p:cNvPr id="21510" name="Group 19"/>
          <p:cNvGrpSpPr>
            <a:grpSpLocks/>
          </p:cNvGrpSpPr>
          <p:nvPr/>
        </p:nvGrpSpPr>
        <p:grpSpPr bwMode="auto">
          <a:xfrm>
            <a:off x="2452685" y="4191001"/>
            <a:ext cx="2805115" cy="2100263"/>
            <a:chOff x="1468" y="2640"/>
            <a:chExt cx="1767" cy="1323"/>
          </a:xfrm>
        </p:grpSpPr>
        <p:sp>
          <p:nvSpPr>
            <p:cNvPr id="21546" name="Oval 20"/>
            <p:cNvSpPr>
              <a:spLocks noChangeArrowheads="1"/>
            </p:cNvSpPr>
            <p:nvPr/>
          </p:nvSpPr>
          <p:spPr bwMode="auto">
            <a:xfrm>
              <a:off x="2122" y="2726"/>
              <a:ext cx="448" cy="300"/>
            </a:xfrm>
            <a:prstGeom prst="ellipse">
              <a:avLst/>
            </a:prstGeom>
            <a:solidFill>
              <a:schemeClr val="accent1"/>
            </a:solidFill>
            <a:ln w="19050" cmpd="sng">
              <a:solidFill>
                <a:srgbClr val="BE2D00"/>
              </a:solidFill>
              <a:round/>
              <a:headEnd/>
              <a:tailEnd/>
            </a:ln>
          </p:spPr>
          <p:txBody>
            <a:bodyPr wrap="none" anchor="ctr">
              <a:spAutoFit/>
            </a:bodyPr>
            <a:lstStyle/>
            <a:p>
              <a:r>
                <a:rPr lang="en-US" sz="1600">
                  <a:latin typeface="Times New Roman" charset="0"/>
                </a:rPr>
                <a:t>b=y</a:t>
              </a:r>
            </a:p>
          </p:txBody>
        </p:sp>
        <p:sp>
          <p:nvSpPr>
            <p:cNvPr id="21547" name="Oval 21"/>
            <p:cNvSpPr>
              <a:spLocks noChangeArrowheads="1"/>
            </p:cNvSpPr>
            <p:nvPr/>
          </p:nvSpPr>
          <p:spPr bwMode="auto">
            <a:xfrm>
              <a:off x="1673" y="3126"/>
              <a:ext cx="427" cy="300"/>
            </a:xfrm>
            <a:prstGeom prst="ellipse">
              <a:avLst/>
            </a:prstGeom>
            <a:solidFill>
              <a:schemeClr val="accent1"/>
            </a:solidFill>
            <a:ln w="19050" cmpd="sng">
              <a:solidFill>
                <a:srgbClr val="BE2D00"/>
              </a:solidFill>
              <a:round/>
              <a:headEnd/>
              <a:tailEnd/>
            </a:ln>
          </p:spPr>
          <p:txBody>
            <a:bodyPr wrap="none" anchor="ctr">
              <a:spAutoFit/>
            </a:bodyPr>
            <a:lstStyle/>
            <a:p>
              <a:r>
                <a:rPr lang="en-US" sz="1600">
                  <a:latin typeface="Times New Roman" charset="0"/>
                </a:rPr>
                <a:t>a=z</a:t>
              </a:r>
            </a:p>
          </p:txBody>
        </p:sp>
        <p:sp>
          <p:nvSpPr>
            <p:cNvPr id="21548" name="Oval 22"/>
            <p:cNvSpPr>
              <a:spLocks noChangeArrowheads="1"/>
            </p:cNvSpPr>
            <p:nvPr/>
          </p:nvSpPr>
          <p:spPr bwMode="auto">
            <a:xfrm>
              <a:off x="2592" y="3132"/>
              <a:ext cx="438" cy="300"/>
            </a:xfrm>
            <a:prstGeom prst="ellipse">
              <a:avLst/>
            </a:prstGeom>
            <a:solidFill>
              <a:schemeClr val="accent1"/>
            </a:solidFill>
            <a:ln w="19050" cmpd="sng">
              <a:solidFill>
                <a:srgbClr val="BE2D00"/>
              </a:solidFill>
              <a:round/>
              <a:headEnd/>
              <a:tailEnd/>
            </a:ln>
          </p:spPr>
          <p:txBody>
            <a:bodyPr wrap="none" anchor="ctr">
              <a:spAutoFit/>
            </a:bodyPr>
            <a:lstStyle/>
            <a:p>
              <a:r>
                <a:rPr lang="en-US" sz="1600">
                  <a:latin typeface="Times New Roman" charset="0"/>
                </a:rPr>
                <a:t>c=x</a:t>
              </a:r>
            </a:p>
          </p:txBody>
        </p:sp>
        <p:sp>
          <p:nvSpPr>
            <p:cNvPr id="21549" name="AutoShape 23"/>
            <p:cNvSpPr>
              <a:spLocks noChangeArrowheads="1"/>
            </p:cNvSpPr>
            <p:nvPr/>
          </p:nvSpPr>
          <p:spPr bwMode="auto">
            <a:xfrm>
              <a:off x="1468" y="3539"/>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50" name="AutoShape 24"/>
            <p:cNvSpPr>
              <a:spLocks noChangeArrowheads="1"/>
            </p:cNvSpPr>
            <p:nvPr/>
          </p:nvSpPr>
          <p:spPr bwMode="auto">
            <a:xfrm>
              <a:off x="1917" y="3537"/>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1</a:t>
              </a:r>
              <a:endParaRPr lang="en-US" sz="1600">
                <a:latin typeface="Times New Roman" charset="0"/>
              </a:endParaRPr>
            </a:p>
          </p:txBody>
        </p:sp>
        <p:sp>
          <p:nvSpPr>
            <p:cNvPr id="21551" name="AutoShape 25"/>
            <p:cNvSpPr>
              <a:spLocks noChangeArrowheads="1"/>
            </p:cNvSpPr>
            <p:nvPr/>
          </p:nvSpPr>
          <p:spPr bwMode="auto">
            <a:xfrm>
              <a:off x="2386" y="3535"/>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52" name="AutoShape 26"/>
            <p:cNvSpPr>
              <a:spLocks noChangeArrowheads="1"/>
            </p:cNvSpPr>
            <p:nvPr/>
          </p:nvSpPr>
          <p:spPr bwMode="auto">
            <a:xfrm>
              <a:off x="2846" y="3535"/>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3</a:t>
              </a:r>
              <a:endParaRPr lang="en-US" sz="1600">
                <a:latin typeface="Times New Roman" charset="0"/>
              </a:endParaRPr>
            </a:p>
          </p:txBody>
        </p:sp>
        <p:cxnSp>
          <p:nvCxnSpPr>
            <p:cNvPr id="21553" name="AutoShape 27"/>
            <p:cNvCxnSpPr>
              <a:cxnSpLocks noChangeShapeType="1"/>
              <a:stCxn id="21548" idx="4"/>
              <a:endCxn id="21552" idx="0"/>
            </p:cNvCxnSpPr>
            <p:nvPr/>
          </p:nvCxnSpPr>
          <p:spPr bwMode="auto">
            <a:xfrm>
              <a:off x="2811" y="3432"/>
              <a:ext cx="229" cy="103"/>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4" name="AutoShape 28"/>
            <p:cNvCxnSpPr>
              <a:cxnSpLocks noChangeShapeType="1"/>
              <a:stCxn id="21548" idx="4"/>
              <a:endCxn id="21551" idx="0"/>
            </p:cNvCxnSpPr>
            <p:nvPr/>
          </p:nvCxnSpPr>
          <p:spPr bwMode="auto">
            <a:xfrm flipH="1">
              <a:off x="2580" y="3432"/>
              <a:ext cx="231" cy="103"/>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5" name="AutoShape 29"/>
            <p:cNvCxnSpPr>
              <a:cxnSpLocks noChangeShapeType="1"/>
              <a:stCxn id="21546" idx="4"/>
              <a:endCxn id="21548" idx="0"/>
            </p:cNvCxnSpPr>
            <p:nvPr/>
          </p:nvCxnSpPr>
          <p:spPr bwMode="auto">
            <a:xfrm>
              <a:off x="2346" y="3026"/>
              <a:ext cx="465" cy="106"/>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6" name="AutoShape 30"/>
            <p:cNvCxnSpPr>
              <a:cxnSpLocks noChangeShapeType="1"/>
              <a:stCxn id="21547" idx="4"/>
              <a:endCxn id="21550" idx="0"/>
            </p:cNvCxnSpPr>
            <p:nvPr/>
          </p:nvCxnSpPr>
          <p:spPr bwMode="auto">
            <a:xfrm>
              <a:off x="1887" y="3426"/>
              <a:ext cx="225" cy="111"/>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7" name="AutoShape 31"/>
            <p:cNvCxnSpPr>
              <a:cxnSpLocks noChangeShapeType="1"/>
              <a:stCxn id="21547" idx="0"/>
              <a:endCxn id="21546" idx="4"/>
            </p:cNvCxnSpPr>
            <p:nvPr/>
          </p:nvCxnSpPr>
          <p:spPr bwMode="auto">
            <a:xfrm flipV="1">
              <a:off x="1887" y="3026"/>
              <a:ext cx="460" cy="100"/>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8" name="AutoShape 32"/>
            <p:cNvCxnSpPr>
              <a:cxnSpLocks noChangeShapeType="1"/>
              <a:stCxn id="21547" idx="4"/>
              <a:endCxn id="21549" idx="0"/>
            </p:cNvCxnSpPr>
            <p:nvPr/>
          </p:nvCxnSpPr>
          <p:spPr bwMode="auto">
            <a:xfrm flipH="1">
              <a:off x="1662" y="3426"/>
              <a:ext cx="224" cy="113"/>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9" name="AutoShape 33"/>
            <p:cNvCxnSpPr>
              <a:cxnSpLocks noChangeShapeType="1"/>
              <a:stCxn id="21546" idx="0"/>
            </p:cNvCxnSpPr>
            <p:nvPr/>
          </p:nvCxnSpPr>
          <p:spPr bwMode="auto">
            <a:xfrm flipH="1" flipV="1">
              <a:off x="2181" y="2640"/>
              <a:ext cx="165" cy="86"/>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grpSp>
      <p:grpSp>
        <p:nvGrpSpPr>
          <p:cNvPr id="21511" name="Group 34"/>
          <p:cNvGrpSpPr>
            <a:grpSpLocks/>
          </p:cNvGrpSpPr>
          <p:nvPr/>
        </p:nvGrpSpPr>
        <p:grpSpPr bwMode="auto">
          <a:xfrm>
            <a:off x="4686305" y="2403475"/>
            <a:ext cx="2109790" cy="2846388"/>
            <a:chOff x="3052" y="1584"/>
            <a:chExt cx="1329" cy="1793"/>
          </a:xfrm>
        </p:grpSpPr>
        <p:sp>
          <p:nvSpPr>
            <p:cNvPr id="21532" name="Oval 35"/>
            <p:cNvSpPr>
              <a:spLocks noChangeArrowheads="1"/>
            </p:cNvSpPr>
            <p:nvPr/>
          </p:nvSpPr>
          <p:spPr bwMode="auto">
            <a:xfrm>
              <a:off x="3759" y="2058"/>
              <a:ext cx="43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c=y</a:t>
              </a:r>
            </a:p>
          </p:txBody>
        </p:sp>
        <p:sp>
          <p:nvSpPr>
            <p:cNvPr id="21533" name="Oval 36"/>
            <p:cNvSpPr>
              <a:spLocks noChangeArrowheads="1"/>
            </p:cNvSpPr>
            <p:nvPr/>
          </p:nvSpPr>
          <p:spPr bwMode="auto">
            <a:xfrm>
              <a:off x="3509" y="2474"/>
              <a:ext cx="44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b=x</a:t>
              </a:r>
            </a:p>
          </p:txBody>
        </p:sp>
        <p:sp>
          <p:nvSpPr>
            <p:cNvPr id="21534" name="Oval 37"/>
            <p:cNvSpPr>
              <a:spLocks noChangeArrowheads="1"/>
            </p:cNvSpPr>
            <p:nvPr/>
          </p:nvSpPr>
          <p:spPr bwMode="auto">
            <a:xfrm>
              <a:off x="3400" y="1670"/>
              <a:ext cx="427"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a=z</a:t>
              </a:r>
            </a:p>
          </p:txBody>
        </p:sp>
        <p:sp>
          <p:nvSpPr>
            <p:cNvPr id="21535" name="AutoShape 38"/>
            <p:cNvSpPr>
              <a:spLocks noChangeArrowheads="1"/>
            </p:cNvSpPr>
            <p:nvPr/>
          </p:nvSpPr>
          <p:spPr bwMode="auto">
            <a:xfrm>
              <a:off x="3052" y="2097"/>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36" name="AutoShape 39"/>
            <p:cNvSpPr>
              <a:spLocks noChangeArrowheads="1"/>
            </p:cNvSpPr>
            <p:nvPr/>
          </p:nvSpPr>
          <p:spPr bwMode="auto">
            <a:xfrm>
              <a:off x="3290" y="2951"/>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dirty="0">
                  <a:latin typeface="Times New Roman" charset="0"/>
                </a:rPr>
                <a:t>T</a:t>
              </a:r>
              <a:r>
                <a:rPr lang="en-US" sz="1600" baseline="-25000" dirty="0">
                  <a:latin typeface="Times New Roman" charset="0"/>
                </a:rPr>
                <a:t>1</a:t>
              </a:r>
              <a:endParaRPr lang="en-US" sz="1600" dirty="0">
                <a:latin typeface="Times New Roman" charset="0"/>
              </a:endParaRPr>
            </a:p>
          </p:txBody>
        </p:sp>
        <p:sp>
          <p:nvSpPr>
            <p:cNvPr id="21537" name="AutoShape 40"/>
            <p:cNvSpPr>
              <a:spLocks noChangeArrowheads="1"/>
            </p:cNvSpPr>
            <p:nvPr/>
          </p:nvSpPr>
          <p:spPr bwMode="auto">
            <a:xfrm>
              <a:off x="3749" y="2950"/>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38" name="AutoShape 41"/>
            <p:cNvSpPr>
              <a:spLocks noChangeArrowheads="1"/>
            </p:cNvSpPr>
            <p:nvPr/>
          </p:nvSpPr>
          <p:spPr bwMode="auto">
            <a:xfrm>
              <a:off x="4012" y="2531"/>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3</a:t>
              </a:r>
              <a:endParaRPr lang="en-US" sz="1600">
                <a:latin typeface="Times New Roman" charset="0"/>
              </a:endParaRPr>
            </a:p>
          </p:txBody>
        </p:sp>
        <p:cxnSp>
          <p:nvCxnSpPr>
            <p:cNvPr id="21539" name="AutoShape 42"/>
            <p:cNvCxnSpPr>
              <a:cxnSpLocks noChangeShapeType="1"/>
              <a:stCxn id="21532" idx="4"/>
              <a:endCxn id="21538" idx="0"/>
            </p:cNvCxnSpPr>
            <p:nvPr/>
          </p:nvCxnSpPr>
          <p:spPr bwMode="auto">
            <a:xfrm>
              <a:off x="3978" y="2358"/>
              <a:ext cx="218" cy="173"/>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0" name="AutoShape 43"/>
            <p:cNvCxnSpPr>
              <a:cxnSpLocks noChangeShapeType="1"/>
              <a:stCxn id="21533" idx="4"/>
              <a:endCxn id="21537" idx="0"/>
            </p:cNvCxnSpPr>
            <p:nvPr/>
          </p:nvCxnSpPr>
          <p:spPr bwMode="auto">
            <a:xfrm>
              <a:off x="3733" y="2774"/>
              <a:ext cx="200" cy="17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1" name="AutoShape 44"/>
            <p:cNvCxnSpPr>
              <a:cxnSpLocks noChangeShapeType="1"/>
              <a:stCxn id="21533" idx="0"/>
              <a:endCxn id="21532" idx="4"/>
            </p:cNvCxnSpPr>
            <p:nvPr/>
          </p:nvCxnSpPr>
          <p:spPr bwMode="auto">
            <a:xfrm flipV="1">
              <a:off x="3733" y="2358"/>
              <a:ext cx="245" cy="11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2" name="AutoShape 45"/>
            <p:cNvCxnSpPr>
              <a:cxnSpLocks noChangeShapeType="1"/>
              <a:stCxn id="21533" idx="4"/>
              <a:endCxn id="21536" idx="0"/>
            </p:cNvCxnSpPr>
            <p:nvPr/>
          </p:nvCxnSpPr>
          <p:spPr bwMode="auto">
            <a:xfrm flipH="1">
              <a:off x="3474" y="2774"/>
              <a:ext cx="259" cy="17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3" name="AutoShape 46"/>
            <p:cNvCxnSpPr>
              <a:cxnSpLocks noChangeShapeType="1"/>
              <a:stCxn id="21534" idx="4"/>
              <a:endCxn id="21532" idx="0"/>
            </p:cNvCxnSpPr>
            <p:nvPr/>
          </p:nvCxnSpPr>
          <p:spPr bwMode="auto">
            <a:xfrm>
              <a:off x="3614" y="1970"/>
              <a:ext cx="364" cy="88"/>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4" name="AutoShape 47"/>
            <p:cNvCxnSpPr>
              <a:cxnSpLocks noChangeShapeType="1"/>
              <a:stCxn id="21534" idx="4"/>
              <a:endCxn id="21535" idx="0"/>
            </p:cNvCxnSpPr>
            <p:nvPr/>
          </p:nvCxnSpPr>
          <p:spPr bwMode="auto">
            <a:xfrm flipH="1">
              <a:off x="3236" y="1970"/>
              <a:ext cx="377" cy="12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5" name="AutoShape 48"/>
            <p:cNvCxnSpPr>
              <a:cxnSpLocks noChangeShapeType="1"/>
              <a:stCxn id="21534" idx="0"/>
            </p:cNvCxnSpPr>
            <p:nvPr/>
          </p:nvCxnSpPr>
          <p:spPr bwMode="auto">
            <a:xfrm flipH="1" flipV="1">
              <a:off x="3473" y="1584"/>
              <a:ext cx="141" cy="8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grpSp>
      <p:grpSp>
        <p:nvGrpSpPr>
          <p:cNvPr id="21512" name="Group 49"/>
          <p:cNvGrpSpPr>
            <a:grpSpLocks/>
          </p:cNvGrpSpPr>
          <p:nvPr/>
        </p:nvGrpSpPr>
        <p:grpSpPr bwMode="auto">
          <a:xfrm>
            <a:off x="6400806" y="4210051"/>
            <a:ext cx="2590803" cy="2084388"/>
            <a:chOff x="4082" y="2652"/>
            <a:chExt cx="1632" cy="1313"/>
          </a:xfrm>
        </p:grpSpPr>
        <p:sp>
          <p:nvSpPr>
            <p:cNvPr id="21518" name="Oval 50"/>
            <p:cNvSpPr>
              <a:spLocks noChangeArrowheads="1"/>
            </p:cNvSpPr>
            <p:nvPr/>
          </p:nvSpPr>
          <p:spPr bwMode="auto">
            <a:xfrm>
              <a:off x="4668" y="2736"/>
              <a:ext cx="44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b=x</a:t>
              </a:r>
            </a:p>
          </p:txBody>
        </p:sp>
        <p:sp>
          <p:nvSpPr>
            <p:cNvPr id="21519" name="Oval 51"/>
            <p:cNvSpPr>
              <a:spLocks noChangeArrowheads="1"/>
            </p:cNvSpPr>
            <p:nvPr/>
          </p:nvSpPr>
          <p:spPr bwMode="auto">
            <a:xfrm>
              <a:off x="5101" y="3132"/>
              <a:ext cx="43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c=y</a:t>
              </a:r>
            </a:p>
          </p:txBody>
        </p:sp>
        <p:sp>
          <p:nvSpPr>
            <p:cNvPr id="21520" name="Oval 52"/>
            <p:cNvSpPr>
              <a:spLocks noChangeArrowheads="1"/>
            </p:cNvSpPr>
            <p:nvPr/>
          </p:nvSpPr>
          <p:spPr bwMode="auto">
            <a:xfrm>
              <a:off x="4257" y="3132"/>
              <a:ext cx="427"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a=z</a:t>
              </a:r>
            </a:p>
          </p:txBody>
        </p:sp>
        <p:sp>
          <p:nvSpPr>
            <p:cNvPr id="21521" name="AutoShape 53"/>
            <p:cNvSpPr>
              <a:spLocks noChangeArrowheads="1"/>
            </p:cNvSpPr>
            <p:nvPr/>
          </p:nvSpPr>
          <p:spPr bwMode="auto">
            <a:xfrm>
              <a:off x="4082" y="3539"/>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22" name="AutoShape 54"/>
            <p:cNvSpPr>
              <a:spLocks noChangeArrowheads="1"/>
            </p:cNvSpPr>
            <p:nvPr/>
          </p:nvSpPr>
          <p:spPr bwMode="auto">
            <a:xfrm>
              <a:off x="4494" y="3541"/>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1</a:t>
              </a:r>
              <a:endParaRPr lang="en-US" sz="1600">
                <a:latin typeface="Times New Roman" charset="0"/>
              </a:endParaRPr>
            </a:p>
          </p:txBody>
        </p:sp>
        <p:sp>
          <p:nvSpPr>
            <p:cNvPr id="21523" name="AutoShape 55"/>
            <p:cNvSpPr>
              <a:spLocks noChangeArrowheads="1"/>
            </p:cNvSpPr>
            <p:nvPr/>
          </p:nvSpPr>
          <p:spPr bwMode="auto">
            <a:xfrm>
              <a:off x="4926" y="3539"/>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24" name="AutoShape 56"/>
            <p:cNvSpPr>
              <a:spLocks noChangeArrowheads="1"/>
            </p:cNvSpPr>
            <p:nvPr/>
          </p:nvSpPr>
          <p:spPr bwMode="auto">
            <a:xfrm>
              <a:off x="5349" y="3537"/>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dirty="0">
                  <a:latin typeface="Times New Roman" charset="0"/>
                </a:rPr>
                <a:t>T</a:t>
              </a:r>
              <a:r>
                <a:rPr lang="en-US" sz="1600" baseline="-25000" dirty="0">
                  <a:latin typeface="Times New Roman" charset="0"/>
                </a:rPr>
                <a:t>3</a:t>
              </a:r>
              <a:endParaRPr lang="en-US" sz="1600" dirty="0">
                <a:latin typeface="Times New Roman" charset="0"/>
              </a:endParaRPr>
            </a:p>
          </p:txBody>
        </p:sp>
        <p:cxnSp>
          <p:nvCxnSpPr>
            <p:cNvPr id="21525" name="AutoShape 57"/>
            <p:cNvCxnSpPr>
              <a:cxnSpLocks noChangeShapeType="1"/>
              <a:stCxn id="21519" idx="4"/>
              <a:endCxn id="21524" idx="0"/>
            </p:cNvCxnSpPr>
            <p:nvPr/>
          </p:nvCxnSpPr>
          <p:spPr bwMode="auto">
            <a:xfrm>
              <a:off x="5320" y="3432"/>
              <a:ext cx="212" cy="105"/>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26" name="AutoShape 58"/>
            <p:cNvCxnSpPr>
              <a:cxnSpLocks noChangeShapeType="1"/>
              <a:stCxn id="21519" idx="4"/>
              <a:endCxn id="21523" idx="0"/>
            </p:cNvCxnSpPr>
            <p:nvPr/>
          </p:nvCxnSpPr>
          <p:spPr bwMode="auto">
            <a:xfrm flipH="1">
              <a:off x="5109" y="3432"/>
              <a:ext cx="211" cy="10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27" name="AutoShape 59"/>
            <p:cNvCxnSpPr>
              <a:cxnSpLocks noChangeShapeType="1"/>
              <a:stCxn id="21518" idx="4"/>
              <a:endCxn id="21520" idx="0"/>
            </p:cNvCxnSpPr>
            <p:nvPr/>
          </p:nvCxnSpPr>
          <p:spPr bwMode="auto">
            <a:xfrm flipH="1">
              <a:off x="4471" y="3036"/>
              <a:ext cx="421" cy="9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28" name="AutoShape 60"/>
            <p:cNvCxnSpPr>
              <a:cxnSpLocks noChangeShapeType="1"/>
              <a:stCxn id="21520" idx="4"/>
              <a:endCxn id="21522" idx="0"/>
            </p:cNvCxnSpPr>
            <p:nvPr/>
          </p:nvCxnSpPr>
          <p:spPr bwMode="auto">
            <a:xfrm>
              <a:off x="4471" y="3432"/>
              <a:ext cx="206" cy="109"/>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29" name="AutoShape 61"/>
            <p:cNvCxnSpPr>
              <a:cxnSpLocks noChangeShapeType="1"/>
              <a:stCxn id="21518" idx="4"/>
              <a:endCxn id="21519" idx="0"/>
            </p:cNvCxnSpPr>
            <p:nvPr/>
          </p:nvCxnSpPr>
          <p:spPr bwMode="auto">
            <a:xfrm>
              <a:off x="4892" y="3036"/>
              <a:ext cx="428" cy="9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30" name="AutoShape 62"/>
            <p:cNvCxnSpPr>
              <a:cxnSpLocks noChangeShapeType="1"/>
              <a:stCxn id="21520" idx="4"/>
              <a:endCxn id="21521" idx="0"/>
            </p:cNvCxnSpPr>
            <p:nvPr/>
          </p:nvCxnSpPr>
          <p:spPr bwMode="auto">
            <a:xfrm flipH="1">
              <a:off x="4264" y="3432"/>
              <a:ext cx="206" cy="10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31" name="AutoShape 63"/>
            <p:cNvCxnSpPr>
              <a:cxnSpLocks noChangeShapeType="1"/>
              <a:stCxn id="21518" idx="0"/>
            </p:cNvCxnSpPr>
            <p:nvPr/>
          </p:nvCxnSpPr>
          <p:spPr bwMode="auto">
            <a:xfrm flipH="1" flipV="1">
              <a:off x="4821" y="2652"/>
              <a:ext cx="71" cy="84"/>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grpSp>
      <p:sp>
        <p:nvSpPr>
          <p:cNvPr id="21513" name="Line 64"/>
          <p:cNvSpPr>
            <a:spLocks noChangeShapeType="1"/>
          </p:cNvSpPr>
          <p:nvPr/>
        </p:nvSpPr>
        <p:spPr bwMode="auto">
          <a:xfrm>
            <a:off x="2478085" y="4267200"/>
            <a:ext cx="685800" cy="457200"/>
          </a:xfrm>
          <a:prstGeom prst="line">
            <a:avLst/>
          </a:prstGeom>
          <a:noFill/>
          <a:ln w="2857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sz="2800"/>
          </a:p>
        </p:txBody>
      </p:sp>
      <p:sp>
        <p:nvSpPr>
          <p:cNvPr id="21514" name="Line 65"/>
          <p:cNvSpPr>
            <a:spLocks noChangeShapeType="1"/>
          </p:cNvSpPr>
          <p:nvPr/>
        </p:nvSpPr>
        <p:spPr bwMode="auto">
          <a:xfrm>
            <a:off x="6931025" y="4038600"/>
            <a:ext cx="457200" cy="304800"/>
          </a:xfrm>
          <a:prstGeom prst="line">
            <a:avLst/>
          </a:prstGeom>
          <a:noFill/>
          <a:ln w="2857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sz="2800"/>
          </a:p>
        </p:txBody>
      </p:sp>
      <p:sp>
        <p:nvSpPr>
          <p:cNvPr id="21516" name="Text Box 67"/>
          <p:cNvSpPr txBox="1">
            <a:spLocks noChangeArrowheads="1"/>
          </p:cNvSpPr>
          <p:nvPr/>
        </p:nvSpPr>
        <p:spPr bwMode="auto">
          <a:xfrm>
            <a:off x="6248400" y="2209800"/>
            <a:ext cx="26670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800" dirty="0" smtClean="0">
                <a:latin typeface="+mn-lt"/>
              </a:rPr>
              <a:t>Double rotation around c and a</a:t>
            </a:r>
            <a:endParaRPr lang="en-US" sz="1800" dirty="0">
              <a:latin typeface="+mn-lt"/>
            </a:endParaRPr>
          </a:p>
        </p:txBody>
      </p:sp>
      <p:sp>
        <p:nvSpPr>
          <p:cNvPr id="81" name="Text Box 67"/>
          <p:cNvSpPr txBox="1">
            <a:spLocks noChangeArrowheads="1"/>
          </p:cNvSpPr>
          <p:nvPr/>
        </p:nvSpPr>
        <p:spPr bwMode="auto">
          <a:xfrm>
            <a:off x="1676400" y="2209800"/>
            <a:ext cx="16764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800" dirty="0" smtClean="0">
                <a:latin typeface="+mn-lt"/>
              </a:rPr>
              <a:t>Single rotation around b</a:t>
            </a:r>
            <a:endParaRPr lang="en-US" sz="1800" dirty="0">
              <a:latin typeface="+mn-lt"/>
            </a:endParaRPr>
          </a:p>
        </p:txBody>
      </p:sp>
    </p:spTree>
    <p:extLst>
      <p:ext uri="{BB962C8B-B14F-4D97-AF65-F5344CB8AC3E}">
        <p14:creationId xmlns:p14="http://schemas.microsoft.com/office/powerpoint/2010/main" val="3786726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2530"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272DF58-3EF3-6549-8D27-01EFB83B8D59}" type="slidenum">
              <a:rPr lang="en-US" sz="1400"/>
              <a:pPr eaLnBrk="1" hangingPunct="1"/>
              <a:t>15</a:t>
            </a:fld>
            <a:endParaRPr lang="en-US" sz="1400"/>
          </a:p>
        </p:txBody>
      </p:sp>
      <p:sp>
        <p:nvSpPr>
          <p:cNvPr id="22531" name="Rectangle 2"/>
          <p:cNvSpPr>
            <a:spLocks noGrp="1" noChangeArrowheads="1"/>
          </p:cNvSpPr>
          <p:nvPr>
            <p:ph type="title"/>
          </p:nvPr>
        </p:nvSpPr>
        <p:spPr>
          <a:xfrm>
            <a:off x="533400" y="228600"/>
            <a:ext cx="7772400" cy="1066800"/>
          </a:xfrm>
        </p:spPr>
        <p:txBody>
          <a:bodyPr/>
          <a:lstStyle/>
          <a:p>
            <a:pPr eaLnBrk="1" hangingPunct="1"/>
            <a:r>
              <a:rPr lang="en-US">
                <a:latin typeface="Tahoma" charset="0"/>
              </a:rPr>
              <a:t>Insertion Example, continued</a:t>
            </a:r>
          </a:p>
        </p:txBody>
      </p:sp>
      <p:pic>
        <p:nvPicPr>
          <p:cNvPr id="22532"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600200" y="1295400"/>
            <a:ext cx="4572000" cy="2530475"/>
          </a:xfrm>
        </p:spPr>
      </p:pic>
      <p:sp>
        <p:nvSpPr>
          <p:cNvPr id="22533" name="Line 8"/>
          <p:cNvSpPr>
            <a:spLocks noChangeShapeType="1"/>
          </p:cNvSpPr>
          <p:nvPr/>
        </p:nvSpPr>
        <p:spPr bwMode="auto">
          <a:xfrm>
            <a:off x="5438775" y="5845175"/>
            <a:ext cx="9525" cy="8731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34" name="Freeform 9"/>
          <p:cNvSpPr>
            <a:spLocks/>
          </p:cNvSpPr>
          <p:nvPr/>
        </p:nvSpPr>
        <p:spPr bwMode="auto">
          <a:xfrm>
            <a:off x="5459413" y="5997575"/>
            <a:ext cx="55562" cy="53975"/>
          </a:xfrm>
          <a:custGeom>
            <a:avLst/>
            <a:gdLst>
              <a:gd name="T0" fmla="*/ 0 w 35"/>
              <a:gd name="T1" fmla="*/ 0 h 34"/>
              <a:gd name="T2" fmla="*/ 0 w 35"/>
              <a:gd name="T3" fmla="*/ 22225 h 34"/>
              <a:gd name="T4" fmla="*/ 33337 w 35"/>
              <a:gd name="T5" fmla="*/ 53975 h 34"/>
              <a:gd name="T6" fmla="*/ 55562 w 35"/>
              <a:gd name="T7" fmla="*/ 53975 h 34"/>
              <a:gd name="T8" fmla="*/ 0 60000 65536"/>
              <a:gd name="T9" fmla="*/ 0 60000 65536"/>
              <a:gd name="T10" fmla="*/ 0 60000 65536"/>
              <a:gd name="T11" fmla="*/ 0 60000 65536"/>
              <a:gd name="T12" fmla="*/ 0 w 35"/>
              <a:gd name="T13" fmla="*/ 0 h 34"/>
              <a:gd name="T14" fmla="*/ 35 w 35"/>
              <a:gd name="T15" fmla="*/ 34 h 34"/>
            </a:gdLst>
            <a:ahLst/>
            <a:cxnLst>
              <a:cxn ang="T8">
                <a:pos x="T0" y="T1"/>
              </a:cxn>
              <a:cxn ang="T9">
                <a:pos x="T2" y="T3"/>
              </a:cxn>
              <a:cxn ang="T10">
                <a:pos x="T4" y="T5"/>
              </a:cxn>
              <a:cxn ang="T11">
                <a:pos x="T6" y="T7"/>
              </a:cxn>
            </a:cxnLst>
            <a:rect l="T12" t="T13" r="T14" b="T15"/>
            <a:pathLst>
              <a:path w="35" h="34">
                <a:moveTo>
                  <a:pt x="0" y="0"/>
                </a:moveTo>
                <a:lnTo>
                  <a:pt x="0" y="14"/>
                </a:lnTo>
                <a:lnTo>
                  <a:pt x="21" y="34"/>
                </a:lnTo>
                <a:lnTo>
                  <a:pt x="35" y="34"/>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35" name="Freeform 10"/>
          <p:cNvSpPr>
            <a:spLocks/>
          </p:cNvSpPr>
          <p:nvPr/>
        </p:nvSpPr>
        <p:spPr bwMode="auto">
          <a:xfrm>
            <a:off x="5580063" y="6073775"/>
            <a:ext cx="87312" cy="1588"/>
          </a:xfrm>
          <a:custGeom>
            <a:avLst/>
            <a:gdLst>
              <a:gd name="T0" fmla="*/ 0 w 55"/>
              <a:gd name="T1" fmla="*/ 0 h 1588"/>
              <a:gd name="T2" fmla="*/ 44450 w 55"/>
              <a:gd name="T3" fmla="*/ 0 h 1588"/>
              <a:gd name="T4" fmla="*/ 87312 w 55"/>
              <a:gd name="T5" fmla="*/ 0 h 1588"/>
              <a:gd name="T6" fmla="*/ 0 60000 65536"/>
              <a:gd name="T7" fmla="*/ 0 60000 65536"/>
              <a:gd name="T8" fmla="*/ 0 60000 65536"/>
              <a:gd name="T9" fmla="*/ 0 w 55"/>
              <a:gd name="T10" fmla="*/ 0 h 1588"/>
              <a:gd name="T11" fmla="*/ 55 w 55"/>
              <a:gd name="T12" fmla="*/ 1588 h 1588"/>
            </a:gdLst>
            <a:ahLst/>
            <a:cxnLst>
              <a:cxn ang="T6">
                <a:pos x="T0" y="T1"/>
              </a:cxn>
              <a:cxn ang="T7">
                <a:pos x="T2" y="T3"/>
              </a:cxn>
              <a:cxn ang="T8">
                <a:pos x="T4" y="T5"/>
              </a:cxn>
            </a:cxnLst>
            <a:rect l="T9" t="T10" r="T11" b="T12"/>
            <a:pathLst>
              <a:path w="55" h="1588">
                <a:moveTo>
                  <a:pt x="0" y="0"/>
                </a:moveTo>
                <a:lnTo>
                  <a:pt x="28"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36" name="Line 11"/>
          <p:cNvSpPr>
            <a:spLocks noChangeShapeType="1"/>
          </p:cNvSpPr>
          <p:nvPr/>
        </p:nvSpPr>
        <p:spPr bwMode="auto">
          <a:xfrm>
            <a:off x="5734050" y="6084888"/>
            <a:ext cx="98425"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37" name="Line 12"/>
          <p:cNvSpPr>
            <a:spLocks noChangeShapeType="1"/>
          </p:cNvSpPr>
          <p:nvPr/>
        </p:nvSpPr>
        <p:spPr bwMode="auto">
          <a:xfrm>
            <a:off x="5897563" y="6084888"/>
            <a:ext cx="87312"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38" name="Freeform 13"/>
          <p:cNvSpPr>
            <a:spLocks/>
          </p:cNvSpPr>
          <p:nvPr/>
        </p:nvSpPr>
        <p:spPr bwMode="auto">
          <a:xfrm>
            <a:off x="6049963" y="6073775"/>
            <a:ext cx="87312" cy="1588"/>
          </a:xfrm>
          <a:custGeom>
            <a:avLst/>
            <a:gdLst>
              <a:gd name="T0" fmla="*/ 0 w 55"/>
              <a:gd name="T1" fmla="*/ 0 h 1588"/>
              <a:gd name="T2" fmla="*/ 66675 w 55"/>
              <a:gd name="T3" fmla="*/ 0 h 1588"/>
              <a:gd name="T4" fmla="*/ 87312 w 55"/>
              <a:gd name="T5" fmla="*/ 0 h 1588"/>
              <a:gd name="T6" fmla="*/ 0 60000 65536"/>
              <a:gd name="T7" fmla="*/ 0 60000 65536"/>
              <a:gd name="T8" fmla="*/ 0 60000 65536"/>
              <a:gd name="T9" fmla="*/ 0 w 55"/>
              <a:gd name="T10" fmla="*/ 0 h 1588"/>
              <a:gd name="T11" fmla="*/ 55 w 55"/>
              <a:gd name="T12" fmla="*/ 1588 h 1588"/>
            </a:gdLst>
            <a:ahLst/>
            <a:cxnLst>
              <a:cxn ang="T6">
                <a:pos x="T0" y="T1"/>
              </a:cxn>
              <a:cxn ang="T7">
                <a:pos x="T2" y="T3"/>
              </a:cxn>
              <a:cxn ang="T8">
                <a:pos x="T4" y="T5"/>
              </a:cxn>
            </a:cxnLst>
            <a:rect l="T9" t="T10" r="T11" b="T12"/>
            <a:pathLst>
              <a:path w="55" h="1588">
                <a:moveTo>
                  <a:pt x="0" y="0"/>
                </a:moveTo>
                <a:lnTo>
                  <a:pt x="42"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39" name="Freeform 14"/>
          <p:cNvSpPr>
            <a:spLocks/>
          </p:cNvSpPr>
          <p:nvPr/>
        </p:nvSpPr>
        <p:spPr bwMode="auto">
          <a:xfrm>
            <a:off x="6203950" y="6019800"/>
            <a:ext cx="76200" cy="42863"/>
          </a:xfrm>
          <a:custGeom>
            <a:avLst/>
            <a:gdLst>
              <a:gd name="T0" fmla="*/ 0 w 48"/>
              <a:gd name="T1" fmla="*/ 42863 h 27"/>
              <a:gd name="T2" fmla="*/ 42863 w 48"/>
              <a:gd name="T3" fmla="*/ 31750 h 27"/>
              <a:gd name="T4" fmla="*/ 76200 w 48"/>
              <a:gd name="T5" fmla="*/ 11113 h 27"/>
              <a:gd name="T6" fmla="*/ 76200 w 48"/>
              <a:gd name="T7" fmla="*/ 0 h 27"/>
              <a:gd name="T8" fmla="*/ 0 60000 65536"/>
              <a:gd name="T9" fmla="*/ 0 60000 65536"/>
              <a:gd name="T10" fmla="*/ 0 60000 65536"/>
              <a:gd name="T11" fmla="*/ 0 60000 65536"/>
              <a:gd name="T12" fmla="*/ 0 w 48"/>
              <a:gd name="T13" fmla="*/ 0 h 27"/>
              <a:gd name="T14" fmla="*/ 48 w 48"/>
              <a:gd name="T15" fmla="*/ 27 h 27"/>
            </a:gdLst>
            <a:ahLst/>
            <a:cxnLst>
              <a:cxn ang="T8">
                <a:pos x="T0" y="T1"/>
              </a:cxn>
              <a:cxn ang="T9">
                <a:pos x="T2" y="T3"/>
              </a:cxn>
              <a:cxn ang="T10">
                <a:pos x="T4" y="T5"/>
              </a:cxn>
              <a:cxn ang="T11">
                <a:pos x="T6" y="T7"/>
              </a:cxn>
            </a:cxnLst>
            <a:rect l="T12" t="T13" r="T14" b="T15"/>
            <a:pathLst>
              <a:path w="48" h="27">
                <a:moveTo>
                  <a:pt x="0" y="27"/>
                </a:moveTo>
                <a:lnTo>
                  <a:pt x="27" y="20"/>
                </a:lnTo>
                <a:lnTo>
                  <a:pt x="48" y="7"/>
                </a:lnTo>
                <a:lnTo>
                  <a:pt x="48"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40" name="Line 15"/>
          <p:cNvSpPr>
            <a:spLocks noChangeShapeType="1"/>
          </p:cNvSpPr>
          <p:nvPr/>
        </p:nvSpPr>
        <p:spPr bwMode="auto">
          <a:xfrm flipV="1">
            <a:off x="6302375" y="5876925"/>
            <a:ext cx="20638" cy="8731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41" name="Freeform 16"/>
          <p:cNvSpPr>
            <a:spLocks/>
          </p:cNvSpPr>
          <p:nvPr/>
        </p:nvSpPr>
        <p:spPr bwMode="auto">
          <a:xfrm>
            <a:off x="6323013" y="5713413"/>
            <a:ext cx="11112" cy="87312"/>
          </a:xfrm>
          <a:custGeom>
            <a:avLst/>
            <a:gdLst>
              <a:gd name="T0" fmla="*/ 0 w 7"/>
              <a:gd name="T1" fmla="*/ 87312 h 55"/>
              <a:gd name="T2" fmla="*/ 11112 w 7"/>
              <a:gd name="T3" fmla="*/ 33337 h 55"/>
              <a:gd name="T4" fmla="*/ 0 w 7"/>
              <a:gd name="T5" fmla="*/ 0 h 55"/>
              <a:gd name="T6" fmla="*/ 0 60000 65536"/>
              <a:gd name="T7" fmla="*/ 0 60000 65536"/>
              <a:gd name="T8" fmla="*/ 0 60000 65536"/>
              <a:gd name="T9" fmla="*/ 0 w 7"/>
              <a:gd name="T10" fmla="*/ 0 h 55"/>
              <a:gd name="T11" fmla="*/ 7 w 7"/>
              <a:gd name="T12" fmla="*/ 55 h 55"/>
            </a:gdLst>
            <a:ahLst/>
            <a:cxnLst>
              <a:cxn ang="T6">
                <a:pos x="T0" y="T1"/>
              </a:cxn>
              <a:cxn ang="T7">
                <a:pos x="T2" y="T3"/>
              </a:cxn>
              <a:cxn ang="T8">
                <a:pos x="T4" y="T5"/>
              </a:cxn>
            </a:cxnLst>
            <a:rect l="T9" t="T10" r="T11" b="T12"/>
            <a:pathLst>
              <a:path w="7" h="55">
                <a:moveTo>
                  <a:pt x="0" y="55"/>
                </a:moveTo>
                <a:lnTo>
                  <a:pt x="7" y="21"/>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42" name="Freeform 17"/>
          <p:cNvSpPr>
            <a:spLocks/>
          </p:cNvSpPr>
          <p:nvPr/>
        </p:nvSpPr>
        <p:spPr bwMode="auto">
          <a:xfrm>
            <a:off x="6269038" y="5570538"/>
            <a:ext cx="44450" cy="77787"/>
          </a:xfrm>
          <a:custGeom>
            <a:avLst/>
            <a:gdLst>
              <a:gd name="T0" fmla="*/ 44450 w 28"/>
              <a:gd name="T1" fmla="*/ 77787 h 49"/>
              <a:gd name="T2" fmla="*/ 44450 w 28"/>
              <a:gd name="T3" fmla="*/ 77787 h 49"/>
              <a:gd name="T4" fmla="*/ 0 w 28"/>
              <a:gd name="T5" fmla="*/ 0 h 49"/>
              <a:gd name="T6" fmla="*/ 0 60000 65536"/>
              <a:gd name="T7" fmla="*/ 0 60000 65536"/>
              <a:gd name="T8" fmla="*/ 0 60000 65536"/>
              <a:gd name="T9" fmla="*/ 0 w 28"/>
              <a:gd name="T10" fmla="*/ 0 h 49"/>
              <a:gd name="T11" fmla="*/ 28 w 28"/>
              <a:gd name="T12" fmla="*/ 49 h 49"/>
            </a:gdLst>
            <a:ahLst/>
            <a:cxnLst>
              <a:cxn ang="T6">
                <a:pos x="T0" y="T1"/>
              </a:cxn>
              <a:cxn ang="T7">
                <a:pos x="T2" y="T3"/>
              </a:cxn>
              <a:cxn ang="T8">
                <a:pos x="T4" y="T5"/>
              </a:cxn>
            </a:cxnLst>
            <a:rect l="T9" t="T10" r="T11" b="T12"/>
            <a:pathLst>
              <a:path w="28" h="49">
                <a:moveTo>
                  <a:pt x="28" y="49"/>
                </a:moveTo>
                <a:lnTo>
                  <a:pt x="28" y="49"/>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43" name="Line 18"/>
          <p:cNvSpPr>
            <a:spLocks noChangeShapeType="1"/>
          </p:cNvSpPr>
          <p:nvPr/>
        </p:nvSpPr>
        <p:spPr bwMode="auto">
          <a:xfrm flipH="1" flipV="1">
            <a:off x="6192838" y="5440363"/>
            <a:ext cx="42862"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44" name="Line 19"/>
          <p:cNvSpPr>
            <a:spLocks noChangeShapeType="1"/>
          </p:cNvSpPr>
          <p:nvPr/>
        </p:nvSpPr>
        <p:spPr bwMode="auto">
          <a:xfrm flipH="1" flipV="1">
            <a:off x="6105525" y="5308600"/>
            <a:ext cx="53975"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45" name="Line 20"/>
          <p:cNvSpPr>
            <a:spLocks noChangeShapeType="1"/>
          </p:cNvSpPr>
          <p:nvPr/>
        </p:nvSpPr>
        <p:spPr bwMode="auto">
          <a:xfrm flipH="1" flipV="1">
            <a:off x="6018213" y="5176838"/>
            <a:ext cx="53975" cy="777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46" name="Freeform 21"/>
          <p:cNvSpPr>
            <a:spLocks/>
          </p:cNvSpPr>
          <p:nvPr/>
        </p:nvSpPr>
        <p:spPr bwMode="auto">
          <a:xfrm>
            <a:off x="5908675" y="5068888"/>
            <a:ext cx="65088" cy="53975"/>
          </a:xfrm>
          <a:custGeom>
            <a:avLst/>
            <a:gdLst>
              <a:gd name="T0" fmla="*/ 65088 w 41"/>
              <a:gd name="T1" fmla="*/ 53975 h 34"/>
              <a:gd name="T2" fmla="*/ 53975 w 41"/>
              <a:gd name="T3" fmla="*/ 42863 h 34"/>
              <a:gd name="T4" fmla="*/ 0 w 41"/>
              <a:gd name="T5" fmla="*/ 0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34"/>
                </a:moveTo>
                <a:lnTo>
                  <a:pt x="34" y="27"/>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47" name="Freeform 22"/>
          <p:cNvSpPr>
            <a:spLocks/>
          </p:cNvSpPr>
          <p:nvPr/>
        </p:nvSpPr>
        <p:spPr bwMode="auto">
          <a:xfrm>
            <a:off x="5765800" y="5046663"/>
            <a:ext cx="76200" cy="42862"/>
          </a:xfrm>
          <a:custGeom>
            <a:avLst/>
            <a:gdLst>
              <a:gd name="T0" fmla="*/ 76200 w 48"/>
              <a:gd name="T1" fmla="*/ 0 h 27"/>
              <a:gd name="T2" fmla="*/ 22225 w 48"/>
              <a:gd name="T3" fmla="*/ 22225 h 27"/>
              <a:gd name="T4" fmla="*/ 0 w 48"/>
              <a:gd name="T5" fmla="*/ 42862 h 27"/>
              <a:gd name="T6" fmla="*/ 0 60000 65536"/>
              <a:gd name="T7" fmla="*/ 0 60000 65536"/>
              <a:gd name="T8" fmla="*/ 0 60000 65536"/>
              <a:gd name="T9" fmla="*/ 0 w 48"/>
              <a:gd name="T10" fmla="*/ 0 h 27"/>
              <a:gd name="T11" fmla="*/ 48 w 48"/>
              <a:gd name="T12" fmla="*/ 27 h 27"/>
            </a:gdLst>
            <a:ahLst/>
            <a:cxnLst>
              <a:cxn ang="T6">
                <a:pos x="T0" y="T1"/>
              </a:cxn>
              <a:cxn ang="T7">
                <a:pos x="T2" y="T3"/>
              </a:cxn>
              <a:cxn ang="T8">
                <a:pos x="T4" y="T5"/>
              </a:cxn>
            </a:cxnLst>
            <a:rect l="T9" t="T10" r="T11" b="T12"/>
            <a:pathLst>
              <a:path w="48" h="27">
                <a:moveTo>
                  <a:pt x="48" y="0"/>
                </a:moveTo>
                <a:lnTo>
                  <a:pt x="14" y="14"/>
                </a:lnTo>
                <a:lnTo>
                  <a:pt x="0" y="27"/>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48" name="Line 23"/>
          <p:cNvSpPr>
            <a:spLocks noChangeShapeType="1"/>
          </p:cNvSpPr>
          <p:nvPr/>
        </p:nvSpPr>
        <p:spPr bwMode="auto">
          <a:xfrm flipH="1">
            <a:off x="5667375" y="5133975"/>
            <a:ext cx="55563"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49" name="Freeform 24"/>
          <p:cNvSpPr>
            <a:spLocks/>
          </p:cNvSpPr>
          <p:nvPr/>
        </p:nvSpPr>
        <p:spPr bwMode="auto">
          <a:xfrm>
            <a:off x="5580063" y="5264150"/>
            <a:ext cx="55562" cy="77788"/>
          </a:xfrm>
          <a:custGeom>
            <a:avLst/>
            <a:gdLst>
              <a:gd name="T0" fmla="*/ 55562 w 35"/>
              <a:gd name="T1" fmla="*/ 0 h 49"/>
              <a:gd name="T2" fmla="*/ 22225 w 35"/>
              <a:gd name="T3" fmla="*/ 44450 h 49"/>
              <a:gd name="T4" fmla="*/ 0 w 35"/>
              <a:gd name="T5" fmla="*/ 77788 h 49"/>
              <a:gd name="T6" fmla="*/ 0 60000 65536"/>
              <a:gd name="T7" fmla="*/ 0 60000 65536"/>
              <a:gd name="T8" fmla="*/ 0 60000 65536"/>
              <a:gd name="T9" fmla="*/ 0 w 35"/>
              <a:gd name="T10" fmla="*/ 0 h 49"/>
              <a:gd name="T11" fmla="*/ 35 w 35"/>
              <a:gd name="T12" fmla="*/ 49 h 49"/>
            </a:gdLst>
            <a:ahLst/>
            <a:cxnLst>
              <a:cxn ang="T6">
                <a:pos x="T0" y="T1"/>
              </a:cxn>
              <a:cxn ang="T7">
                <a:pos x="T2" y="T3"/>
              </a:cxn>
              <a:cxn ang="T8">
                <a:pos x="T4" y="T5"/>
              </a:cxn>
            </a:cxnLst>
            <a:rect l="T9" t="T10" r="T11" b="T12"/>
            <a:pathLst>
              <a:path w="35" h="49">
                <a:moveTo>
                  <a:pt x="35" y="0"/>
                </a:moveTo>
                <a:lnTo>
                  <a:pt x="14" y="28"/>
                </a:lnTo>
                <a:lnTo>
                  <a:pt x="0" y="49"/>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50" name="Line 25"/>
          <p:cNvSpPr>
            <a:spLocks noChangeShapeType="1"/>
          </p:cNvSpPr>
          <p:nvPr/>
        </p:nvSpPr>
        <p:spPr bwMode="auto">
          <a:xfrm flipH="1">
            <a:off x="5503863" y="5395913"/>
            <a:ext cx="42862"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51" name="Freeform 26"/>
          <p:cNvSpPr>
            <a:spLocks/>
          </p:cNvSpPr>
          <p:nvPr/>
        </p:nvSpPr>
        <p:spPr bwMode="auto">
          <a:xfrm>
            <a:off x="5438775" y="5538788"/>
            <a:ext cx="31750" cy="76200"/>
          </a:xfrm>
          <a:custGeom>
            <a:avLst/>
            <a:gdLst>
              <a:gd name="T0" fmla="*/ 31750 w 20"/>
              <a:gd name="T1" fmla="*/ 0 h 48"/>
              <a:gd name="T2" fmla="*/ 0 w 20"/>
              <a:gd name="T3" fmla="*/ 65088 h 48"/>
              <a:gd name="T4" fmla="*/ 0 w 20"/>
              <a:gd name="T5" fmla="*/ 76200 h 48"/>
              <a:gd name="T6" fmla="*/ 0 60000 65536"/>
              <a:gd name="T7" fmla="*/ 0 60000 65536"/>
              <a:gd name="T8" fmla="*/ 0 60000 65536"/>
              <a:gd name="T9" fmla="*/ 0 w 20"/>
              <a:gd name="T10" fmla="*/ 0 h 48"/>
              <a:gd name="T11" fmla="*/ 20 w 20"/>
              <a:gd name="T12" fmla="*/ 48 h 48"/>
            </a:gdLst>
            <a:ahLst/>
            <a:cxnLst>
              <a:cxn ang="T6">
                <a:pos x="T0" y="T1"/>
              </a:cxn>
              <a:cxn ang="T7">
                <a:pos x="T2" y="T3"/>
              </a:cxn>
              <a:cxn ang="T8">
                <a:pos x="T4" y="T5"/>
              </a:cxn>
            </a:cxnLst>
            <a:rect l="T9" t="T10" r="T11" b="T12"/>
            <a:pathLst>
              <a:path w="20" h="48">
                <a:moveTo>
                  <a:pt x="20" y="0"/>
                </a:moveTo>
                <a:lnTo>
                  <a:pt x="0" y="41"/>
                </a:lnTo>
                <a:lnTo>
                  <a:pt x="0" y="48"/>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52" name="Line 27"/>
          <p:cNvSpPr>
            <a:spLocks noChangeShapeType="1"/>
          </p:cNvSpPr>
          <p:nvPr/>
        </p:nvSpPr>
        <p:spPr bwMode="auto">
          <a:xfrm>
            <a:off x="5438775" y="5691188"/>
            <a:ext cx="1588" cy="87312"/>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53" name="Freeform 28"/>
          <p:cNvSpPr>
            <a:spLocks/>
          </p:cNvSpPr>
          <p:nvPr/>
        </p:nvSpPr>
        <p:spPr bwMode="auto">
          <a:xfrm>
            <a:off x="6400800" y="5046663"/>
            <a:ext cx="885825" cy="1038225"/>
          </a:xfrm>
          <a:custGeom>
            <a:avLst/>
            <a:gdLst>
              <a:gd name="T0" fmla="*/ 0 w 558"/>
              <a:gd name="T1" fmla="*/ 798513 h 654"/>
              <a:gd name="T2" fmla="*/ 0 w 558"/>
              <a:gd name="T3" fmla="*/ 928688 h 654"/>
              <a:gd name="T4" fmla="*/ 20638 w 558"/>
              <a:gd name="T5" fmla="*/ 973138 h 654"/>
              <a:gd name="T6" fmla="*/ 42863 w 558"/>
              <a:gd name="T7" fmla="*/ 1004888 h 654"/>
              <a:gd name="T8" fmla="*/ 174625 w 558"/>
              <a:gd name="T9" fmla="*/ 1027113 h 654"/>
              <a:gd name="T10" fmla="*/ 425450 w 558"/>
              <a:gd name="T11" fmla="*/ 1038225 h 654"/>
              <a:gd name="T12" fmla="*/ 666750 w 558"/>
              <a:gd name="T13" fmla="*/ 1027113 h 654"/>
              <a:gd name="T14" fmla="*/ 796925 w 558"/>
              <a:gd name="T15" fmla="*/ 1004888 h 654"/>
              <a:gd name="T16" fmla="*/ 830263 w 558"/>
              <a:gd name="T17" fmla="*/ 984250 h 654"/>
              <a:gd name="T18" fmla="*/ 852488 w 558"/>
              <a:gd name="T19" fmla="*/ 950913 h 654"/>
              <a:gd name="T20" fmla="*/ 874713 w 558"/>
              <a:gd name="T21" fmla="*/ 830263 h 654"/>
              <a:gd name="T22" fmla="*/ 885825 w 558"/>
              <a:gd name="T23" fmla="*/ 700088 h 654"/>
              <a:gd name="T24" fmla="*/ 863600 w 558"/>
              <a:gd name="T25" fmla="*/ 601663 h 654"/>
              <a:gd name="T26" fmla="*/ 655638 w 558"/>
              <a:gd name="T27" fmla="*/ 261938 h 654"/>
              <a:gd name="T28" fmla="*/ 512763 w 558"/>
              <a:gd name="T29" fmla="*/ 65088 h 654"/>
              <a:gd name="T30" fmla="*/ 447675 w 558"/>
              <a:gd name="T31" fmla="*/ 11113 h 654"/>
              <a:gd name="T32" fmla="*/ 393700 w 558"/>
              <a:gd name="T33" fmla="*/ 0 h 654"/>
              <a:gd name="T34" fmla="*/ 349250 w 558"/>
              <a:gd name="T35" fmla="*/ 22225 h 654"/>
              <a:gd name="T36" fmla="*/ 295275 w 558"/>
              <a:gd name="T37" fmla="*/ 65088 h 654"/>
              <a:gd name="T38" fmla="*/ 152400 w 558"/>
              <a:gd name="T39" fmla="*/ 261938 h 654"/>
              <a:gd name="T40" fmla="*/ 42863 w 558"/>
              <a:gd name="T41" fmla="*/ 447675 h 654"/>
              <a:gd name="T42" fmla="*/ 0 w 558"/>
              <a:gd name="T43" fmla="*/ 557213 h 654"/>
              <a:gd name="T44" fmla="*/ 0 w 558"/>
              <a:gd name="T45" fmla="*/ 798513 h 654"/>
              <a:gd name="T46" fmla="*/ 0 w 558"/>
              <a:gd name="T47" fmla="*/ 798513 h 6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58"/>
              <a:gd name="T73" fmla="*/ 0 h 654"/>
              <a:gd name="T74" fmla="*/ 558 w 558"/>
              <a:gd name="T75" fmla="*/ 654 h 65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58" h="654">
                <a:moveTo>
                  <a:pt x="0" y="503"/>
                </a:moveTo>
                <a:lnTo>
                  <a:pt x="0" y="585"/>
                </a:lnTo>
                <a:lnTo>
                  <a:pt x="13" y="613"/>
                </a:lnTo>
                <a:lnTo>
                  <a:pt x="27" y="633"/>
                </a:lnTo>
                <a:lnTo>
                  <a:pt x="110" y="647"/>
                </a:lnTo>
                <a:lnTo>
                  <a:pt x="268" y="654"/>
                </a:lnTo>
                <a:lnTo>
                  <a:pt x="420" y="647"/>
                </a:lnTo>
                <a:lnTo>
                  <a:pt x="502" y="633"/>
                </a:lnTo>
                <a:lnTo>
                  <a:pt x="523" y="620"/>
                </a:lnTo>
                <a:lnTo>
                  <a:pt x="537" y="599"/>
                </a:lnTo>
                <a:lnTo>
                  <a:pt x="551" y="523"/>
                </a:lnTo>
                <a:lnTo>
                  <a:pt x="558" y="441"/>
                </a:lnTo>
                <a:lnTo>
                  <a:pt x="544" y="379"/>
                </a:lnTo>
                <a:lnTo>
                  <a:pt x="413" y="165"/>
                </a:lnTo>
                <a:lnTo>
                  <a:pt x="323" y="41"/>
                </a:lnTo>
                <a:lnTo>
                  <a:pt x="282" y="7"/>
                </a:lnTo>
                <a:lnTo>
                  <a:pt x="248" y="0"/>
                </a:lnTo>
                <a:lnTo>
                  <a:pt x="220" y="14"/>
                </a:lnTo>
                <a:lnTo>
                  <a:pt x="186" y="41"/>
                </a:lnTo>
                <a:lnTo>
                  <a:pt x="96" y="165"/>
                </a:lnTo>
                <a:lnTo>
                  <a:pt x="27" y="282"/>
                </a:lnTo>
                <a:lnTo>
                  <a:pt x="0" y="351"/>
                </a:lnTo>
                <a:lnTo>
                  <a:pt x="0" y="503"/>
                </a:lnTo>
                <a:close/>
              </a:path>
            </a:pathLst>
          </a:cu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54" name="Line 29"/>
          <p:cNvSpPr>
            <a:spLocks noChangeShapeType="1"/>
          </p:cNvSpPr>
          <p:nvPr/>
        </p:nvSpPr>
        <p:spPr bwMode="auto">
          <a:xfrm>
            <a:off x="6400800" y="5845175"/>
            <a:ext cx="1588" cy="8731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55" name="Freeform 30"/>
          <p:cNvSpPr>
            <a:spLocks/>
          </p:cNvSpPr>
          <p:nvPr/>
        </p:nvSpPr>
        <p:spPr bwMode="auto">
          <a:xfrm>
            <a:off x="6411913" y="5997575"/>
            <a:ext cx="53975" cy="53975"/>
          </a:xfrm>
          <a:custGeom>
            <a:avLst/>
            <a:gdLst>
              <a:gd name="T0" fmla="*/ 0 w 34"/>
              <a:gd name="T1" fmla="*/ 0 h 34"/>
              <a:gd name="T2" fmla="*/ 9525 w 34"/>
              <a:gd name="T3" fmla="*/ 22225 h 34"/>
              <a:gd name="T4" fmla="*/ 31750 w 34"/>
              <a:gd name="T5" fmla="*/ 53975 h 34"/>
              <a:gd name="T6" fmla="*/ 53975 w 34"/>
              <a:gd name="T7" fmla="*/ 53975 h 34"/>
              <a:gd name="T8" fmla="*/ 0 60000 65536"/>
              <a:gd name="T9" fmla="*/ 0 60000 65536"/>
              <a:gd name="T10" fmla="*/ 0 60000 65536"/>
              <a:gd name="T11" fmla="*/ 0 60000 65536"/>
              <a:gd name="T12" fmla="*/ 0 w 34"/>
              <a:gd name="T13" fmla="*/ 0 h 34"/>
              <a:gd name="T14" fmla="*/ 34 w 34"/>
              <a:gd name="T15" fmla="*/ 34 h 34"/>
            </a:gdLst>
            <a:ahLst/>
            <a:cxnLst>
              <a:cxn ang="T8">
                <a:pos x="T0" y="T1"/>
              </a:cxn>
              <a:cxn ang="T9">
                <a:pos x="T2" y="T3"/>
              </a:cxn>
              <a:cxn ang="T10">
                <a:pos x="T4" y="T5"/>
              </a:cxn>
              <a:cxn ang="T11">
                <a:pos x="T6" y="T7"/>
              </a:cxn>
            </a:cxnLst>
            <a:rect l="T12" t="T13" r="T14" b="T15"/>
            <a:pathLst>
              <a:path w="34" h="34">
                <a:moveTo>
                  <a:pt x="0" y="0"/>
                </a:moveTo>
                <a:lnTo>
                  <a:pt x="6" y="14"/>
                </a:lnTo>
                <a:lnTo>
                  <a:pt x="20" y="34"/>
                </a:lnTo>
                <a:lnTo>
                  <a:pt x="34" y="34"/>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56" name="Freeform 31"/>
          <p:cNvSpPr>
            <a:spLocks/>
          </p:cNvSpPr>
          <p:nvPr/>
        </p:nvSpPr>
        <p:spPr bwMode="auto">
          <a:xfrm>
            <a:off x="6530975" y="6073775"/>
            <a:ext cx="87313" cy="1588"/>
          </a:xfrm>
          <a:custGeom>
            <a:avLst/>
            <a:gdLst>
              <a:gd name="T0" fmla="*/ 0 w 55"/>
              <a:gd name="T1" fmla="*/ 0 h 1588"/>
              <a:gd name="T2" fmla="*/ 44450 w 55"/>
              <a:gd name="T3" fmla="*/ 0 h 1588"/>
              <a:gd name="T4" fmla="*/ 87313 w 55"/>
              <a:gd name="T5" fmla="*/ 0 h 1588"/>
              <a:gd name="T6" fmla="*/ 0 60000 65536"/>
              <a:gd name="T7" fmla="*/ 0 60000 65536"/>
              <a:gd name="T8" fmla="*/ 0 60000 65536"/>
              <a:gd name="T9" fmla="*/ 0 w 55"/>
              <a:gd name="T10" fmla="*/ 0 h 1588"/>
              <a:gd name="T11" fmla="*/ 55 w 55"/>
              <a:gd name="T12" fmla="*/ 1588 h 1588"/>
            </a:gdLst>
            <a:ahLst/>
            <a:cxnLst>
              <a:cxn ang="T6">
                <a:pos x="T0" y="T1"/>
              </a:cxn>
              <a:cxn ang="T7">
                <a:pos x="T2" y="T3"/>
              </a:cxn>
              <a:cxn ang="T8">
                <a:pos x="T4" y="T5"/>
              </a:cxn>
            </a:cxnLst>
            <a:rect l="T9" t="T10" r="T11" b="T12"/>
            <a:pathLst>
              <a:path w="55" h="1588">
                <a:moveTo>
                  <a:pt x="0" y="0"/>
                </a:moveTo>
                <a:lnTo>
                  <a:pt x="28"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57" name="Line 32"/>
          <p:cNvSpPr>
            <a:spLocks noChangeShapeType="1"/>
          </p:cNvSpPr>
          <p:nvPr/>
        </p:nvSpPr>
        <p:spPr bwMode="auto">
          <a:xfrm>
            <a:off x="6696075" y="6084888"/>
            <a:ext cx="87313"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58" name="Line 33"/>
          <p:cNvSpPr>
            <a:spLocks noChangeShapeType="1"/>
          </p:cNvSpPr>
          <p:nvPr/>
        </p:nvSpPr>
        <p:spPr bwMode="auto">
          <a:xfrm>
            <a:off x="6848475" y="6084888"/>
            <a:ext cx="87313"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59" name="Freeform 34"/>
          <p:cNvSpPr>
            <a:spLocks/>
          </p:cNvSpPr>
          <p:nvPr/>
        </p:nvSpPr>
        <p:spPr bwMode="auto">
          <a:xfrm>
            <a:off x="7000875" y="6073775"/>
            <a:ext cx="88900" cy="1588"/>
          </a:xfrm>
          <a:custGeom>
            <a:avLst/>
            <a:gdLst>
              <a:gd name="T0" fmla="*/ 0 w 56"/>
              <a:gd name="T1" fmla="*/ 0 h 1588"/>
              <a:gd name="T2" fmla="*/ 66675 w 56"/>
              <a:gd name="T3" fmla="*/ 0 h 1588"/>
              <a:gd name="T4" fmla="*/ 88900 w 56"/>
              <a:gd name="T5" fmla="*/ 0 h 1588"/>
              <a:gd name="T6" fmla="*/ 0 60000 65536"/>
              <a:gd name="T7" fmla="*/ 0 60000 65536"/>
              <a:gd name="T8" fmla="*/ 0 60000 65536"/>
              <a:gd name="T9" fmla="*/ 0 w 56"/>
              <a:gd name="T10" fmla="*/ 0 h 1588"/>
              <a:gd name="T11" fmla="*/ 56 w 56"/>
              <a:gd name="T12" fmla="*/ 1588 h 1588"/>
            </a:gdLst>
            <a:ahLst/>
            <a:cxnLst>
              <a:cxn ang="T6">
                <a:pos x="T0" y="T1"/>
              </a:cxn>
              <a:cxn ang="T7">
                <a:pos x="T2" y="T3"/>
              </a:cxn>
              <a:cxn ang="T8">
                <a:pos x="T4" y="T5"/>
              </a:cxn>
            </a:cxnLst>
            <a:rect l="T9" t="T10" r="T11" b="T12"/>
            <a:pathLst>
              <a:path w="56" h="1588">
                <a:moveTo>
                  <a:pt x="0" y="0"/>
                </a:moveTo>
                <a:lnTo>
                  <a:pt x="42" y="0"/>
                </a:lnTo>
                <a:lnTo>
                  <a:pt x="56"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60" name="Freeform 35"/>
          <p:cNvSpPr>
            <a:spLocks/>
          </p:cNvSpPr>
          <p:nvPr/>
        </p:nvSpPr>
        <p:spPr bwMode="auto">
          <a:xfrm>
            <a:off x="7154863" y="6019800"/>
            <a:ext cx="76200" cy="42863"/>
          </a:xfrm>
          <a:custGeom>
            <a:avLst/>
            <a:gdLst>
              <a:gd name="T0" fmla="*/ 0 w 48"/>
              <a:gd name="T1" fmla="*/ 42863 h 27"/>
              <a:gd name="T2" fmla="*/ 42863 w 48"/>
              <a:gd name="T3" fmla="*/ 31750 h 27"/>
              <a:gd name="T4" fmla="*/ 76200 w 48"/>
              <a:gd name="T5" fmla="*/ 11113 h 27"/>
              <a:gd name="T6" fmla="*/ 76200 w 48"/>
              <a:gd name="T7" fmla="*/ 0 h 27"/>
              <a:gd name="T8" fmla="*/ 0 60000 65536"/>
              <a:gd name="T9" fmla="*/ 0 60000 65536"/>
              <a:gd name="T10" fmla="*/ 0 60000 65536"/>
              <a:gd name="T11" fmla="*/ 0 60000 65536"/>
              <a:gd name="T12" fmla="*/ 0 w 48"/>
              <a:gd name="T13" fmla="*/ 0 h 27"/>
              <a:gd name="T14" fmla="*/ 48 w 48"/>
              <a:gd name="T15" fmla="*/ 27 h 27"/>
            </a:gdLst>
            <a:ahLst/>
            <a:cxnLst>
              <a:cxn ang="T8">
                <a:pos x="T0" y="T1"/>
              </a:cxn>
              <a:cxn ang="T9">
                <a:pos x="T2" y="T3"/>
              </a:cxn>
              <a:cxn ang="T10">
                <a:pos x="T4" y="T5"/>
              </a:cxn>
              <a:cxn ang="T11">
                <a:pos x="T6" y="T7"/>
              </a:cxn>
            </a:cxnLst>
            <a:rect l="T12" t="T13" r="T14" b="T15"/>
            <a:pathLst>
              <a:path w="48" h="27">
                <a:moveTo>
                  <a:pt x="0" y="27"/>
                </a:moveTo>
                <a:lnTo>
                  <a:pt x="27" y="20"/>
                </a:lnTo>
                <a:lnTo>
                  <a:pt x="48" y="7"/>
                </a:lnTo>
                <a:lnTo>
                  <a:pt x="48"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61" name="Line 36"/>
          <p:cNvSpPr>
            <a:spLocks noChangeShapeType="1"/>
          </p:cNvSpPr>
          <p:nvPr/>
        </p:nvSpPr>
        <p:spPr bwMode="auto">
          <a:xfrm flipV="1">
            <a:off x="7253288" y="5876925"/>
            <a:ext cx="22225" cy="8731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62" name="Freeform 37"/>
          <p:cNvSpPr>
            <a:spLocks/>
          </p:cNvSpPr>
          <p:nvPr/>
        </p:nvSpPr>
        <p:spPr bwMode="auto">
          <a:xfrm>
            <a:off x="7286625" y="5713413"/>
            <a:ext cx="1588" cy="87312"/>
          </a:xfrm>
          <a:custGeom>
            <a:avLst/>
            <a:gdLst>
              <a:gd name="T0" fmla="*/ 0 w 1588"/>
              <a:gd name="T1" fmla="*/ 87312 h 55"/>
              <a:gd name="T2" fmla="*/ 0 w 1588"/>
              <a:gd name="T3" fmla="*/ 33337 h 55"/>
              <a:gd name="T4" fmla="*/ 0 w 1588"/>
              <a:gd name="T5" fmla="*/ 0 h 55"/>
              <a:gd name="T6" fmla="*/ 0 60000 65536"/>
              <a:gd name="T7" fmla="*/ 0 60000 65536"/>
              <a:gd name="T8" fmla="*/ 0 60000 65536"/>
              <a:gd name="T9" fmla="*/ 0 w 1588"/>
              <a:gd name="T10" fmla="*/ 0 h 55"/>
              <a:gd name="T11" fmla="*/ 1588 w 1588"/>
              <a:gd name="T12" fmla="*/ 55 h 55"/>
            </a:gdLst>
            <a:ahLst/>
            <a:cxnLst>
              <a:cxn ang="T6">
                <a:pos x="T0" y="T1"/>
              </a:cxn>
              <a:cxn ang="T7">
                <a:pos x="T2" y="T3"/>
              </a:cxn>
              <a:cxn ang="T8">
                <a:pos x="T4" y="T5"/>
              </a:cxn>
            </a:cxnLst>
            <a:rect l="T9" t="T10" r="T11" b="T12"/>
            <a:pathLst>
              <a:path w="1588" h="55">
                <a:moveTo>
                  <a:pt x="0" y="55"/>
                </a:moveTo>
                <a:lnTo>
                  <a:pt x="0" y="21"/>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63" name="Freeform 38"/>
          <p:cNvSpPr>
            <a:spLocks/>
          </p:cNvSpPr>
          <p:nvPr/>
        </p:nvSpPr>
        <p:spPr bwMode="auto">
          <a:xfrm>
            <a:off x="7219950" y="5570538"/>
            <a:ext cx="44450" cy="77787"/>
          </a:xfrm>
          <a:custGeom>
            <a:avLst/>
            <a:gdLst>
              <a:gd name="T0" fmla="*/ 44450 w 28"/>
              <a:gd name="T1" fmla="*/ 77787 h 49"/>
              <a:gd name="T2" fmla="*/ 44450 w 28"/>
              <a:gd name="T3" fmla="*/ 77787 h 49"/>
              <a:gd name="T4" fmla="*/ 0 w 28"/>
              <a:gd name="T5" fmla="*/ 0 h 49"/>
              <a:gd name="T6" fmla="*/ 0 60000 65536"/>
              <a:gd name="T7" fmla="*/ 0 60000 65536"/>
              <a:gd name="T8" fmla="*/ 0 60000 65536"/>
              <a:gd name="T9" fmla="*/ 0 w 28"/>
              <a:gd name="T10" fmla="*/ 0 h 49"/>
              <a:gd name="T11" fmla="*/ 28 w 28"/>
              <a:gd name="T12" fmla="*/ 49 h 49"/>
            </a:gdLst>
            <a:ahLst/>
            <a:cxnLst>
              <a:cxn ang="T6">
                <a:pos x="T0" y="T1"/>
              </a:cxn>
              <a:cxn ang="T7">
                <a:pos x="T2" y="T3"/>
              </a:cxn>
              <a:cxn ang="T8">
                <a:pos x="T4" y="T5"/>
              </a:cxn>
            </a:cxnLst>
            <a:rect l="T9" t="T10" r="T11" b="T12"/>
            <a:pathLst>
              <a:path w="28" h="49">
                <a:moveTo>
                  <a:pt x="28" y="49"/>
                </a:moveTo>
                <a:lnTo>
                  <a:pt x="28" y="49"/>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64" name="Line 39"/>
          <p:cNvSpPr>
            <a:spLocks noChangeShapeType="1"/>
          </p:cNvSpPr>
          <p:nvPr/>
        </p:nvSpPr>
        <p:spPr bwMode="auto">
          <a:xfrm flipH="1" flipV="1">
            <a:off x="7143750" y="5440363"/>
            <a:ext cx="44450"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65" name="Line 40"/>
          <p:cNvSpPr>
            <a:spLocks noChangeShapeType="1"/>
          </p:cNvSpPr>
          <p:nvPr/>
        </p:nvSpPr>
        <p:spPr bwMode="auto">
          <a:xfrm flipH="1" flipV="1">
            <a:off x="7067550" y="5308600"/>
            <a:ext cx="42863"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66" name="Line 41"/>
          <p:cNvSpPr>
            <a:spLocks noChangeShapeType="1"/>
          </p:cNvSpPr>
          <p:nvPr/>
        </p:nvSpPr>
        <p:spPr bwMode="auto">
          <a:xfrm flipH="1" flipV="1">
            <a:off x="6969125" y="5176838"/>
            <a:ext cx="53975" cy="777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67" name="Freeform 42"/>
          <p:cNvSpPr>
            <a:spLocks/>
          </p:cNvSpPr>
          <p:nvPr/>
        </p:nvSpPr>
        <p:spPr bwMode="auto">
          <a:xfrm>
            <a:off x="6859588" y="5068888"/>
            <a:ext cx="65087" cy="53975"/>
          </a:xfrm>
          <a:custGeom>
            <a:avLst/>
            <a:gdLst>
              <a:gd name="T0" fmla="*/ 65087 w 41"/>
              <a:gd name="T1" fmla="*/ 53975 h 34"/>
              <a:gd name="T2" fmla="*/ 53975 w 41"/>
              <a:gd name="T3" fmla="*/ 42863 h 34"/>
              <a:gd name="T4" fmla="*/ 0 w 41"/>
              <a:gd name="T5" fmla="*/ 0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34"/>
                </a:moveTo>
                <a:lnTo>
                  <a:pt x="34" y="27"/>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68" name="Freeform 43"/>
          <p:cNvSpPr>
            <a:spLocks/>
          </p:cNvSpPr>
          <p:nvPr/>
        </p:nvSpPr>
        <p:spPr bwMode="auto">
          <a:xfrm>
            <a:off x="6716713" y="5046663"/>
            <a:ext cx="77787" cy="42862"/>
          </a:xfrm>
          <a:custGeom>
            <a:avLst/>
            <a:gdLst>
              <a:gd name="T0" fmla="*/ 77787 w 49"/>
              <a:gd name="T1" fmla="*/ 0 h 27"/>
              <a:gd name="T2" fmla="*/ 33337 w 49"/>
              <a:gd name="T3" fmla="*/ 22225 h 27"/>
              <a:gd name="T4" fmla="*/ 0 w 49"/>
              <a:gd name="T5" fmla="*/ 42862 h 27"/>
              <a:gd name="T6" fmla="*/ 0 60000 65536"/>
              <a:gd name="T7" fmla="*/ 0 60000 65536"/>
              <a:gd name="T8" fmla="*/ 0 60000 65536"/>
              <a:gd name="T9" fmla="*/ 0 w 49"/>
              <a:gd name="T10" fmla="*/ 0 h 27"/>
              <a:gd name="T11" fmla="*/ 49 w 49"/>
              <a:gd name="T12" fmla="*/ 27 h 27"/>
            </a:gdLst>
            <a:ahLst/>
            <a:cxnLst>
              <a:cxn ang="T6">
                <a:pos x="T0" y="T1"/>
              </a:cxn>
              <a:cxn ang="T7">
                <a:pos x="T2" y="T3"/>
              </a:cxn>
              <a:cxn ang="T8">
                <a:pos x="T4" y="T5"/>
              </a:cxn>
            </a:cxnLst>
            <a:rect l="T9" t="T10" r="T11" b="T12"/>
            <a:pathLst>
              <a:path w="49" h="27">
                <a:moveTo>
                  <a:pt x="49" y="0"/>
                </a:moveTo>
                <a:lnTo>
                  <a:pt x="21" y="14"/>
                </a:lnTo>
                <a:lnTo>
                  <a:pt x="0" y="27"/>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69" name="Line 44"/>
          <p:cNvSpPr>
            <a:spLocks noChangeShapeType="1"/>
          </p:cNvSpPr>
          <p:nvPr/>
        </p:nvSpPr>
        <p:spPr bwMode="auto">
          <a:xfrm flipH="1">
            <a:off x="6618288" y="5133975"/>
            <a:ext cx="55562"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70" name="Freeform 45"/>
          <p:cNvSpPr>
            <a:spLocks/>
          </p:cNvSpPr>
          <p:nvPr/>
        </p:nvSpPr>
        <p:spPr bwMode="auto">
          <a:xfrm>
            <a:off x="6530975" y="5264150"/>
            <a:ext cx="55563" cy="77788"/>
          </a:xfrm>
          <a:custGeom>
            <a:avLst/>
            <a:gdLst>
              <a:gd name="T0" fmla="*/ 55563 w 35"/>
              <a:gd name="T1" fmla="*/ 0 h 49"/>
              <a:gd name="T2" fmla="*/ 22225 w 35"/>
              <a:gd name="T3" fmla="*/ 44450 h 49"/>
              <a:gd name="T4" fmla="*/ 0 w 35"/>
              <a:gd name="T5" fmla="*/ 77788 h 49"/>
              <a:gd name="T6" fmla="*/ 0 60000 65536"/>
              <a:gd name="T7" fmla="*/ 0 60000 65536"/>
              <a:gd name="T8" fmla="*/ 0 60000 65536"/>
              <a:gd name="T9" fmla="*/ 0 w 35"/>
              <a:gd name="T10" fmla="*/ 0 h 49"/>
              <a:gd name="T11" fmla="*/ 35 w 35"/>
              <a:gd name="T12" fmla="*/ 49 h 49"/>
            </a:gdLst>
            <a:ahLst/>
            <a:cxnLst>
              <a:cxn ang="T6">
                <a:pos x="T0" y="T1"/>
              </a:cxn>
              <a:cxn ang="T7">
                <a:pos x="T2" y="T3"/>
              </a:cxn>
              <a:cxn ang="T8">
                <a:pos x="T4" y="T5"/>
              </a:cxn>
            </a:cxnLst>
            <a:rect l="T9" t="T10" r="T11" b="T12"/>
            <a:pathLst>
              <a:path w="35" h="49">
                <a:moveTo>
                  <a:pt x="35" y="0"/>
                </a:moveTo>
                <a:lnTo>
                  <a:pt x="14" y="28"/>
                </a:lnTo>
                <a:lnTo>
                  <a:pt x="0" y="49"/>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71" name="Line 46"/>
          <p:cNvSpPr>
            <a:spLocks noChangeShapeType="1"/>
          </p:cNvSpPr>
          <p:nvPr/>
        </p:nvSpPr>
        <p:spPr bwMode="auto">
          <a:xfrm flipH="1">
            <a:off x="6454775" y="5395913"/>
            <a:ext cx="44450"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72" name="Freeform 47"/>
          <p:cNvSpPr>
            <a:spLocks/>
          </p:cNvSpPr>
          <p:nvPr/>
        </p:nvSpPr>
        <p:spPr bwMode="auto">
          <a:xfrm>
            <a:off x="6400800" y="5538788"/>
            <a:ext cx="20638" cy="76200"/>
          </a:xfrm>
          <a:custGeom>
            <a:avLst/>
            <a:gdLst>
              <a:gd name="T0" fmla="*/ 20638 w 13"/>
              <a:gd name="T1" fmla="*/ 0 h 48"/>
              <a:gd name="T2" fmla="*/ 0 w 13"/>
              <a:gd name="T3" fmla="*/ 65088 h 48"/>
              <a:gd name="T4" fmla="*/ 0 w 13"/>
              <a:gd name="T5" fmla="*/ 76200 h 48"/>
              <a:gd name="T6" fmla="*/ 0 60000 65536"/>
              <a:gd name="T7" fmla="*/ 0 60000 65536"/>
              <a:gd name="T8" fmla="*/ 0 60000 65536"/>
              <a:gd name="T9" fmla="*/ 0 w 13"/>
              <a:gd name="T10" fmla="*/ 0 h 48"/>
              <a:gd name="T11" fmla="*/ 13 w 13"/>
              <a:gd name="T12" fmla="*/ 48 h 48"/>
            </a:gdLst>
            <a:ahLst/>
            <a:cxnLst>
              <a:cxn ang="T6">
                <a:pos x="T0" y="T1"/>
              </a:cxn>
              <a:cxn ang="T7">
                <a:pos x="T2" y="T3"/>
              </a:cxn>
              <a:cxn ang="T8">
                <a:pos x="T4" y="T5"/>
              </a:cxn>
            </a:cxnLst>
            <a:rect l="T9" t="T10" r="T11" b="T12"/>
            <a:pathLst>
              <a:path w="13" h="48">
                <a:moveTo>
                  <a:pt x="13" y="0"/>
                </a:moveTo>
                <a:lnTo>
                  <a:pt x="0" y="41"/>
                </a:lnTo>
                <a:lnTo>
                  <a:pt x="0" y="48"/>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73" name="Line 48"/>
          <p:cNvSpPr>
            <a:spLocks noChangeShapeType="1"/>
          </p:cNvSpPr>
          <p:nvPr/>
        </p:nvSpPr>
        <p:spPr bwMode="auto">
          <a:xfrm>
            <a:off x="6400800" y="5691188"/>
            <a:ext cx="1588" cy="87312"/>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74" name="Freeform 49"/>
          <p:cNvSpPr>
            <a:spLocks/>
          </p:cNvSpPr>
          <p:nvPr/>
        </p:nvSpPr>
        <p:spPr bwMode="auto">
          <a:xfrm>
            <a:off x="7472363" y="5440363"/>
            <a:ext cx="11112" cy="87312"/>
          </a:xfrm>
          <a:custGeom>
            <a:avLst/>
            <a:gdLst>
              <a:gd name="T0" fmla="*/ 0 w 7"/>
              <a:gd name="T1" fmla="*/ 0 h 55"/>
              <a:gd name="T2" fmla="*/ 0 w 7"/>
              <a:gd name="T3" fmla="*/ 76200 h 55"/>
              <a:gd name="T4" fmla="*/ 11112 w 7"/>
              <a:gd name="T5" fmla="*/ 87312 h 55"/>
              <a:gd name="T6" fmla="*/ 0 60000 65536"/>
              <a:gd name="T7" fmla="*/ 0 60000 65536"/>
              <a:gd name="T8" fmla="*/ 0 60000 65536"/>
              <a:gd name="T9" fmla="*/ 0 w 7"/>
              <a:gd name="T10" fmla="*/ 0 h 55"/>
              <a:gd name="T11" fmla="*/ 7 w 7"/>
              <a:gd name="T12" fmla="*/ 55 h 55"/>
            </a:gdLst>
            <a:ahLst/>
            <a:cxnLst>
              <a:cxn ang="T6">
                <a:pos x="T0" y="T1"/>
              </a:cxn>
              <a:cxn ang="T7">
                <a:pos x="T2" y="T3"/>
              </a:cxn>
              <a:cxn ang="T8">
                <a:pos x="T4" y="T5"/>
              </a:cxn>
            </a:cxnLst>
            <a:rect l="T9" t="T10" r="T11" b="T12"/>
            <a:pathLst>
              <a:path w="7" h="55">
                <a:moveTo>
                  <a:pt x="0" y="0"/>
                </a:moveTo>
                <a:lnTo>
                  <a:pt x="0" y="48"/>
                </a:lnTo>
                <a:lnTo>
                  <a:pt x="7" y="55"/>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75" name="Line 50"/>
          <p:cNvSpPr>
            <a:spLocks noChangeShapeType="1"/>
          </p:cNvSpPr>
          <p:nvPr/>
        </p:nvSpPr>
        <p:spPr bwMode="auto">
          <a:xfrm>
            <a:off x="7537450" y="5559425"/>
            <a:ext cx="87313" cy="1588"/>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76" name="Freeform 51"/>
          <p:cNvSpPr>
            <a:spLocks/>
          </p:cNvSpPr>
          <p:nvPr/>
        </p:nvSpPr>
        <p:spPr bwMode="auto">
          <a:xfrm>
            <a:off x="7689850" y="5570538"/>
            <a:ext cx="87313" cy="1587"/>
          </a:xfrm>
          <a:custGeom>
            <a:avLst/>
            <a:gdLst>
              <a:gd name="T0" fmla="*/ 0 w 55"/>
              <a:gd name="T1" fmla="*/ 0 h 1587"/>
              <a:gd name="T2" fmla="*/ 11113 w 55"/>
              <a:gd name="T3" fmla="*/ 0 h 1587"/>
              <a:gd name="T4" fmla="*/ 87313 w 55"/>
              <a:gd name="T5" fmla="*/ 0 h 1587"/>
              <a:gd name="T6" fmla="*/ 0 60000 65536"/>
              <a:gd name="T7" fmla="*/ 0 60000 65536"/>
              <a:gd name="T8" fmla="*/ 0 60000 65536"/>
              <a:gd name="T9" fmla="*/ 0 w 55"/>
              <a:gd name="T10" fmla="*/ 0 h 1587"/>
              <a:gd name="T11" fmla="*/ 55 w 55"/>
              <a:gd name="T12" fmla="*/ 1587 h 1587"/>
            </a:gdLst>
            <a:ahLst/>
            <a:cxnLst>
              <a:cxn ang="T6">
                <a:pos x="T0" y="T1"/>
              </a:cxn>
              <a:cxn ang="T7">
                <a:pos x="T2" y="T3"/>
              </a:cxn>
              <a:cxn ang="T8">
                <a:pos x="T4" y="T5"/>
              </a:cxn>
            </a:cxnLst>
            <a:rect l="T9" t="T10" r="T11" b="T12"/>
            <a:pathLst>
              <a:path w="55" h="1587">
                <a:moveTo>
                  <a:pt x="0" y="0"/>
                </a:moveTo>
                <a:lnTo>
                  <a:pt x="7"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77" name="Freeform 52"/>
          <p:cNvSpPr>
            <a:spLocks/>
          </p:cNvSpPr>
          <p:nvPr/>
        </p:nvSpPr>
        <p:spPr bwMode="auto">
          <a:xfrm>
            <a:off x="7843838" y="5549900"/>
            <a:ext cx="76200" cy="9525"/>
          </a:xfrm>
          <a:custGeom>
            <a:avLst/>
            <a:gdLst>
              <a:gd name="T0" fmla="*/ 0 w 48"/>
              <a:gd name="T1" fmla="*/ 9525 h 6"/>
              <a:gd name="T2" fmla="*/ 65088 w 48"/>
              <a:gd name="T3" fmla="*/ 9525 h 6"/>
              <a:gd name="T4" fmla="*/ 76200 w 48"/>
              <a:gd name="T5" fmla="*/ 0 h 6"/>
              <a:gd name="T6" fmla="*/ 0 60000 65536"/>
              <a:gd name="T7" fmla="*/ 0 60000 65536"/>
              <a:gd name="T8" fmla="*/ 0 60000 65536"/>
              <a:gd name="T9" fmla="*/ 0 w 48"/>
              <a:gd name="T10" fmla="*/ 0 h 6"/>
              <a:gd name="T11" fmla="*/ 48 w 48"/>
              <a:gd name="T12" fmla="*/ 6 h 6"/>
            </a:gdLst>
            <a:ahLst/>
            <a:cxnLst>
              <a:cxn ang="T6">
                <a:pos x="T0" y="T1"/>
              </a:cxn>
              <a:cxn ang="T7">
                <a:pos x="T2" y="T3"/>
              </a:cxn>
              <a:cxn ang="T8">
                <a:pos x="T4" y="T5"/>
              </a:cxn>
            </a:cxnLst>
            <a:rect l="T9" t="T10" r="T11" b="T12"/>
            <a:pathLst>
              <a:path w="48" h="6">
                <a:moveTo>
                  <a:pt x="0" y="6"/>
                </a:moveTo>
                <a:lnTo>
                  <a:pt x="41" y="6"/>
                </a:lnTo>
                <a:lnTo>
                  <a:pt x="48"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78" name="Freeform 53"/>
          <p:cNvSpPr>
            <a:spLocks/>
          </p:cNvSpPr>
          <p:nvPr/>
        </p:nvSpPr>
        <p:spPr bwMode="auto">
          <a:xfrm>
            <a:off x="7953375" y="5395913"/>
            <a:ext cx="1588" cy="87312"/>
          </a:xfrm>
          <a:custGeom>
            <a:avLst/>
            <a:gdLst>
              <a:gd name="T0" fmla="*/ 0 w 1588"/>
              <a:gd name="T1" fmla="*/ 87312 h 55"/>
              <a:gd name="T2" fmla="*/ 0 w 1588"/>
              <a:gd name="T3" fmla="*/ 65087 h 55"/>
              <a:gd name="T4" fmla="*/ 0 w 1588"/>
              <a:gd name="T5" fmla="*/ 0 h 55"/>
              <a:gd name="T6" fmla="*/ 0 60000 65536"/>
              <a:gd name="T7" fmla="*/ 0 60000 65536"/>
              <a:gd name="T8" fmla="*/ 0 60000 65536"/>
              <a:gd name="T9" fmla="*/ 0 w 1588"/>
              <a:gd name="T10" fmla="*/ 0 h 55"/>
              <a:gd name="T11" fmla="*/ 1588 w 1588"/>
              <a:gd name="T12" fmla="*/ 55 h 55"/>
            </a:gdLst>
            <a:ahLst/>
            <a:cxnLst>
              <a:cxn ang="T6">
                <a:pos x="T0" y="T1"/>
              </a:cxn>
              <a:cxn ang="T7">
                <a:pos x="T2" y="T3"/>
              </a:cxn>
              <a:cxn ang="T8">
                <a:pos x="T4" y="T5"/>
              </a:cxn>
            </a:cxnLst>
            <a:rect l="T9" t="T10" r="T11" b="T12"/>
            <a:pathLst>
              <a:path w="1588" h="55">
                <a:moveTo>
                  <a:pt x="0" y="55"/>
                </a:moveTo>
                <a:lnTo>
                  <a:pt x="0" y="41"/>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79" name="Line 54"/>
          <p:cNvSpPr>
            <a:spLocks noChangeShapeType="1"/>
          </p:cNvSpPr>
          <p:nvPr/>
        </p:nvSpPr>
        <p:spPr bwMode="auto">
          <a:xfrm flipH="1" flipV="1">
            <a:off x="7897813" y="5254625"/>
            <a:ext cx="55562"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80" name="Freeform 55"/>
          <p:cNvSpPr>
            <a:spLocks/>
          </p:cNvSpPr>
          <p:nvPr/>
        </p:nvSpPr>
        <p:spPr bwMode="auto">
          <a:xfrm>
            <a:off x="7821613" y="5133975"/>
            <a:ext cx="44450" cy="65088"/>
          </a:xfrm>
          <a:custGeom>
            <a:avLst/>
            <a:gdLst>
              <a:gd name="T0" fmla="*/ 44450 w 28"/>
              <a:gd name="T1" fmla="*/ 65088 h 41"/>
              <a:gd name="T2" fmla="*/ 11113 w 28"/>
              <a:gd name="T3" fmla="*/ 22225 h 41"/>
              <a:gd name="T4" fmla="*/ 0 w 28"/>
              <a:gd name="T5" fmla="*/ 0 h 41"/>
              <a:gd name="T6" fmla="*/ 0 60000 65536"/>
              <a:gd name="T7" fmla="*/ 0 60000 65536"/>
              <a:gd name="T8" fmla="*/ 0 60000 65536"/>
              <a:gd name="T9" fmla="*/ 0 w 28"/>
              <a:gd name="T10" fmla="*/ 0 h 41"/>
              <a:gd name="T11" fmla="*/ 28 w 28"/>
              <a:gd name="T12" fmla="*/ 41 h 41"/>
            </a:gdLst>
            <a:ahLst/>
            <a:cxnLst>
              <a:cxn ang="T6">
                <a:pos x="T0" y="T1"/>
              </a:cxn>
              <a:cxn ang="T7">
                <a:pos x="T2" y="T3"/>
              </a:cxn>
              <a:cxn ang="T8">
                <a:pos x="T4" y="T5"/>
              </a:cxn>
            </a:cxnLst>
            <a:rect l="T9" t="T10" r="T11" b="T12"/>
            <a:pathLst>
              <a:path w="28" h="41">
                <a:moveTo>
                  <a:pt x="28" y="41"/>
                </a:moveTo>
                <a:lnTo>
                  <a:pt x="7" y="14"/>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81" name="Freeform 56"/>
          <p:cNvSpPr>
            <a:spLocks/>
          </p:cNvSpPr>
          <p:nvPr/>
        </p:nvSpPr>
        <p:spPr bwMode="auto">
          <a:xfrm>
            <a:off x="7712075" y="5024438"/>
            <a:ext cx="65088" cy="53975"/>
          </a:xfrm>
          <a:custGeom>
            <a:avLst/>
            <a:gdLst>
              <a:gd name="T0" fmla="*/ 65088 w 41"/>
              <a:gd name="T1" fmla="*/ 53975 h 34"/>
              <a:gd name="T2" fmla="*/ 44450 w 41"/>
              <a:gd name="T3" fmla="*/ 22225 h 34"/>
              <a:gd name="T4" fmla="*/ 0 w 41"/>
              <a:gd name="T5" fmla="*/ 0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34"/>
                </a:moveTo>
                <a:lnTo>
                  <a:pt x="28" y="14"/>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82" name="Freeform 57"/>
          <p:cNvSpPr>
            <a:spLocks/>
          </p:cNvSpPr>
          <p:nvPr/>
        </p:nvSpPr>
        <p:spPr bwMode="auto">
          <a:xfrm>
            <a:off x="7591425" y="5035550"/>
            <a:ext cx="66675" cy="65088"/>
          </a:xfrm>
          <a:custGeom>
            <a:avLst/>
            <a:gdLst>
              <a:gd name="T0" fmla="*/ 66675 w 42"/>
              <a:gd name="T1" fmla="*/ 0 h 41"/>
              <a:gd name="T2" fmla="*/ 44450 w 42"/>
              <a:gd name="T3" fmla="*/ 11113 h 41"/>
              <a:gd name="T4" fmla="*/ 0 w 42"/>
              <a:gd name="T5" fmla="*/ 65088 h 41"/>
              <a:gd name="T6" fmla="*/ 0 60000 65536"/>
              <a:gd name="T7" fmla="*/ 0 60000 65536"/>
              <a:gd name="T8" fmla="*/ 0 60000 65536"/>
              <a:gd name="T9" fmla="*/ 0 w 42"/>
              <a:gd name="T10" fmla="*/ 0 h 41"/>
              <a:gd name="T11" fmla="*/ 42 w 42"/>
              <a:gd name="T12" fmla="*/ 41 h 41"/>
            </a:gdLst>
            <a:ahLst/>
            <a:cxnLst>
              <a:cxn ang="T6">
                <a:pos x="T0" y="T1"/>
              </a:cxn>
              <a:cxn ang="T7">
                <a:pos x="T2" y="T3"/>
              </a:cxn>
              <a:cxn ang="T8">
                <a:pos x="T4" y="T5"/>
              </a:cxn>
            </a:cxnLst>
            <a:rect l="T9" t="T10" r="T11" b="T12"/>
            <a:pathLst>
              <a:path w="42" h="41">
                <a:moveTo>
                  <a:pt x="42" y="0"/>
                </a:moveTo>
                <a:lnTo>
                  <a:pt x="28" y="7"/>
                </a:lnTo>
                <a:lnTo>
                  <a:pt x="0" y="41"/>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83" name="Line 58"/>
          <p:cNvSpPr>
            <a:spLocks noChangeShapeType="1"/>
          </p:cNvSpPr>
          <p:nvPr/>
        </p:nvSpPr>
        <p:spPr bwMode="auto">
          <a:xfrm flipH="1">
            <a:off x="7515225" y="5156200"/>
            <a:ext cx="44450"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84" name="Freeform 59"/>
          <p:cNvSpPr>
            <a:spLocks/>
          </p:cNvSpPr>
          <p:nvPr/>
        </p:nvSpPr>
        <p:spPr bwMode="auto">
          <a:xfrm>
            <a:off x="7472363" y="5286375"/>
            <a:ext cx="11112" cy="87313"/>
          </a:xfrm>
          <a:custGeom>
            <a:avLst/>
            <a:gdLst>
              <a:gd name="T0" fmla="*/ 11112 w 7"/>
              <a:gd name="T1" fmla="*/ 0 h 55"/>
              <a:gd name="T2" fmla="*/ 0 w 7"/>
              <a:gd name="T3" fmla="*/ 33338 h 55"/>
              <a:gd name="T4" fmla="*/ 0 w 7"/>
              <a:gd name="T5" fmla="*/ 87313 h 55"/>
              <a:gd name="T6" fmla="*/ 0 60000 65536"/>
              <a:gd name="T7" fmla="*/ 0 60000 65536"/>
              <a:gd name="T8" fmla="*/ 0 60000 65536"/>
              <a:gd name="T9" fmla="*/ 0 w 7"/>
              <a:gd name="T10" fmla="*/ 0 h 55"/>
              <a:gd name="T11" fmla="*/ 7 w 7"/>
              <a:gd name="T12" fmla="*/ 55 h 55"/>
            </a:gdLst>
            <a:ahLst/>
            <a:cxnLst>
              <a:cxn ang="T6">
                <a:pos x="T0" y="T1"/>
              </a:cxn>
              <a:cxn ang="T7">
                <a:pos x="T2" y="T3"/>
              </a:cxn>
              <a:cxn ang="T8">
                <a:pos x="T4" y="T5"/>
              </a:cxn>
            </a:cxnLst>
            <a:rect l="T9" t="T10" r="T11" b="T12"/>
            <a:pathLst>
              <a:path w="7" h="55">
                <a:moveTo>
                  <a:pt x="7" y="0"/>
                </a:moveTo>
                <a:lnTo>
                  <a:pt x="0" y="21"/>
                </a:lnTo>
                <a:lnTo>
                  <a:pt x="0" y="55"/>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85" name="Line 60"/>
          <p:cNvSpPr>
            <a:spLocks noChangeShapeType="1"/>
          </p:cNvSpPr>
          <p:nvPr/>
        </p:nvSpPr>
        <p:spPr bwMode="auto">
          <a:xfrm>
            <a:off x="7996238" y="5822950"/>
            <a:ext cx="1587" cy="8731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86" name="Freeform 61"/>
          <p:cNvSpPr>
            <a:spLocks/>
          </p:cNvSpPr>
          <p:nvPr/>
        </p:nvSpPr>
        <p:spPr bwMode="auto">
          <a:xfrm>
            <a:off x="8007350" y="5975350"/>
            <a:ext cx="55563" cy="65088"/>
          </a:xfrm>
          <a:custGeom>
            <a:avLst/>
            <a:gdLst>
              <a:gd name="T0" fmla="*/ 0 w 35"/>
              <a:gd name="T1" fmla="*/ 0 h 41"/>
              <a:gd name="T2" fmla="*/ 11113 w 35"/>
              <a:gd name="T3" fmla="*/ 33338 h 41"/>
              <a:gd name="T4" fmla="*/ 44450 w 35"/>
              <a:gd name="T5" fmla="*/ 65088 h 41"/>
              <a:gd name="T6" fmla="*/ 55563 w 35"/>
              <a:gd name="T7" fmla="*/ 65088 h 41"/>
              <a:gd name="T8" fmla="*/ 0 60000 65536"/>
              <a:gd name="T9" fmla="*/ 0 60000 65536"/>
              <a:gd name="T10" fmla="*/ 0 60000 65536"/>
              <a:gd name="T11" fmla="*/ 0 60000 65536"/>
              <a:gd name="T12" fmla="*/ 0 w 35"/>
              <a:gd name="T13" fmla="*/ 0 h 41"/>
              <a:gd name="T14" fmla="*/ 35 w 35"/>
              <a:gd name="T15" fmla="*/ 41 h 41"/>
            </a:gdLst>
            <a:ahLst/>
            <a:cxnLst>
              <a:cxn ang="T8">
                <a:pos x="T0" y="T1"/>
              </a:cxn>
              <a:cxn ang="T9">
                <a:pos x="T2" y="T3"/>
              </a:cxn>
              <a:cxn ang="T10">
                <a:pos x="T4" y="T5"/>
              </a:cxn>
              <a:cxn ang="T11">
                <a:pos x="T6" y="T7"/>
              </a:cxn>
            </a:cxnLst>
            <a:rect l="T12" t="T13" r="T14" b="T15"/>
            <a:pathLst>
              <a:path w="35" h="41">
                <a:moveTo>
                  <a:pt x="0" y="0"/>
                </a:moveTo>
                <a:lnTo>
                  <a:pt x="7" y="21"/>
                </a:lnTo>
                <a:lnTo>
                  <a:pt x="28" y="41"/>
                </a:lnTo>
                <a:lnTo>
                  <a:pt x="35" y="41"/>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87" name="Freeform 62"/>
          <p:cNvSpPr>
            <a:spLocks/>
          </p:cNvSpPr>
          <p:nvPr/>
        </p:nvSpPr>
        <p:spPr bwMode="auto">
          <a:xfrm>
            <a:off x="8128000" y="6051550"/>
            <a:ext cx="87313" cy="11113"/>
          </a:xfrm>
          <a:custGeom>
            <a:avLst/>
            <a:gdLst>
              <a:gd name="T0" fmla="*/ 0 w 55"/>
              <a:gd name="T1" fmla="*/ 0 h 7"/>
              <a:gd name="T2" fmla="*/ 53975 w 55"/>
              <a:gd name="T3" fmla="*/ 11113 h 7"/>
              <a:gd name="T4" fmla="*/ 87313 w 55"/>
              <a:gd name="T5" fmla="*/ 11113 h 7"/>
              <a:gd name="T6" fmla="*/ 0 60000 65536"/>
              <a:gd name="T7" fmla="*/ 0 60000 65536"/>
              <a:gd name="T8" fmla="*/ 0 60000 65536"/>
              <a:gd name="T9" fmla="*/ 0 w 55"/>
              <a:gd name="T10" fmla="*/ 0 h 7"/>
              <a:gd name="T11" fmla="*/ 55 w 55"/>
              <a:gd name="T12" fmla="*/ 7 h 7"/>
            </a:gdLst>
            <a:ahLst/>
            <a:cxnLst>
              <a:cxn ang="T6">
                <a:pos x="T0" y="T1"/>
              </a:cxn>
              <a:cxn ang="T7">
                <a:pos x="T2" y="T3"/>
              </a:cxn>
              <a:cxn ang="T8">
                <a:pos x="T4" y="T5"/>
              </a:cxn>
            </a:cxnLst>
            <a:rect l="T9" t="T10" r="T11" b="T12"/>
            <a:pathLst>
              <a:path w="55" h="7">
                <a:moveTo>
                  <a:pt x="0" y="0"/>
                </a:moveTo>
                <a:lnTo>
                  <a:pt x="34" y="7"/>
                </a:lnTo>
                <a:lnTo>
                  <a:pt x="55" y="7"/>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88" name="Line 63"/>
          <p:cNvSpPr>
            <a:spLocks noChangeShapeType="1"/>
          </p:cNvSpPr>
          <p:nvPr/>
        </p:nvSpPr>
        <p:spPr bwMode="auto">
          <a:xfrm>
            <a:off x="8280400" y="6062663"/>
            <a:ext cx="87313"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89" name="Freeform 64"/>
          <p:cNvSpPr>
            <a:spLocks/>
          </p:cNvSpPr>
          <p:nvPr/>
        </p:nvSpPr>
        <p:spPr bwMode="auto">
          <a:xfrm>
            <a:off x="8434388" y="6062663"/>
            <a:ext cx="87312" cy="11112"/>
          </a:xfrm>
          <a:custGeom>
            <a:avLst/>
            <a:gdLst>
              <a:gd name="T0" fmla="*/ 0 w 55"/>
              <a:gd name="T1" fmla="*/ 0 h 7"/>
              <a:gd name="T2" fmla="*/ 0 w 55"/>
              <a:gd name="T3" fmla="*/ 11112 h 7"/>
              <a:gd name="T4" fmla="*/ 87312 w 55"/>
              <a:gd name="T5" fmla="*/ 0 h 7"/>
              <a:gd name="T6" fmla="*/ 0 60000 65536"/>
              <a:gd name="T7" fmla="*/ 0 60000 65536"/>
              <a:gd name="T8" fmla="*/ 0 60000 65536"/>
              <a:gd name="T9" fmla="*/ 0 w 55"/>
              <a:gd name="T10" fmla="*/ 0 h 7"/>
              <a:gd name="T11" fmla="*/ 55 w 55"/>
              <a:gd name="T12" fmla="*/ 7 h 7"/>
            </a:gdLst>
            <a:ahLst/>
            <a:cxnLst>
              <a:cxn ang="T6">
                <a:pos x="T0" y="T1"/>
              </a:cxn>
              <a:cxn ang="T7">
                <a:pos x="T2" y="T3"/>
              </a:cxn>
              <a:cxn ang="T8">
                <a:pos x="T4" y="T5"/>
              </a:cxn>
            </a:cxnLst>
            <a:rect l="T9" t="T10" r="T11" b="T12"/>
            <a:pathLst>
              <a:path w="55" h="7">
                <a:moveTo>
                  <a:pt x="0" y="0"/>
                </a:moveTo>
                <a:lnTo>
                  <a:pt x="0" y="7"/>
                </a:lnTo>
                <a:lnTo>
                  <a:pt x="55"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90" name="Line 65"/>
          <p:cNvSpPr>
            <a:spLocks noChangeShapeType="1"/>
          </p:cNvSpPr>
          <p:nvPr/>
        </p:nvSpPr>
        <p:spPr bwMode="auto">
          <a:xfrm>
            <a:off x="8586788" y="6062663"/>
            <a:ext cx="87312"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91" name="Line 66"/>
          <p:cNvSpPr>
            <a:spLocks noChangeShapeType="1"/>
          </p:cNvSpPr>
          <p:nvPr/>
        </p:nvSpPr>
        <p:spPr bwMode="auto">
          <a:xfrm flipV="1">
            <a:off x="8740775" y="6040438"/>
            <a:ext cx="87313" cy="11112"/>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92" name="Freeform 67"/>
          <p:cNvSpPr>
            <a:spLocks/>
          </p:cNvSpPr>
          <p:nvPr/>
        </p:nvSpPr>
        <p:spPr bwMode="auto">
          <a:xfrm>
            <a:off x="8870950" y="5921375"/>
            <a:ext cx="22225" cy="76200"/>
          </a:xfrm>
          <a:custGeom>
            <a:avLst/>
            <a:gdLst>
              <a:gd name="T0" fmla="*/ 0 w 14"/>
              <a:gd name="T1" fmla="*/ 76200 h 48"/>
              <a:gd name="T2" fmla="*/ 11113 w 14"/>
              <a:gd name="T3" fmla="*/ 53975 h 48"/>
              <a:gd name="T4" fmla="*/ 22225 w 14"/>
              <a:gd name="T5" fmla="*/ 0 h 48"/>
              <a:gd name="T6" fmla="*/ 0 60000 65536"/>
              <a:gd name="T7" fmla="*/ 0 60000 65536"/>
              <a:gd name="T8" fmla="*/ 0 60000 65536"/>
              <a:gd name="T9" fmla="*/ 0 w 14"/>
              <a:gd name="T10" fmla="*/ 0 h 48"/>
              <a:gd name="T11" fmla="*/ 14 w 14"/>
              <a:gd name="T12" fmla="*/ 48 h 48"/>
            </a:gdLst>
            <a:ahLst/>
            <a:cxnLst>
              <a:cxn ang="T6">
                <a:pos x="T0" y="T1"/>
              </a:cxn>
              <a:cxn ang="T7">
                <a:pos x="T2" y="T3"/>
              </a:cxn>
              <a:cxn ang="T8">
                <a:pos x="T4" y="T5"/>
              </a:cxn>
            </a:cxnLst>
            <a:rect l="T9" t="T10" r="T11" b="T12"/>
            <a:pathLst>
              <a:path w="14" h="48">
                <a:moveTo>
                  <a:pt x="0" y="48"/>
                </a:moveTo>
                <a:lnTo>
                  <a:pt x="7" y="34"/>
                </a:lnTo>
                <a:lnTo>
                  <a:pt x="14"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93" name="Line 68"/>
          <p:cNvSpPr>
            <a:spLocks noChangeShapeType="1"/>
          </p:cNvSpPr>
          <p:nvPr/>
        </p:nvSpPr>
        <p:spPr bwMode="auto">
          <a:xfrm flipV="1">
            <a:off x="8915400" y="5767388"/>
            <a:ext cx="1588" cy="87312"/>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94" name="Freeform 69"/>
          <p:cNvSpPr>
            <a:spLocks/>
          </p:cNvSpPr>
          <p:nvPr/>
        </p:nvSpPr>
        <p:spPr bwMode="auto">
          <a:xfrm>
            <a:off x="8893175" y="5614988"/>
            <a:ext cx="22225" cy="87312"/>
          </a:xfrm>
          <a:custGeom>
            <a:avLst/>
            <a:gdLst>
              <a:gd name="T0" fmla="*/ 22225 w 14"/>
              <a:gd name="T1" fmla="*/ 87312 h 55"/>
              <a:gd name="T2" fmla="*/ 11113 w 14"/>
              <a:gd name="T3" fmla="*/ 0 h 55"/>
              <a:gd name="T4" fmla="*/ 0 w 14"/>
              <a:gd name="T5" fmla="*/ 0 h 55"/>
              <a:gd name="T6" fmla="*/ 0 60000 65536"/>
              <a:gd name="T7" fmla="*/ 0 60000 65536"/>
              <a:gd name="T8" fmla="*/ 0 60000 65536"/>
              <a:gd name="T9" fmla="*/ 0 w 14"/>
              <a:gd name="T10" fmla="*/ 0 h 55"/>
              <a:gd name="T11" fmla="*/ 14 w 14"/>
              <a:gd name="T12" fmla="*/ 55 h 55"/>
            </a:gdLst>
            <a:ahLst/>
            <a:cxnLst>
              <a:cxn ang="T6">
                <a:pos x="T0" y="T1"/>
              </a:cxn>
              <a:cxn ang="T7">
                <a:pos x="T2" y="T3"/>
              </a:cxn>
              <a:cxn ang="T8">
                <a:pos x="T4" y="T5"/>
              </a:cxn>
            </a:cxnLst>
            <a:rect l="T9" t="T10" r="T11" b="T12"/>
            <a:pathLst>
              <a:path w="14" h="55">
                <a:moveTo>
                  <a:pt x="14" y="55"/>
                </a:moveTo>
                <a:lnTo>
                  <a:pt x="7" y="0"/>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95" name="Line 70"/>
          <p:cNvSpPr>
            <a:spLocks noChangeShapeType="1"/>
          </p:cNvSpPr>
          <p:nvPr/>
        </p:nvSpPr>
        <p:spPr bwMode="auto">
          <a:xfrm flipH="1" flipV="1">
            <a:off x="8816975" y="5483225"/>
            <a:ext cx="42863"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96" name="Line 71"/>
          <p:cNvSpPr>
            <a:spLocks noChangeShapeType="1"/>
          </p:cNvSpPr>
          <p:nvPr/>
        </p:nvSpPr>
        <p:spPr bwMode="auto">
          <a:xfrm flipH="1" flipV="1">
            <a:off x="8740775" y="5353050"/>
            <a:ext cx="42863"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97" name="Freeform 72"/>
          <p:cNvSpPr>
            <a:spLocks/>
          </p:cNvSpPr>
          <p:nvPr/>
        </p:nvSpPr>
        <p:spPr bwMode="auto">
          <a:xfrm>
            <a:off x="8651875" y="5221288"/>
            <a:ext cx="44450" cy="76200"/>
          </a:xfrm>
          <a:custGeom>
            <a:avLst/>
            <a:gdLst>
              <a:gd name="T0" fmla="*/ 44450 w 28"/>
              <a:gd name="T1" fmla="*/ 76200 h 48"/>
              <a:gd name="T2" fmla="*/ 33338 w 28"/>
              <a:gd name="T3" fmla="*/ 53975 h 48"/>
              <a:gd name="T4" fmla="*/ 0 w 28"/>
              <a:gd name="T5" fmla="*/ 0 h 48"/>
              <a:gd name="T6" fmla="*/ 0 60000 65536"/>
              <a:gd name="T7" fmla="*/ 0 60000 65536"/>
              <a:gd name="T8" fmla="*/ 0 60000 65536"/>
              <a:gd name="T9" fmla="*/ 0 w 28"/>
              <a:gd name="T10" fmla="*/ 0 h 48"/>
              <a:gd name="T11" fmla="*/ 28 w 28"/>
              <a:gd name="T12" fmla="*/ 48 h 48"/>
            </a:gdLst>
            <a:ahLst/>
            <a:cxnLst>
              <a:cxn ang="T6">
                <a:pos x="T0" y="T1"/>
              </a:cxn>
              <a:cxn ang="T7">
                <a:pos x="T2" y="T3"/>
              </a:cxn>
              <a:cxn ang="T8">
                <a:pos x="T4" y="T5"/>
              </a:cxn>
            </a:cxnLst>
            <a:rect l="T9" t="T10" r="T11" b="T12"/>
            <a:pathLst>
              <a:path w="28" h="48">
                <a:moveTo>
                  <a:pt x="28" y="48"/>
                </a:moveTo>
                <a:lnTo>
                  <a:pt x="21" y="34"/>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98" name="Line 73"/>
          <p:cNvSpPr>
            <a:spLocks noChangeShapeType="1"/>
          </p:cNvSpPr>
          <p:nvPr/>
        </p:nvSpPr>
        <p:spPr bwMode="auto">
          <a:xfrm flipH="1" flipV="1">
            <a:off x="8555038" y="5100638"/>
            <a:ext cx="53975" cy="650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99" name="Freeform 74"/>
          <p:cNvSpPr>
            <a:spLocks/>
          </p:cNvSpPr>
          <p:nvPr/>
        </p:nvSpPr>
        <p:spPr bwMode="auto">
          <a:xfrm>
            <a:off x="8434388" y="5013325"/>
            <a:ext cx="76200" cy="44450"/>
          </a:xfrm>
          <a:custGeom>
            <a:avLst/>
            <a:gdLst>
              <a:gd name="T0" fmla="*/ 76200 w 48"/>
              <a:gd name="T1" fmla="*/ 44450 h 28"/>
              <a:gd name="T2" fmla="*/ 31750 w 48"/>
              <a:gd name="T3" fmla="*/ 11113 h 28"/>
              <a:gd name="T4" fmla="*/ 0 w 48"/>
              <a:gd name="T5" fmla="*/ 0 h 28"/>
              <a:gd name="T6" fmla="*/ 0 60000 65536"/>
              <a:gd name="T7" fmla="*/ 0 60000 65536"/>
              <a:gd name="T8" fmla="*/ 0 60000 65536"/>
              <a:gd name="T9" fmla="*/ 0 w 48"/>
              <a:gd name="T10" fmla="*/ 0 h 28"/>
              <a:gd name="T11" fmla="*/ 48 w 48"/>
              <a:gd name="T12" fmla="*/ 28 h 28"/>
            </a:gdLst>
            <a:ahLst/>
            <a:cxnLst>
              <a:cxn ang="T6">
                <a:pos x="T0" y="T1"/>
              </a:cxn>
              <a:cxn ang="T7">
                <a:pos x="T2" y="T3"/>
              </a:cxn>
              <a:cxn ang="T8">
                <a:pos x="T4" y="T5"/>
              </a:cxn>
            </a:cxnLst>
            <a:rect l="T9" t="T10" r="T11" b="T12"/>
            <a:pathLst>
              <a:path w="48" h="28">
                <a:moveTo>
                  <a:pt x="48" y="28"/>
                </a:moveTo>
                <a:lnTo>
                  <a:pt x="20" y="7"/>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00" name="Freeform 75"/>
          <p:cNvSpPr>
            <a:spLocks/>
          </p:cNvSpPr>
          <p:nvPr/>
        </p:nvSpPr>
        <p:spPr bwMode="auto">
          <a:xfrm>
            <a:off x="8302625" y="5024438"/>
            <a:ext cx="65088" cy="53975"/>
          </a:xfrm>
          <a:custGeom>
            <a:avLst/>
            <a:gdLst>
              <a:gd name="T0" fmla="*/ 65088 w 41"/>
              <a:gd name="T1" fmla="*/ 0 h 34"/>
              <a:gd name="T2" fmla="*/ 55563 w 41"/>
              <a:gd name="T3" fmla="*/ 0 h 34"/>
              <a:gd name="T4" fmla="*/ 0 w 41"/>
              <a:gd name="T5" fmla="*/ 53975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0"/>
                </a:moveTo>
                <a:lnTo>
                  <a:pt x="35" y="0"/>
                </a:lnTo>
                <a:lnTo>
                  <a:pt x="0" y="34"/>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01" name="Line 76"/>
          <p:cNvSpPr>
            <a:spLocks noChangeShapeType="1"/>
          </p:cNvSpPr>
          <p:nvPr/>
        </p:nvSpPr>
        <p:spPr bwMode="auto">
          <a:xfrm flipH="1">
            <a:off x="8215313" y="5133975"/>
            <a:ext cx="44450" cy="65088"/>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602" name="Freeform 77"/>
          <p:cNvSpPr>
            <a:spLocks/>
          </p:cNvSpPr>
          <p:nvPr/>
        </p:nvSpPr>
        <p:spPr bwMode="auto">
          <a:xfrm>
            <a:off x="8128000" y="5254625"/>
            <a:ext cx="42863" cy="76200"/>
          </a:xfrm>
          <a:custGeom>
            <a:avLst/>
            <a:gdLst>
              <a:gd name="T0" fmla="*/ 42863 w 27"/>
              <a:gd name="T1" fmla="*/ 0 h 48"/>
              <a:gd name="T2" fmla="*/ 33338 w 27"/>
              <a:gd name="T3" fmla="*/ 20638 h 48"/>
              <a:gd name="T4" fmla="*/ 0 w 27"/>
              <a:gd name="T5" fmla="*/ 76200 h 48"/>
              <a:gd name="T6" fmla="*/ 0 60000 65536"/>
              <a:gd name="T7" fmla="*/ 0 60000 65536"/>
              <a:gd name="T8" fmla="*/ 0 60000 65536"/>
              <a:gd name="T9" fmla="*/ 0 w 27"/>
              <a:gd name="T10" fmla="*/ 0 h 48"/>
              <a:gd name="T11" fmla="*/ 27 w 27"/>
              <a:gd name="T12" fmla="*/ 48 h 48"/>
            </a:gdLst>
            <a:ahLst/>
            <a:cxnLst>
              <a:cxn ang="T6">
                <a:pos x="T0" y="T1"/>
              </a:cxn>
              <a:cxn ang="T7">
                <a:pos x="T2" y="T3"/>
              </a:cxn>
              <a:cxn ang="T8">
                <a:pos x="T4" y="T5"/>
              </a:cxn>
            </a:cxnLst>
            <a:rect l="T9" t="T10" r="T11" b="T12"/>
            <a:pathLst>
              <a:path w="27" h="48">
                <a:moveTo>
                  <a:pt x="27" y="0"/>
                </a:moveTo>
                <a:lnTo>
                  <a:pt x="21" y="13"/>
                </a:lnTo>
                <a:lnTo>
                  <a:pt x="0" y="48"/>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03" name="Line 78"/>
          <p:cNvSpPr>
            <a:spLocks noChangeShapeType="1"/>
          </p:cNvSpPr>
          <p:nvPr/>
        </p:nvSpPr>
        <p:spPr bwMode="auto">
          <a:xfrm flipH="1">
            <a:off x="8040688" y="5384800"/>
            <a:ext cx="53975"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604" name="Freeform 79"/>
          <p:cNvSpPr>
            <a:spLocks/>
          </p:cNvSpPr>
          <p:nvPr/>
        </p:nvSpPr>
        <p:spPr bwMode="auto">
          <a:xfrm>
            <a:off x="7996238" y="5516563"/>
            <a:ext cx="22225" cy="87312"/>
          </a:xfrm>
          <a:custGeom>
            <a:avLst/>
            <a:gdLst>
              <a:gd name="T0" fmla="*/ 22225 w 14"/>
              <a:gd name="T1" fmla="*/ 0 h 55"/>
              <a:gd name="T2" fmla="*/ 0 w 14"/>
              <a:gd name="T3" fmla="*/ 65087 h 55"/>
              <a:gd name="T4" fmla="*/ 0 w 14"/>
              <a:gd name="T5" fmla="*/ 87312 h 55"/>
              <a:gd name="T6" fmla="*/ 0 60000 65536"/>
              <a:gd name="T7" fmla="*/ 0 60000 65536"/>
              <a:gd name="T8" fmla="*/ 0 60000 65536"/>
              <a:gd name="T9" fmla="*/ 0 w 14"/>
              <a:gd name="T10" fmla="*/ 0 h 55"/>
              <a:gd name="T11" fmla="*/ 14 w 14"/>
              <a:gd name="T12" fmla="*/ 55 h 55"/>
            </a:gdLst>
            <a:ahLst/>
            <a:cxnLst>
              <a:cxn ang="T6">
                <a:pos x="T0" y="T1"/>
              </a:cxn>
              <a:cxn ang="T7">
                <a:pos x="T2" y="T3"/>
              </a:cxn>
              <a:cxn ang="T8">
                <a:pos x="T4" y="T5"/>
              </a:cxn>
            </a:cxnLst>
            <a:rect l="T9" t="T10" r="T11" b="T12"/>
            <a:pathLst>
              <a:path w="14" h="55">
                <a:moveTo>
                  <a:pt x="14" y="0"/>
                </a:moveTo>
                <a:lnTo>
                  <a:pt x="0" y="41"/>
                </a:lnTo>
                <a:lnTo>
                  <a:pt x="0" y="55"/>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05" name="Line 80"/>
          <p:cNvSpPr>
            <a:spLocks noChangeShapeType="1"/>
          </p:cNvSpPr>
          <p:nvPr/>
        </p:nvSpPr>
        <p:spPr bwMode="auto">
          <a:xfrm>
            <a:off x="7996238" y="5668963"/>
            <a:ext cx="1587" cy="87312"/>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606" name="Freeform 81"/>
          <p:cNvSpPr>
            <a:spLocks/>
          </p:cNvSpPr>
          <p:nvPr/>
        </p:nvSpPr>
        <p:spPr bwMode="auto">
          <a:xfrm>
            <a:off x="7700963" y="5330825"/>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07" name="Freeform 82"/>
          <p:cNvSpPr>
            <a:spLocks/>
          </p:cNvSpPr>
          <p:nvPr/>
        </p:nvSpPr>
        <p:spPr bwMode="auto">
          <a:xfrm>
            <a:off x="7942263" y="4838700"/>
            <a:ext cx="31750" cy="22225"/>
          </a:xfrm>
          <a:custGeom>
            <a:avLst/>
            <a:gdLst>
              <a:gd name="T0" fmla="*/ 0 w 20"/>
              <a:gd name="T1" fmla="*/ 11113 h 14"/>
              <a:gd name="T2" fmla="*/ 11113 w 20"/>
              <a:gd name="T3" fmla="*/ 0 h 14"/>
              <a:gd name="T4" fmla="*/ 31750 w 20"/>
              <a:gd name="T5" fmla="*/ 11113 h 14"/>
              <a:gd name="T6" fmla="*/ 22225 w 20"/>
              <a:gd name="T7" fmla="*/ 22225 h 14"/>
              <a:gd name="T8" fmla="*/ 0 w 20"/>
              <a:gd name="T9" fmla="*/ 11113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0" y="7"/>
                </a:moveTo>
                <a:lnTo>
                  <a:pt x="7" y="0"/>
                </a:lnTo>
                <a:lnTo>
                  <a:pt x="20" y="7"/>
                </a:lnTo>
                <a:lnTo>
                  <a:pt x="14" y="14"/>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08" name="Freeform 83"/>
          <p:cNvSpPr>
            <a:spLocks/>
          </p:cNvSpPr>
          <p:nvPr/>
        </p:nvSpPr>
        <p:spPr bwMode="auto">
          <a:xfrm>
            <a:off x="7700963" y="4849813"/>
            <a:ext cx="263525" cy="492125"/>
          </a:xfrm>
          <a:custGeom>
            <a:avLst/>
            <a:gdLst>
              <a:gd name="T0" fmla="*/ 0 w 166"/>
              <a:gd name="T1" fmla="*/ 481013 h 310"/>
              <a:gd name="T2" fmla="*/ 22225 w 166"/>
              <a:gd name="T3" fmla="*/ 492125 h 310"/>
              <a:gd name="T4" fmla="*/ 263525 w 166"/>
              <a:gd name="T5" fmla="*/ 11113 h 310"/>
              <a:gd name="T6" fmla="*/ 241300 w 166"/>
              <a:gd name="T7" fmla="*/ 0 h 310"/>
              <a:gd name="T8" fmla="*/ 0 w 166"/>
              <a:gd name="T9" fmla="*/ 481013 h 310"/>
              <a:gd name="T10" fmla="*/ 0 60000 65536"/>
              <a:gd name="T11" fmla="*/ 0 60000 65536"/>
              <a:gd name="T12" fmla="*/ 0 60000 65536"/>
              <a:gd name="T13" fmla="*/ 0 60000 65536"/>
              <a:gd name="T14" fmla="*/ 0 60000 65536"/>
              <a:gd name="T15" fmla="*/ 0 w 166"/>
              <a:gd name="T16" fmla="*/ 0 h 310"/>
              <a:gd name="T17" fmla="*/ 166 w 166"/>
              <a:gd name="T18" fmla="*/ 310 h 310"/>
            </a:gdLst>
            <a:ahLst/>
            <a:cxnLst>
              <a:cxn ang="T10">
                <a:pos x="T0" y="T1"/>
              </a:cxn>
              <a:cxn ang="T11">
                <a:pos x="T2" y="T3"/>
              </a:cxn>
              <a:cxn ang="T12">
                <a:pos x="T4" y="T5"/>
              </a:cxn>
              <a:cxn ang="T13">
                <a:pos x="T6" y="T7"/>
              </a:cxn>
              <a:cxn ang="T14">
                <a:pos x="T8" y="T9"/>
              </a:cxn>
            </a:cxnLst>
            <a:rect l="T15" t="T16" r="T17" b="T18"/>
            <a:pathLst>
              <a:path w="166" h="310">
                <a:moveTo>
                  <a:pt x="0" y="303"/>
                </a:moveTo>
                <a:lnTo>
                  <a:pt x="14" y="310"/>
                </a:lnTo>
                <a:lnTo>
                  <a:pt x="166" y="7"/>
                </a:lnTo>
                <a:lnTo>
                  <a:pt x="152" y="0"/>
                </a:lnTo>
                <a:lnTo>
                  <a:pt x="0" y="30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09" name="Freeform 84"/>
          <p:cNvSpPr>
            <a:spLocks/>
          </p:cNvSpPr>
          <p:nvPr/>
        </p:nvSpPr>
        <p:spPr bwMode="auto">
          <a:xfrm>
            <a:off x="7942263" y="4816475"/>
            <a:ext cx="31750" cy="33338"/>
          </a:xfrm>
          <a:custGeom>
            <a:avLst/>
            <a:gdLst>
              <a:gd name="T0" fmla="*/ 0 w 20"/>
              <a:gd name="T1" fmla="*/ 33338 h 21"/>
              <a:gd name="T2" fmla="*/ 22225 w 20"/>
              <a:gd name="T3" fmla="*/ 33338 h 21"/>
              <a:gd name="T4" fmla="*/ 31750 w 20"/>
              <a:gd name="T5" fmla="*/ 11113 h 21"/>
              <a:gd name="T6" fmla="*/ 22225 w 20"/>
              <a:gd name="T7" fmla="*/ 0 h 21"/>
              <a:gd name="T8" fmla="*/ 0 w 20"/>
              <a:gd name="T9" fmla="*/ 33338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0" y="21"/>
                </a:moveTo>
                <a:lnTo>
                  <a:pt x="14" y="21"/>
                </a:lnTo>
                <a:lnTo>
                  <a:pt x="20" y="7"/>
                </a:lnTo>
                <a:lnTo>
                  <a:pt x="14" y="0"/>
                </a:lnTo>
                <a:lnTo>
                  <a:pt x="0" y="21"/>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10" name="Freeform 85"/>
          <p:cNvSpPr>
            <a:spLocks/>
          </p:cNvSpPr>
          <p:nvPr/>
        </p:nvSpPr>
        <p:spPr bwMode="auto">
          <a:xfrm>
            <a:off x="7219950" y="4368800"/>
            <a:ext cx="33338" cy="42863"/>
          </a:xfrm>
          <a:custGeom>
            <a:avLst/>
            <a:gdLst>
              <a:gd name="T0" fmla="*/ 11113 w 21"/>
              <a:gd name="T1" fmla="*/ 42863 h 27"/>
              <a:gd name="T2" fmla="*/ 0 w 21"/>
              <a:gd name="T3" fmla="*/ 31750 h 27"/>
              <a:gd name="T4" fmla="*/ 22225 w 21"/>
              <a:gd name="T5" fmla="*/ 0 h 27"/>
              <a:gd name="T6" fmla="*/ 33338 w 21"/>
              <a:gd name="T7" fmla="*/ 11113 h 27"/>
              <a:gd name="T8" fmla="*/ 11113 w 21"/>
              <a:gd name="T9" fmla="*/ 42863 h 27"/>
              <a:gd name="T10" fmla="*/ 0 60000 65536"/>
              <a:gd name="T11" fmla="*/ 0 60000 65536"/>
              <a:gd name="T12" fmla="*/ 0 60000 65536"/>
              <a:gd name="T13" fmla="*/ 0 60000 65536"/>
              <a:gd name="T14" fmla="*/ 0 60000 65536"/>
              <a:gd name="T15" fmla="*/ 0 w 21"/>
              <a:gd name="T16" fmla="*/ 0 h 27"/>
              <a:gd name="T17" fmla="*/ 21 w 21"/>
              <a:gd name="T18" fmla="*/ 27 h 27"/>
            </a:gdLst>
            <a:ahLst/>
            <a:cxnLst>
              <a:cxn ang="T10">
                <a:pos x="T0" y="T1"/>
              </a:cxn>
              <a:cxn ang="T11">
                <a:pos x="T2" y="T3"/>
              </a:cxn>
              <a:cxn ang="T12">
                <a:pos x="T4" y="T5"/>
              </a:cxn>
              <a:cxn ang="T13">
                <a:pos x="T6" y="T7"/>
              </a:cxn>
              <a:cxn ang="T14">
                <a:pos x="T8" y="T9"/>
              </a:cxn>
            </a:cxnLst>
            <a:rect l="T15" t="T16" r="T17" b="T18"/>
            <a:pathLst>
              <a:path w="21" h="27">
                <a:moveTo>
                  <a:pt x="7" y="27"/>
                </a:moveTo>
                <a:lnTo>
                  <a:pt x="0" y="20"/>
                </a:lnTo>
                <a:lnTo>
                  <a:pt x="14" y="0"/>
                </a:lnTo>
                <a:lnTo>
                  <a:pt x="21" y="7"/>
                </a:lnTo>
                <a:lnTo>
                  <a:pt x="7" y="27"/>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11" name="Freeform 86"/>
          <p:cNvSpPr>
            <a:spLocks/>
          </p:cNvSpPr>
          <p:nvPr/>
        </p:nvSpPr>
        <p:spPr bwMode="auto">
          <a:xfrm>
            <a:off x="7231063" y="4379913"/>
            <a:ext cx="733425" cy="469900"/>
          </a:xfrm>
          <a:custGeom>
            <a:avLst/>
            <a:gdLst>
              <a:gd name="T0" fmla="*/ 711200 w 462"/>
              <a:gd name="T1" fmla="*/ 469900 h 296"/>
              <a:gd name="T2" fmla="*/ 733425 w 462"/>
              <a:gd name="T3" fmla="*/ 436563 h 296"/>
              <a:gd name="T4" fmla="*/ 22225 w 462"/>
              <a:gd name="T5" fmla="*/ 0 h 296"/>
              <a:gd name="T6" fmla="*/ 0 w 462"/>
              <a:gd name="T7" fmla="*/ 31750 h 296"/>
              <a:gd name="T8" fmla="*/ 711200 w 462"/>
              <a:gd name="T9" fmla="*/ 469900 h 296"/>
              <a:gd name="T10" fmla="*/ 0 60000 65536"/>
              <a:gd name="T11" fmla="*/ 0 60000 65536"/>
              <a:gd name="T12" fmla="*/ 0 60000 65536"/>
              <a:gd name="T13" fmla="*/ 0 60000 65536"/>
              <a:gd name="T14" fmla="*/ 0 60000 65536"/>
              <a:gd name="T15" fmla="*/ 0 w 462"/>
              <a:gd name="T16" fmla="*/ 0 h 296"/>
              <a:gd name="T17" fmla="*/ 462 w 462"/>
              <a:gd name="T18" fmla="*/ 296 h 296"/>
            </a:gdLst>
            <a:ahLst/>
            <a:cxnLst>
              <a:cxn ang="T10">
                <a:pos x="T0" y="T1"/>
              </a:cxn>
              <a:cxn ang="T11">
                <a:pos x="T2" y="T3"/>
              </a:cxn>
              <a:cxn ang="T12">
                <a:pos x="T4" y="T5"/>
              </a:cxn>
              <a:cxn ang="T13">
                <a:pos x="T6" y="T7"/>
              </a:cxn>
              <a:cxn ang="T14">
                <a:pos x="T8" y="T9"/>
              </a:cxn>
            </a:cxnLst>
            <a:rect l="T15" t="T16" r="T17" b="T18"/>
            <a:pathLst>
              <a:path w="462" h="296">
                <a:moveTo>
                  <a:pt x="448" y="296"/>
                </a:moveTo>
                <a:lnTo>
                  <a:pt x="462" y="275"/>
                </a:lnTo>
                <a:lnTo>
                  <a:pt x="14" y="0"/>
                </a:lnTo>
                <a:lnTo>
                  <a:pt x="0" y="20"/>
                </a:lnTo>
                <a:lnTo>
                  <a:pt x="448" y="296"/>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12" name="Freeform 87"/>
          <p:cNvSpPr>
            <a:spLocks/>
          </p:cNvSpPr>
          <p:nvPr/>
        </p:nvSpPr>
        <p:spPr bwMode="auto">
          <a:xfrm>
            <a:off x="7931150" y="4838700"/>
            <a:ext cx="22225" cy="22225"/>
          </a:xfrm>
          <a:custGeom>
            <a:avLst/>
            <a:gdLst>
              <a:gd name="T0" fmla="*/ 22225 w 14"/>
              <a:gd name="T1" fmla="*/ 0 h 14"/>
              <a:gd name="T2" fmla="*/ 11113 w 14"/>
              <a:gd name="T3" fmla="*/ 0 h 14"/>
              <a:gd name="T4" fmla="*/ 0 w 14"/>
              <a:gd name="T5" fmla="*/ 11113 h 14"/>
              <a:gd name="T6" fmla="*/ 0 w 14"/>
              <a:gd name="T7" fmla="*/ 22225 h 14"/>
              <a:gd name="T8" fmla="*/ 22225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0"/>
                </a:moveTo>
                <a:lnTo>
                  <a:pt x="7" y="0"/>
                </a:lnTo>
                <a:lnTo>
                  <a:pt x="0" y="7"/>
                </a:lnTo>
                <a:lnTo>
                  <a:pt x="0" y="14"/>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13" name="Freeform 88"/>
          <p:cNvSpPr>
            <a:spLocks/>
          </p:cNvSpPr>
          <p:nvPr/>
        </p:nvSpPr>
        <p:spPr bwMode="auto">
          <a:xfrm>
            <a:off x="8412163" y="5319713"/>
            <a:ext cx="33337" cy="33337"/>
          </a:xfrm>
          <a:custGeom>
            <a:avLst/>
            <a:gdLst>
              <a:gd name="T0" fmla="*/ 22225 w 21"/>
              <a:gd name="T1" fmla="*/ 0 h 21"/>
              <a:gd name="T2" fmla="*/ 33337 w 21"/>
              <a:gd name="T3" fmla="*/ 11112 h 21"/>
              <a:gd name="T4" fmla="*/ 11112 w 21"/>
              <a:gd name="T5" fmla="*/ 33337 h 21"/>
              <a:gd name="T6" fmla="*/ 0 w 21"/>
              <a:gd name="T7" fmla="*/ 22225 h 21"/>
              <a:gd name="T8" fmla="*/ 22225 w 21"/>
              <a:gd name="T9" fmla="*/ 0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14" y="0"/>
                </a:moveTo>
                <a:lnTo>
                  <a:pt x="21" y="7"/>
                </a:lnTo>
                <a:lnTo>
                  <a:pt x="7" y="21"/>
                </a:lnTo>
                <a:lnTo>
                  <a:pt x="0" y="14"/>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14" name="Freeform 89"/>
          <p:cNvSpPr>
            <a:spLocks/>
          </p:cNvSpPr>
          <p:nvPr/>
        </p:nvSpPr>
        <p:spPr bwMode="auto">
          <a:xfrm>
            <a:off x="7931150" y="4838700"/>
            <a:ext cx="503238" cy="503238"/>
          </a:xfrm>
          <a:custGeom>
            <a:avLst/>
            <a:gdLst>
              <a:gd name="T0" fmla="*/ 22225 w 317"/>
              <a:gd name="T1" fmla="*/ 0 h 317"/>
              <a:gd name="T2" fmla="*/ 0 w 317"/>
              <a:gd name="T3" fmla="*/ 22225 h 317"/>
              <a:gd name="T4" fmla="*/ 481013 w 317"/>
              <a:gd name="T5" fmla="*/ 503238 h 317"/>
              <a:gd name="T6" fmla="*/ 503238 w 317"/>
              <a:gd name="T7" fmla="*/ 481013 h 317"/>
              <a:gd name="T8" fmla="*/ 22225 w 317"/>
              <a:gd name="T9" fmla="*/ 0 h 317"/>
              <a:gd name="T10" fmla="*/ 0 60000 65536"/>
              <a:gd name="T11" fmla="*/ 0 60000 65536"/>
              <a:gd name="T12" fmla="*/ 0 60000 65536"/>
              <a:gd name="T13" fmla="*/ 0 60000 65536"/>
              <a:gd name="T14" fmla="*/ 0 60000 65536"/>
              <a:gd name="T15" fmla="*/ 0 w 317"/>
              <a:gd name="T16" fmla="*/ 0 h 317"/>
              <a:gd name="T17" fmla="*/ 317 w 317"/>
              <a:gd name="T18" fmla="*/ 317 h 317"/>
            </a:gdLst>
            <a:ahLst/>
            <a:cxnLst>
              <a:cxn ang="T10">
                <a:pos x="T0" y="T1"/>
              </a:cxn>
              <a:cxn ang="T11">
                <a:pos x="T2" y="T3"/>
              </a:cxn>
              <a:cxn ang="T12">
                <a:pos x="T4" y="T5"/>
              </a:cxn>
              <a:cxn ang="T13">
                <a:pos x="T6" y="T7"/>
              </a:cxn>
              <a:cxn ang="T14">
                <a:pos x="T8" y="T9"/>
              </a:cxn>
            </a:cxnLst>
            <a:rect l="T15" t="T16" r="T17" b="T18"/>
            <a:pathLst>
              <a:path w="317" h="317">
                <a:moveTo>
                  <a:pt x="14" y="0"/>
                </a:moveTo>
                <a:lnTo>
                  <a:pt x="0" y="14"/>
                </a:lnTo>
                <a:lnTo>
                  <a:pt x="303" y="317"/>
                </a:lnTo>
                <a:lnTo>
                  <a:pt x="317" y="303"/>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15" name="Freeform 90"/>
          <p:cNvSpPr>
            <a:spLocks/>
          </p:cNvSpPr>
          <p:nvPr/>
        </p:nvSpPr>
        <p:spPr bwMode="auto">
          <a:xfrm>
            <a:off x="8170863" y="5811838"/>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16" name="Freeform 91"/>
          <p:cNvSpPr>
            <a:spLocks/>
          </p:cNvSpPr>
          <p:nvPr/>
        </p:nvSpPr>
        <p:spPr bwMode="auto">
          <a:xfrm>
            <a:off x="8412163" y="5373688"/>
            <a:ext cx="33337" cy="22225"/>
          </a:xfrm>
          <a:custGeom>
            <a:avLst/>
            <a:gdLst>
              <a:gd name="T0" fmla="*/ 0 w 21"/>
              <a:gd name="T1" fmla="*/ 11113 h 14"/>
              <a:gd name="T2" fmla="*/ 11112 w 21"/>
              <a:gd name="T3" fmla="*/ 0 h 14"/>
              <a:gd name="T4" fmla="*/ 33337 w 21"/>
              <a:gd name="T5" fmla="*/ 11113 h 14"/>
              <a:gd name="T6" fmla="*/ 22225 w 21"/>
              <a:gd name="T7" fmla="*/ 22225 h 14"/>
              <a:gd name="T8" fmla="*/ 0 w 21"/>
              <a:gd name="T9" fmla="*/ 11113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7"/>
                </a:moveTo>
                <a:lnTo>
                  <a:pt x="7" y="0"/>
                </a:lnTo>
                <a:lnTo>
                  <a:pt x="21" y="7"/>
                </a:lnTo>
                <a:lnTo>
                  <a:pt x="14" y="14"/>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17" name="Freeform 92"/>
          <p:cNvSpPr>
            <a:spLocks/>
          </p:cNvSpPr>
          <p:nvPr/>
        </p:nvSpPr>
        <p:spPr bwMode="auto">
          <a:xfrm>
            <a:off x="8170863" y="5384800"/>
            <a:ext cx="263525" cy="438150"/>
          </a:xfrm>
          <a:custGeom>
            <a:avLst/>
            <a:gdLst>
              <a:gd name="T0" fmla="*/ 0 w 166"/>
              <a:gd name="T1" fmla="*/ 427038 h 276"/>
              <a:gd name="T2" fmla="*/ 22225 w 166"/>
              <a:gd name="T3" fmla="*/ 438150 h 276"/>
              <a:gd name="T4" fmla="*/ 263525 w 166"/>
              <a:gd name="T5" fmla="*/ 11113 h 276"/>
              <a:gd name="T6" fmla="*/ 241300 w 166"/>
              <a:gd name="T7" fmla="*/ 0 h 276"/>
              <a:gd name="T8" fmla="*/ 0 w 166"/>
              <a:gd name="T9" fmla="*/ 427038 h 276"/>
              <a:gd name="T10" fmla="*/ 0 60000 65536"/>
              <a:gd name="T11" fmla="*/ 0 60000 65536"/>
              <a:gd name="T12" fmla="*/ 0 60000 65536"/>
              <a:gd name="T13" fmla="*/ 0 60000 65536"/>
              <a:gd name="T14" fmla="*/ 0 60000 65536"/>
              <a:gd name="T15" fmla="*/ 0 w 166"/>
              <a:gd name="T16" fmla="*/ 0 h 276"/>
              <a:gd name="T17" fmla="*/ 166 w 166"/>
              <a:gd name="T18" fmla="*/ 276 h 276"/>
            </a:gdLst>
            <a:ahLst/>
            <a:cxnLst>
              <a:cxn ang="T10">
                <a:pos x="T0" y="T1"/>
              </a:cxn>
              <a:cxn ang="T11">
                <a:pos x="T2" y="T3"/>
              </a:cxn>
              <a:cxn ang="T12">
                <a:pos x="T4" y="T5"/>
              </a:cxn>
              <a:cxn ang="T13">
                <a:pos x="T6" y="T7"/>
              </a:cxn>
              <a:cxn ang="T14">
                <a:pos x="T8" y="T9"/>
              </a:cxn>
            </a:cxnLst>
            <a:rect l="T15" t="T16" r="T17" b="T18"/>
            <a:pathLst>
              <a:path w="166" h="276">
                <a:moveTo>
                  <a:pt x="0" y="269"/>
                </a:moveTo>
                <a:lnTo>
                  <a:pt x="14" y="276"/>
                </a:lnTo>
                <a:lnTo>
                  <a:pt x="166" y="7"/>
                </a:lnTo>
                <a:lnTo>
                  <a:pt x="152" y="0"/>
                </a:lnTo>
                <a:lnTo>
                  <a:pt x="0" y="26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18" name="Freeform 93"/>
          <p:cNvSpPr>
            <a:spLocks/>
          </p:cNvSpPr>
          <p:nvPr/>
        </p:nvSpPr>
        <p:spPr bwMode="auto">
          <a:xfrm>
            <a:off x="8412163" y="5319713"/>
            <a:ext cx="22225" cy="22225"/>
          </a:xfrm>
          <a:custGeom>
            <a:avLst/>
            <a:gdLst>
              <a:gd name="T0" fmla="*/ 22225 w 14"/>
              <a:gd name="T1" fmla="*/ 11113 h 14"/>
              <a:gd name="T2" fmla="*/ 22225 w 14"/>
              <a:gd name="T3" fmla="*/ 0 h 14"/>
              <a:gd name="T4" fmla="*/ 0 w 14"/>
              <a:gd name="T5" fmla="*/ 11113 h 14"/>
              <a:gd name="T6" fmla="*/ 0 w 14"/>
              <a:gd name="T7" fmla="*/ 22225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0"/>
                </a:lnTo>
                <a:lnTo>
                  <a:pt x="0" y="7"/>
                </a:lnTo>
                <a:lnTo>
                  <a:pt x="0" y="14"/>
                </a:lnTo>
                <a:lnTo>
                  <a:pt x="14"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19" name="Freeform 94"/>
          <p:cNvSpPr>
            <a:spLocks/>
          </p:cNvSpPr>
          <p:nvPr/>
        </p:nvSpPr>
        <p:spPr bwMode="auto">
          <a:xfrm>
            <a:off x="8707438" y="5811838"/>
            <a:ext cx="33337" cy="22225"/>
          </a:xfrm>
          <a:custGeom>
            <a:avLst/>
            <a:gdLst>
              <a:gd name="T0" fmla="*/ 22225 w 21"/>
              <a:gd name="T1" fmla="*/ 0 h 14"/>
              <a:gd name="T2" fmla="*/ 33337 w 21"/>
              <a:gd name="T3" fmla="*/ 11113 h 14"/>
              <a:gd name="T4" fmla="*/ 11112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20" name="Freeform 95"/>
          <p:cNvSpPr>
            <a:spLocks/>
          </p:cNvSpPr>
          <p:nvPr/>
        </p:nvSpPr>
        <p:spPr bwMode="auto">
          <a:xfrm>
            <a:off x="8412163" y="5330825"/>
            <a:ext cx="317500" cy="492125"/>
          </a:xfrm>
          <a:custGeom>
            <a:avLst/>
            <a:gdLst>
              <a:gd name="T0" fmla="*/ 22225 w 200"/>
              <a:gd name="T1" fmla="*/ 0 h 310"/>
              <a:gd name="T2" fmla="*/ 0 w 200"/>
              <a:gd name="T3" fmla="*/ 11113 h 310"/>
              <a:gd name="T4" fmla="*/ 295275 w 200"/>
              <a:gd name="T5" fmla="*/ 492125 h 310"/>
              <a:gd name="T6" fmla="*/ 317500 w 200"/>
              <a:gd name="T7" fmla="*/ 481013 h 310"/>
              <a:gd name="T8" fmla="*/ 22225 w 200"/>
              <a:gd name="T9" fmla="*/ 0 h 310"/>
              <a:gd name="T10" fmla="*/ 0 60000 65536"/>
              <a:gd name="T11" fmla="*/ 0 60000 65536"/>
              <a:gd name="T12" fmla="*/ 0 60000 65536"/>
              <a:gd name="T13" fmla="*/ 0 60000 65536"/>
              <a:gd name="T14" fmla="*/ 0 60000 65536"/>
              <a:gd name="T15" fmla="*/ 0 w 200"/>
              <a:gd name="T16" fmla="*/ 0 h 310"/>
              <a:gd name="T17" fmla="*/ 200 w 200"/>
              <a:gd name="T18" fmla="*/ 310 h 310"/>
            </a:gdLst>
            <a:ahLst/>
            <a:cxnLst>
              <a:cxn ang="T10">
                <a:pos x="T0" y="T1"/>
              </a:cxn>
              <a:cxn ang="T11">
                <a:pos x="T2" y="T3"/>
              </a:cxn>
              <a:cxn ang="T12">
                <a:pos x="T4" y="T5"/>
              </a:cxn>
              <a:cxn ang="T13">
                <a:pos x="T6" y="T7"/>
              </a:cxn>
              <a:cxn ang="T14">
                <a:pos x="T8" y="T9"/>
              </a:cxn>
            </a:cxnLst>
            <a:rect l="T15" t="T16" r="T17" b="T18"/>
            <a:pathLst>
              <a:path w="200" h="310">
                <a:moveTo>
                  <a:pt x="14" y="0"/>
                </a:moveTo>
                <a:lnTo>
                  <a:pt x="0" y="7"/>
                </a:lnTo>
                <a:lnTo>
                  <a:pt x="186" y="310"/>
                </a:lnTo>
                <a:lnTo>
                  <a:pt x="200" y="303"/>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21" name="Rectangle 96"/>
          <p:cNvSpPr>
            <a:spLocks noChangeArrowheads="1"/>
          </p:cNvSpPr>
          <p:nvPr/>
        </p:nvSpPr>
        <p:spPr bwMode="auto">
          <a:xfrm>
            <a:off x="8062913" y="5691188"/>
            <a:ext cx="228600"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622" name="Rectangle 97"/>
          <p:cNvSpPr>
            <a:spLocks noChangeArrowheads="1"/>
          </p:cNvSpPr>
          <p:nvPr/>
        </p:nvSpPr>
        <p:spPr bwMode="auto">
          <a:xfrm>
            <a:off x="8062913" y="5691188"/>
            <a:ext cx="228600" cy="241300"/>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23" name="Rectangle 98"/>
          <p:cNvSpPr>
            <a:spLocks noChangeArrowheads="1"/>
          </p:cNvSpPr>
          <p:nvPr/>
        </p:nvSpPr>
        <p:spPr bwMode="auto">
          <a:xfrm>
            <a:off x="8543925" y="5691188"/>
            <a:ext cx="239713"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624" name="Rectangle 99"/>
          <p:cNvSpPr>
            <a:spLocks noChangeArrowheads="1"/>
          </p:cNvSpPr>
          <p:nvPr/>
        </p:nvSpPr>
        <p:spPr bwMode="auto">
          <a:xfrm>
            <a:off x="8543925" y="5691188"/>
            <a:ext cx="239713" cy="241300"/>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25" name="Oval 100"/>
          <p:cNvSpPr>
            <a:spLocks noChangeArrowheads="1"/>
          </p:cNvSpPr>
          <p:nvPr/>
        </p:nvSpPr>
        <p:spPr bwMode="auto">
          <a:xfrm>
            <a:off x="8248650" y="5145088"/>
            <a:ext cx="360363" cy="360362"/>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26" name="Oval 101"/>
          <p:cNvSpPr>
            <a:spLocks noChangeArrowheads="1"/>
          </p:cNvSpPr>
          <p:nvPr/>
        </p:nvSpPr>
        <p:spPr bwMode="auto">
          <a:xfrm>
            <a:off x="8248650" y="5145088"/>
            <a:ext cx="360363" cy="360362"/>
          </a:xfrm>
          <a:prstGeom prst="ellipse">
            <a:avLst/>
          </a:pr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27" name="Rectangle 102"/>
          <p:cNvSpPr>
            <a:spLocks noChangeArrowheads="1"/>
          </p:cNvSpPr>
          <p:nvPr/>
        </p:nvSpPr>
        <p:spPr bwMode="auto">
          <a:xfrm>
            <a:off x="8335963" y="5243513"/>
            <a:ext cx="295275"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88</a:t>
            </a:r>
            <a:endParaRPr lang="en-US"/>
          </a:p>
        </p:txBody>
      </p:sp>
      <p:sp>
        <p:nvSpPr>
          <p:cNvPr id="22628" name="Freeform 103"/>
          <p:cNvSpPr>
            <a:spLocks/>
          </p:cNvSpPr>
          <p:nvPr/>
        </p:nvSpPr>
        <p:spPr bwMode="auto">
          <a:xfrm>
            <a:off x="4333875" y="4357688"/>
            <a:ext cx="33338" cy="22225"/>
          </a:xfrm>
          <a:custGeom>
            <a:avLst/>
            <a:gdLst>
              <a:gd name="T0" fmla="*/ 22225 w 21"/>
              <a:gd name="T1" fmla="*/ 22225 h 14"/>
              <a:gd name="T2" fmla="*/ 33338 w 21"/>
              <a:gd name="T3" fmla="*/ 11113 h 14"/>
              <a:gd name="T4" fmla="*/ 11113 w 21"/>
              <a:gd name="T5" fmla="*/ 0 h 14"/>
              <a:gd name="T6" fmla="*/ 0 w 21"/>
              <a:gd name="T7" fmla="*/ 11113 h 14"/>
              <a:gd name="T8" fmla="*/ 22225 w 21"/>
              <a:gd name="T9" fmla="*/ 22225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14"/>
                </a:moveTo>
                <a:lnTo>
                  <a:pt x="21" y="7"/>
                </a:lnTo>
                <a:lnTo>
                  <a:pt x="7" y="0"/>
                </a:lnTo>
                <a:lnTo>
                  <a:pt x="0" y="7"/>
                </a:lnTo>
                <a:lnTo>
                  <a:pt x="14" y="1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29" name="Freeform 104"/>
          <p:cNvSpPr>
            <a:spLocks/>
          </p:cNvSpPr>
          <p:nvPr/>
        </p:nvSpPr>
        <p:spPr bwMode="auto">
          <a:xfrm>
            <a:off x="4159250" y="4849813"/>
            <a:ext cx="22225" cy="22225"/>
          </a:xfrm>
          <a:custGeom>
            <a:avLst/>
            <a:gdLst>
              <a:gd name="T0" fmla="*/ 22225 w 14"/>
              <a:gd name="T1" fmla="*/ 11113 h 14"/>
              <a:gd name="T2" fmla="*/ 22225 w 14"/>
              <a:gd name="T3" fmla="*/ 22225 h 14"/>
              <a:gd name="T4" fmla="*/ 0 w 14"/>
              <a:gd name="T5" fmla="*/ 11113 h 14"/>
              <a:gd name="T6" fmla="*/ 0 w 14"/>
              <a:gd name="T7" fmla="*/ 0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14"/>
                </a:lnTo>
                <a:lnTo>
                  <a:pt x="0" y="7"/>
                </a:lnTo>
                <a:lnTo>
                  <a:pt x="0" y="0"/>
                </a:lnTo>
                <a:lnTo>
                  <a:pt x="14"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30" name="Freeform 105"/>
          <p:cNvSpPr>
            <a:spLocks/>
          </p:cNvSpPr>
          <p:nvPr/>
        </p:nvSpPr>
        <p:spPr bwMode="auto">
          <a:xfrm>
            <a:off x="4159250" y="4368800"/>
            <a:ext cx="196850" cy="492125"/>
          </a:xfrm>
          <a:custGeom>
            <a:avLst/>
            <a:gdLst>
              <a:gd name="T0" fmla="*/ 196850 w 124"/>
              <a:gd name="T1" fmla="*/ 11113 h 310"/>
              <a:gd name="T2" fmla="*/ 174625 w 124"/>
              <a:gd name="T3" fmla="*/ 0 h 310"/>
              <a:gd name="T4" fmla="*/ 0 w 124"/>
              <a:gd name="T5" fmla="*/ 481013 h 310"/>
              <a:gd name="T6" fmla="*/ 22225 w 124"/>
              <a:gd name="T7" fmla="*/ 492125 h 310"/>
              <a:gd name="T8" fmla="*/ 196850 w 124"/>
              <a:gd name="T9" fmla="*/ 11113 h 310"/>
              <a:gd name="T10" fmla="*/ 0 60000 65536"/>
              <a:gd name="T11" fmla="*/ 0 60000 65536"/>
              <a:gd name="T12" fmla="*/ 0 60000 65536"/>
              <a:gd name="T13" fmla="*/ 0 60000 65536"/>
              <a:gd name="T14" fmla="*/ 0 60000 65536"/>
              <a:gd name="T15" fmla="*/ 0 w 124"/>
              <a:gd name="T16" fmla="*/ 0 h 310"/>
              <a:gd name="T17" fmla="*/ 124 w 124"/>
              <a:gd name="T18" fmla="*/ 310 h 310"/>
            </a:gdLst>
            <a:ahLst/>
            <a:cxnLst>
              <a:cxn ang="T10">
                <a:pos x="T0" y="T1"/>
              </a:cxn>
              <a:cxn ang="T11">
                <a:pos x="T2" y="T3"/>
              </a:cxn>
              <a:cxn ang="T12">
                <a:pos x="T4" y="T5"/>
              </a:cxn>
              <a:cxn ang="T13">
                <a:pos x="T6" y="T7"/>
              </a:cxn>
              <a:cxn ang="T14">
                <a:pos x="T8" y="T9"/>
              </a:cxn>
            </a:cxnLst>
            <a:rect l="T15" t="T16" r="T17" b="T18"/>
            <a:pathLst>
              <a:path w="124" h="310">
                <a:moveTo>
                  <a:pt x="124" y="7"/>
                </a:moveTo>
                <a:lnTo>
                  <a:pt x="110" y="0"/>
                </a:lnTo>
                <a:lnTo>
                  <a:pt x="0" y="303"/>
                </a:lnTo>
                <a:lnTo>
                  <a:pt x="14" y="310"/>
                </a:lnTo>
                <a:lnTo>
                  <a:pt x="124"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31" name="Freeform 106"/>
          <p:cNvSpPr>
            <a:spLocks/>
          </p:cNvSpPr>
          <p:nvPr/>
        </p:nvSpPr>
        <p:spPr bwMode="auto">
          <a:xfrm>
            <a:off x="4398963" y="4357688"/>
            <a:ext cx="22225" cy="22225"/>
          </a:xfrm>
          <a:custGeom>
            <a:avLst/>
            <a:gdLst>
              <a:gd name="T0" fmla="*/ 22225 w 14"/>
              <a:gd name="T1" fmla="*/ 0 h 14"/>
              <a:gd name="T2" fmla="*/ 11113 w 14"/>
              <a:gd name="T3" fmla="*/ 0 h 14"/>
              <a:gd name="T4" fmla="*/ 0 w 14"/>
              <a:gd name="T5" fmla="*/ 11113 h 14"/>
              <a:gd name="T6" fmla="*/ 0 w 14"/>
              <a:gd name="T7" fmla="*/ 22225 h 14"/>
              <a:gd name="T8" fmla="*/ 22225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0"/>
                </a:moveTo>
                <a:lnTo>
                  <a:pt x="7" y="0"/>
                </a:lnTo>
                <a:lnTo>
                  <a:pt x="0" y="7"/>
                </a:lnTo>
                <a:lnTo>
                  <a:pt x="0" y="14"/>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32" name="Freeform 107"/>
          <p:cNvSpPr>
            <a:spLocks/>
          </p:cNvSpPr>
          <p:nvPr/>
        </p:nvSpPr>
        <p:spPr bwMode="auto">
          <a:xfrm>
            <a:off x="4879975" y="4838700"/>
            <a:ext cx="33338" cy="33338"/>
          </a:xfrm>
          <a:custGeom>
            <a:avLst/>
            <a:gdLst>
              <a:gd name="T0" fmla="*/ 22225 w 21"/>
              <a:gd name="T1" fmla="*/ 0 h 21"/>
              <a:gd name="T2" fmla="*/ 33338 w 21"/>
              <a:gd name="T3" fmla="*/ 11113 h 21"/>
              <a:gd name="T4" fmla="*/ 11113 w 21"/>
              <a:gd name="T5" fmla="*/ 33338 h 21"/>
              <a:gd name="T6" fmla="*/ 0 w 21"/>
              <a:gd name="T7" fmla="*/ 22225 h 21"/>
              <a:gd name="T8" fmla="*/ 22225 w 21"/>
              <a:gd name="T9" fmla="*/ 0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14" y="0"/>
                </a:moveTo>
                <a:lnTo>
                  <a:pt x="21" y="7"/>
                </a:lnTo>
                <a:lnTo>
                  <a:pt x="7" y="21"/>
                </a:lnTo>
                <a:lnTo>
                  <a:pt x="0" y="14"/>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33" name="Freeform 108"/>
          <p:cNvSpPr>
            <a:spLocks/>
          </p:cNvSpPr>
          <p:nvPr/>
        </p:nvSpPr>
        <p:spPr bwMode="auto">
          <a:xfrm>
            <a:off x="4398963" y="4357688"/>
            <a:ext cx="503237" cy="503237"/>
          </a:xfrm>
          <a:custGeom>
            <a:avLst/>
            <a:gdLst>
              <a:gd name="T0" fmla="*/ 22225 w 317"/>
              <a:gd name="T1" fmla="*/ 0 h 317"/>
              <a:gd name="T2" fmla="*/ 0 w 317"/>
              <a:gd name="T3" fmla="*/ 22225 h 317"/>
              <a:gd name="T4" fmla="*/ 481012 w 317"/>
              <a:gd name="T5" fmla="*/ 503237 h 317"/>
              <a:gd name="T6" fmla="*/ 503237 w 317"/>
              <a:gd name="T7" fmla="*/ 481012 h 317"/>
              <a:gd name="T8" fmla="*/ 22225 w 317"/>
              <a:gd name="T9" fmla="*/ 0 h 317"/>
              <a:gd name="T10" fmla="*/ 0 60000 65536"/>
              <a:gd name="T11" fmla="*/ 0 60000 65536"/>
              <a:gd name="T12" fmla="*/ 0 60000 65536"/>
              <a:gd name="T13" fmla="*/ 0 60000 65536"/>
              <a:gd name="T14" fmla="*/ 0 60000 65536"/>
              <a:gd name="T15" fmla="*/ 0 w 317"/>
              <a:gd name="T16" fmla="*/ 0 h 317"/>
              <a:gd name="T17" fmla="*/ 317 w 317"/>
              <a:gd name="T18" fmla="*/ 317 h 317"/>
            </a:gdLst>
            <a:ahLst/>
            <a:cxnLst>
              <a:cxn ang="T10">
                <a:pos x="T0" y="T1"/>
              </a:cxn>
              <a:cxn ang="T11">
                <a:pos x="T2" y="T3"/>
              </a:cxn>
              <a:cxn ang="T12">
                <a:pos x="T4" y="T5"/>
              </a:cxn>
              <a:cxn ang="T13">
                <a:pos x="T6" y="T7"/>
              </a:cxn>
              <a:cxn ang="T14">
                <a:pos x="T8" y="T9"/>
              </a:cxn>
            </a:cxnLst>
            <a:rect l="T15" t="T16" r="T17" b="T18"/>
            <a:pathLst>
              <a:path w="317" h="317">
                <a:moveTo>
                  <a:pt x="14" y="0"/>
                </a:moveTo>
                <a:lnTo>
                  <a:pt x="0" y="14"/>
                </a:lnTo>
                <a:lnTo>
                  <a:pt x="303" y="317"/>
                </a:lnTo>
                <a:lnTo>
                  <a:pt x="317" y="303"/>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34" name="Freeform 109"/>
          <p:cNvSpPr>
            <a:spLocks/>
          </p:cNvSpPr>
          <p:nvPr/>
        </p:nvSpPr>
        <p:spPr bwMode="auto">
          <a:xfrm>
            <a:off x="5349875" y="3887788"/>
            <a:ext cx="22225" cy="20637"/>
          </a:xfrm>
          <a:custGeom>
            <a:avLst/>
            <a:gdLst>
              <a:gd name="T0" fmla="*/ 22225 w 14"/>
              <a:gd name="T1" fmla="*/ 0 h 13"/>
              <a:gd name="T2" fmla="*/ 0 w 14"/>
              <a:gd name="T3" fmla="*/ 0 h 13"/>
              <a:gd name="T4" fmla="*/ 0 w 14"/>
              <a:gd name="T5" fmla="*/ 20637 h 13"/>
              <a:gd name="T6" fmla="*/ 11113 w 14"/>
              <a:gd name="T7" fmla="*/ 20637 h 13"/>
              <a:gd name="T8" fmla="*/ 22225 w 14"/>
              <a:gd name="T9" fmla="*/ 0 h 13"/>
              <a:gd name="T10" fmla="*/ 0 60000 65536"/>
              <a:gd name="T11" fmla="*/ 0 60000 65536"/>
              <a:gd name="T12" fmla="*/ 0 60000 65536"/>
              <a:gd name="T13" fmla="*/ 0 60000 65536"/>
              <a:gd name="T14" fmla="*/ 0 60000 65536"/>
              <a:gd name="T15" fmla="*/ 0 w 14"/>
              <a:gd name="T16" fmla="*/ 0 h 13"/>
              <a:gd name="T17" fmla="*/ 14 w 14"/>
              <a:gd name="T18" fmla="*/ 13 h 13"/>
            </a:gdLst>
            <a:ahLst/>
            <a:cxnLst>
              <a:cxn ang="T10">
                <a:pos x="T0" y="T1"/>
              </a:cxn>
              <a:cxn ang="T11">
                <a:pos x="T2" y="T3"/>
              </a:cxn>
              <a:cxn ang="T12">
                <a:pos x="T4" y="T5"/>
              </a:cxn>
              <a:cxn ang="T13">
                <a:pos x="T6" y="T7"/>
              </a:cxn>
              <a:cxn ang="T14">
                <a:pos x="T8" y="T9"/>
              </a:cxn>
            </a:cxnLst>
            <a:rect l="T15" t="T16" r="T17" b="T18"/>
            <a:pathLst>
              <a:path w="14" h="13">
                <a:moveTo>
                  <a:pt x="14" y="0"/>
                </a:moveTo>
                <a:lnTo>
                  <a:pt x="0" y="0"/>
                </a:lnTo>
                <a:lnTo>
                  <a:pt x="0" y="13"/>
                </a:lnTo>
                <a:lnTo>
                  <a:pt x="7" y="13"/>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35" name="Freeform 110"/>
          <p:cNvSpPr>
            <a:spLocks/>
          </p:cNvSpPr>
          <p:nvPr/>
        </p:nvSpPr>
        <p:spPr bwMode="auto">
          <a:xfrm>
            <a:off x="7242175" y="4357688"/>
            <a:ext cx="22225" cy="31750"/>
          </a:xfrm>
          <a:custGeom>
            <a:avLst/>
            <a:gdLst>
              <a:gd name="T0" fmla="*/ 11113 w 14"/>
              <a:gd name="T1" fmla="*/ 0 h 20"/>
              <a:gd name="T2" fmla="*/ 22225 w 14"/>
              <a:gd name="T3" fmla="*/ 0 h 20"/>
              <a:gd name="T4" fmla="*/ 11113 w 14"/>
              <a:gd name="T5" fmla="*/ 31750 h 20"/>
              <a:gd name="T6" fmla="*/ 0 w 14"/>
              <a:gd name="T7" fmla="*/ 22225 h 20"/>
              <a:gd name="T8" fmla="*/ 11113 w 14"/>
              <a:gd name="T9" fmla="*/ 0 h 20"/>
              <a:gd name="T10" fmla="*/ 0 60000 65536"/>
              <a:gd name="T11" fmla="*/ 0 60000 65536"/>
              <a:gd name="T12" fmla="*/ 0 60000 65536"/>
              <a:gd name="T13" fmla="*/ 0 60000 65536"/>
              <a:gd name="T14" fmla="*/ 0 60000 65536"/>
              <a:gd name="T15" fmla="*/ 0 w 14"/>
              <a:gd name="T16" fmla="*/ 0 h 20"/>
              <a:gd name="T17" fmla="*/ 14 w 14"/>
              <a:gd name="T18" fmla="*/ 20 h 20"/>
            </a:gdLst>
            <a:ahLst/>
            <a:cxnLst>
              <a:cxn ang="T10">
                <a:pos x="T0" y="T1"/>
              </a:cxn>
              <a:cxn ang="T11">
                <a:pos x="T2" y="T3"/>
              </a:cxn>
              <a:cxn ang="T12">
                <a:pos x="T4" y="T5"/>
              </a:cxn>
              <a:cxn ang="T13">
                <a:pos x="T6" y="T7"/>
              </a:cxn>
              <a:cxn ang="T14">
                <a:pos x="T8" y="T9"/>
              </a:cxn>
            </a:cxnLst>
            <a:rect l="T15" t="T16" r="T17" b="T18"/>
            <a:pathLst>
              <a:path w="14" h="20">
                <a:moveTo>
                  <a:pt x="7" y="0"/>
                </a:moveTo>
                <a:lnTo>
                  <a:pt x="14" y="0"/>
                </a:lnTo>
                <a:lnTo>
                  <a:pt x="7" y="20"/>
                </a:lnTo>
                <a:lnTo>
                  <a:pt x="0" y="14"/>
                </a:lnTo>
                <a:lnTo>
                  <a:pt x="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36" name="Freeform 111"/>
          <p:cNvSpPr>
            <a:spLocks/>
          </p:cNvSpPr>
          <p:nvPr/>
        </p:nvSpPr>
        <p:spPr bwMode="auto">
          <a:xfrm>
            <a:off x="5360988" y="3887788"/>
            <a:ext cx="1892300" cy="492125"/>
          </a:xfrm>
          <a:custGeom>
            <a:avLst/>
            <a:gdLst>
              <a:gd name="T0" fmla="*/ 11113 w 1192"/>
              <a:gd name="T1" fmla="*/ 0 h 310"/>
              <a:gd name="T2" fmla="*/ 0 w 1192"/>
              <a:gd name="T3" fmla="*/ 20638 h 310"/>
              <a:gd name="T4" fmla="*/ 1881188 w 1192"/>
              <a:gd name="T5" fmla="*/ 492125 h 310"/>
              <a:gd name="T6" fmla="*/ 1892300 w 1192"/>
              <a:gd name="T7" fmla="*/ 469900 h 310"/>
              <a:gd name="T8" fmla="*/ 11113 w 1192"/>
              <a:gd name="T9" fmla="*/ 0 h 310"/>
              <a:gd name="T10" fmla="*/ 0 60000 65536"/>
              <a:gd name="T11" fmla="*/ 0 60000 65536"/>
              <a:gd name="T12" fmla="*/ 0 60000 65536"/>
              <a:gd name="T13" fmla="*/ 0 60000 65536"/>
              <a:gd name="T14" fmla="*/ 0 60000 65536"/>
              <a:gd name="T15" fmla="*/ 0 w 1192"/>
              <a:gd name="T16" fmla="*/ 0 h 310"/>
              <a:gd name="T17" fmla="*/ 1192 w 1192"/>
              <a:gd name="T18" fmla="*/ 310 h 310"/>
            </a:gdLst>
            <a:ahLst/>
            <a:cxnLst>
              <a:cxn ang="T10">
                <a:pos x="T0" y="T1"/>
              </a:cxn>
              <a:cxn ang="T11">
                <a:pos x="T2" y="T3"/>
              </a:cxn>
              <a:cxn ang="T12">
                <a:pos x="T4" y="T5"/>
              </a:cxn>
              <a:cxn ang="T13">
                <a:pos x="T6" y="T7"/>
              </a:cxn>
              <a:cxn ang="T14">
                <a:pos x="T8" y="T9"/>
              </a:cxn>
            </a:cxnLst>
            <a:rect l="T15" t="T16" r="T17" b="T18"/>
            <a:pathLst>
              <a:path w="1192" h="310">
                <a:moveTo>
                  <a:pt x="7" y="0"/>
                </a:moveTo>
                <a:lnTo>
                  <a:pt x="0" y="13"/>
                </a:lnTo>
                <a:lnTo>
                  <a:pt x="1185" y="310"/>
                </a:lnTo>
                <a:lnTo>
                  <a:pt x="1192" y="296"/>
                </a:lnTo>
                <a:lnTo>
                  <a:pt x="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37" name="Freeform 112"/>
          <p:cNvSpPr>
            <a:spLocks/>
          </p:cNvSpPr>
          <p:nvPr/>
        </p:nvSpPr>
        <p:spPr bwMode="auto">
          <a:xfrm>
            <a:off x="4398963" y="4357688"/>
            <a:ext cx="22225" cy="31750"/>
          </a:xfrm>
          <a:custGeom>
            <a:avLst/>
            <a:gdLst>
              <a:gd name="T0" fmla="*/ 11113 w 14"/>
              <a:gd name="T1" fmla="*/ 0 h 20"/>
              <a:gd name="T2" fmla="*/ 0 w 14"/>
              <a:gd name="T3" fmla="*/ 11113 h 20"/>
              <a:gd name="T4" fmla="*/ 11113 w 14"/>
              <a:gd name="T5" fmla="*/ 31750 h 20"/>
              <a:gd name="T6" fmla="*/ 22225 w 14"/>
              <a:gd name="T7" fmla="*/ 22225 h 20"/>
              <a:gd name="T8" fmla="*/ 11113 w 14"/>
              <a:gd name="T9" fmla="*/ 0 h 20"/>
              <a:gd name="T10" fmla="*/ 0 60000 65536"/>
              <a:gd name="T11" fmla="*/ 0 60000 65536"/>
              <a:gd name="T12" fmla="*/ 0 60000 65536"/>
              <a:gd name="T13" fmla="*/ 0 60000 65536"/>
              <a:gd name="T14" fmla="*/ 0 60000 65536"/>
              <a:gd name="T15" fmla="*/ 0 w 14"/>
              <a:gd name="T16" fmla="*/ 0 h 20"/>
              <a:gd name="T17" fmla="*/ 14 w 14"/>
              <a:gd name="T18" fmla="*/ 20 h 20"/>
            </a:gdLst>
            <a:ahLst/>
            <a:cxnLst>
              <a:cxn ang="T10">
                <a:pos x="T0" y="T1"/>
              </a:cxn>
              <a:cxn ang="T11">
                <a:pos x="T2" y="T3"/>
              </a:cxn>
              <a:cxn ang="T12">
                <a:pos x="T4" y="T5"/>
              </a:cxn>
              <a:cxn ang="T13">
                <a:pos x="T6" y="T7"/>
              </a:cxn>
              <a:cxn ang="T14">
                <a:pos x="T8" y="T9"/>
              </a:cxn>
            </a:cxnLst>
            <a:rect l="T15" t="T16" r="T17" b="T18"/>
            <a:pathLst>
              <a:path w="14" h="20">
                <a:moveTo>
                  <a:pt x="7" y="0"/>
                </a:moveTo>
                <a:lnTo>
                  <a:pt x="0" y="7"/>
                </a:lnTo>
                <a:lnTo>
                  <a:pt x="7" y="20"/>
                </a:lnTo>
                <a:lnTo>
                  <a:pt x="14" y="14"/>
                </a:lnTo>
                <a:lnTo>
                  <a:pt x="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38" name="Freeform 113"/>
          <p:cNvSpPr>
            <a:spLocks/>
          </p:cNvSpPr>
          <p:nvPr/>
        </p:nvSpPr>
        <p:spPr bwMode="auto">
          <a:xfrm>
            <a:off x="5360988" y="3887788"/>
            <a:ext cx="22225" cy="20637"/>
          </a:xfrm>
          <a:custGeom>
            <a:avLst/>
            <a:gdLst>
              <a:gd name="T0" fmla="*/ 0 w 14"/>
              <a:gd name="T1" fmla="*/ 0 h 13"/>
              <a:gd name="T2" fmla="*/ 11113 w 14"/>
              <a:gd name="T3" fmla="*/ 0 h 13"/>
              <a:gd name="T4" fmla="*/ 22225 w 14"/>
              <a:gd name="T5" fmla="*/ 20637 h 13"/>
              <a:gd name="T6" fmla="*/ 11113 w 14"/>
              <a:gd name="T7" fmla="*/ 20637 h 13"/>
              <a:gd name="T8" fmla="*/ 0 w 14"/>
              <a:gd name="T9" fmla="*/ 0 h 13"/>
              <a:gd name="T10" fmla="*/ 0 60000 65536"/>
              <a:gd name="T11" fmla="*/ 0 60000 65536"/>
              <a:gd name="T12" fmla="*/ 0 60000 65536"/>
              <a:gd name="T13" fmla="*/ 0 60000 65536"/>
              <a:gd name="T14" fmla="*/ 0 60000 65536"/>
              <a:gd name="T15" fmla="*/ 0 w 14"/>
              <a:gd name="T16" fmla="*/ 0 h 13"/>
              <a:gd name="T17" fmla="*/ 14 w 14"/>
              <a:gd name="T18" fmla="*/ 13 h 13"/>
            </a:gdLst>
            <a:ahLst/>
            <a:cxnLst>
              <a:cxn ang="T10">
                <a:pos x="T0" y="T1"/>
              </a:cxn>
              <a:cxn ang="T11">
                <a:pos x="T2" y="T3"/>
              </a:cxn>
              <a:cxn ang="T12">
                <a:pos x="T4" y="T5"/>
              </a:cxn>
              <a:cxn ang="T13">
                <a:pos x="T6" y="T7"/>
              </a:cxn>
              <a:cxn ang="T14">
                <a:pos x="T8" y="T9"/>
              </a:cxn>
            </a:cxnLst>
            <a:rect l="T15" t="T16" r="T17" b="T18"/>
            <a:pathLst>
              <a:path w="14" h="13">
                <a:moveTo>
                  <a:pt x="0" y="0"/>
                </a:moveTo>
                <a:lnTo>
                  <a:pt x="7" y="0"/>
                </a:lnTo>
                <a:lnTo>
                  <a:pt x="14" y="13"/>
                </a:lnTo>
                <a:lnTo>
                  <a:pt x="7" y="1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39" name="Freeform 114"/>
          <p:cNvSpPr>
            <a:spLocks/>
          </p:cNvSpPr>
          <p:nvPr/>
        </p:nvSpPr>
        <p:spPr bwMode="auto">
          <a:xfrm>
            <a:off x="4410075" y="3887788"/>
            <a:ext cx="962025" cy="492125"/>
          </a:xfrm>
          <a:custGeom>
            <a:avLst/>
            <a:gdLst>
              <a:gd name="T0" fmla="*/ 0 w 606"/>
              <a:gd name="T1" fmla="*/ 469900 h 310"/>
              <a:gd name="T2" fmla="*/ 11113 w 606"/>
              <a:gd name="T3" fmla="*/ 492125 h 310"/>
              <a:gd name="T4" fmla="*/ 962025 w 606"/>
              <a:gd name="T5" fmla="*/ 20638 h 310"/>
              <a:gd name="T6" fmla="*/ 950913 w 606"/>
              <a:gd name="T7" fmla="*/ 0 h 310"/>
              <a:gd name="T8" fmla="*/ 0 w 606"/>
              <a:gd name="T9" fmla="*/ 469900 h 310"/>
              <a:gd name="T10" fmla="*/ 0 60000 65536"/>
              <a:gd name="T11" fmla="*/ 0 60000 65536"/>
              <a:gd name="T12" fmla="*/ 0 60000 65536"/>
              <a:gd name="T13" fmla="*/ 0 60000 65536"/>
              <a:gd name="T14" fmla="*/ 0 60000 65536"/>
              <a:gd name="T15" fmla="*/ 0 w 606"/>
              <a:gd name="T16" fmla="*/ 0 h 310"/>
              <a:gd name="T17" fmla="*/ 606 w 606"/>
              <a:gd name="T18" fmla="*/ 310 h 310"/>
            </a:gdLst>
            <a:ahLst/>
            <a:cxnLst>
              <a:cxn ang="T10">
                <a:pos x="T0" y="T1"/>
              </a:cxn>
              <a:cxn ang="T11">
                <a:pos x="T2" y="T3"/>
              </a:cxn>
              <a:cxn ang="T12">
                <a:pos x="T4" y="T5"/>
              </a:cxn>
              <a:cxn ang="T13">
                <a:pos x="T6" y="T7"/>
              </a:cxn>
              <a:cxn ang="T14">
                <a:pos x="T8" y="T9"/>
              </a:cxn>
            </a:cxnLst>
            <a:rect l="T15" t="T16" r="T17" b="T18"/>
            <a:pathLst>
              <a:path w="606" h="310">
                <a:moveTo>
                  <a:pt x="0" y="296"/>
                </a:moveTo>
                <a:lnTo>
                  <a:pt x="7" y="310"/>
                </a:lnTo>
                <a:lnTo>
                  <a:pt x="606" y="13"/>
                </a:lnTo>
                <a:lnTo>
                  <a:pt x="599" y="0"/>
                </a:lnTo>
                <a:lnTo>
                  <a:pt x="0" y="29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40" name="Oval 115"/>
          <p:cNvSpPr>
            <a:spLocks noChangeArrowheads="1"/>
          </p:cNvSpPr>
          <p:nvPr/>
        </p:nvSpPr>
        <p:spPr bwMode="auto">
          <a:xfrm>
            <a:off x="5186363" y="3711575"/>
            <a:ext cx="360362" cy="3619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41" name="Oval 116"/>
          <p:cNvSpPr>
            <a:spLocks noChangeArrowheads="1"/>
          </p:cNvSpPr>
          <p:nvPr/>
        </p:nvSpPr>
        <p:spPr bwMode="auto">
          <a:xfrm>
            <a:off x="5186363" y="3713163"/>
            <a:ext cx="360362" cy="360362"/>
          </a:xfrm>
          <a:prstGeom prst="ellipse">
            <a:avLst/>
          </a:pr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42" name="Rectangle 117"/>
          <p:cNvSpPr>
            <a:spLocks noChangeArrowheads="1"/>
          </p:cNvSpPr>
          <p:nvPr/>
        </p:nvSpPr>
        <p:spPr bwMode="auto">
          <a:xfrm>
            <a:off x="5273675" y="3811588"/>
            <a:ext cx="295275"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44</a:t>
            </a:r>
            <a:endParaRPr lang="en-US"/>
          </a:p>
        </p:txBody>
      </p:sp>
      <p:sp>
        <p:nvSpPr>
          <p:cNvPr id="22643" name="Oval 118"/>
          <p:cNvSpPr>
            <a:spLocks noChangeArrowheads="1"/>
          </p:cNvSpPr>
          <p:nvPr/>
        </p:nvSpPr>
        <p:spPr bwMode="auto">
          <a:xfrm>
            <a:off x="4235450" y="4192588"/>
            <a:ext cx="360363" cy="3619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44" name="Oval 119"/>
          <p:cNvSpPr>
            <a:spLocks noChangeArrowheads="1"/>
          </p:cNvSpPr>
          <p:nvPr/>
        </p:nvSpPr>
        <p:spPr bwMode="auto">
          <a:xfrm>
            <a:off x="4235450" y="4194175"/>
            <a:ext cx="360363" cy="360363"/>
          </a:xfrm>
          <a:prstGeom prst="ellipse">
            <a:avLst/>
          </a:pr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45" name="Rectangle 120"/>
          <p:cNvSpPr>
            <a:spLocks noChangeArrowheads="1"/>
          </p:cNvSpPr>
          <p:nvPr/>
        </p:nvSpPr>
        <p:spPr bwMode="auto">
          <a:xfrm>
            <a:off x="4311650" y="4292600"/>
            <a:ext cx="295275"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17</a:t>
            </a:r>
            <a:endParaRPr lang="en-US"/>
          </a:p>
        </p:txBody>
      </p:sp>
      <p:sp>
        <p:nvSpPr>
          <p:cNvPr id="22646" name="Freeform 121"/>
          <p:cNvSpPr>
            <a:spLocks/>
          </p:cNvSpPr>
          <p:nvPr/>
        </p:nvSpPr>
        <p:spPr bwMode="auto">
          <a:xfrm>
            <a:off x="7242175" y="4368800"/>
            <a:ext cx="22225" cy="42863"/>
          </a:xfrm>
          <a:custGeom>
            <a:avLst/>
            <a:gdLst>
              <a:gd name="T0" fmla="*/ 11113 w 14"/>
              <a:gd name="T1" fmla="*/ 42863 h 27"/>
              <a:gd name="T2" fmla="*/ 22225 w 14"/>
              <a:gd name="T3" fmla="*/ 31750 h 27"/>
              <a:gd name="T4" fmla="*/ 11113 w 14"/>
              <a:gd name="T5" fmla="*/ 0 h 27"/>
              <a:gd name="T6" fmla="*/ 0 w 14"/>
              <a:gd name="T7" fmla="*/ 11113 h 27"/>
              <a:gd name="T8" fmla="*/ 11113 w 14"/>
              <a:gd name="T9" fmla="*/ 42863 h 27"/>
              <a:gd name="T10" fmla="*/ 0 60000 65536"/>
              <a:gd name="T11" fmla="*/ 0 60000 65536"/>
              <a:gd name="T12" fmla="*/ 0 60000 65536"/>
              <a:gd name="T13" fmla="*/ 0 60000 65536"/>
              <a:gd name="T14" fmla="*/ 0 60000 65536"/>
              <a:gd name="T15" fmla="*/ 0 w 14"/>
              <a:gd name="T16" fmla="*/ 0 h 27"/>
              <a:gd name="T17" fmla="*/ 14 w 14"/>
              <a:gd name="T18" fmla="*/ 27 h 27"/>
            </a:gdLst>
            <a:ahLst/>
            <a:cxnLst>
              <a:cxn ang="T10">
                <a:pos x="T0" y="T1"/>
              </a:cxn>
              <a:cxn ang="T11">
                <a:pos x="T2" y="T3"/>
              </a:cxn>
              <a:cxn ang="T12">
                <a:pos x="T4" y="T5"/>
              </a:cxn>
              <a:cxn ang="T13">
                <a:pos x="T6" y="T7"/>
              </a:cxn>
              <a:cxn ang="T14">
                <a:pos x="T8" y="T9"/>
              </a:cxn>
            </a:cxnLst>
            <a:rect l="T15" t="T16" r="T17" b="T18"/>
            <a:pathLst>
              <a:path w="14" h="27">
                <a:moveTo>
                  <a:pt x="7" y="27"/>
                </a:moveTo>
                <a:lnTo>
                  <a:pt x="14" y="20"/>
                </a:lnTo>
                <a:lnTo>
                  <a:pt x="7" y="0"/>
                </a:lnTo>
                <a:lnTo>
                  <a:pt x="0" y="7"/>
                </a:lnTo>
                <a:lnTo>
                  <a:pt x="7" y="27"/>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47" name="Freeform 122"/>
          <p:cNvSpPr>
            <a:spLocks/>
          </p:cNvSpPr>
          <p:nvPr/>
        </p:nvSpPr>
        <p:spPr bwMode="auto">
          <a:xfrm>
            <a:off x="6302375" y="4838700"/>
            <a:ext cx="31750" cy="33338"/>
          </a:xfrm>
          <a:custGeom>
            <a:avLst/>
            <a:gdLst>
              <a:gd name="T0" fmla="*/ 31750 w 20"/>
              <a:gd name="T1" fmla="*/ 33338 h 21"/>
              <a:gd name="T2" fmla="*/ 20638 w 20"/>
              <a:gd name="T3" fmla="*/ 33338 h 21"/>
              <a:gd name="T4" fmla="*/ 0 w 20"/>
              <a:gd name="T5" fmla="*/ 11113 h 21"/>
              <a:gd name="T6" fmla="*/ 20638 w 20"/>
              <a:gd name="T7" fmla="*/ 0 h 21"/>
              <a:gd name="T8" fmla="*/ 31750 w 20"/>
              <a:gd name="T9" fmla="*/ 33338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20" y="21"/>
                </a:moveTo>
                <a:lnTo>
                  <a:pt x="13" y="21"/>
                </a:lnTo>
                <a:lnTo>
                  <a:pt x="0" y="7"/>
                </a:lnTo>
                <a:lnTo>
                  <a:pt x="13" y="0"/>
                </a:lnTo>
                <a:lnTo>
                  <a:pt x="20" y="21"/>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48" name="Freeform 123"/>
          <p:cNvSpPr>
            <a:spLocks/>
          </p:cNvSpPr>
          <p:nvPr/>
        </p:nvSpPr>
        <p:spPr bwMode="auto">
          <a:xfrm>
            <a:off x="6323013" y="4379913"/>
            <a:ext cx="930275" cy="492125"/>
          </a:xfrm>
          <a:custGeom>
            <a:avLst/>
            <a:gdLst>
              <a:gd name="T0" fmla="*/ 930275 w 586"/>
              <a:gd name="T1" fmla="*/ 31750 h 310"/>
              <a:gd name="T2" fmla="*/ 919163 w 586"/>
              <a:gd name="T3" fmla="*/ 0 h 310"/>
              <a:gd name="T4" fmla="*/ 0 w 586"/>
              <a:gd name="T5" fmla="*/ 458788 h 310"/>
              <a:gd name="T6" fmla="*/ 11113 w 586"/>
              <a:gd name="T7" fmla="*/ 492125 h 310"/>
              <a:gd name="T8" fmla="*/ 930275 w 586"/>
              <a:gd name="T9" fmla="*/ 31750 h 310"/>
              <a:gd name="T10" fmla="*/ 0 60000 65536"/>
              <a:gd name="T11" fmla="*/ 0 60000 65536"/>
              <a:gd name="T12" fmla="*/ 0 60000 65536"/>
              <a:gd name="T13" fmla="*/ 0 60000 65536"/>
              <a:gd name="T14" fmla="*/ 0 60000 65536"/>
              <a:gd name="T15" fmla="*/ 0 w 586"/>
              <a:gd name="T16" fmla="*/ 0 h 310"/>
              <a:gd name="T17" fmla="*/ 586 w 586"/>
              <a:gd name="T18" fmla="*/ 310 h 310"/>
            </a:gdLst>
            <a:ahLst/>
            <a:cxnLst>
              <a:cxn ang="T10">
                <a:pos x="T0" y="T1"/>
              </a:cxn>
              <a:cxn ang="T11">
                <a:pos x="T2" y="T3"/>
              </a:cxn>
              <a:cxn ang="T12">
                <a:pos x="T4" y="T5"/>
              </a:cxn>
              <a:cxn ang="T13">
                <a:pos x="T6" y="T7"/>
              </a:cxn>
              <a:cxn ang="T14">
                <a:pos x="T8" y="T9"/>
              </a:cxn>
            </a:cxnLst>
            <a:rect l="T15" t="T16" r="T17" b="T18"/>
            <a:pathLst>
              <a:path w="586" h="310">
                <a:moveTo>
                  <a:pt x="586" y="20"/>
                </a:moveTo>
                <a:lnTo>
                  <a:pt x="579" y="0"/>
                </a:lnTo>
                <a:lnTo>
                  <a:pt x="0" y="289"/>
                </a:lnTo>
                <a:lnTo>
                  <a:pt x="7" y="310"/>
                </a:lnTo>
                <a:lnTo>
                  <a:pt x="586" y="20"/>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49" name="Oval 124"/>
          <p:cNvSpPr>
            <a:spLocks noChangeArrowheads="1"/>
          </p:cNvSpPr>
          <p:nvPr/>
        </p:nvSpPr>
        <p:spPr bwMode="auto">
          <a:xfrm>
            <a:off x="7745413" y="4675188"/>
            <a:ext cx="382587" cy="360362"/>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50" name="Oval 125"/>
          <p:cNvSpPr>
            <a:spLocks noChangeArrowheads="1"/>
          </p:cNvSpPr>
          <p:nvPr/>
        </p:nvSpPr>
        <p:spPr bwMode="auto">
          <a:xfrm>
            <a:off x="7745413" y="4675188"/>
            <a:ext cx="382587" cy="360362"/>
          </a:xfrm>
          <a:prstGeom prst="ellipse">
            <a:avLst/>
          </a:prstGeom>
          <a:noFill/>
          <a:ln w="222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51" name="Rectangle 126"/>
          <p:cNvSpPr>
            <a:spLocks noChangeArrowheads="1"/>
          </p:cNvSpPr>
          <p:nvPr/>
        </p:nvSpPr>
        <p:spPr bwMode="auto">
          <a:xfrm>
            <a:off x="7843838" y="4751388"/>
            <a:ext cx="295275"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FF0000"/>
                </a:solidFill>
                <a:latin typeface="Times" charset="0"/>
              </a:rPr>
              <a:t>78</a:t>
            </a:r>
            <a:endParaRPr lang="en-US"/>
          </a:p>
        </p:txBody>
      </p:sp>
      <p:sp>
        <p:nvSpPr>
          <p:cNvPr id="22652" name="Freeform 127"/>
          <p:cNvSpPr>
            <a:spLocks/>
          </p:cNvSpPr>
          <p:nvPr/>
        </p:nvSpPr>
        <p:spPr bwMode="auto">
          <a:xfrm>
            <a:off x="4640263" y="5330825"/>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53" name="Freeform 128"/>
          <p:cNvSpPr>
            <a:spLocks/>
          </p:cNvSpPr>
          <p:nvPr/>
        </p:nvSpPr>
        <p:spPr bwMode="auto">
          <a:xfrm>
            <a:off x="4879975" y="4838700"/>
            <a:ext cx="33338" cy="22225"/>
          </a:xfrm>
          <a:custGeom>
            <a:avLst/>
            <a:gdLst>
              <a:gd name="T0" fmla="*/ 0 w 21"/>
              <a:gd name="T1" fmla="*/ 11113 h 14"/>
              <a:gd name="T2" fmla="*/ 11113 w 21"/>
              <a:gd name="T3" fmla="*/ 0 h 14"/>
              <a:gd name="T4" fmla="*/ 33338 w 21"/>
              <a:gd name="T5" fmla="*/ 11113 h 14"/>
              <a:gd name="T6" fmla="*/ 22225 w 21"/>
              <a:gd name="T7" fmla="*/ 22225 h 14"/>
              <a:gd name="T8" fmla="*/ 0 w 21"/>
              <a:gd name="T9" fmla="*/ 11113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7"/>
                </a:moveTo>
                <a:lnTo>
                  <a:pt x="7" y="0"/>
                </a:lnTo>
                <a:lnTo>
                  <a:pt x="21" y="7"/>
                </a:lnTo>
                <a:lnTo>
                  <a:pt x="14" y="14"/>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54" name="Freeform 129"/>
          <p:cNvSpPr>
            <a:spLocks/>
          </p:cNvSpPr>
          <p:nvPr/>
        </p:nvSpPr>
        <p:spPr bwMode="auto">
          <a:xfrm>
            <a:off x="4640263" y="4849813"/>
            <a:ext cx="261937" cy="492125"/>
          </a:xfrm>
          <a:custGeom>
            <a:avLst/>
            <a:gdLst>
              <a:gd name="T0" fmla="*/ 0 w 165"/>
              <a:gd name="T1" fmla="*/ 481013 h 310"/>
              <a:gd name="T2" fmla="*/ 22225 w 165"/>
              <a:gd name="T3" fmla="*/ 492125 h 310"/>
              <a:gd name="T4" fmla="*/ 261937 w 165"/>
              <a:gd name="T5" fmla="*/ 11113 h 310"/>
              <a:gd name="T6" fmla="*/ 239712 w 165"/>
              <a:gd name="T7" fmla="*/ 0 h 310"/>
              <a:gd name="T8" fmla="*/ 0 w 165"/>
              <a:gd name="T9" fmla="*/ 481013 h 310"/>
              <a:gd name="T10" fmla="*/ 0 60000 65536"/>
              <a:gd name="T11" fmla="*/ 0 60000 65536"/>
              <a:gd name="T12" fmla="*/ 0 60000 65536"/>
              <a:gd name="T13" fmla="*/ 0 60000 65536"/>
              <a:gd name="T14" fmla="*/ 0 60000 65536"/>
              <a:gd name="T15" fmla="*/ 0 w 165"/>
              <a:gd name="T16" fmla="*/ 0 h 310"/>
              <a:gd name="T17" fmla="*/ 165 w 165"/>
              <a:gd name="T18" fmla="*/ 310 h 310"/>
            </a:gdLst>
            <a:ahLst/>
            <a:cxnLst>
              <a:cxn ang="T10">
                <a:pos x="T0" y="T1"/>
              </a:cxn>
              <a:cxn ang="T11">
                <a:pos x="T2" y="T3"/>
              </a:cxn>
              <a:cxn ang="T12">
                <a:pos x="T4" y="T5"/>
              </a:cxn>
              <a:cxn ang="T13">
                <a:pos x="T6" y="T7"/>
              </a:cxn>
              <a:cxn ang="T14">
                <a:pos x="T8" y="T9"/>
              </a:cxn>
            </a:cxnLst>
            <a:rect l="T15" t="T16" r="T17" b="T18"/>
            <a:pathLst>
              <a:path w="165" h="310">
                <a:moveTo>
                  <a:pt x="0" y="303"/>
                </a:moveTo>
                <a:lnTo>
                  <a:pt x="14" y="310"/>
                </a:lnTo>
                <a:lnTo>
                  <a:pt x="165" y="7"/>
                </a:lnTo>
                <a:lnTo>
                  <a:pt x="151" y="0"/>
                </a:lnTo>
                <a:lnTo>
                  <a:pt x="0" y="30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55" name="Freeform 130"/>
          <p:cNvSpPr>
            <a:spLocks/>
          </p:cNvSpPr>
          <p:nvPr/>
        </p:nvSpPr>
        <p:spPr bwMode="auto">
          <a:xfrm>
            <a:off x="4879975" y="4838700"/>
            <a:ext cx="22225" cy="22225"/>
          </a:xfrm>
          <a:custGeom>
            <a:avLst/>
            <a:gdLst>
              <a:gd name="T0" fmla="*/ 22225 w 14"/>
              <a:gd name="T1" fmla="*/ 11113 h 14"/>
              <a:gd name="T2" fmla="*/ 22225 w 14"/>
              <a:gd name="T3" fmla="*/ 0 h 14"/>
              <a:gd name="T4" fmla="*/ 0 w 14"/>
              <a:gd name="T5" fmla="*/ 11113 h 14"/>
              <a:gd name="T6" fmla="*/ 0 w 14"/>
              <a:gd name="T7" fmla="*/ 22225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0"/>
                </a:lnTo>
                <a:lnTo>
                  <a:pt x="0" y="7"/>
                </a:lnTo>
                <a:lnTo>
                  <a:pt x="0" y="14"/>
                </a:lnTo>
                <a:lnTo>
                  <a:pt x="14"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56" name="Freeform 131"/>
          <p:cNvSpPr>
            <a:spLocks/>
          </p:cNvSpPr>
          <p:nvPr/>
        </p:nvSpPr>
        <p:spPr bwMode="auto">
          <a:xfrm>
            <a:off x="5121275" y="5330825"/>
            <a:ext cx="33338" cy="22225"/>
          </a:xfrm>
          <a:custGeom>
            <a:avLst/>
            <a:gdLst>
              <a:gd name="T0" fmla="*/ 22225 w 21"/>
              <a:gd name="T1" fmla="*/ 0 h 14"/>
              <a:gd name="T2" fmla="*/ 33338 w 21"/>
              <a:gd name="T3" fmla="*/ 11113 h 14"/>
              <a:gd name="T4" fmla="*/ 11113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57" name="Freeform 132"/>
          <p:cNvSpPr>
            <a:spLocks/>
          </p:cNvSpPr>
          <p:nvPr/>
        </p:nvSpPr>
        <p:spPr bwMode="auto">
          <a:xfrm>
            <a:off x="4879975" y="4849813"/>
            <a:ext cx="263525" cy="492125"/>
          </a:xfrm>
          <a:custGeom>
            <a:avLst/>
            <a:gdLst>
              <a:gd name="T0" fmla="*/ 22225 w 166"/>
              <a:gd name="T1" fmla="*/ 0 h 310"/>
              <a:gd name="T2" fmla="*/ 0 w 166"/>
              <a:gd name="T3" fmla="*/ 11113 h 310"/>
              <a:gd name="T4" fmla="*/ 241300 w 166"/>
              <a:gd name="T5" fmla="*/ 492125 h 310"/>
              <a:gd name="T6" fmla="*/ 263525 w 166"/>
              <a:gd name="T7" fmla="*/ 481013 h 310"/>
              <a:gd name="T8" fmla="*/ 22225 w 166"/>
              <a:gd name="T9" fmla="*/ 0 h 310"/>
              <a:gd name="T10" fmla="*/ 0 60000 65536"/>
              <a:gd name="T11" fmla="*/ 0 60000 65536"/>
              <a:gd name="T12" fmla="*/ 0 60000 65536"/>
              <a:gd name="T13" fmla="*/ 0 60000 65536"/>
              <a:gd name="T14" fmla="*/ 0 60000 65536"/>
              <a:gd name="T15" fmla="*/ 0 w 166"/>
              <a:gd name="T16" fmla="*/ 0 h 310"/>
              <a:gd name="T17" fmla="*/ 166 w 166"/>
              <a:gd name="T18" fmla="*/ 310 h 310"/>
            </a:gdLst>
            <a:ahLst/>
            <a:cxnLst>
              <a:cxn ang="T10">
                <a:pos x="T0" y="T1"/>
              </a:cxn>
              <a:cxn ang="T11">
                <a:pos x="T2" y="T3"/>
              </a:cxn>
              <a:cxn ang="T12">
                <a:pos x="T4" y="T5"/>
              </a:cxn>
              <a:cxn ang="T13">
                <a:pos x="T6" y="T7"/>
              </a:cxn>
              <a:cxn ang="T14">
                <a:pos x="T8" y="T9"/>
              </a:cxn>
            </a:cxnLst>
            <a:rect l="T15" t="T16" r="T17" b="T18"/>
            <a:pathLst>
              <a:path w="166" h="310">
                <a:moveTo>
                  <a:pt x="14" y="0"/>
                </a:moveTo>
                <a:lnTo>
                  <a:pt x="0" y="7"/>
                </a:lnTo>
                <a:lnTo>
                  <a:pt x="152" y="310"/>
                </a:lnTo>
                <a:lnTo>
                  <a:pt x="166" y="303"/>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58" name="Rectangle 133"/>
          <p:cNvSpPr>
            <a:spLocks noChangeArrowheads="1"/>
          </p:cNvSpPr>
          <p:nvPr/>
        </p:nvSpPr>
        <p:spPr bwMode="auto">
          <a:xfrm>
            <a:off x="4530725" y="5210175"/>
            <a:ext cx="239713"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659" name="Rectangle 134"/>
          <p:cNvSpPr>
            <a:spLocks noChangeArrowheads="1"/>
          </p:cNvSpPr>
          <p:nvPr/>
        </p:nvSpPr>
        <p:spPr bwMode="auto">
          <a:xfrm>
            <a:off x="4530725" y="5210175"/>
            <a:ext cx="239713" cy="239713"/>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60" name="Rectangle 135"/>
          <p:cNvSpPr>
            <a:spLocks noChangeArrowheads="1"/>
          </p:cNvSpPr>
          <p:nvPr/>
        </p:nvSpPr>
        <p:spPr bwMode="auto">
          <a:xfrm>
            <a:off x="5011738" y="5210175"/>
            <a:ext cx="241300"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661" name="Rectangle 136"/>
          <p:cNvSpPr>
            <a:spLocks noChangeArrowheads="1"/>
          </p:cNvSpPr>
          <p:nvPr/>
        </p:nvSpPr>
        <p:spPr bwMode="auto">
          <a:xfrm>
            <a:off x="5011738" y="5210175"/>
            <a:ext cx="239712" cy="239713"/>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62" name="Oval 137"/>
          <p:cNvSpPr>
            <a:spLocks noChangeArrowheads="1"/>
          </p:cNvSpPr>
          <p:nvPr/>
        </p:nvSpPr>
        <p:spPr bwMode="auto">
          <a:xfrm>
            <a:off x="4705350" y="4675188"/>
            <a:ext cx="360363" cy="360362"/>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63" name="Oval 138"/>
          <p:cNvSpPr>
            <a:spLocks noChangeArrowheads="1"/>
          </p:cNvSpPr>
          <p:nvPr/>
        </p:nvSpPr>
        <p:spPr bwMode="auto">
          <a:xfrm>
            <a:off x="4705350" y="4675188"/>
            <a:ext cx="360363" cy="360362"/>
          </a:xfrm>
          <a:prstGeom prst="ellipse">
            <a:avLst/>
          </a:pr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64" name="Rectangle 139"/>
          <p:cNvSpPr>
            <a:spLocks noChangeArrowheads="1"/>
          </p:cNvSpPr>
          <p:nvPr/>
        </p:nvSpPr>
        <p:spPr bwMode="auto">
          <a:xfrm>
            <a:off x="4792663" y="4773613"/>
            <a:ext cx="295275"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32</a:t>
            </a:r>
            <a:endParaRPr lang="en-US"/>
          </a:p>
        </p:txBody>
      </p:sp>
      <p:sp>
        <p:nvSpPr>
          <p:cNvPr id="22665" name="Freeform 140"/>
          <p:cNvSpPr>
            <a:spLocks/>
          </p:cNvSpPr>
          <p:nvPr/>
        </p:nvSpPr>
        <p:spPr bwMode="auto">
          <a:xfrm>
            <a:off x="5832475" y="5319713"/>
            <a:ext cx="20638" cy="33337"/>
          </a:xfrm>
          <a:custGeom>
            <a:avLst/>
            <a:gdLst>
              <a:gd name="T0" fmla="*/ 0 w 13"/>
              <a:gd name="T1" fmla="*/ 0 h 21"/>
              <a:gd name="T2" fmla="*/ 0 w 13"/>
              <a:gd name="T3" fmla="*/ 11112 h 21"/>
              <a:gd name="T4" fmla="*/ 9525 w 13"/>
              <a:gd name="T5" fmla="*/ 33337 h 21"/>
              <a:gd name="T6" fmla="*/ 20638 w 13"/>
              <a:gd name="T7" fmla="*/ 22225 h 21"/>
              <a:gd name="T8" fmla="*/ 0 w 13"/>
              <a:gd name="T9" fmla="*/ 0 h 21"/>
              <a:gd name="T10" fmla="*/ 0 60000 65536"/>
              <a:gd name="T11" fmla="*/ 0 60000 65536"/>
              <a:gd name="T12" fmla="*/ 0 60000 65536"/>
              <a:gd name="T13" fmla="*/ 0 60000 65536"/>
              <a:gd name="T14" fmla="*/ 0 60000 65536"/>
              <a:gd name="T15" fmla="*/ 0 w 13"/>
              <a:gd name="T16" fmla="*/ 0 h 21"/>
              <a:gd name="T17" fmla="*/ 13 w 13"/>
              <a:gd name="T18" fmla="*/ 21 h 21"/>
            </a:gdLst>
            <a:ahLst/>
            <a:cxnLst>
              <a:cxn ang="T10">
                <a:pos x="T0" y="T1"/>
              </a:cxn>
              <a:cxn ang="T11">
                <a:pos x="T2" y="T3"/>
              </a:cxn>
              <a:cxn ang="T12">
                <a:pos x="T4" y="T5"/>
              </a:cxn>
              <a:cxn ang="T13">
                <a:pos x="T6" y="T7"/>
              </a:cxn>
              <a:cxn ang="T14">
                <a:pos x="T8" y="T9"/>
              </a:cxn>
            </a:cxnLst>
            <a:rect l="T15" t="T16" r="T17" b="T18"/>
            <a:pathLst>
              <a:path w="13" h="21">
                <a:moveTo>
                  <a:pt x="0" y="0"/>
                </a:moveTo>
                <a:lnTo>
                  <a:pt x="0" y="7"/>
                </a:lnTo>
                <a:lnTo>
                  <a:pt x="6" y="21"/>
                </a:lnTo>
                <a:lnTo>
                  <a:pt x="13" y="14"/>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66" name="Freeform 141"/>
          <p:cNvSpPr>
            <a:spLocks/>
          </p:cNvSpPr>
          <p:nvPr/>
        </p:nvSpPr>
        <p:spPr bwMode="auto">
          <a:xfrm>
            <a:off x="6313488" y="4838700"/>
            <a:ext cx="31750" cy="22225"/>
          </a:xfrm>
          <a:custGeom>
            <a:avLst/>
            <a:gdLst>
              <a:gd name="T0" fmla="*/ 0 w 20"/>
              <a:gd name="T1" fmla="*/ 0 h 14"/>
              <a:gd name="T2" fmla="*/ 9525 w 20"/>
              <a:gd name="T3" fmla="*/ 0 h 14"/>
              <a:gd name="T4" fmla="*/ 31750 w 20"/>
              <a:gd name="T5" fmla="*/ 11113 h 14"/>
              <a:gd name="T6" fmla="*/ 20638 w 20"/>
              <a:gd name="T7" fmla="*/ 22225 h 14"/>
              <a:gd name="T8" fmla="*/ 0 w 20"/>
              <a:gd name="T9" fmla="*/ 0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0" y="0"/>
                </a:moveTo>
                <a:lnTo>
                  <a:pt x="6" y="0"/>
                </a:lnTo>
                <a:lnTo>
                  <a:pt x="20" y="7"/>
                </a:lnTo>
                <a:lnTo>
                  <a:pt x="13" y="14"/>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67" name="Freeform 142"/>
          <p:cNvSpPr>
            <a:spLocks/>
          </p:cNvSpPr>
          <p:nvPr/>
        </p:nvSpPr>
        <p:spPr bwMode="auto">
          <a:xfrm>
            <a:off x="5832475" y="4838700"/>
            <a:ext cx="501650" cy="503238"/>
          </a:xfrm>
          <a:custGeom>
            <a:avLst/>
            <a:gdLst>
              <a:gd name="T0" fmla="*/ 0 w 316"/>
              <a:gd name="T1" fmla="*/ 481013 h 317"/>
              <a:gd name="T2" fmla="*/ 20638 w 316"/>
              <a:gd name="T3" fmla="*/ 503238 h 317"/>
              <a:gd name="T4" fmla="*/ 501650 w 316"/>
              <a:gd name="T5" fmla="*/ 22225 h 317"/>
              <a:gd name="T6" fmla="*/ 481013 w 316"/>
              <a:gd name="T7" fmla="*/ 0 h 317"/>
              <a:gd name="T8" fmla="*/ 0 w 316"/>
              <a:gd name="T9" fmla="*/ 481013 h 317"/>
              <a:gd name="T10" fmla="*/ 0 60000 65536"/>
              <a:gd name="T11" fmla="*/ 0 60000 65536"/>
              <a:gd name="T12" fmla="*/ 0 60000 65536"/>
              <a:gd name="T13" fmla="*/ 0 60000 65536"/>
              <a:gd name="T14" fmla="*/ 0 60000 65536"/>
              <a:gd name="T15" fmla="*/ 0 w 316"/>
              <a:gd name="T16" fmla="*/ 0 h 317"/>
              <a:gd name="T17" fmla="*/ 316 w 316"/>
              <a:gd name="T18" fmla="*/ 317 h 317"/>
            </a:gdLst>
            <a:ahLst/>
            <a:cxnLst>
              <a:cxn ang="T10">
                <a:pos x="T0" y="T1"/>
              </a:cxn>
              <a:cxn ang="T11">
                <a:pos x="T2" y="T3"/>
              </a:cxn>
              <a:cxn ang="T12">
                <a:pos x="T4" y="T5"/>
              </a:cxn>
              <a:cxn ang="T13">
                <a:pos x="T6" y="T7"/>
              </a:cxn>
              <a:cxn ang="T14">
                <a:pos x="T8" y="T9"/>
              </a:cxn>
            </a:cxnLst>
            <a:rect l="T15" t="T16" r="T17" b="T18"/>
            <a:pathLst>
              <a:path w="316" h="317">
                <a:moveTo>
                  <a:pt x="0" y="303"/>
                </a:moveTo>
                <a:lnTo>
                  <a:pt x="13" y="317"/>
                </a:lnTo>
                <a:lnTo>
                  <a:pt x="316" y="14"/>
                </a:lnTo>
                <a:lnTo>
                  <a:pt x="303" y="0"/>
                </a:lnTo>
                <a:lnTo>
                  <a:pt x="0" y="30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68" name="Freeform 143"/>
          <p:cNvSpPr>
            <a:spLocks/>
          </p:cNvSpPr>
          <p:nvPr/>
        </p:nvSpPr>
        <p:spPr bwMode="auto">
          <a:xfrm>
            <a:off x="6313488" y="4838700"/>
            <a:ext cx="20637" cy="22225"/>
          </a:xfrm>
          <a:custGeom>
            <a:avLst/>
            <a:gdLst>
              <a:gd name="T0" fmla="*/ 20637 w 13"/>
              <a:gd name="T1" fmla="*/ 0 h 14"/>
              <a:gd name="T2" fmla="*/ 9525 w 13"/>
              <a:gd name="T3" fmla="*/ 0 h 14"/>
              <a:gd name="T4" fmla="*/ 0 w 13"/>
              <a:gd name="T5" fmla="*/ 11113 h 14"/>
              <a:gd name="T6" fmla="*/ 0 w 13"/>
              <a:gd name="T7" fmla="*/ 22225 h 14"/>
              <a:gd name="T8" fmla="*/ 20637 w 13"/>
              <a:gd name="T9" fmla="*/ 0 h 14"/>
              <a:gd name="T10" fmla="*/ 0 60000 65536"/>
              <a:gd name="T11" fmla="*/ 0 60000 65536"/>
              <a:gd name="T12" fmla="*/ 0 60000 65536"/>
              <a:gd name="T13" fmla="*/ 0 60000 65536"/>
              <a:gd name="T14" fmla="*/ 0 60000 65536"/>
              <a:gd name="T15" fmla="*/ 0 w 13"/>
              <a:gd name="T16" fmla="*/ 0 h 14"/>
              <a:gd name="T17" fmla="*/ 13 w 13"/>
              <a:gd name="T18" fmla="*/ 14 h 14"/>
            </a:gdLst>
            <a:ahLst/>
            <a:cxnLst>
              <a:cxn ang="T10">
                <a:pos x="T0" y="T1"/>
              </a:cxn>
              <a:cxn ang="T11">
                <a:pos x="T2" y="T3"/>
              </a:cxn>
              <a:cxn ang="T12">
                <a:pos x="T4" y="T5"/>
              </a:cxn>
              <a:cxn ang="T13">
                <a:pos x="T6" y="T7"/>
              </a:cxn>
              <a:cxn ang="T14">
                <a:pos x="T8" y="T9"/>
              </a:cxn>
            </a:cxnLst>
            <a:rect l="T15" t="T16" r="T17" b="T18"/>
            <a:pathLst>
              <a:path w="13" h="14">
                <a:moveTo>
                  <a:pt x="13" y="0"/>
                </a:moveTo>
                <a:lnTo>
                  <a:pt x="6" y="0"/>
                </a:lnTo>
                <a:lnTo>
                  <a:pt x="0" y="7"/>
                </a:lnTo>
                <a:lnTo>
                  <a:pt x="0" y="14"/>
                </a:lnTo>
                <a:lnTo>
                  <a:pt x="1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69" name="Freeform 144"/>
          <p:cNvSpPr>
            <a:spLocks/>
          </p:cNvSpPr>
          <p:nvPr/>
        </p:nvSpPr>
        <p:spPr bwMode="auto">
          <a:xfrm>
            <a:off x="6794500" y="5319713"/>
            <a:ext cx="31750" cy="33337"/>
          </a:xfrm>
          <a:custGeom>
            <a:avLst/>
            <a:gdLst>
              <a:gd name="T0" fmla="*/ 20638 w 20"/>
              <a:gd name="T1" fmla="*/ 0 h 21"/>
              <a:gd name="T2" fmla="*/ 31750 w 20"/>
              <a:gd name="T3" fmla="*/ 11112 h 21"/>
              <a:gd name="T4" fmla="*/ 11113 w 20"/>
              <a:gd name="T5" fmla="*/ 33337 h 21"/>
              <a:gd name="T6" fmla="*/ 0 w 20"/>
              <a:gd name="T7" fmla="*/ 22225 h 21"/>
              <a:gd name="T8" fmla="*/ 20638 w 20"/>
              <a:gd name="T9" fmla="*/ 0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13" y="0"/>
                </a:moveTo>
                <a:lnTo>
                  <a:pt x="20" y="7"/>
                </a:lnTo>
                <a:lnTo>
                  <a:pt x="7" y="21"/>
                </a:lnTo>
                <a:lnTo>
                  <a:pt x="0" y="14"/>
                </a:lnTo>
                <a:lnTo>
                  <a:pt x="1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70" name="Freeform 145"/>
          <p:cNvSpPr>
            <a:spLocks/>
          </p:cNvSpPr>
          <p:nvPr/>
        </p:nvSpPr>
        <p:spPr bwMode="auto">
          <a:xfrm>
            <a:off x="6313488" y="4838700"/>
            <a:ext cx="501650" cy="503238"/>
          </a:xfrm>
          <a:custGeom>
            <a:avLst/>
            <a:gdLst>
              <a:gd name="T0" fmla="*/ 20638 w 316"/>
              <a:gd name="T1" fmla="*/ 0 h 317"/>
              <a:gd name="T2" fmla="*/ 0 w 316"/>
              <a:gd name="T3" fmla="*/ 22225 h 317"/>
              <a:gd name="T4" fmla="*/ 481013 w 316"/>
              <a:gd name="T5" fmla="*/ 503238 h 317"/>
              <a:gd name="T6" fmla="*/ 501650 w 316"/>
              <a:gd name="T7" fmla="*/ 481013 h 317"/>
              <a:gd name="T8" fmla="*/ 20638 w 316"/>
              <a:gd name="T9" fmla="*/ 0 h 317"/>
              <a:gd name="T10" fmla="*/ 0 60000 65536"/>
              <a:gd name="T11" fmla="*/ 0 60000 65536"/>
              <a:gd name="T12" fmla="*/ 0 60000 65536"/>
              <a:gd name="T13" fmla="*/ 0 60000 65536"/>
              <a:gd name="T14" fmla="*/ 0 60000 65536"/>
              <a:gd name="T15" fmla="*/ 0 w 316"/>
              <a:gd name="T16" fmla="*/ 0 h 317"/>
              <a:gd name="T17" fmla="*/ 316 w 316"/>
              <a:gd name="T18" fmla="*/ 317 h 317"/>
            </a:gdLst>
            <a:ahLst/>
            <a:cxnLst>
              <a:cxn ang="T10">
                <a:pos x="T0" y="T1"/>
              </a:cxn>
              <a:cxn ang="T11">
                <a:pos x="T2" y="T3"/>
              </a:cxn>
              <a:cxn ang="T12">
                <a:pos x="T4" y="T5"/>
              </a:cxn>
              <a:cxn ang="T13">
                <a:pos x="T6" y="T7"/>
              </a:cxn>
              <a:cxn ang="T14">
                <a:pos x="T8" y="T9"/>
              </a:cxn>
            </a:cxnLst>
            <a:rect l="T15" t="T16" r="T17" b="T18"/>
            <a:pathLst>
              <a:path w="316" h="317">
                <a:moveTo>
                  <a:pt x="13" y="0"/>
                </a:moveTo>
                <a:lnTo>
                  <a:pt x="0" y="14"/>
                </a:lnTo>
                <a:lnTo>
                  <a:pt x="303" y="317"/>
                </a:lnTo>
                <a:lnTo>
                  <a:pt x="316" y="303"/>
                </a:lnTo>
                <a:lnTo>
                  <a:pt x="1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71" name="Oval 146"/>
          <p:cNvSpPr>
            <a:spLocks noChangeArrowheads="1"/>
          </p:cNvSpPr>
          <p:nvPr/>
        </p:nvSpPr>
        <p:spPr bwMode="auto">
          <a:xfrm>
            <a:off x="6148388" y="4675188"/>
            <a:ext cx="361950" cy="360362"/>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72" name="Oval 147"/>
          <p:cNvSpPr>
            <a:spLocks noChangeArrowheads="1"/>
          </p:cNvSpPr>
          <p:nvPr/>
        </p:nvSpPr>
        <p:spPr bwMode="auto">
          <a:xfrm>
            <a:off x="6148388" y="4675188"/>
            <a:ext cx="360362" cy="360362"/>
          </a:xfrm>
          <a:prstGeom prst="ellipse">
            <a:avLst/>
          </a:prstGeom>
          <a:noFill/>
          <a:ln w="222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73" name="Rectangle 148"/>
          <p:cNvSpPr>
            <a:spLocks noChangeArrowheads="1"/>
          </p:cNvSpPr>
          <p:nvPr/>
        </p:nvSpPr>
        <p:spPr bwMode="auto">
          <a:xfrm>
            <a:off x="6224588" y="4773613"/>
            <a:ext cx="295275"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FF0000"/>
                </a:solidFill>
                <a:latin typeface="Times" charset="0"/>
              </a:rPr>
              <a:t>50</a:t>
            </a:r>
            <a:endParaRPr lang="en-US"/>
          </a:p>
        </p:txBody>
      </p:sp>
      <p:sp>
        <p:nvSpPr>
          <p:cNvPr id="22674" name="Freeform 149"/>
          <p:cNvSpPr>
            <a:spLocks/>
          </p:cNvSpPr>
          <p:nvPr/>
        </p:nvSpPr>
        <p:spPr bwMode="auto">
          <a:xfrm>
            <a:off x="5602288" y="5811838"/>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75" name="Freeform 150"/>
          <p:cNvSpPr>
            <a:spLocks/>
          </p:cNvSpPr>
          <p:nvPr/>
        </p:nvSpPr>
        <p:spPr bwMode="auto">
          <a:xfrm>
            <a:off x="5842000" y="5319713"/>
            <a:ext cx="33338" cy="22225"/>
          </a:xfrm>
          <a:custGeom>
            <a:avLst/>
            <a:gdLst>
              <a:gd name="T0" fmla="*/ 0 w 21"/>
              <a:gd name="T1" fmla="*/ 11113 h 14"/>
              <a:gd name="T2" fmla="*/ 11113 w 21"/>
              <a:gd name="T3" fmla="*/ 0 h 14"/>
              <a:gd name="T4" fmla="*/ 33338 w 21"/>
              <a:gd name="T5" fmla="*/ 11113 h 14"/>
              <a:gd name="T6" fmla="*/ 22225 w 21"/>
              <a:gd name="T7" fmla="*/ 22225 h 14"/>
              <a:gd name="T8" fmla="*/ 0 w 21"/>
              <a:gd name="T9" fmla="*/ 11113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7"/>
                </a:moveTo>
                <a:lnTo>
                  <a:pt x="7" y="0"/>
                </a:lnTo>
                <a:lnTo>
                  <a:pt x="21" y="7"/>
                </a:lnTo>
                <a:lnTo>
                  <a:pt x="14" y="14"/>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76" name="Freeform 151"/>
          <p:cNvSpPr>
            <a:spLocks/>
          </p:cNvSpPr>
          <p:nvPr/>
        </p:nvSpPr>
        <p:spPr bwMode="auto">
          <a:xfrm>
            <a:off x="5602288" y="5330825"/>
            <a:ext cx="261937" cy="492125"/>
          </a:xfrm>
          <a:custGeom>
            <a:avLst/>
            <a:gdLst>
              <a:gd name="T0" fmla="*/ 0 w 165"/>
              <a:gd name="T1" fmla="*/ 481013 h 310"/>
              <a:gd name="T2" fmla="*/ 22225 w 165"/>
              <a:gd name="T3" fmla="*/ 492125 h 310"/>
              <a:gd name="T4" fmla="*/ 261937 w 165"/>
              <a:gd name="T5" fmla="*/ 11113 h 310"/>
              <a:gd name="T6" fmla="*/ 239712 w 165"/>
              <a:gd name="T7" fmla="*/ 0 h 310"/>
              <a:gd name="T8" fmla="*/ 0 w 165"/>
              <a:gd name="T9" fmla="*/ 481013 h 310"/>
              <a:gd name="T10" fmla="*/ 0 60000 65536"/>
              <a:gd name="T11" fmla="*/ 0 60000 65536"/>
              <a:gd name="T12" fmla="*/ 0 60000 65536"/>
              <a:gd name="T13" fmla="*/ 0 60000 65536"/>
              <a:gd name="T14" fmla="*/ 0 60000 65536"/>
              <a:gd name="T15" fmla="*/ 0 w 165"/>
              <a:gd name="T16" fmla="*/ 0 h 310"/>
              <a:gd name="T17" fmla="*/ 165 w 165"/>
              <a:gd name="T18" fmla="*/ 310 h 310"/>
            </a:gdLst>
            <a:ahLst/>
            <a:cxnLst>
              <a:cxn ang="T10">
                <a:pos x="T0" y="T1"/>
              </a:cxn>
              <a:cxn ang="T11">
                <a:pos x="T2" y="T3"/>
              </a:cxn>
              <a:cxn ang="T12">
                <a:pos x="T4" y="T5"/>
              </a:cxn>
              <a:cxn ang="T13">
                <a:pos x="T6" y="T7"/>
              </a:cxn>
              <a:cxn ang="T14">
                <a:pos x="T8" y="T9"/>
              </a:cxn>
            </a:cxnLst>
            <a:rect l="T15" t="T16" r="T17" b="T18"/>
            <a:pathLst>
              <a:path w="165" h="310">
                <a:moveTo>
                  <a:pt x="0" y="303"/>
                </a:moveTo>
                <a:lnTo>
                  <a:pt x="14" y="310"/>
                </a:lnTo>
                <a:lnTo>
                  <a:pt x="165" y="7"/>
                </a:lnTo>
                <a:lnTo>
                  <a:pt x="151" y="0"/>
                </a:lnTo>
                <a:lnTo>
                  <a:pt x="0" y="30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77" name="Freeform 152"/>
          <p:cNvSpPr>
            <a:spLocks/>
          </p:cNvSpPr>
          <p:nvPr/>
        </p:nvSpPr>
        <p:spPr bwMode="auto">
          <a:xfrm>
            <a:off x="5842000" y="5319713"/>
            <a:ext cx="22225" cy="22225"/>
          </a:xfrm>
          <a:custGeom>
            <a:avLst/>
            <a:gdLst>
              <a:gd name="T0" fmla="*/ 22225 w 14"/>
              <a:gd name="T1" fmla="*/ 11113 h 14"/>
              <a:gd name="T2" fmla="*/ 22225 w 14"/>
              <a:gd name="T3" fmla="*/ 0 h 14"/>
              <a:gd name="T4" fmla="*/ 0 w 14"/>
              <a:gd name="T5" fmla="*/ 11113 h 14"/>
              <a:gd name="T6" fmla="*/ 0 w 14"/>
              <a:gd name="T7" fmla="*/ 22225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0"/>
                </a:lnTo>
                <a:lnTo>
                  <a:pt x="0" y="7"/>
                </a:lnTo>
                <a:lnTo>
                  <a:pt x="0" y="14"/>
                </a:lnTo>
                <a:lnTo>
                  <a:pt x="14"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78" name="Freeform 153"/>
          <p:cNvSpPr>
            <a:spLocks/>
          </p:cNvSpPr>
          <p:nvPr/>
        </p:nvSpPr>
        <p:spPr bwMode="auto">
          <a:xfrm>
            <a:off x="6083300" y="5811838"/>
            <a:ext cx="33338" cy="22225"/>
          </a:xfrm>
          <a:custGeom>
            <a:avLst/>
            <a:gdLst>
              <a:gd name="T0" fmla="*/ 22225 w 21"/>
              <a:gd name="T1" fmla="*/ 0 h 14"/>
              <a:gd name="T2" fmla="*/ 33338 w 21"/>
              <a:gd name="T3" fmla="*/ 11113 h 14"/>
              <a:gd name="T4" fmla="*/ 11113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79" name="Freeform 154"/>
          <p:cNvSpPr>
            <a:spLocks/>
          </p:cNvSpPr>
          <p:nvPr/>
        </p:nvSpPr>
        <p:spPr bwMode="auto">
          <a:xfrm>
            <a:off x="5842000" y="5330825"/>
            <a:ext cx="263525" cy="492125"/>
          </a:xfrm>
          <a:custGeom>
            <a:avLst/>
            <a:gdLst>
              <a:gd name="T0" fmla="*/ 22225 w 166"/>
              <a:gd name="T1" fmla="*/ 0 h 310"/>
              <a:gd name="T2" fmla="*/ 0 w 166"/>
              <a:gd name="T3" fmla="*/ 11113 h 310"/>
              <a:gd name="T4" fmla="*/ 241300 w 166"/>
              <a:gd name="T5" fmla="*/ 492125 h 310"/>
              <a:gd name="T6" fmla="*/ 263525 w 166"/>
              <a:gd name="T7" fmla="*/ 481013 h 310"/>
              <a:gd name="T8" fmla="*/ 22225 w 166"/>
              <a:gd name="T9" fmla="*/ 0 h 310"/>
              <a:gd name="T10" fmla="*/ 0 60000 65536"/>
              <a:gd name="T11" fmla="*/ 0 60000 65536"/>
              <a:gd name="T12" fmla="*/ 0 60000 65536"/>
              <a:gd name="T13" fmla="*/ 0 60000 65536"/>
              <a:gd name="T14" fmla="*/ 0 60000 65536"/>
              <a:gd name="T15" fmla="*/ 0 w 166"/>
              <a:gd name="T16" fmla="*/ 0 h 310"/>
              <a:gd name="T17" fmla="*/ 166 w 166"/>
              <a:gd name="T18" fmla="*/ 310 h 310"/>
            </a:gdLst>
            <a:ahLst/>
            <a:cxnLst>
              <a:cxn ang="T10">
                <a:pos x="T0" y="T1"/>
              </a:cxn>
              <a:cxn ang="T11">
                <a:pos x="T2" y="T3"/>
              </a:cxn>
              <a:cxn ang="T12">
                <a:pos x="T4" y="T5"/>
              </a:cxn>
              <a:cxn ang="T13">
                <a:pos x="T6" y="T7"/>
              </a:cxn>
              <a:cxn ang="T14">
                <a:pos x="T8" y="T9"/>
              </a:cxn>
            </a:cxnLst>
            <a:rect l="T15" t="T16" r="T17" b="T18"/>
            <a:pathLst>
              <a:path w="166" h="310">
                <a:moveTo>
                  <a:pt x="14" y="0"/>
                </a:moveTo>
                <a:lnTo>
                  <a:pt x="0" y="7"/>
                </a:lnTo>
                <a:lnTo>
                  <a:pt x="152" y="310"/>
                </a:lnTo>
                <a:lnTo>
                  <a:pt x="166" y="303"/>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80" name="Rectangle 155"/>
          <p:cNvSpPr>
            <a:spLocks noChangeArrowheads="1"/>
          </p:cNvSpPr>
          <p:nvPr/>
        </p:nvSpPr>
        <p:spPr bwMode="auto">
          <a:xfrm>
            <a:off x="5492750" y="5691188"/>
            <a:ext cx="241300"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681" name="Rectangle 156"/>
          <p:cNvSpPr>
            <a:spLocks noChangeArrowheads="1"/>
          </p:cNvSpPr>
          <p:nvPr/>
        </p:nvSpPr>
        <p:spPr bwMode="auto">
          <a:xfrm>
            <a:off x="5492750" y="5691188"/>
            <a:ext cx="239713" cy="241300"/>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82" name="Rectangle 157"/>
          <p:cNvSpPr>
            <a:spLocks noChangeArrowheads="1"/>
          </p:cNvSpPr>
          <p:nvPr/>
        </p:nvSpPr>
        <p:spPr bwMode="auto">
          <a:xfrm>
            <a:off x="5973763" y="5691188"/>
            <a:ext cx="241300"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683" name="Rectangle 158"/>
          <p:cNvSpPr>
            <a:spLocks noChangeArrowheads="1"/>
          </p:cNvSpPr>
          <p:nvPr/>
        </p:nvSpPr>
        <p:spPr bwMode="auto">
          <a:xfrm>
            <a:off x="5973763" y="5691188"/>
            <a:ext cx="239712" cy="241300"/>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84" name="Oval 159"/>
          <p:cNvSpPr>
            <a:spLocks noChangeArrowheads="1"/>
          </p:cNvSpPr>
          <p:nvPr/>
        </p:nvSpPr>
        <p:spPr bwMode="auto">
          <a:xfrm>
            <a:off x="5678488" y="5156200"/>
            <a:ext cx="350837" cy="3492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85" name="Oval 160"/>
          <p:cNvSpPr>
            <a:spLocks noChangeArrowheads="1"/>
          </p:cNvSpPr>
          <p:nvPr/>
        </p:nvSpPr>
        <p:spPr bwMode="auto">
          <a:xfrm>
            <a:off x="5678488" y="5156200"/>
            <a:ext cx="349250" cy="349250"/>
          </a:xfrm>
          <a:prstGeom prst="ellipse">
            <a:avLst/>
          </a:pr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86" name="Rectangle 161"/>
          <p:cNvSpPr>
            <a:spLocks noChangeArrowheads="1"/>
          </p:cNvSpPr>
          <p:nvPr/>
        </p:nvSpPr>
        <p:spPr bwMode="auto">
          <a:xfrm>
            <a:off x="5754688" y="5254625"/>
            <a:ext cx="295275"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48</a:t>
            </a:r>
            <a:endParaRPr lang="en-US"/>
          </a:p>
        </p:txBody>
      </p:sp>
      <p:sp>
        <p:nvSpPr>
          <p:cNvPr id="22687" name="Rectangle 162"/>
          <p:cNvSpPr>
            <a:spLocks noChangeArrowheads="1"/>
          </p:cNvSpPr>
          <p:nvPr/>
        </p:nvSpPr>
        <p:spPr bwMode="auto">
          <a:xfrm>
            <a:off x="4049713" y="4729163"/>
            <a:ext cx="239712"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688" name="Rectangle 163"/>
          <p:cNvSpPr>
            <a:spLocks noChangeArrowheads="1"/>
          </p:cNvSpPr>
          <p:nvPr/>
        </p:nvSpPr>
        <p:spPr bwMode="auto">
          <a:xfrm>
            <a:off x="4049713" y="4729163"/>
            <a:ext cx="239712" cy="239712"/>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89" name="Rectangle 164"/>
          <p:cNvSpPr>
            <a:spLocks noChangeArrowheads="1"/>
          </p:cNvSpPr>
          <p:nvPr/>
        </p:nvSpPr>
        <p:spPr bwMode="auto">
          <a:xfrm>
            <a:off x="7581900" y="5221288"/>
            <a:ext cx="239713" cy="2397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690" name="Rectangle 165"/>
          <p:cNvSpPr>
            <a:spLocks noChangeArrowheads="1"/>
          </p:cNvSpPr>
          <p:nvPr/>
        </p:nvSpPr>
        <p:spPr bwMode="auto">
          <a:xfrm>
            <a:off x="7581900" y="5221288"/>
            <a:ext cx="239713" cy="239712"/>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91" name="Oval 166"/>
          <p:cNvSpPr>
            <a:spLocks noChangeArrowheads="1"/>
          </p:cNvSpPr>
          <p:nvPr/>
        </p:nvSpPr>
        <p:spPr bwMode="auto">
          <a:xfrm>
            <a:off x="7078663" y="4192588"/>
            <a:ext cx="360362" cy="3619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92" name="Oval 167"/>
          <p:cNvSpPr>
            <a:spLocks noChangeArrowheads="1"/>
          </p:cNvSpPr>
          <p:nvPr/>
        </p:nvSpPr>
        <p:spPr bwMode="auto">
          <a:xfrm>
            <a:off x="7078663" y="4194175"/>
            <a:ext cx="360362" cy="360363"/>
          </a:xfrm>
          <a:prstGeom prst="ellipse">
            <a:avLst/>
          </a:prstGeom>
          <a:noFill/>
          <a:ln w="222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93" name="Rectangle 168"/>
          <p:cNvSpPr>
            <a:spLocks noChangeArrowheads="1"/>
          </p:cNvSpPr>
          <p:nvPr/>
        </p:nvSpPr>
        <p:spPr bwMode="auto">
          <a:xfrm>
            <a:off x="7165975" y="4292600"/>
            <a:ext cx="295275"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FF0000"/>
                </a:solidFill>
                <a:latin typeface="Times" charset="0"/>
              </a:rPr>
              <a:t>62</a:t>
            </a:r>
            <a:endParaRPr lang="en-US"/>
          </a:p>
        </p:txBody>
      </p:sp>
      <p:sp>
        <p:nvSpPr>
          <p:cNvPr id="22694" name="Rectangle 169"/>
          <p:cNvSpPr>
            <a:spLocks noChangeArrowheads="1"/>
          </p:cNvSpPr>
          <p:nvPr/>
        </p:nvSpPr>
        <p:spPr bwMode="auto">
          <a:xfrm>
            <a:off x="4170363" y="4095750"/>
            <a:ext cx="196850"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2</a:t>
            </a:r>
            <a:endParaRPr lang="en-US"/>
          </a:p>
        </p:txBody>
      </p:sp>
      <p:sp>
        <p:nvSpPr>
          <p:cNvPr id="22695" name="Rectangle 170"/>
          <p:cNvSpPr>
            <a:spLocks noChangeArrowheads="1"/>
          </p:cNvSpPr>
          <p:nvPr/>
        </p:nvSpPr>
        <p:spPr bwMode="auto">
          <a:xfrm>
            <a:off x="5602288" y="3646488"/>
            <a:ext cx="196850"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4</a:t>
            </a:r>
            <a:endParaRPr lang="en-US"/>
          </a:p>
        </p:txBody>
      </p:sp>
      <p:sp>
        <p:nvSpPr>
          <p:cNvPr id="22696" name="Rectangle 171"/>
          <p:cNvSpPr>
            <a:spLocks noChangeArrowheads="1"/>
          </p:cNvSpPr>
          <p:nvPr/>
        </p:nvSpPr>
        <p:spPr bwMode="auto">
          <a:xfrm>
            <a:off x="5065713" y="4576763"/>
            <a:ext cx="196850"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1</a:t>
            </a:r>
            <a:endParaRPr lang="en-US"/>
          </a:p>
        </p:txBody>
      </p:sp>
      <p:sp>
        <p:nvSpPr>
          <p:cNvPr id="22697" name="Rectangle 172"/>
          <p:cNvSpPr>
            <a:spLocks noChangeArrowheads="1"/>
          </p:cNvSpPr>
          <p:nvPr/>
        </p:nvSpPr>
        <p:spPr bwMode="auto">
          <a:xfrm>
            <a:off x="5602288" y="4937125"/>
            <a:ext cx="196850"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1</a:t>
            </a:r>
            <a:endParaRPr lang="en-US"/>
          </a:p>
        </p:txBody>
      </p:sp>
      <p:sp>
        <p:nvSpPr>
          <p:cNvPr id="22698" name="Rectangle 173"/>
          <p:cNvSpPr>
            <a:spLocks noChangeArrowheads="1"/>
          </p:cNvSpPr>
          <p:nvPr/>
        </p:nvSpPr>
        <p:spPr bwMode="auto">
          <a:xfrm>
            <a:off x="6049963" y="4565650"/>
            <a:ext cx="196850"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FF0000"/>
                </a:solidFill>
                <a:latin typeface="Times" charset="0"/>
              </a:rPr>
              <a:t>2</a:t>
            </a:r>
            <a:endParaRPr lang="en-US"/>
          </a:p>
        </p:txBody>
      </p:sp>
      <p:sp>
        <p:nvSpPr>
          <p:cNvPr id="22699" name="Rectangle 174"/>
          <p:cNvSpPr>
            <a:spLocks noChangeArrowheads="1"/>
          </p:cNvSpPr>
          <p:nvPr/>
        </p:nvSpPr>
        <p:spPr bwMode="auto">
          <a:xfrm>
            <a:off x="8139113" y="4619625"/>
            <a:ext cx="196850"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FF0000"/>
                </a:solidFill>
                <a:latin typeface="Times" charset="0"/>
              </a:rPr>
              <a:t>2</a:t>
            </a:r>
            <a:endParaRPr lang="en-US"/>
          </a:p>
        </p:txBody>
      </p:sp>
      <p:sp>
        <p:nvSpPr>
          <p:cNvPr id="22700" name="Rectangle 175"/>
          <p:cNvSpPr>
            <a:spLocks noChangeArrowheads="1"/>
          </p:cNvSpPr>
          <p:nvPr/>
        </p:nvSpPr>
        <p:spPr bwMode="auto">
          <a:xfrm>
            <a:off x="6969125" y="4040188"/>
            <a:ext cx="196850"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FF0000"/>
                </a:solidFill>
                <a:latin typeface="Times" charset="0"/>
              </a:rPr>
              <a:t>3</a:t>
            </a:r>
            <a:endParaRPr lang="en-US"/>
          </a:p>
        </p:txBody>
      </p:sp>
      <p:sp>
        <p:nvSpPr>
          <p:cNvPr id="22701" name="Rectangle 176"/>
          <p:cNvSpPr>
            <a:spLocks noChangeArrowheads="1"/>
          </p:cNvSpPr>
          <p:nvPr/>
        </p:nvSpPr>
        <p:spPr bwMode="auto">
          <a:xfrm>
            <a:off x="8674100" y="4992688"/>
            <a:ext cx="196850"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1</a:t>
            </a:r>
            <a:endParaRPr lang="en-US"/>
          </a:p>
        </p:txBody>
      </p:sp>
      <p:sp>
        <p:nvSpPr>
          <p:cNvPr id="22702" name="Freeform 177"/>
          <p:cNvSpPr>
            <a:spLocks/>
          </p:cNvSpPr>
          <p:nvPr/>
        </p:nvSpPr>
        <p:spPr bwMode="auto">
          <a:xfrm>
            <a:off x="6553200" y="5800725"/>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703" name="Freeform 178"/>
          <p:cNvSpPr>
            <a:spLocks/>
          </p:cNvSpPr>
          <p:nvPr/>
        </p:nvSpPr>
        <p:spPr bwMode="auto">
          <a:xfrm>
            <a:off x="6794500" y="5308600"/>
            <a:ext cx="31750" cy="22225"/>
          </a:xfrm>
          <a:custGeom>
            <a:avLst/>
            <a:gdLst>
              <a:gd name="T0" fmla="*/ 0 w 20"/>
              <a:gd name="T1" fmla="*/ 11113 h 14"/>
              <a:gd name="T2" fmla="*/ 11113 w 20"/>
              <a:gd name="T3" fmla="*/ 0 h 14"/>
              <a:gd name="T4" fmla="*/ 31750 w 20"/>
              <a:gd name="T5" fmla="*/ 11113 h 14"/>
              <a:gd name="T6" fmla="*/ 20638 w 20"/>
              <a:gd name="T7" fmla="*/ 22225 h 14"/>
              <a:gd name="T8" fmla="*/ 0 w 20"/>
              <a:gd name="T9" fmla="*/ 11113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0" y="7"/>
                </a:moveTo>
                <a:lnTo>
                  <a:pt x="7" y="0"/>
                </a:lnTo>
                <a:lnTo>
                  <a:pt x="20" y="7"/>
                </a:lnTo>
                <a:lnTo>
                  <a:pt x="13" y="14"/>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704" name="Freeform 179"/>
          <p:cNvSpPr>
            <a:spLocks/>
          </p:cNvSpPr>
          <p:nvPr/>
        </p:nvSpPr>
        <p:spPr bwMode="auto">
          <a:xfrm>
            <a:off x="6553200" y="5319713"/>
            <a:ext cx="261938" cy="492125"/>
          </a:xfrm>
          <a:custGeom>
            <a:avLst/>
            <a:gdLst>
              <a:gd name="T0" fmla="*/ 0 w 165"/>
              <a:gd name="T1" fmla="*/ 481013 h 310"/>
              <a:gd name="T2" fmla="*/ 22225 w 165"/>
              <a:gd name="T3" fmla="*/ 492125 h 310"/>
              <a:gd name="T4" fmla="*/ 261938 w 165"/>
              <a:gd name="T5" fmla="*/ 11113 h 310"/>
              <a:gd name="T6" fmla="*/ 241300 w 165"/>
              <a:gd name="T7" fmla="*/ 0 h 310"/>
              <a:gd name="T8" fmla="*/ 0 w 165"/>
              <a:gd name="T9" fmla="*/ 481013 h 310"/>
              <a:gd name="T10" fmla="*/ 0 60000 65536"/>
              <a:gd name="T11" fmla="*/ 0 60000 65536"/>
              <a:gd name="T12" fmla="*/ 0 60000 65536"/>
              <a:gd name="T13" fmla="*/ 0 60000 65536"/>
              <a:gd name="T14" fmla="*/ 0 60000 65536"/>
              <a:gd name="T15" fmla="*/ 0 w 165"/>
              <a:gd name="T16" fmla="*/ 0 h 310"/>
              <a:gd name="T17" fmla="*/ 165 w 165"/>
              <a:gd name="T18" fmla="*/ 310 h 310"/>
            </a:gdLst>
            <a:ahLst/>
            <a:cxnLst>
              <a:cxn ang="T10">
                <a:pos x="T0" y="T1"/>
              </a:cxn>
              <a:cxn ang="T11">
                <a:pos x="T2" y="T3"/>
              </a:cxn>
              <a:cxn ang="T12">
                <a:pos x="T4" y="T5"/>
              </a:cxn>
              <a:cxn ang="T13">
                <a:pos x="T6" y="T7"/>
              </a:cxn>
              <a:cxn ang="T14">
                <a:pos x="T8" y="T9"/>
              </a:cxn>
            </a:cxnLst>
            <a:rect l="T15" t="T16" r="T17" b="T18"/>
            <a:pathLst>
              <a:path w="165" h="310">
                <a:moveTo>
                  <a:pt x="0" y="303"/>
                </a:moveTo>
                <a:lnTo>
                  <a:pt x="14" y="310"/>
                </a:lnTo>
                <a:lnTo>
                  <a:pt x="165" y="7"/>
                </a:lnTo>
                <a:lnTo>
                  <a:pt x="152" y="0"/>
                </a:lnTo>
                <a:lnTo>
                  <a:pt x="0" y="30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705" name="Freeform 180"/>
          <p:cNvSpPr>
            <a:spLocks/>
          </p:cNvSpPr>
          <p:nvPr/>
        </p:nvSpPr>
        <p:spPr bwMode="auto">
          <a:xfrm>
            <a:off x="6794500" y="5308600"/>
            <a:ext cx="20638" cy="22225"/>
          </a:xfrm>
          <a:custGeom>
            <a:avLst/>
            <a:gdLst>
              <a:gd name="T0" fmla="*/ 20638 w 13"/>
              <a:gd name="T1" fmla="*/ 11113 h 14"/>
              <a:gd name="T2" fmla="*/ 20638 w 13"/>
              <a:gd name="T3" fmla="*/ 0 h 14"/>
              <a:gd name="T4" fmla="*/ 0 w 13"/>
              <a:gd name="T5" fmla="*/ 11113 h 14"/>
              <a:gd name="T6" fmla="*/ 0 w 13"/>
              <a:gd name="T7" fmla="*/ 22225 h 14"/>
              <a:gd name="T8" fmla="*/ 20638 w 13"/>
              <a:gd name="T9" fmla="*/ 11113 h 14"/>
              <a:gd name="T10" fmla="*/ 0 60000 65536"/>
              <a:gd name="T11" fmla="*/ 0 60000 65536"/>
              <a:gd name="T12" fmla="*/ 0 60000 65536"/>
              <a:gd name="T13" fmla="*/ 0 60000 65536"/>
              <a:gd name="T14" fmla="*/ 0 60000 65536"/>
              <a:gd name="T15" fmla="*/ 0 w 13"/>
              <a:gd name="T16" fmla="*/ 0 h 14"/>
              <a:gd name="T17" fmla="*/ 13 w 13"/>
              <a:gd name="T18" fmla="*/ 14 h 14"/>
            </a:gdLst>
            <a:ahLst/>
            <a:cxnLst>
              <a:cxn ang="T10">
                <a:pos x="T0" y="T1"/>
              </a:cxn>
              <a:cxn ang="T11">
                <a:pos x="T2" y="T3"/>
              </a:cxn>
              <a:cxn ang="T12">
                <a:pos x="T4" y="T5"/>
              </a:cxn>
              <a:cxn ang="T13">
                <a:pos x="T6" y="T7"/>
              </a:cxn>
              <a:cxn ang="T14">
                <a:pos x="T8" y="T9"/>
              </a:cxn>
            </a:cxnLst>
            <a:rect l="T15" t="T16" r="T17" b="T18"/>
            <a:pathLst>
              <a:path w="13" h="14">
                <a:moveTo>
                  <a:pt x="13" y="7"/>
                </a:moveTo>
                <a:lnTo>
                  <a:pt x="13" y="0"/>
                </a:lnTo>
                <a:lnTo>
                  <a:pt x="0" y="7"/>
                </a:lnTo>
                <a:lnTo>
                  <a:pt x="0" y="14"/>
                </a:lnTo>
                <a:lnTo>
                  <a:pt x="13"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706" name="Freeform 181"/>
          <p:cNvSpPr>
            <a:spLocks/>
          </p:cNvSpPr>
          <p:nvPr/>
        </p:nvSpPr>
        <p:spPr bwMode="auto">
          <a:xfrm>
            <a:off x="7023100" y="5800725"/>
            <a:ext cx="33338" cy="22225"/>
          </a:xfrm>
          <a:custGeom>
            <a:avLst/>
            <a:gdLst>
              <a:gd name="T0" fmla="*/ 22225 w 21"/>
              <a:gd name="T1" fmla="*/ 0 h 14"/>
              <a:gd name="T2" fmla="*/ 33338 w 21"/>
              <a:gd name="T3" fmla="*/ 11113 h 14"/>
              <a:gd name="T4" fmla="*/ 11113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707" name="Freeform 182"/>
          <p:cNvSpPr>
            <a:spLocks/>
          </p:cNvSpPr>
          <p:nvPr/>
        </p:nvSpPr>
        <p:spPr bwMode="auto">
          <a:xfrm>
            <a:off x="6794500" y="5319713"/>
            <a:ext cx="250825" cy="492125"/>
          </a:xfrm>
          <a:custGeom>
            <a:avLst/>
            <a:gdLst>
              <a:gd name="T0" fmla="*/ 20638 w 158"/>
              <a:gd name="T1" fmla="*/ 0 h 310"/>
              <a:gd name="T2" fmla="*/ 0 w 158"/>
              <a:gd name="T3" fmla="*/ 11113 h 310"/>
              <a:gd name="T4" fmla="*/ 228600 w 158"/>
              <a:gd name="T5" fmla="*/ 492125 h 310"/>
              <a:gd name="T6" fmla="*/ 250825 w 158"/>
              <a:gd name="T7" fmla="*/ 481013 h 310"/>
              <a:gd name="T8" fmla="*/ 20638 w 158"/>
              <a:gd name="T9" fmla="*/ 0 h 310"/>
              <a:gd name="T10" fmla="*/ 0 60000 65536"/>
              <a:gd name="T11" fmla="*/ 0 60000 65536"/>
              <a:gd name="T12" fmla="*/ 0 60000 65536"/>
              <a:gd name="T13" fmla="*/ 0 60000 65536"/>
              <a:gd name="T14" fmla="*/ 0 60000 65536"/>
              <a:gd name="T15" fmla="*/ 0 w 158"/>
              <a:gd name="T16" fmla="*/ 0 h 310"/>
              <a:gd name="T17" fmla="*/ 158 w 158"/>
              <a:gd name="T18" fmla="*/ 310 h 310"/>
            </a:gdLst>
            <a:ahLst/>
            <a:cxnLst>
              <a:cxn ang="T10">
                <a:pos x="T0" y="T1"/>
              </a:cxn>
              <a:cxn ang="T11">
                <a:pos x="T2" y="T3"/>
              </a:cxn>
              <a:cxn ang="T12">
                <a:pos x="T4" y="T5"/>
              </a:cxn>
              <a:cxn ang="T13">
                <a:pos x="T6" y="T7"/>
              </a:cxn>
              <a:cxn ang="T14">
                <a:pos x="T8" y="T9"/>
              </a:cxn>
            </a:cxnLst>
            <a:rect l="T15" t="T16" r="T17" b="T18"/>
            <a:pathLst>
              <a:path w="158" h="310">
                <a:moveTo>
                  <a:pt x="13" y="0"/>
                </a:moveTo>
                <a:lnTo>
                  <a:pt x="0" y="7"/>
                </a:lnTo>
                <a:lnTo>
                  <a:pt x="144" y="310"/>
                </a:lnTo>
                <a:lnTo>
                  <a:pt x="158" y="303"/>
                </a:lnTo>
                <a:lnTo>
                  <a:pt x="1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708" name="Rectangle 183"/>
          <p:cNvSpPr>
            <a:spLocks noChangeArrowheads="1"/>
          </p:cNvSpPr>
          <p:nvPr/>
        </p:nvSpPr>
        <p:spPr bwMode="auto">
          <a:xfrm>
            <a:off x="6443663" y="5680075"/>
            <a:ext cx="241300"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709" name="Rectangle 184"/>
          <p:cNvSpPr>
            <a:spLocks noChangeArrowheads="1"/>
          </p:cNvSpPr>
          <p:nvPr/>
        </p:nvSpPr>
        <p:spPr bwMode="auto">
          <a:xfrm>
            <a:off x="6443663" y="5680075"/>
            <a:ext cx="241300" cy="241300"/>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710" name="Rectangle 185"/>
          <p:cNvSpPr>
            <a:spLocks noChangeArrowheads="1"/>
          </p:cNvSpPr>
          <p:nvPr/>
        </p:nvSpPr>
        <p:spPr bwMode="auto">
          <a:xfrm>
            <a:off x="6924675" y="5680075"/>
            <a:ext cx="241300"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711" name="Rectangle 186"/>
          <p:cNvSpPr>
            <a:spLocks noChangeArrowheads="1"/>
          </p:cNvSpPr>
          <p:nvPr/>
        </p:nvSpPr>
        <p:spPr bwMode="auto">
          <a:xfrm>
            <a:off x="6924675" y="5680075"/>
            <a:ext cx="241300" cy="241300"/>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712" name="Oval 187"/>
          <p:cNvSpPr>
            <a:spLocks noChangeArrowheads="1"/>
          </p:cNvSpPr>
          <p:nvPr/>
        </p:nvSpPr>
        <p:spPr bwMode="auto">
          <a:xfrm>
            <a:off x="6618288" y="5145088"/>
            <a:ext cx="361950" cy="360362"/>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713" name="Oval 188"/>
          <p:cNvSpPr>
            <a:spLocks noChangeArrowheads="1"/>
          </p:cNvSpPr>
          <p:nvPr/>
        </p:nvSpPr>
        <p:spPr bwMode="auto">
          <a:xfrm>
            <a:off x="6619875" y="5145088"/>
            <a:ext cx="360363" cy="360362"/>
          </a:xfrm>
          <a:prstGeom prst="ellipse">
            <a:avLst/>
          </a:pr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714" name="Rectangle 189"/>
          <p:cNvSpPr>
            <a:spLocks noChangeArrowheads="1"/>
          </p:cNvSpPr>
          <p:nvPr/>
        </p:nvSpPr>
        <p:spPr bwMode="auto">
          <a:xfrm>
            <a:off x="6707188" y="5243513"/>
            <a:ext cx="295275"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54</a:t>
            </a:r>
            <a:endParaRPr lang="en-US"/>
          </a:p>
        </p:txBody>
      </p:sp>
      <p:sp>
        <p:nvSpPr>
          <p:cNvPr id="22715" name="Rectangle 190"/>
          <p:cNvSpPr>
            <a:spLocks noChangeArrowheads="1"/>
          </p:cNvSpPr>
          <p:nvPr/>
        </p:nvSpPr>
        <p:spPr bwMode="auto">
          <a:xfrm>
            <a:off x="6969125" y="4981575"/>
            <a:ext cx="196850"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1</a:t>
            </a:r>
            <a:endParaRPr lang="en-US"/>
          </a:p>
        </p:txBody>
      </p:sp>
      <p:sp>
        <p:nvSpPr>
          <p:cNvPr id="22716" name="Rectangle 191"/>
          <p:cNvSpPr>
            <a:spLocks noChangeArrowheads="1"/>
          </p:cNvSpPr>
          <p:nvPr/>
        </p:nvSpPr>
        <p:spPr bwMode="auto">
          <a:xfrm>
            <a:off x="5810250" y="6161088"/>
            <a:ext cx="250825"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i="1">
                <a:solidFill>
                  <a:srgbClr val="000000"/>
                </a:solidFill>
                <a:latin typeface="Times" charset="0"/>
              </a:rPr>
              <a:t>T</a:t>
            </a:r>
            <a:endParaRPr lang="en-US"/>
          </a:p>
        </p:txBody>
      </p:sp>
      <p:sp>
        <p:nvSpPr>
          <p:cNvPr id="22717" name="Rectangle 192"/>
          <p:cNvSpPr>
            <a:spLocks noChangeArrowheads="1"/>
          </p:cNvSpPr>
          <p:nvPr/>
        </p:nvSpPr>
        <p:spPr bwMode="auto">
          <a:xfrm>
            <a:off x="5940425" y="6249988"/>
            <a:ext cx="219075"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latin typeface="Times" charset="0"/>
              </a:rPr>
              <a:t>0</a:t>
            </a:r>
            <a:endParaRPr lang="en-US"/>
          </a:p>
        </p:txBody>
      </p:sp>
      <p:grpSp>
        <p:nvGrpSpPr>
          <p:cNvPr id="22718" name="Group 203"/>
          <p:cNvGrpSpPr>
            <a:grpSpLocks/>
          </p:cNvGrpSpPr>
          <p:nvPr/>
        </p:nvGrpSpPr>
        <p:grpSpPr bwMode="auto">
          <a:xfrm>
            <a:off x="6761163" y="6161088"/>
            <a:ext cx="361950" cy="361950"/>
            <a:chOff x="4259" y="3881"/>
            <a:chExt cx="228" cy="228"/>
          </a:xfrm>
        </p:grpSpPr>
        <p:sp>
          <p:nvSpPr>
            <p:cNvPr id="22732" name="Rectangle 193"/>
            <p:cNvSpPr>
              <a:spLocks noChangeArrowheads="1"/>
            </p:cNvSpPr>
            <p:nvPr/>
          </p:nvSpPr>
          <p:spPr bwMode="auto">
            <a:xfrm>
              <a:off x="4259" y="3881"/>
              <a:ext cx="1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i="1">
                  <a:solidFill>
                    <a:srgbClr val="000000"/>
                  </a:solidFill>
                  <a:latin typeface="Times" charset="0"/>
                </a:rPr>
                <a:t>T</a:t>
              </a:r>
              <a:endParaRPr lang="en-US"/>
            </a:p>
          </p:txBody>
        </p:sp>
        <p:sp>
          <p:nvSpPr>
            <p:cNvPr id="22733" name="Rectangle 194"/>
            <p:cNvSpPr>
              <a:spLocks noChangeArrowheads="1"/>
            </p:cNvSpPr>
            <p:nvPr/>
          </p:nvSpPr>
          <p:spPr bwMode="auto">
            <a:xfrm>
              <a:off x="4349" y="3937"/>
              <a:ext cx="138" cy="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latin typeface="Times" charset="0"/>
                </a:rPr>
                <a:t>1</a:t>
              </a:r>
              <a:endParaRPr lang="en-US"/>
            </a:p>
          </p:txBody>
        </p:sp>
      </p:grpSp>
      <p:sp>
        <p:nvSpPr>
          <p:cNvPr id="22719" name="Rectangle 195"/>
          <p:cNvSpPr>
            <a:spLocks noChangeArrowheads="1"/>
          </p:cNvSpPr>
          <p:nvPr/>
        </p:nvSpPr>
        <p:spPr bwMode="auto">
          <a:xfrm>
            <a:off x="7613650" y="5626100"/>
            <a:ext cx="250825"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i="1">
                <a:solidFill>
                  <a:srgbClr val="000000"/>
                </a:solidFill>
                <a:latin typeface="Times" charset="0"/>
              </a:rPr>
              <a:t>T</a:t>
            </a:r>
            <a:endParaRPr lang="en-US"/>
          </a:p>
        </p:txBody>
      </p:sp>
      <p:sp>
        <p:nvSpPr>
          <p:cNvPr id="22720" name="Rectangle 196"/>
          <p:cNvSpPr>
            <a:spLocks noChangeArrowheads="1"/>
          </p:cNvSpPr>
          <p:nvPr/>
        </p:nvSpPr>
        <p:spPr bwMode="auto">
          <a:xfrm>
            <a:off x="7756525" y="5713413"/>
            <a:ext cx="219075"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latin typeface="Times" charset="0"/>
              </a:rPr>
              <a:t>2</a:t>
            </a:r>
            <a:endParaRPr lang="en-US"/>
          </a:p>
        </p:txBody>
      </p:sp>
      <p:sp>
        <p:nvSpPr>
          <p:cNvPr id="22721" name="Rectangle 197"/>
          <p:cNvSpPr>
            <a:spLocks noChangeArrowheads="1"/>
          </p:cNvSpPr>
          <p:nvPr/>
        </p:nvSpPr>
        <p:spPr bwMode="auto">
          <a:xfrm>
            <a:off x="8313738" y="6161088"/>
            <a:ext cx="250825"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i="1">
                <a:solidFill>
                  <a:srgbClr val="000000"/>
                </a:solidFill>
                <a:latin typeface="Times" charset="0"/>
              </a:rPr>
              <a:t>T</a:t>
            </a:r>
            <a:endParaRPr lang="en-US"/>
          </a:p>
        </p:txBody>
      </p:sp>
      <p:sp>
        <p:nvSpPr>
          <p:cNvPr id="22722" name="Rectangle 198"/>
          <p:cNvSpPr>
            <a:spLocks noChangeArrowheads="1"/>
          </p:cNvSpPr>
          <p:nvPr/>
        </p:nvSpPr>
        <p:spPr bwMode="auto">
          <a:xfrm>
            <a:off x="8445500" y="6249988"/>
            <a:ext cx="219075"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latin typeface="Times" charset="0"/>
              </a:rPr>
              <a:t>3</a:t>
            </a:r>
            <a:endParaRPr lang="en-US"/>
          </a:p>
        </p:txBody>
      </p:sp>
      <p:sp>
        <p:nvSpPr>
          <p:cNvPr id="22723" name="Rectangle 199"/>
          <p:cNvSpPr>
            <a:spLocks noChangeArrowheads="1"/>
          </p:cNvSpPr>
          <p:nvPr/>
        </p:nvSpPr>
        <p:spPr bwMode="auto">
          <a:xfrm>
            <a:off x="7439025" y="3975100"/>
            <a:ext cx="230188"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i="1">
                <a:solidFill>
                  <a:srgbClr val="FF0000"/>
                </a:solidFill>
                <a:latin typeface="Times" charset="0"/>
              </a:rPr>
              <a:t>x</a:t>
            </a:r>
            <a:endParaRPr lang="en-US"/>
          </a:p>
        </p:txBody>
      </p:sp>
      <p:sp>
        <p:nvSpPr>
          <p:cNvPr id="22724" name="Rectangle 200"/>
          <p:cNvSpPr>
            <a:spLocks noChangeArrowheads="1"/>
          </p:cNvSpPr>
          <p:nvPr/>
        </p:nvSpPr>
        <p:spPr bwMode="auto">
          <a:xfrm>
            <a:off x="6465888" y="4400550"/>
            <a:ext cx="230187"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i="1">
                <a:solidFill>
                  <a:srgbClr val="FF0000"/>
                </a:solidFill>
                <a:latin typeface="Times" charset="0"/>
              </a:rPr>
              <a:t>y</a:t>
            </a:r>
            <a:endParaRPr lang="en-US"/>
          </a:p>
        </p:txBody>
      </p:sp>
      <p:sp>
        <p:nvSpPr>
          <p:cNvPr id="22725" name="Rectangle 201"/>
          <p:cNvSpPr>
            <a:spLocks noChangeArrowheads="1"/>
          </p:cNvSpPr>
          <p:nvPr/>
        </p:nvSpPr>
        <p:spPr bwMode="auto">
          <a:xfrm>
            <a:off x="7843838" y="4346575"/>
            <a:ext cx="219075"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i="1">
                <a:solidFill>
                  <a:srgbClr val="FF0000"/>
                </a:solidFill>
                <a:latin typeface="Times" charset="0"/>
              </a:rPr>
              <a:t>z</a:t>
            </a:r>
            <a:endParaRPr lang="en-US"/>
          </a:p>
        </p:txBody>
      </p:sp>
      <p:sp>
        <p:nvSpPr>
          <p:cNvPr id="22726" name="Text Box 5"/>
          <p:cNvSpPr txBox="1">
            <a:spLocks noChangeArrowheads="1"/>
          </p:cNvSpPr>
          <p:nvPr/>
        </p:nvSpPr>
        <p:spPr bwMode="auto">
          <a:xfrm>
            <a:off x="762000" y="31242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spcBef>
                <a:spcPct val="50000"/>
              </a:spcBef>
            </a:pPr>
            <a:r>
              <a:rPr lang="en-US">
                <a:solidFill>
                  <a:srgbClr val="24A63E"/>
                </a:solidFill>
                <a:latin typeface="Times New Roman" charset="0"/>
              </a:rPr>
              <a:t>unbalanced...</a:t>
            </a:r>
          </a:p>
        </p:txBody>
      </p:sp>
      <p:sp>
        <p:nvSpPr>
          <p:cNvPr id="22727" name="Text Box 6"/>
          <p:cNvSpPr txBox="1">
            <a:spLocks noChangeArrowheads="1"/>
          </p:cNvSpPr>
          <p:nvPr/>
        </p:nvSpPr>
        <p:spPr bwMode="auto">
          <a:xfrm>
            <a:off x="2514600" y="5105400"/>
            <a:ext cx="2209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spcBef>
                <a:spcPct val="50000"/>
              </a:spcBef>
            </a:pPr>
            <a:r>
              <a:rPr lang="en-US">
                <a:solidFill>
                  <a:srgbClr val="24A63E"/>
                </a:solidFill>
                <a:latin typeface="Times New Roman" charset="0"/>
              </a:rPr>
              <a:t>...balanced</a:t>
            </a:r>
          </a:p>
        </p:txBody>
      </p:sp>
      <p:pic>
        <p:nvPicPr>
          <p:cNvPr id="2272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865563"/>
            <a:ext cx="2819400" cy="1312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2729" name="Group 204"/>
          <p:cNvGrpSpPr>
            <a:grpSpLocks/>
          </p:cNvGrpSpPr>
          <p:nvPr/>
        </p:nvGrpSpPr>
        <p:grpSpPr bwMode="auto">
          <a:xfrm>
            <a:off x="3714750" y="3705225"/>
            <a:ext cx="246063" cy="333375"/>
            <a:chOff x="4295" y="3881"/>
            <a:chExt cx="155" cy="210"/>
          </a:xfrm>
        </p:grpSpPr>
        <p:sp>
          <p:nvSpPr>
            <p:cNvPr id="22730" name="Rectangle 205"/>
            <p:cNvSpPr>
              <a:spLocks noChangeArrowheads="1"/>
            </p:cNvSpPr>
            <p:nvPr/>
          </p:nvSpPr>
          <p:spPr bwMode="auto">
            <a:xfrm>
              <a:off x="4295" y="3881"/>
              <a:ext cx="85"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i="1">
                  <a:solidFill>
                    <a:srgbClr val="000000"/>
                  </a:solidFill>
                  <a:latin typeface="Times" charset="0"/>
                </a:rPr>
                <a:t>T</a:t>
              </a:r>
              <a:endParaRPr lang="en-US"/>
            </a:p>
          </p:txBody>
        </p:sp>
        <p:sp>
          <p:nvSpPr>
            <p:cNvPr id="22731" name="Rectangle 206"/>
            <p:cNvSpPr>
              <a:spLocks noChangeArrowheads="1"/>
            </p:cNvSpPr>
            <p:nvPr/>
          </p:nvSpPr>
          <p:spPr bwMode="auto">
            <a:xfrm>
              <a:off x="4386" y="3937"/>
              <a:ext cx="64"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latin typeface="Times" charset="0"/>
                </a:rPr>
                <a:t>1</a:t>
              </a:r>
              <a:endParaRPr lang="en-US"/>
            </a:p>
          </p:txBody>
        </p:sp>
      </p:grpSp>
    </p:spTree>
    <p:extLst>
      <p:ext uri="{BB962C8B-B14F-4D97-AF65-F5344CB8AC3E}">
        <p14:creationId xmlns:p14="http://schemas.microsoft.com/office/powerpoint/2010/main" val="3611459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3554"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0FA4FB60-16EF-9449-A10C-93B243E509A0}" type="slidenum">
              <a:rPr lang="en-US" sz="1400"/>
              <a:pPr eaLnBrk="1" hangingPunct="1"/>
              <a:t>16</a:t>
            </a:fld>
            <a:endParaRPr lang="en-US" sz="1400"/>
          </a:p>
        </p:txBody>
      </p:sp>
      <p:sp>
        <p:nvSpPr>
          <p:cNvPr id="23555" name="Rectangle 2"/>
          <p:cNvSpPr>
            <a:spLocks noGrp="1" noChangeArrowheads="1"/>
          </p:cNvSpPr>
          <p:nvPr>
            <p:ph type="title"/>
          </p:nvPr>
        </p:nvSpPr>
        <p:spPr>
          <a:xfrm>
            <a:off x="685800" y="304800"/>
            <a:ext cx="8153400" cy="1143000"/>
          </a:xfrm>
        </p:spPr>
        <p:txBody>
          <a:bodyPr>
            <a:normAutofit fontScale="90000"/>
          </a:bodyPr>
          <a:lstStyle/>
          <a:p>
            <a:pPr eaLnBrk="1" hangingPunct="1"/>
            <a:r>
              <a:rPr lang="en-US" dirty="0">
                <a:latin typeface="Tahoma" charset="0"/>
              </a:rPr>
              <a:t>Restructuring </a:t>
            </a:r>
            <a:r>
              <a:rPr lang="en-US" dirty="0" smtClean="0">
                <a:latin typeface="Tahoma" charset="0"/>
              </a:rPr>
              <a:t>(</a:t>
            </a:r>
            <a:r>
              <a:rPr lang="en-US" dirty="0">
                <a:latin typeface="Tahoma" charset="0"/>
              </a:rPr>
              <a:t>as Single Rotations)</a:t>
            </a:r>
          </a:p>
        </p:txBody>
      </p:sp>
      <p:sp>
        <p:nvSpPr>
          <p:cNvPr id="23556" name="Rectangle 3" descr="Rectangle: Click to edit Master text styles&#10;Second level&#10;Third level&#10;Fourth level&#10;Fifth level"/>
          <p:cNvSpPr>
            <a:spLocks noGrp="1" noChangeArrowheads="1"/>
          </p:cNvSpPr>
          <p:nvPr>
            <p:ph type="body" sz="half" idx="1"/>
          </p:nvPr>
        </p:nvSpPr>
        <p:spPr>
          <a:xfrm>
            <a:off x="685800" y="1447800"/>
            <a:ext cx="8382000" cy="914400"/>
          </a:xfrm>
        </p:spPr>
        <p:txBody>
          <a:bodyPr/>
          <a:lstStyle/>
          <a:p>
            <a:pPr eaLnBrk="1" hangingPunct="1">
              <a:buClr>
                <a:schemeClr val="tx1"/>
              </a:buClr>
            </a:pPr>
            <a:r>
              <a:rPr lang="en-US" sz="2400">
                <a:latin typeface="Tahoma" charset="0"/>
              </a:rPr>
              <a:t>Single Rotations:</a:t>
            </a:r>
            <a:endParaRPr lang="en-US" sz="2800">
              <a:latin typeface="Tahoma" charset="0"/>
            </a:endParaRPr>
          </a:p>
        </p:txBody>
      </p:sp>
      <p:pic>
        <p:nvPicPr>
          <p:cNvPr id="23557"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71600" y="2057400"/>
            <a:ext cx="6400800" cy="2209800"/>
          </a:xfrm>
        </p:spPr>
      </p:pic>
      <p:pic>
        <p:nvPicPr>
          <p:cNvPr id="235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495800"/>
            <a:ext cx="6413500" cy="209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9402371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4578"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52F2DE3-5314-5848-8BCC-1B9ED805DA55}" type="slidenum">
              <a:rPr lang="en-US" sz="1400"/>
              <a:pPr eaLnBrk="1" hangingPunct="1"/>
              <a:t>17</a:t>
            </a:fld>
            <a:endParaRPr lang="en-US" sz="1400"/>
          </a:p>
        </p:txBody>
      </p:sp>
      <p:sp>
        <p:nvSpPr>
          <p:cNvPr id="24579" name="Rectangle 2"/>
          <p:cNvSpPr>
            <a:spLocks noGrp="1" noChangeArrowheads="1"/>
          </p:cNvSpPr>
          <p:nvPr>
            <p:ph type="title"/>
          </p:nvPr>
        </p:nvSpPr>
        <p:spPr>
          <a:xfrm>
            <a:off x="609600" y="304800"/>
            <a:ext cx="8382000" cy="1143000"/>
          </a:xfrm>
        </p:spPr>
        <p:txBody>
          <a:bodyPr>
            <a:normAutofit fontScale="90000"/>
          </a:bodyPr>
          <a:lstStyle/>
          <a:p>
            <a:pPr eaLnBrk="1" hangingPunct="1"/>
            <a:r>
              <a:rPr lang="en-US" dirty="0" smtClean="0">
                <a:latin typeface="Tahoma" charset="0"/>
              </a:rPr>
              <a:t>Restructuring (</a:t>
            </a:r>
            <a:r>
              <a:rPr lang="en-US" dirty="0">
                <a:latin typeface="Tahoma" charset="0"/>
              </a:rPr>
              <a:t>as Double Rotations)</a:t>
            </a:r>
          </a:p>
        </p:txBody>
      </p:sp>
      <p:sp>
        <p:nvSpPr>
          <p:cNvPr id="24580" name="Rectangle 3" descr="Rectangle: Click to edit Master text styles&#10;Second level&#10;Third level&#10;Fourth level&#10;Fifth level"/>
          <p:cNvSpPr>
            <a:spLocks noGrp="1" noChangeArrowheads="1"/>
          </p:cNvSpPr>
          <p:nvPr>
            <p:ph type="body" sz="half" idx="1"/>
          </p:nvPr>
        </p:nvSpPr>
        <p:spPr>
          <a:xfrm>
            <a:off x="685800" y="1524000"/>
            <a:ext cx="3810000" cy="609600"/>
          </a:xfrm>
        </p:spPr>
        <p:txBody>
          <a:bodyPr/>
          <a:lstStyle/>
          <a:p>
            <a:pPr eaLnBrk="1" hangingPunct="1"/>
            <a:r>
              <a:rPr lang="en-US" sz="2400">
                <a:latin typeface="Tahoma" charset="0"/>
              </a:rPr>
              <a:t>double rotations:</a:t>
            </a:r>
            <a:endParaRPr lang="en-US" sz="2800">
              <a:latin typeface="Tahoma" charset="0"/>
            </a:endParaRPr>
          </a:p>
        </p:txBody>
      </p:sp>
      <p:pic>
        <p:nvPicPr>
          <p:cNvPr id="24581"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219200" y="2133600"/>
            <a:ext cx="6477000" cy="2209800"/>
          </a:xfrm>
        </p:spPr>
      </p:pic>
      <p:pic>
        <p:nvPicPr>
          <p:cNvPr id="2458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191000"/>
            <a:ext cx="6438900" cy="2197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65937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a:t>
            </a:r>
            <a:endParaRPr lang="en-US" dirty="0"/>
          </a:p>
        </p:txBody>
      </p:sp>
      <p:sp>
        <p:nvSpPr>
          <p:cNvPr id="3" name="Content Placeholder 2"/>
          <p:cNvSpPr>
            <a:spLocks noGrp="1"/>
          </p:cNvSpPr>
          <p:nvPr>
            <p:ph idx="1"/>
          </p:nvPr>
        </p:nvSpPr>
        <p:spPr>
          <a:xfrm>
            <a:off x="838200" y="1600200"/>
            <a:ext cx="8001000" cy="4419600"/>
          </a:xfrm>
        </p:spPr>
        <p:txBody>
          <a:bodyPr/>
          <a:lstStyle/>
          <a:p>
            <a:r>
              <a:rPr lang="en-US" dirty="0" smtClean="0"/>
              <a:t>Insertion.</a:t>
            </a:r>
            <a:endParaRPr lang="en-US" dirty="0"/>
          </a:p>
        </p:txBody>
      </p:sp>
      <p:sp>
        <p:nvSpPr>
          <p:cNvPr id="4" name="Footer Placeholder 3"/>
          <p:cNvSpPr>
            <a:spLocks noGrp="1"/>
          </p:cNvSpPr>
          <p:nvPr>
            <p:ph type="ftr" sz="quarter" idx="11"/>
          </p:nvPr>
        </p:nvSpPr>
        <p:spPr/>
        <p:txBody>
          <a:bodyPr/>
          <a:lstStyle/>
          <a:p>
            <a:pPr>
              <a:defRPr/>
            </a:pPr>
            <a:r>
              <a:rPr lang="en-US" smtClean="0"/>
              <a:t>AVL Trees</a:t>
            </a:r>
            <a:endParaRPr lang="en-US"/>
          </a:p>
        </p:txBody>
      </p:sp>
      <p:sp>
        <p:nvSpPr>
          <p:cNvPr id="5" name="Slide Number Placeholder 4"/>
          <p:cNvSpPr>
            <a:spLocks noGrp="1"/>
          </p:cNvSpPr>
          <p:nvPr>
            <p:ph type="sldNum" sz="quarter" idx="12"/>
          </p:nvPr>
        </p:nvSpPr>
        <p:spPr/>
        <p:txBody>
          <a:bodyPr/>
          <a:lstStyle/>
          <a:p>
            <a:pPr>
              <a:defRPr/>
            </a:pPr>
            <a:fld id="{F8004C62-1069-374F-938E-3B1BBC111688}" type="slidenum">
              <a:rPr lang="en-US" smtClean="0"/>
              <a:pPr>
                <a:defRPr/>
              </a:pPr>
              <a:t>18</a:t>
            </a:fld>
            <a:endParaRPr lang="en-US"/>
          </a:p>
        </p:txBody>
      </p:sp>
      <p:pic>
        <p:nvPicPr>
          <p:cNvPr id="6" name="Picture 5"/>
          <p:cNvPicPr>
            <a:picLocks noChangeAspect="1"/>
          </p:cNvPicPr>
          <p:nvPr/>
        </p:nvPicPr>
        <p:blipFill>
          <a:blip r:embed="rId2"/>
          <a:stretch>
            <a:fillRect/>
          </a:stretch>
        </p:blipFill>
        <p:spPr>
          <a:xfrm>
            <a:off x="1143000" y="2438400"/>
            <a:ext cx="6953339" cy="3505200"/>
          </a:xfrm>
          <a:prstGeom prst="rect">
            <a:avLst/>
          </a:prstGeom>
        </p:spPr>
      </p:pic>
    </p:spTree>
    <p:extLst>
      <p:ext uri="{BB962C8B-B14F-4D97-AF65-F5344CB8AC3E}">
        <p14:creationId xmlns:p14="http://schemas.microsoft.com/office/powerpoint/2010/main" val="4245906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a:t>
            </a:r>
            <a:endParaRPr lang="en-US" dirty="0"/>
          </a:p>
        </p:txBody>
      </p:sp>
      <p:sp>
        <p:nvSpPr>
          <p:cNvPr id="3" name="Content Placeholder 2"/>
          <p:cNvSpPr>
            <a:spLocks noGrp="1"/>
          </p:cNvSpPr>
          <p:nvPr>
            <p:ph idx="1"/>
          </p:nvPr>
        </p:nvSpPr>
        <p:spPr>
          <a:xfrm>
            <a:off x="838200" y="1600200"/>
            <a:ext cx="7772400" cy="4419600"/>
          </a:xfrm>
        </p:spPr>
        <p:txBody>
          <a:bodyPr/>
          <a:lstStyle/>
          <a:p>
            <a:r>
              <a:rPr lang="en-US" sz="2800" dirty="0" smtClean="0"/>
              <a:t>Rebalance at a node violating the rank rule.</a:t>
            </a:r>
            <a:endParaRPr lang="en-US" sz="2800" dirty="0"/>
          </a:p>
        </p:txBody>
      </p:sp>
      <p:sp>
        <p:nvSpPr>
          <p:cNvPr id="4" name="Footer Placeholder 3"/>
          <p:cNvSpPr>
            <a:spLocks noGrp="1"/>
          </p:cNvSpPr>
          <p:nvPr>
            <p:ph type="ftr" sz="quarter" idx="11"/>
          </p:nvPr>
        </p:nvSpPr>
        <p:spPr/>
        <p:txBody>
          <a:bodyPr/>
          <a:lstStyle/>
          <a:p>
            <a:pPr>
              <a:defRPr/>
            </a:pPr>
            <a:r>
              <a:rPr lang="en-US" smtClean="0"/>
              <a:t>AVL Trees</a:t>
            </a:r>
            <a:endParaRPr lang="en-US"/>
          </a:p>
        </p:txBody>
      </p:sp>
      <p:sp>
        <p:nvSpPr>
          <p:cNvPr id="5" name="Slide Number Placeholder 4"/>
          <p:cNvSpPr>
            <a:spLocks noGrp="1"/>
          </p:cNvSpPr>
          <p:nvPr>
            <p:ph type="sldNum" sz="quarter" idx="12"/>
          </p:nvPr>
        </p:nvSpPr>
        <p:spPr/>
        <p:txBody>
          <a:bodyPr/>
          <a:lstStyle/>
          <a:p>
            <a:pPr>
              <a:defRPr/>
            </a:pPr>
            <a:fld id="{F8004C62-1069-374F-938E-3B1BBC111688}" type="slidenum">
              <a:rPr lang="en-US" smtClean="0"/>
              <a:pPr>
                <a:defRPr/>
              </a:pPr>
              <a:t>19</a:t>
            </a:fld>
            <a:endParaRPr lang="en-US"/>
          </a:p>
        </p:txBody>
      </p:sp>
      <p:pic>
        <p:nvPicPr>
          <p:cNvPr id="6" name="Picture 5"/>
          <p:cNvPicPr>
            <a:picLocks noChangeAspect="1"/>
          </p:cNvPicPr>
          <p:nvPr/>
        </p:nvPicPr>
        <p:blipFill>
          <a:blip r:embed="rId2"/>
          <a:stretch>
            <a:fillRect/>
          </a:stretch>
        </p:blipFill>
        <p:spPr>
          <a:xfrm>
            <a:off x="1447800" y="2590800"/>
            <a:ext cx="7086600" cy="2691378"/>
          </a:xfrm>
          <a:prstGeom prst="rect">
            <a:avLst/>
          </a:prstGeom>
        </p:spPr>
      </p:pic>
    </p:spTree>
    <p:extLst>
      <p:ext uri="{BB962C8B-B14F-4D97-AF65-F5344CB8AC3E}">
        <p14:creationId xmlns:p14="http://schemas.microsoft.com/office/powerpoint/2010/main" val="2537527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153400" cy="1143000"/>
          </a:xfrm>
        </p:spPr>
        <p:txBody>
          <a:bodyPr/>
          <a:lstStyle/>
          <a:p>
            <a:r>
              <a:rPr lang="en-US" dirty="0" smtClean="0"/>
              <a:t>Application: Real-Time Systems</a:t>
            </a:r>
            <a:endParaRPr lang="en-US" dirty="0"/>
          </a:p>
        </p:txBody>
      </p:sp>
      <p:sp>
        <p:nvSpPr>
          <p:cNvPr id="3" name="Content Placeholder 2"/>
          <p:cNvSpPr>
            <a:spLocks noGrp="1"/>
          </p:cNvSpPr>
          <p:nvPr>
            <p:ph idx="1"/>
          </p:nvPr>
        </p:nvSpPr>
        <p:spPr>
          <a:xfrm>
            <a:off x="838200" y="1676400"/>
            <a:ext cx="7772400" cy="4343400"/>
          </a:xfrm>
        </p:spPr>
        <p:txBody>
          <a:bodyPr/>
          <a:lstStyle/>
          <a:p>
            <a:r>
              <a:rPr lang="en-US" sz="2400" b="1" dirty="0" smtClean="0">
                <a:solidFill>
                  <a:srgbClr val="FF0000"/>
                </a:solidFill>
              </a:rPr>
              <a:t>Real-time systems </a:t>
            </a:r>
            <a:r>
              <a:rPr lang="en-US" sz="2400" dirty="0" smtClean="0"/>
              <a:t>are computational platforms that have real-time constraints.</a:t>
            </a:r>
          </a:p>
          <a:p>
            <a:r>
              <a:rPr lang="en-US" sz="2400" dirty="0" smtClean="0"/>
              <a:t>They need good performance bounds that hold in the </a:t>
            </a:r>
            <a:r>
              <a:rPr lang="en-US" sz="2400" b="1" dirty="0" smtClean="0">
                <a:solidFill>
                  <a:srgbClr val="FF0000"/>
                </a:solidFill>
              </a:rPr>
              <a:t>worst case</a:t>
            </a:r>
            <a:r>
              <a:rPr lang="en-US" sz="2400" dirty="0" smtClean="0"/>
              <a:t>.</a:t>
            </a:r>
          </a:p>
          <a:p>
            <a:r>
              <a:rPr lang="en-US" sz="2400" dirty="0" smtClean="0"/>
              <a:t>Example: A list of DNA sequences, ordered lexicographically by mutations from a reference DNA sequence, for a DNA sequencing machine, subject to insertions and deletions.</a:t>
            </a:r>
          </a:p>
          <a:p>
            <a:pPr lvl="1"/>
            <a:r>
              <a:rPr lang="en-US" sz="2000" dirty="0" smtClean="0"/>
              <a:t>We need to perform searches based on the ordering (to find nearest neighbors) and we also need to be able to perform insertion and deletion updates, and all these operations need fast worst-case performance.</a:t>
            </a:r>
            <a:endParaRPr lang="en-US" sz="2000" dirty="0"/>
          </a:p>
        </p:txBody>
      </p:sp>
      <p:sp>
        <p:nvSpPr>
          <p:cNvPr id="4" name="Footer Placeholder 3"/>
          <p:cNvSpPr>
            <a:spLocks noGrp="1"/>
          </p:cNvSpPr>
          <p:nvPr>
            <p:ph type="ftr" sz="quarter" idx="11"/>
          </p:nvPr>
        </p:nvSpPr>
        <p:spPr/>
        <p:txBody>
          <a:bodyPr/>
          <a:lstStyle/>
          <a:p>
            <a:pPr>
              <a:defRPr/>
            </a:pPr>
            <a:r>
              <a:rPr lang="en-US" smtClean="0"/>
              <a:t>Ranks and Rotations</a:t>
            </a:r>
            <a:endParaRPr lang="en-US"/>
          </a:p>
        </p:txBody>
      </p:sp>
      <p:sp>
        <p:nvSpPr>
          <p:cNvPr id="5" name="Slide Number Placeholder 4"/>
          <p:cNvSpPr>
            <a:spLocks noGrp="1"/>
          </p:cNvSpPr>
          <p:nvPr>
            <p:ph type="sldNum" sz="quarter" idx="12"/>
          </p:nvPr>
        </p:nvSpPr>
        <p:spPr/>
        <p:txBody>
          <a:bodyPr/>
          <a:lstStyle/>
          <a:p>
            <a:pPr>
              <a:defRPr/>
            </a:pPr>
            <a:fld id="{F8004C62-1069-374F-938E-3B1BBC111688}" type="slidenum">
              <a:rPr lang="en-US" smtClean="0"/>
              <a:pPr>
                <a:defRPr/>
              </a:pPr>
              <a:t>2</a:t>
            </a:fld>
            <a:endParaRPr lang="en-US"/>
          </a:p>
        </p:txBody>
      </p:sp>
    </p:spTree>
    <p:extLst>
      <p:ext uri="{BB962C8B-B14F-4D97-AF65-F5344CB8AC3E}">
        <p14:creationId xmlns:p14="http://schemas.microsoft.com/office/powerpoint/2010/main" val="9916302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5602"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16D3BEA-20A2-7947-9F7A-C085DFCC1BE5}" type="slidenum">
              <a:rPr lang="en-US" sz="1400"/>
              <a:pPr eaLnBrk="1" hangingPunct="1"/>
              <a:t>20</a:t>
            </a:fld>
            <a:endParaRPr lang="en-US" sz="1400"/>
          </a:p>
        </p:txBody>
      </p:sp>
      <p:sp>
        <p:nvSpPr>
          <p:cNvPr id="25603" name="Rectangle 2"/>
          <p:cNvSpPr>
            <a:spLocks noGrp="1" noChangeArrowheads="1"/>
          </p:cNvSpPr>
          <p:nvPr>
            <p:ph type="title"/>
          </p:nvPr>
        </p:nvSpPr>
        <p:spPr>
          <a:xfrm>
            <a:off x="609600" y="381000"/>
            <a:ext cx="7772400" cy="1143000"/>
          </a:xfrm>
        </p:spPr>
        <p:txBody>
          <a:bodyPr/>
          <a:lstStyle/>
          <a:p>
            <a:pPr eaLnBrk="1" hangingPunct="1"/>
            <a:r>
              <a:rPr lang="en-US">
                <a:latin typeface="Tahoma" charset="0"/>
              </a:rPr>
              <a:t>Removal</a:t>
            </a:r>
          </a:p>
        </p:txBody>
      </p:sp>
      <p:sp>
        <p:nvSpPr>
          <p:cNvPr id="25604" name="Rectangle 3" descr="Rectangle: Click to edit Master text styles&#10;Second level&#10;Third level&#10;Fourth level&#10;Fifth level"/>
          <p:cNvSpPr>
            <a:spLocks noGrp="1" noChangeArrowheads="1"/>
          </p:cNvSpPr>
          <p:nvPr>
            <p:ph type="body" sz="half" idx="1"/>
          </p:nvPr>
        </p:nvSpPr>
        <p:spPr>
          <a:xfrm>
            <a:off x="838200" y="1676400"/>
            <a:ext cx="7924800" cy="1219200"/>
          </a:xfrm>
        </p:spPr>
        <p:txBody>
          <a:bodyPr>
            <a:normAutofit fontScale="85000" lnSpcReduction="10000"/>
          </a:bodyPr>
          <a:lstStyle/>
          <a:p>
            <a:pPr eaLnBrk="1" hangingPunct="1">
              <a:lnSpc>
                <a:spcPct val="110000"/>
              </a:lnSpc>
            </a:pPr>
            <a:r>
              <a:rPr lang="en-US" sz="2400" dirty="0">
                <a:latin typeface="Tahoma" charset="0"/>
              </a:rPr>
              <a:t>Removal begins as in a binary search tree, which means the node removed </a:t>
            </a:r>
            <a:r>
              <a:rPr lang="en-US" sz="2400" dirty="0" smtClean="0">
                <a:latin typeface="Tahoma" charset="0"/>
              </a:rPr>
              <a:t>may cause its </a:t>
            </a:r>
            <a:r>
              <a:rPr lang="en-US" sz="2400" dirty="0">
                <a:latin typeface="Tahoma" charset="0"/>
              </a:rPr>
              <a:t>parent, w, </a:t>
            </a:r>
            <a:r>
              <a:rPr lang="en-US" sz="2400" dirty="0" smtClean="0">
                <a:latin typeface="Tahoma" charset="0"/>
              </a:rPr>
              <a:t>to create </a:t>
            </a:r>
            <a:r>
              <a:rPr lang="en-US" sz="2400" dirty="0">
                <a:latin typeface="Tahoma" charset="0"/>
              </a:rPr>
              <a:t>an imbalance.</a:t>
            </a:r>
          </a:p>
          <a:p>
            <a:pPr eaLnBrk="1" hangingPunct="1">
              <a:lnSpc>
                <a:spcPct val="90000"/>
              </a:lnSpc>
            </a:pPr>
            <a:r>
              <a:rPr lang="en-US" sz="2400" dirty="0">
                <a:latin typeface="Tahoma" charset="0"/>
              </a:rPr>
              <a:t>Example: </a:t>
            </a:r>
          </a:p>
        </p:txBody>
      </p:sp>
      <p:grpSp>
        <p:nvGrpSpPr>
          <p:cNvPr id="25605" name="Group 4"/>
          <p:cNvGrpSpPr>
            <a:grpSpLocks/>
          </p:cNvGrpSpPr>
          <p:nvPr/>
        </p:nvGrpSpPr>
        <p:grpSpPr bwMode="auto">
          <a:xfrm>
            <a:off x="2147888" y="2927350"/>
            <a:ext cx="2743200" cy="2755900"/>
            <a:chOff x="2112" y="1824"/>
            <a:chExt cx="1728" cy="1736"/>
          </a:xfrm>
        </p:grpSpPr>
        <p:sp>
          <p:nvSpPr>
            <p:cNvPr id="25642" name="Oval 5"/>
            <p:cNvSpPr>
              <a:spLocks noChangeArrowheads="1"/>
            </p:cNvSpPr>
            <p:nvPr/>
          </p:nvSpPr>
          <p:spPr bwMode="auto">
            <a:xfrm>
              <a:off x="2686" y="1824"/>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44</a:t>
              </a:r>
            </a:p>
          </p:txBody>
        </p:sp>
        <p:sp>
          <p:nvSpPr>
            <p:cNvPr id="25643" name="Oval 6"/>
            <p:cNvSpPr>
              <a:spLocks noChangeArrowheads="1"/>
            </p:cNvSpPr>
            <p:nvPr/>
          </p:nvSpPr>
          <p:spPr bwMode="auto">
            <a:xfrm>
              <a:off x="2164" y="220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17</a:t>
              </a:r>
            </a:p>
          </p:txBody>
        </p:sp>
        <p:sp>
          <p:nvSpPr>
            <p:cNvPr id="25644" name="Oval 7"/>
            <p:cNvSpPr>
              <a:spLocks noChangeArrowheads="1"/>
            </p:cNvSpPr>
            <p:nvPr/>
          </p:nvSpPr>
          <p:spPr bwMode="auto">
            <a:xfrm>
              <a:off x="3416" y="2640"/>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78</a:t>
              </a:r>
            </a:p>
          </p:txBody>
        </p:sp>
        <p:sp>
          <p:nvSpPr>
            <p:cNvPr id="25645" name="Oval 8"/>
            <p:cNvSpPr>
              <a:spLocks noChangeArrowheads="1"/>
            </p:cNvSpPr>
            <p:nvPr/>
          </p:nvSpPr>
          <p:spPr bwMode="auto">
            <a:xfrm>
              <a:off x="2296" y="2640"/>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32</a:t>
              </a:r>
            </a:p>
          </p:txBody>
        </p:sp>
        <p:sp>
          <p:nvSpPr>
            <p:cNvPr id="25646" name="Oval 9"/>
            <p:cNvSpPr>
              <a:spLocks noChangeArrowheads="1"/>
            </p:cNvSpPr>
            <p:nvPr/>
          </p:nvSpPr>
          <p:spPr bwMode="auto">
            <a:xfrm>
              <a:off x="2908" y="2640"/>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50</a:t>
              </a:r>
            </a:p>
          </p:txBody>
        </p:sp>
        <p:sp>
          <p:nvSpPr>
            <p:cNvPr id="25647" name="Oval 10"/>
            <p:cNvSpPr>
              <a:spLocks noChangeArrowheads="1"/>
            </p:cNvSpPr>
            <p:nvPr/>
          </p:nvSpPr>
          <p:spPr bwMode="auto">
            <a:xfrm>
              <a:off x="3544" y="3064"/>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88</a:t>
              </a:r>
            </a:p>
          </p:txBody>
        </p:sp>
        <p:sp>
          <p:nvSpPr>
            <p:cNvPr id="25648" name="Oval 11"/>
            <p:cNvSpPr>
              <a:spLocks noChangeArrowheads="1"/>
            </p:cNvSpPr>
            <p:nvPr/>
          </p:nvSpPr>
          <p:spPr bwMode="auto">
            <a:xfrm>
              <a:off x="2686" y="3072"/>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48</a:t>
              </a:r>
            </a:p>
          </p:txBody>
        </p:sp>
        <p:sp>
          <p:nvSpPr>
            <p:cNvPr id="25649" name="Oval 12"/>
            <p:cNvSpPr>
              <a:spLocks noChangeArrowheads="1"/>
            </p:cNvSpPr>
            <p:nvPr/>
          </p:nvSpPr>
          <p:spPr bwMode="auto">
            <a:xfrm>
              <a:off x="3166" y="220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62</a:t>
              </a:r>
            </a:p>
          </p:txBody>
        </p:sp>
        <p:sp>
          <p:nvSpPr>
            <p:cNvPr id="25650" name="Rectangle 13"/>
            <p:cNvSpPr>
              <a:spLocks noChangeArrowheads="1"/>
            </p:cNvSpPr>
            <p:nvPr/>
          </p:nvSpPr>
          <p:spPr bwMode="auto">
            <a:xfrm>
              <a:off x="2112" y="260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1" name="Rectangle 14"/>
            <p:cNvSpPr>
              <a:spLocks noChangeArrowheads="1"/>
            </p:cNvSpPr>
            <p:nvPr/>
          </p:nvSpPr>
          <p:spPr bwMode="auto">
            <a:xfrm>
              <a:off x="2304" y="303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2" name="Rectangle 15"/>
            <p:cNvSpPr>
              <a:spLocks noChangeArrowheads="1"/>
            </p:cNvSpPr>
            <p:nvPr/>
          </p:nvSpPr>
          <p:spPr bwMode="auto">
            <a:xfrm>
              <a:off x="2496" y="303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3" name="Rectangle 16"/>
            <p:cNvSpPr>
              <a:spLocks noChangeArrowheads="1"/>
            </p:cNvSpPr>
            <p:nvPr/>
          </p:nvSpPr>
          <p:spPr bwMode="auto">
            <a:xfrm>
              <a:off x="2688" y="3464"/>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4" name="Rectangle 17"/>
            <p:cNvSpPr>
              <a:spLocks noChangeArrowheads="1"/>
            </p:cNvSpPr>
            <p:nvPr/>
          </p:nvSpPr>
          <p:spPr bwMode="auto">
            <a:xfrm>
              <a:off x="2880" y="3464"/>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5" name="Rectangle 18"/>
            <p:cNvSpPr>
              <a:spLocks noChangeArrowheads="1"/>
            </p:cNvSpPr>
            <p:nvPr/>
          </p:nvSpPr>
          <p:spPr bwMode="auto">
            <a:xfrm>
              <a:off x="3360" y="307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6" name="Rectangle 19"/>
            <p:cNvSpPr>
              <a:spLocks noChangeArrowheads="1"/>
            </p:cNvSpPr>
            <p:nvPr/>
          </p:nvSpPr>
          <p:spPr bwMode="auto">
            <a:xfrm>
              <a:off x="3552" y="3456"/>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7" name="Rectangle 20"/>
            <p:cNvSpPr>
              <a:spLocks noChangeArrowheads="1"/>
            </p:cNvSpPr>
            <p:nvPr/>
          </p:nvSpPr>
          <p:spPr bwMode="auto">
            <a:xfrm>
              <a:off x="3744" y="3456"/>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5658" name="AutoShape 21"/>
            <p:cNvCxnSpPr>
              <a:cxnSpLocks noChangeShapeType="1"/>
              <a:stCxn id="25642" idx="4"/>
              <a:endCxn id="25643" idx="0"/>
            </p:cNvCxnSpPr>
            <p:nvPr/>
          </p:nvCxnSpPr>
          <p:spPr bwMode="auto">
            <a:xfrm flipH="1">
              <a:off x="2305" y="2078"/>
              <a:ext cx="522" cy="130"/>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59" name="AutoShape 22"/>
            <p:cNvCxnSpPr>
              <a:cxnSpLocks noChangeShapeType="1"/>
              <a:stCxn id="25643" idx="4"/>
              <a:endCxn id="25650" idx="0"/>
            </p:cNvCxnSpPr>
            <p:nvPr/>
          </p:nvCxnSpPr>
          <p:spPr bwMode="auto">
            <a:xfrm flipH="1">
              <a:off x="2160" y="2462"/>
              <a:ext cx="14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0" name="AutoShape 23"/>
            <p:cNvCxnSpPr>
              <a:cxnSpLocks noChangeShapeType="1"/>
              <a:stCxn id="25643" idx="4"/>
              <a:endCxn id="25645" idx="0"/>
            </p:cNvCxnSpPr>
            <p:nvPr/>
          </p:nvCxnSpPr>
          <p:spPr bwMode="auto">
            <a:xfrm>
              <a:off x="2305" y="2462"/>
              <a:ext cx="132"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1" name="AutoShape 24"/>
            <p:cNvCxnSpPr>
              <a:cxnSpLocks noChangeShapeType="1"/>
              <a:stCxn id="25642" idx="4"/>
              <a:endCxn id="25649" idx="0"/>
            </p:cNvCxnSpPr>
            <p:nvPr/>
          </p:nvCxnSpPr>
          <p:spPr bwMode="auto">
            <a:xfrm>
              <a:off x="2827" y="2078"/>
              <a:ext cx="480" cy="130"/>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2" name="AutoShape 25"/>
            <p:cNvCxnSpPr>
              <a:cxnSpLocks noChangeShapeType="1"/>
              <a:stCxn id="25644" idx="0"/>
              <a:endCxn id="25649" idx="4"/>
            </p:cNvCxnSpPr>
            <p:nvPr/>
          </p:nvCxnSpPr>
          <p:spPr bwMode="auto">
            <a:xfrm flipH="1" flipV="1">
              <a:off x="3307" y="2462"/>
              <a:ext cx="250"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3" name="AutoShape 26"/>
            <p:cNvCxnSpPr>
              <a:cxnSpLocks noChangeShapeType="1"/>
              <a:stCxn id="25644" idx="4"/>
              <a:endCxn id="25647" idx="0"/>
            </p:cNvCxnSpPr>
            <p:nvPr/>
          </p:nvCxnSpPr>
          <p:spPr bwMode="auto">
            <a:xfrm>
              <a:off x="3557" y="2894"/>
              <a:ext cx="128" cy="170"/>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4" name="AutoShape 27"/>
            <p:cNvCxnSpPr>
              <a:cxnSpLocks noChangeShapeType="1"/>
              <a:stCxn id="25646" idx="4"/>
              <a:endCxn id="25648" idx="0"/>
            </p:cNvCxnSpPr>
            <p:nvPr/>
          </p:nvCxnSpPr>
          <p:spPr bwMode="auto">
            <a:xfrm flipH="1">
              <a:off x="2827" y="2894"/>
              <a:ext cx="222"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5" name="AutoShape 28"/>
            <p:cNvCxnSpPr>
              <a:cxnSpLocks noChangeShapeType="1"/>
              <a:stCxn id="25645" idx="4"/>
              <a:endCxn id="25651" idx="0"/>
            </p:cNvCxnSpPr>
            <p:nvPr/>
          </p:nvCxnSpPr>
          <p:spPr bwMode="auto">
            <a:xfrm flipH="1">
              <a:off x="2352" y="2894"/>
              <a:ext cx="8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6" name="AutoShape 29"/>
            <p:cNvCxnSpPr>
              <a:cxnSpLocks noChangeShapeType="1"/>
              <a:stCxn id="25645" idx="4"/>
              <a:endCxn id="25652" idx="0"/>
            </p:cNvCxnSpPr>
            <p:nvPr/>
          </p:nvCxnSpPr>
          <p:spPr bwMode="auto">
            <a:xfrm>
              <a:off x="2437" y="2894"/>
              <a:ext cx="107"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7" name="AutoShape 30"/>
            <p:cNvCxnSpPr>
              <a:cxnSpLocks noChangeShapeType="1"/>
              <a:stCxn id="25648" idx="4"/>
              <a:endCxn id="25653" idx="0"/>
            </p:cNvCxnSpPr>
            <p:nvPr/>
          </p:nvCxnSpPr>
          <p:spPr bwMode="auto">
            <a:xfrm flipH="1">
              <a:off x="2736" y="3326"/>
              <a:ext cx="9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8" name="AutoShape 31"/>
            <p:cNvCxnSpPr>
              <a:cxnSpLocks noChangeShapeType="1"/>
              <a:stCxn id="25648" idx="4"/>
              <a:endCxn id="25654" idx="0"/>
            </p:cNvCxnSpPr>
            <p:nvPr/>
          </p:nvCxnSpPr>
          <p:spPr bwMode="auto">
            <a:xfrm>
              <a:off x="2827" y="3326"/>
              <a:ext cx="10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9" name="AutoShape 32"/>
            <p:cNvCxnSpPr>
              <a:cxnSpLocks noChangeShapeType="1"/>
              <a:stCxn id="25646" idx="4"/>
              <a:endCxn id="25674" idx="0"/>
            </p:cNvCxnSpPr>
            <p:nvPr/>
          </p:nvCxnSpPr>
          <p:spPr bwMode="auto">
            <a:xfrm>
              <a:off x="3049" y="2894"/>
              <a:ext cx="124"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70" name="AutoShape 33"/>
            <p:cNvCxnSpPr>
              <a:cxnSpLocks noChangeShapeType="1"/>
              <a:stCxn id="25644" idx="4"/>
              <a:endCxn id="25655" idx="0"/>
            </p:cNvCxnSpPr>
            <p:nvPr/>
          </p:nvCxnSpPr>
          <p:spPr bwMode="auto">
            <a:xfrm flipH="1">
              <a:off x="3408" y="2894"/>
              <a:ext cx="149"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71" name="AutoShape 34"/>
            <p:cNvCxnSpPr>
              <a:cxnSpLocks noChangeShapeType="1"/>
              <a:stCxn id="25646" idx="0"/>
              <a:endCxn id="25649" idx="4"/>
            </p:cNvCxnSpPr>
            <p:nvPr/>
          </p:nvCxnSpPr>
          <p:spPr bwMode="auto">
            <a:xfrm flipV="1">
              <a:off x="3049" y="2462"/>
              <a:ext cx="258"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72" name="AutoShape 35"/>
            <p:cNvCxnSpPr>
              <a:cxnSpLocks noChangeShapeType="1"/>
              <a:stCxn id="25647" idx="4"/>
              <a:endCxn id="25656" idx="0"/>
            </p:cNvCxnSpPr>
            <p:nvPr/>
          </p:nvCxnSpPr>
          <p:spPr bwMode="auto">
            <a:xfrm flipH="1">
              <a:off x="3600" y="3318"/>
              <a:ext cx="8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73" name="AutoShape 36"/>
            <p:cNvCxnSpPr>
              <a:cxnSpLocks noChangeShapeType="1"/>
              <a:stCxn id="25647" idx="4"/>
              <a:endCxn id="25657" idx="0"/>
            </p:cNvCxnSpPr>
            <p:nvPr/>
          </p:nvCxnSpPr>
          <p:spPr bwMode="auto">
            <a:xfrm>
              <a:off x="3685" y="3318"/>
              <a:ext cx="107"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25674" name="Oval 37"/>
            <p:cNvSpPr>
              <a:spLocks noChangeArrowheads="1"/>
            </p:cNvSpPr>
            <p:nvPr/>
          </p:nvSpPr>
          <p:spPr bwMode="auto">
            <a:xfrm>
              <a:off x="3032" y="3072"/>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54</a:t>
              </a:r>
            </a:p>
          </p:txBody>
        </p:sp>
        <p:sp>
          <p:nvSpPr>
            <p:cNvPr id="25675" name="Rectangle 38"/>
            <p:cNvSpPr>
              <a:spLocks noChangeArrowheads="1"/>
            </p:cNvSpPr>
            <p:nvPr/>
          </p:nvSpPr>
          <p:spPr bwMode="auto">
            <a:xfrm>
              <a:off x="3034" y="3464"/>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76" name="Rectangle 39"/>
            <p:cNvSpPr>
              <a:spLocks noChangeArrowheads="1"/>
            </p:cNvSpPr>
            <p:nvPr/>
          </p:nvSpPr>
          <p:spPr bwMode="auto">
            <a:xfrm>
              <a:off x="3226" y="3464"/>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5677" name="AutoShape 40"/>
            <p:cNvCxnSpPr>
              <a:cxnSpLocks noChangeShapeType="1"/>
              <a:stCxn id="25674" idx="4"/>
              <a:endCxn id="25675" idx="0"/>
            </p:cNvCxnSpPr>
            <p:nvPr/>
          </p:nvCxnSpPr>
          <p:spPr bwMode="auto">
            <a:xfrm flipH="1">
              <a:off x="3082" y="3326"/>
              <a:ext cx="9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78" name="AutoShape 41"/>
            <p:cNvCxnSpPr>
              <a:cxnSpLocks noChangeShapeType="1"/>
              <a:stCxn id="25674" idx="4"/>
              <a:endCxn id="25676" idx="0"/>
            </p:cNvCxnSpPr>
            <p:nvPr/>
          </p:nvCxnSpPr>
          <p:spPr bwMode="auto">
            <a:xfrm>
              <a:off x="3173" y="3326"/>
              <a:ext cx="10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grpSp>
      <p:sp>
        <p:nvSpPr>
          <p:cNvPr id="25606" name="Oval 42"/>
          <p:cNvSpPr>
            <a:spLocks noChangeArrowheads="1"/>
          </p:cNvSpPr>
          <p:nvPr/>
        </p:nvSpPr>
        <p:spPr bwMode="auto">
          <a:xfrm>
            <a:off x="6107113" y="29273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44</a:t>
            </a:r>
          </a:p>
        </p:txBody>
      </p:sp>
      <p:sp>
        <p:nvSpPr>
          <p:cNvPr id="25607" name="Oval 43"/>
          <p:cNvSpPr>
            <a:spLocks noChangeArrowheads="1"/>
          </p:cNvSpPr>
          <p:nvPr/>
        </p:nvSpPr>
        <p:spPr bwMode="auto">
          <a:xfrm>
            <a:off x="5573713" y="35369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17</a:t>
            </a:r>
          </a:p>
        </p:txBody>
      </p:sp>
      <p:sp>
        <p:nvSpPr>
          <p:cNvPr id="25608" name="Oval 44"/>
          <p:cNvSpPr>
            <a:spLocks noChangeArrowheads="1"/>
          </p:cNvSpPr>
          <p:nvPr/>
        </p:nvSpPr>
        <p:spPr bwMode="auto">
          <a:xfrm>
            <a:off x="7113588" y="42227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78</a:t>
            </a:r>
          </a:p>
        </p:txBody>
      </p:sp>
      <p:sp>
        <p:nvSpPr>
          <p:cNvPr id="25609" name="Oval 45"/>
          <p:cNvSpPr>
            <a:spLocks noChangeArrowheads="1"/>
          </p:cNvSpPr>
          <p:nvPr/>
        </p:nvSpPr>
        <p:spPr bwMode="auto">
          <a:xfrm>
            <a:off x="6307138" y="42227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50</a:t>
            </a:r>
          </a:p>
        </p:txBody>
      </p:sp>
      <p:sp>
        <p:nvSpPr>
          <p:cNvPr id="25610" name="Oval 46"/>
          <p:cNvSpPr>
            <a:spLocks noChangeArrowheads="1"/>
          </p:cNvSpPr>
          <p:nvPr/>
        </p:nvSpPr>
        <p:spPr bwMode="auto">
          <a:xfrm>
            <a:off x="7316788" y="48958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88</a:t>
            </a:r>
          </a:p>
        </p:txBody>
      </p:sp>
      <p:sp>
        <p:nvSpPr>
          <p:cNvPr id="25611" name="Oval 47"/>
          <p:cNvSpPr>
            <a:spLocks noChangeArrowheads="1"/>
          </p:cNvSpPr>
          <p:nvPr/>
        </p:nvSpPr>
        <p:spPr bwMode="auto">
          <a:xfrm>
            <a:off x="5954713" y="49085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48</a:t>
            </a:r>
          </a:p>
        </p:txBody>
      </p:sp>
      <p:sp>
        <p:nvSpPr>
          <p:cNvPr id="25612" name="Oval 48"/>
          <p:cNvSpPr>
            <a:spLocks noChangeArrowheads="1"/>
          </p:cNvSpPr>
          <p:nvPr/>
        </p:nvSpPr>
        <p:spPr bwMode="auto">
          <a:xfrm>
            <a:off x="6716713" y="35369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62</a:t>
            </a:r>
          </a:p>
        </p:txBody>
      </p:sp>
      <p:sp>
        <p:nvSpPr>
          <p:cNvPr id="25613" name="Rectangle 49"/>
          <p:cNvSpPr>
            <a:spLocks noChangeArrowheads="1"/>
          </p:cNvSpPr>
          <p:nvPr/>
        </p:nvSpPr>
        <p:spPr bwMode="auto">
          <a:xfrm>
            <a:off x="5567363" y="41592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14" name="Rectangle 50"/>
          <p:cNvSpPr>
            <a:spLocks noChangeArrowheads="1"/>
          </p:cNvSpPr>
          <p:nvPr/>
        </p:nvSpPr>
        <p:spPr bwMode="auto">
          <a:xfrm>
            <a:off x="5872163" y="41592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15" name="Rectangle 51"/>
          <p:cNvSpPr>
            <a:spLocks noChangeArrowheads="1"/>
          </p:cNvSpPr>
          <p:nvPr/>
        </p:nvSpPr>
        <p:spPr bwMode="auto">
          <a:xfrm>
            <a:off x="5957888" y="55308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16" name="Rectangle 52"/>
          <p:cNvSpPr>
            <a:spLocks noChangeArrowheads="1"/>
          </p:cNvSpPr>
          <p:nvPr/>
        </p:nvSpPr>
        <p:spPr bwMode="auto">
          <a:xfrm>
            <a:off x="6262688" y="55308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17" name="Rectangle 53"/>
          <p:cNvSpPr>
            <a:spLocks noChangeArrowheads="1"/>
          </p:cNvSpPr>
          <p:nvPr/>
        </p:nvSpPr>
        <p:spPr bwMode="auto">
          <a:xfrm>
            <a:off x="7024688" y="49085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18" name="Rectangle 54"/>
          <p:cNvSpPr>
            <a:spLocks noChangeArrowheads="1"/>
          </p:cNvSpPr>
          <p:nvPr/>
        </p:nvSpPr>
        <p:spPr bwMode="auto">
          <a:xfrm>
            <a:off x="7329488" y="55181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19" name="Rectangle 55"/>
          <p:cNvSpPr>
            <a:spLocks noChangeArrowheads="1"/>
          </p:cNvSpPr>
          <p:nvPr/>
        </p:nvSpPr>
        <p:spPr bwMode="auto">
          <a:xfrm>
            <a:off x="7634288" y="55181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5620" name="AutoShape 56"/>
          <p:cNvCxnSpPr>
            <a:cxnSpLocks noChangeShapeType="1"/>
            <a:stCxn id="25606" idx="4"/>
            <a:endCxn id="25607" idx="0"/>
          </p:cNvCxnSpPr>
          <p:nvPr/>
        </p:nvCxnSpPr>
        <p:spPr bwMode="auto">
          <a:xfrm flipH="1">
            <a:off x="5797550" y="3330575"/>
            <a:ext cx="533400" cy="2063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1" name="AutoShape 57"/>
          <p:cNvCxnSpPr>
            <a:cxnSpLocks noChangeShapeType="1"/>
            <a:stCxn id="25607" idx="4"/>
            <a:endCxn id="25613" idx="0"/>
          </p:cNvCxnSpPr>
          <p:nvPr/>
        </p:nvCxnSpPr>
        <p:spPr bwMode="auto">
          <a:xfrm flipH="1">
            <a:off x="5643563" y="3940175"/>
            <a:ext cx="153987"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2" name="AutoShape 58"/>
          <p:cNvCxnSpPr>
            <a:cxnSpLocks noChangeShapeType="1"/>
            <a:stCxn id="25607" idx="4"/>
            <a:endCxn id="25614" idx="0"/>
          </p:cNvCxnSpPr>
          <p:nvPr/>
        </p:nvCxnSpPr>
        <p:spPr bwMode="auto">
          <a:xfrm>
            <a:off x="5797550" y="3940175"/>
            <a:ext cx="150813"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3" name="AutoShape 59"/>
          <p:cNvCxnSpPr>
            <a:cxnSpLocks noChangeShapeType="1"/>
            <a:stCxn id="25606" idx="4"/>
            <a:endCxn id="25612" idx="0"/>
          </p:cNvCxnSpPr>
          <p:nvPr/>
        </p:nvCxnSpPr>
        <p:spPr bwMode="auto">
          <a:xfrm>
            <a:off x="6330950" y="3330575"/>
            <a:ext cx="609600" cy="2063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4" name="AutoShape 60"/>
          <p:cNvCxnSpPr>
            <a:cxnSpLocks noChangeShapeType="1"/>
            <a:stCxn id="25608" idx="0"/>
            <a:endCxn id="25612" idx="4"/>
          </p:cNvCxnSpPr>
          <p:nvPr/>
        </p:nvCxnSpPr>
        <p:spPr bwMode="auto">
          <a:xfrm flipH="1" flipV="1">
            <a:off x="6940550" y="3940175"/>
            <a:ext cx="396875"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5" name="AutoShape 61"/>
          <p:cNvCxnSpPr>
            <a:cxnSpLocks noChangeShapeType="1"/>
            <a:stCxn id="25608" idx="4"/>
            <a:endCxn id="25610" idx="0"/>
          </p:cNvCxnSpPr>
          <p:nvPr/>
        </p:nvCxnSpPr>
        <p:spPr bwMode="auto">
          <a:xfrm>
            <a:off x="7337425" y="4625975"/>
            <a:ext cx="203200" cy="2698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6" name="AutoShape 62"/>
          <p:cNvCxnSpPr>
            <a:cxnSpLocks noChangeShapeType="1"/>
            <a:stCxn id="25609" idx="4"/>
            <a:endCxn id="25611" idx="0"/>
          </p:cNvCxnSpPr>
          <p:nvPr/>
        </p:nvCxnSpPr>
        <p:spPr bwMode="auto">
          <a:xfrm flipH="1">
            <a:off x="6178550" y="4625975"/>
            <a:ext cx="352425"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7" name="AutoShape 63"/>
          <p:cNvCxnSpPr>
            <a:cxnSpLocks noChangeShapeType="1"/>
            <a:stCxn id="25611" idx="4"/>
            <a:endCxn id="25615" idx="0"/>
          </p:cNvCxnSpPr>
          <p:nvPr/>
        </p:nvCxnSpPr>
        <p:spPr bwMode="auto">
          <a:xfrm flipH="1">
            <a:off x="6034088" y="5311775"/>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8" name="AutoShape 64"/>
          <p:cNvCxnSpPr>
            <a:cxnSpLocks noChangeShapeType="1"/>
            <a:stCxn id="25611" idx="4"/>
            <a:endCxn id="25616" idx="0"/>
          </p:cNvCxnSpPr>
          <p:nvPr/>
        </p:nvCxnSpPr>
        <p:spPr bwMode="auto">
          <a:xfrm>
            <a:off x="6178550" y="5311775"/>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9" name="AutoShape 65"/>
          <p:cNvCxnSpPr>
            <a:cxnSpLocks noChangeShapeType="1"/>
            <a:stCxn id="25609" idx="4"/>
            <a:endCxn id="25634" idx="0"/>
          </p:cNvCxnSpPr>
          <p:nvPr/>
        </p:nvCxnSpPr>
        <p:spPr bwMode="auto">
          <a:xfrm>
            <a:off x="6530975" y="4625975"/>
            <a:ext cx="196850"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30" name="AutoShape 66"/>
          <p:cNvCxnSpPr>
            <a:cxnSpLocks noChangeShapeType="1"/>
            <a:stCxn id="25608" idx="4"/>
            <a:endCxn id="25617" idx="0"/>
          </p:cNvCxnSpPr>
          <p:nvPr/>
        </p:nvCxnSpPr>
        <p:spPr bwMode="auto">
          <a:xfrm flipH="1">
            <a:off x="7100888" y="4625975"/>
            <a:ext cx="236537"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31" name="AutoShape 67"/>
          <p:cNvCxnSpPr>
            <a:cxnSpLocks noChangeShapeType="1"/>
            <a:stCxn id="25609" idx="0"/>
            <a:endCxn id="25612" idx="4"/>
          </p:cNvCxnSpPr>
          <p:nvPr/>
        </p:nvCxnSpPr>
        <p:spPr bwMode="auto">
          <a:xfrm flipV="1">
            <a:off x="6530975" y="3940175"/>
            <a:ext cx="409575"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32" name="AutoShape 68"/>
          <p:cNvCxnSpPr>
            <a:cxnSpLocks noChangeShapeType="1"/>
            <a:stCxn id="25610" idx="4"/>
            <a:endCxn id="25618" idx="0"/>
          </p:cNvCxnSpPr>
          <p:nvPr/>
        </p:nvCxnSpPr>
        <p:spPr bwMode="auto">
          <a:xfrm flipH="1">
            <a:off x="7405688" y="5299075"/>
            <a:ext cx="134937"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33" name="AutoShape 69"/>
          <p:cNvCxnSpPr>
            <a:cxnSpLocks noChangeShapeType="1"/>
            <a:stCxn id="25610" idx="4"/>
            <a:endCxn id="25619" idx="0"/>
          </p:cNvCxnSpPr>
          <p:nvPr/>
        </p:nvCxnSpPr>
        <p:spPr bwMode="auto">
          <a:xfrm>
            <a:off x="7540625" y="5299075"/>
            <a:ext cx="169863"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25634" name="Oval 70"/>
          <p:cNvSpPr>
            <a:spLocks noChangeArrowheads="1"/>
          </p:cNvSpPr>
          <p:nvPr/>
        </p:nvSpPr>
        <p:spPr bwMode="auto">
          <a:xfrm>
            <a:off x="6503988" y="49085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54</a:t>
            </a:r>
          </a:p>
        </p:txBody>
      </p:sp>
      <p:sp>
        <p:nvSpPr>
          <p:cNvPr id="25635" name="Rectangle 71"/>
          <p:cNvSpPr>
            <a:spLocks noChangeArrowheads="1"/>
          </p:cNvSpPr>
          <p:nvPr/>
        </p:nvSpPr>
        <p:spPr bwMode="auto">
          <a:xfrm>
            <a:off x="6507163" y="55308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36" name="Rectangle 72"/>
          <p:cNvSpPr>
            <a:spLocks noChangeArrowheads="1"/>
          </p:cNvSpPr>
          <p:nvPr/>
        </p:nvSpPr>
        <p:spPr bwMode="auto">
          <a:xfrm>
            <a:off x="6811963" y="55308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5637" name="AutoShape 73"/>
          <p:cNvCxnSpPr>
            <a:cxnSpLocks noChangeShapeType="1"/>
            <a:stCxn id="25634" idx="4"/>
            <a:endCxn id="25635" idx="0"/>
          </p:cNvCxnSpPr>
          <p:nvPr/>
        </p:nvCxnSpPr>
        <p:spPr bwMode="auto">
          <a:xfrm flipH="1">
            <a:off x="6583363" y="5311775"/>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38" name="AutoShape 74"/>
          <p:cNvCxnSpPr>
            <a:cxnSpLocks noChangeShapeType="1"/>
            <a:stCxn id="25634" idx="4"/>
            <a:endCxn id="25636" idx="0"/>
          </p:cNvCxnSpPr>
          <p:nvPr/>
        </p:nvCxnSpPr>
        <p:spPr bwMode="auto">
          <a:xfrm>
            <a:off x="6727825" y="5311775"/>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25639" name="Text Box 83"/>
          <p:cNvSpPr txBox="1">
            <a:spLocks noChangeArrowheads="1"/>
          </p:cNvSpPr>
          <p:nvPr/>
        </p:nvSpPr>
        <p:spPr bwMode="auto">
          <a:xfrm>
            <a:off x="2752725" y="5911850"/>
            <a:ext cx="188753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600">
                <a:latin typeface="Times New Roman" charset="0"/>
              </a:rPr>
              <a:t>before deletion of 32</a:t>
            </a:r>
          </a:p>
        </p:txBody>
      </p:sp>
      <p:sp>
        <p:nvSpPr>
          <p:cNvPr id="25640" name="Text Box 84"/>
          <p:cNvSpPr txBox="1">
            <a:spLocks noChangeArrowheads="1"/>
          </p:cNvSpPr>
          <p:nvPr/>
        </p:nvSpPr>
        <p:spPr bwMode="auto">
          <a:xfrm>
            <a:off x="6045200" y="5911850"/>
            <a:ext cx="12668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600">
                <a:latin typeface="Times New Roman" charset="0"/>
              </a:rPr>
              <a:t>after deletion</a:t>
            </a:r>
          </a:p>
        </p:txBody>
      </p:sp>
      <p:sp>
        <p:nvSpPr>
          <p:cNvPr id="25641" name="Line 85"/>
          <p:cNvSpPr>
            <a:spLocks noChangeShapeType="1"/>
          </p:cNvSpPr>
          <p:nvPr/>
        </p:nvSpPr>
        <p:spPr bwMode="auto">
          <a:xfrm>
            <a:off x="4572000" y="3352800"/>
            <a:ext cx="762000"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2044543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6626"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D23CE2B-D530-BC4B-80C1-08B7BF631B01}" type="slidenum">
              <a:rPr lang="en-US" sz="1400"/>
              <a:pPr eaLnBrk="1" hangingPunct="1"/>
              <a:t>21</a:t>
            </a:fld>
            <a:endParaRPr lang="en-US" sz="1400"/>
          </a:p>
        </p:txBody>
      </p:sp>
      <p:sp>
        <p:nvSpPr>
          <p:cNvPr id="26627" name="AutoShape 85"/>
          <p:cNvSpPr>
            <a:spLocks noChangeArrowheads="1"/>
          </p:cNvSpPr>
          <p:nvPr/>
        </p:nvSpPr>
        <p:spPr bwMode="auto">
          <a:xfrm>
            <a:off x="7315200" y="4483100"/>
            <a:ext cx="838200" cy="9906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28" name="AutoShape 87"/>
          <p:cNvSpPr>
            <a:spLocks noChangeArrowheads="1"/>
          </p:cNvSpPr>
          <p:nvPr/>
        </p:nvSpPr>
        <p:spPr bwMode="auto">
          <a:xfrm>
            <a:off x="7086600" y="4483100"/>
            <a:ext cx="457200" cy="3810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29" name="AutoShape 88"/>
          <p:cNvSpPr>
            <a:spLocks noChangeArrowheads="1"/>
          </p:cNvSpPr>
          <p:nvPr/>
        </p:nvSpPr>
        <p:spPr bwMode="auto">
          <a:xfrm>
            <a:off x="6096000" y="4559300"/>
            <a:ext cx="1295400" cy="14478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30" name="AutoShape 86"/>
          <p:cNvSpPr>
            <a:spLocks noChangeArrowheads="1"/>
          </p:cNvSpPr>
          <p:nvPr/>
        </p:nvSpPr>
        <p:spPr bwMode="auto">
          <a:xfrm>
            <a:off x="5410200" y="4483100"/>
            <a:ext cx="838200" cy="9906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31" name="AutoShape 84"/>
          <p:cNvSpPr>
            <a:spLocks noChangeArrowheads="1"/>
          </p:cNvSpPr>
          <p:nvPr/>
        </p:nvSpPr>
        <p:spPr bwMode="auto">
          <a:xfrm>
            <a:off x="3200400" y="5245100"/>
            <a:ext cx="914400" cy="9906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32" name="AutoShape 83"/>
          <p:cNvSpPr>
            <a:spLocks noChangeArrowheads="1"/>
          </p:cNvSpPr>
          <p:nvPr/>
        </p:nvSpPr>
        <p:spPr bwMode="auto">
          <a:xfrm>
            <a:off x="2971800" y="5245100"/>
            <a:ext cx="457200" cy="3810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33" name="AutoShape 82"/>
          <p:cNvSpPr>
            <a:spLocks noChangeArrowheads="1"/>
          </p:cNvSpPr>
          <p:nvPr/>
        </p:nvSpPr>
        <p:spPr bwMode="auto">
          <a:xfrm>
            <a:off x="1828800" y="4787900"/>
            <a:ext cx="1295400" cy="14478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34" name="AutoShape 81"/>
          <p:cNvSpPr>
            <a:spLocks noChangeArrowheads="1"/>
          </p:cNvSpPr>
          <p:nvPr/>
        </p:nvSpPr>
        <p:spPr bwMode="auto">
          <a:xfrm>
            <a:off x="1371600" y="4025900"/>
            <a:ext cx="914400" cy="9906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35" name="Rectangle 2"/>
          <p:cNvSpPr>
            <a:spLocks noGrp="1" noChangeArrowheads="1"/>
          </p:cNvSpPr>
          <p:nvPr>
            <p:ph type="title"/>
          </p:nvPr>
        </p:nvSpPr>
        <p:spPr>
          <a:xfrm>
            <a:off x="609600" y="381000"/>
            <a:ext cx="7772400" cy="1143000"/>
          </a:xfrm>
        </p:spPr>
        <p:txBody>
          <a:bodyPr/>
          <a:lstStyle/>
          <a:p>
            <a:pPr eaLnBrk="1" hangingPunct="1"/>
            <a:r>
              <a:rPr lang="en-US">
                <a:latin typeface="Tahoma" charset="0"/>
              </a:rPr>
              <a:t>Rebalancing after a Removal</a:t>
            </a:r>
          </a:p>
        </p:txBody>
      </p:sp>
      <p:sp>
        <p:nvSpPr>
          <p:cNvPr id="26636" name="Rectangle 3" descr="Rectangle: Click to edit Master text styles&#10;Second level&#10;Third level&#10;Fourth level&#10;Fifth level"/>
          <p:cNvSpPr>
            <a:spLocks noGrp="1" noChangeArrowheads="1"/>
          </p:cNvSpPr>
          <p:nvPr>
            <p:ph type="body" sz="half" idx="1"/>
          </p:nvPr>
        </p:nvSpPr>
        <p:spPr>
          <a:xfrm>
            <a:off x="838200" y="1524000"/>
            <a:ext cx="7696200" cy="1905000"/>
          </a:xfrm>
        </p:spPr>
        <p:txBody>
          <a:bodyPr>
            <a:normAutofit fontScale="85000" lnSpcReduction="10000"/>
          </a:bodyPr>
          <a:lstStyle/>
          <a:p>
            <a:pPr eaLnBrk="1" hangingPunct="1">
              <a:lnSpc>
                <a:spcPct val="120000"/>
              </a:lnSpc>
            </a:pPr>
            <a:r>
              <a:rPr lang="en-US" sz="2000" dirty="0">
                <a:latin typeface="Tahoma" charset="0"/>
              </a:rPr>
              <a:t>Let </a:t>
            </a:r>
            <a:r>
              <a:rPr lang="en-US" sz="2000" dirty="0">
                <a:solidFill>
                  <a:schemeClr val="tx2"/>
                </a:solidFill>
                <a:latin typeface="Tahoma" charset="0"/>
              </a:rPr>
              <a:t>z</a:t>
            </a:r>
            <a:r>
              <a:rPr lang="en-US" sz="2000" dirty="0">
                <a:latin typeface="Tahoma" charset="0"/>
              </a:rPr>
              <a:t> be the </a:t>
            </a:r>
            <a:r>
              <a:rPr lang="en-US" sz="2000" dirty="0">
                <a:solidFill>
                  <a:schemeClr val="tx2"/>
                </a:solidFill>
                <a:latin typeface="Tahoma" charset="0"/>
              </a:rPr>
              <a:t>first unbalanced</a:t>
            </a:r>
            <a:r>
              <a:rPr lang="en-US" sz="2000" dirty="0">
                <a:latin typeface="Tahoma" charset="0"/>
              </a:rPr>
              <a:t> node encountered while travelling up the tree from w. Also, let y be the child of z with the larger height, and let x be the child of y with the larger height</a:t>
            </a:r>
          </a:p>
          <a:p>
            <a:pPr eaLnBrk="1" hangingPunct="1">
              <a:lnSpc>
                <a:spcPct val="120000"/>
              </a:lnSpc>
            </a:pPr>
            <a:r>
              <a:rPr lang="en-US" sz="2000" dirty="0">
                <a:latin typeface="Tahoma" charset="0"/>
              </a:rPr>
              <a:t>We </a:t>
            </a:r>
            <a:r>
              <a:rPr lang="en-US" sz="2000" dirty="0" smtClean="0">
                <a:latin typeface="Tahoma" charset="0"/>
              </a:rPr>
              <a:t>perform a </a:t>
            </a:r>
            <a:r>
              <a:rPr lang="en-US" sz="2000" dirty="0" err="1" smtClean="0">
                <a:solidFill>
                  <a:schemeClr val="tx2"/>
                </a:solidFill>
                <a:latin typeface="Tahoma" charset="0"/>
              </a:rPr>
              <a:t>trinode</a:t>
            </a:r>
            <a:r>
              <a:rPr lang="en-US" sz="2000" dirty="0" smtClean="0">
                <a:solidFill>
                  <a:schemeClr val="tx2"/>
                </a:solidFill>
                <a:latin typeface="Tahoma" charset="0"/>
              </a:rPr>
              <a:t> restructuring</a:t>
            </a:r>
            <a:r>
              <a:rPr lang="en-US" sz="2000" dirty="0" smtClean="0">
                <a:latin typeface="Tahoma" charset="0"/>
              </a:rPr>
              <a:t> </a:t>
            </a:r>
            <a:r>
              <a:rPr lang="en-US" sz="2000" dirty="0">
                <a:latin typeface="Tahoma" charset="0"/>
              </a:rPr>
              <a:t>to restore balance at z</a:t>
            </a:r>
          </a:p>
          <a:p>
            <a:pPr eaLnBrk="1" hangingPunct="1">
              <a:lnSpc>
                <a:spcPct val="120000"/>
              </a:lnSpc>
            </a:pPr>
            <a:r>
              <a:rPr lang="en-US" sz="2000" dirty="0">
                <a:latin typeface="Tahoma" charset="0"/>
              </a:rPr>
              <a:t>As this restructuring may upset the balance of another node higher in the tree, we must continue checking for balance until the root of T is reached</a:t>
            </a:r>
          </a:p>
        </p:txBody>
      </p:sp>
      <p:sp>
        <p:nvSpPr>
          <p:cNvPr id="26637" name="Oval 5"/>
          <p:cNvSpPr>
            <a:spLocks noChangeArrowheads="1"/>
          </p:cNvSpPr>
          <p:nvPr/>
        </p:nvSpPr>
        <p:spPr bwMode="auto">
          <a:xfrm>
            <a:off x="2170113" y="34925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44</a:t>
            </a:r>
          </a:p>
        </p:txBody>
      </p:sp>
      <p:sp>
        <p:nvSpPr>
          <p:cNvPr id="26638" name="Oval 6"/>
          <p:cNvSpPr>
            <a:spLocks noChangeArrowheads="1"/>
          </p:cNvSpPr>
          <p:nvPr/>
        </p:nvSpPr>
        <p:spPr bwMode="auto">
          <a:xfrm>
            <a:off x="1636713" y="41021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17</a:t>
            </a:r>
          </a:p>
        </p:txBody>
      </p:sp>
      <p:sp>
        <p:nvSpPr>
          <p:cNvPr id="26639" name="Oval 7"/>
          <p:cNvSpPr>
            <a:spLocks noChangeArrowheads="1"/>
          </p:cNvSpPr>
          <p:nvPr/>
        </p:nvSpPr>
        <p:spPr bwMode="auto">
          <a:xfrm>
            <a:off x="3176588" y="47879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78</a:t>
            </a:r>
          </a:p>
        </p:txBody>
      </p:sp>
      <p:sp>
        <p:nvSpPr>
          <p:cNvPr id="26640" name="Oval 8"/>
          <p:cNvSpPr>
            <a:spLocks noChangeArrowheads="1"/>
          </p:cNvSpPr>
          <p:nvPr/>
        </p:nvSpPr>
        <p:spPr bwMode="auto">
          <a:xfrm>
            <a:off x="2295525" y="47879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50</a:t>
            </a:r>
          </a:p>
        </p:txBody>
      </p:sp>
      <p:sp>
        <p:nvSpPr>
          <p:cNvPr id="26641" name="Oval 9"/>
          <p:cNvSpPr>
            <a:spLocks noChangeArrowheads="1"/>
          </p:cNvSpPr>
          <p:nvPr/>
        </p:nvSpPr>
        <p:spPr bwMode="auto">
          <a:xfrm>
            <a:off x="3379788" y="54610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88</a:t>
            </a:r>
          </a:p>
        </p:txBody>
      </p:sp>
      <p:sp>
        <p:nvSpPr>
          <p:cNvPr id="26642" name="Oval 10"/>
          <p:cNvSpPr>
            <a:spLocks noChangeArrowheads="1"/>
          </p:cNvSpPr>
          <p:nvPr/>
        </p:nvSpPr>
        <p:spPr bwMode="auto">
          <a:xfrm>
            <a:off x="2017713" y="54737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48</a:t>
            </a:r>
          </a:p>
        </p:txBody>
      </p:sp>
      <p:sp>
        <p:nvSpPr>
          <p:cNvPr id="26643" name="Oval 11"/>
          <p:cNvSpPr>
            <a:spLocks noChangeArrowheads="1"/>
          </p:cNvSpPr>
          <p:nvPr/>
        </p:nvSpPr>
        <p:spPr bwMode="auto">
          <a:xfrm>
            <a:off x="2779713" y="41021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62</a:t>
            </a:r>
          </a:p>
        </p:txBody>
      </p:sp>
      <p:sp>
        <p:nvSpPr>
          <p:cNvPr id="26644" name="Rectangle 12"/>
          <p:cNvSpPr>
            <a:spLocks noChangeArrowheads="1"/>
          </p:cNvSpPr>
          <p:nvPr/>
        </p:nvSpPr>
        <p:spPr bwMode="auto">
          <a:xfrm>
            <a:off x="1630363" y="47244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45" name="Rectangle 13"/>
          <p:cNvSpPr>
            <a:spLocks noChangeArrowheads="1"/>
          </p:cNvSpPr>
          <p:nvPr/>
        </p:nvSpPr>
        <p:spPr bwMode="auto">
          <a:xfrm>
            <a:off x="1935163" y="47244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46" name="Rectangle 14"/>
          <p:cNvSpPr>
            <a:spLocks noChangeArrowheads="1"/>
          </p:cNvSpPr>
          <p:nvPr/>
        </p:nvSpPr>
        <p:spPr bwMode="auto">
          <a:xfrm>
            <a:off x="2020888" y="60960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47" name="Rectangle 15"/>
          <p:cNvSpPr>
            <a:spLocks noChangeArrowheads="1"/>
          </p:cNvSpPr>
          <p:nvPr/>
        </p:nvSpPr>
        <p:spPr bwMode="auto">
          <a:xfrm>
            <a:off x="2325688" y="60960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48" name="Rectangle 16"/>
          <p:cNvSpPr>
            <a:spLocks noChangeArrowheads="1"/>
          </p:cNvSpPr>
          <p:nvPr/>
        </p:nvSpPr>
        <p:spPr bwMode="auto">
          <a:xfrm>
            <a:off x="3087688" y="54737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49" name="Rectangle 17"/>
          <p:cNvSpPr>
            <a:spLocks noChangeArrowheads="1"/>
          </p:cNvSpPr>
          <p:nvPr/>
        </p:nvSpPr>
        <p:spPr bwMode="auto">
          <a:xfrm>
            <a:off x="3392488" y="60833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50" name="Rectangle 18"/>
          <p:cNvSpPr>
            <a:spLocks noChangeArrowheads="1"/>
          </p:cNvSpPr>
          <p:nvPr/>
        </p:nvSpPr>
        <p:spPr bwMode="auto">
          <a:xfrm>
            <a:off x="3697288" y="60833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6651" name="AutoShape 19"/>
          <p:cNvCxnSpPr>
            <a:cxnSpLocks noChangeShapeType="1"/>
            <a:stCxn id="26637" idx="4"/>
            <a:endCxn id="26638" idx="0"/>
          </p:cNvCxnSpPr>
          <p:nvPr/>
        </p:nvCxnSpPr>
        <p:spPr bwMode="auto">
          <a:xfrm flipH="1">
            <a:off x="1860550" y="3895725"/>
            <a:ext cx="533400" cy="2063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52" name="AutoShape 20"/>
          <p:cNvCxnSpPr>
            <a:cxnSpLocks noChangeShapeType="1"/>
            <a:stCxn id="26638" idx="4"/>
            <a:endCxn id="26644" idx="0"/>
          </p:cNvCxnSpPr>
          <p:nvPr/>
        </p:nvCxnSpPr>
        <p:spPr bwMode="auto">
          <a:xfrm flipH="1">
            <a:off x="1706563" y="4505325"/>
            <a:ext cx="153987"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53" name="AutoShape 21"/>
          <p:cNvCxnSpPr>
            <a:cxnSpLocks noChangeShapeType="1"/>
            <a:stCxn id="26638" idx="4"/>
            <a:endCxn id="26645" idx="0"/>
          </p:cNvCxnSpPr>
          <p:nvPr/>
        </p:nvCxnSpPr>
        <p:spPr bwMode="auto">
          <a:xfrm>
            <a:off x="1860550" y="4505325"/>
            <a:ext cx="150813"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54" name="AutoShape 22"/>
          <p:cNvCxnSpPr>
            <a:cxnSpLocks noChangeShapeType="1"/>
            <a:stCxn id="26637" idx="4"/>
            <a:endCxn id="26643" idx="0"/>
          </p:cNvCxnSpPr>
          <p:nvPr/>
        </p:nvCxnSpPr>
        <p:spPr bwMode="auto">
          <a:xfrm>
            <a:off x="2393950" y="3895725"/>
            <a:ext cx="609600" cy="2063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55" name="AutoShape 23"/>
          <p:cNvCxnSpPr>
            <a:cxnSpLocks noChangeShapeType="1"/>
            <a:stCxn id="26639" idx="0"/>
            <a:endCxn id="26643" idx="4"/>
          </p:cNvCxnSpPr>
          <p:nvPr/>
        </p:nvCxnSpPr>
        <p:spPr bwMode="auto">
          <a:xfrm flipH="1" flipV="1">
            <a:off x="3003550" y="4505325"/>
            <a:ext cx="396875"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56" name="AutoShape 24"/>
          <p:cNvCxnSpPr>
            <a:cxnSpLocks noChangeShapeType="1"/>
            <a:stCxn id="26639" idx="4"/>
            <a:endCxn id="26641" idx="0"/>
          </p:cNvCxnSpPr>
          <p:nvPr/>
        </p:nvCxnSpPr>
        <p:spPr bwMode="auto">
          <a:xfrm>
            <a:off x="3400425" y="5191125"/>
            <a:ext cx="203200" cy="2698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57" name="AutoShape 25"/>
          <p:cNvCxnSpPr>
            <a:cxnSpLocks noChangeShapeType="1"/>
            <a:stCxn id="26640" idx="4"/>
            <a:endCxn id="26642" idx="0"/>
          </p:cNvCxnSpPr>
          <p:nvPr/>
        </p:nvCxnSpPr>
        <p:spPr bwMode="auto">
          <a:xfrm flipH="1">
            <a:off x="2241551" y="5191125"/>
            <a:ext cx="277812"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58" name="AutoShape 26"/>
          <p:cNvCxnSpPr>
            <a:cxnSpLocks noChangeShapeType="1"/>
            <a:stCxn id="26642" idx="4"/>
            <a:endCxn id="26646" idx="0"/>
          </p:cNvCxnSpPr>
          <p:nvPr/>
        </p:nvCxnSpPr>
        <p:spPr bwMode="auto">
          <a:xfrm flipH="1">
            <a:off x="2097088" y="5876925"/>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59" name="AutoShape 27"/>
          <p:cNvCxnSpPr>
            <a:cxnSpLocks noChangeShapeType="1"/>
            <a:stCxn id="26642" idx="4"/>
            <a:endCxn id="26647" idx="0"/>
          </p:cNvCxnSpPr>
          <p:nvPr/>
        </p:nvCxnSpPr>
        <p:spPr bwMode="auto">
          <a:xfrm>
            <a:off x="2241550" y="5876925"/>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60" name="AutoShape 28"/>
          <p:cNvCxnSpPr>
            <a:cxnSpLocks noChangeShapeType="1"/>
            <a:stCxn id="26640" idx="4"/>
            <a:endCxn id="26665" idx="0"/>
          </p:cNvCxnSpPr>
          <p:nvPr/>
        </p:nvCxnSpPr>
        <p:spPr bwMode="auto">
          <a:xfrm>
            <a:off x="2519363" y="5191125"/>
            <a:ext cx="271463"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61" name="AutoShape 29"/>
          <p:cNvCxnSpPr>
            <a:cxnSpLocks noChangeShapeType="1"/>
            <a:stCxn id="26639" idx="4"/>
            <a:endCxn id="26648" idx="0"/>
          </p:cNvCxnSpPr>
          <p:nvPr/>
        </p:nvCxnSpPr>
        <p:spPr bwMode="auto">
          <a:xfrm flipH="1">
            <a:off x="3163888" y="5191125"/>
            <a:ext cx="236537"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62" name="AutoShape 30"/>
          <p:cNvCxnSpPr>
            <a:cxnSpLocks noChangeShapeType="1"/>
            <a:stCxn id="26640" idx="0"/>
            <a:endCxn id="26643" idx="4"/>
          </p:cNvCxnSpPr>
          <p:nvPr/>
        </p:nvCxnSpPr>
        <p:spPr bwMode="auto">
          <a:xfrm flipV="1">
            <a:off x="2519363" y="4505325"/>
            <a:ext cx="484188"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63" name="AutoShape 31"/>
          <p:cNvCxnSpPr>
            <a:cxnSpLocks noChangeShapeType="1"/>
            <a:stCxn id="26641" idx="4"/>
            <a:endCxn id="26649" idx="0"/>
          </p:cNvCxnSpPr>
          <p:nvPr/>
        </p:nvCxnSpPr>
        <p:spPr bwMode="auto">
          <a:xfrm flipH="1">
            <a:off x="3468688" y="5864225"/>
            <a:ext cx="134937"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64" name="AutoShape 32"/>
          <p:cNvCxnSpPr>
            <a:cxnSpLocks noChangeShapeType="1"/>
            <a:stCxn id="26641" idx="4"/>
            <a:endCxn id="26650" idx="0"/>
          </p:cNvCxnSpPr>
          <p:nvPr/>
        </p:nvCxnSpPr>
        <p:spPr bwMode="auto">
          <a:xfrm>
            <a:off x="3603625" y="5864225"/>
            <a:ext cx="169863"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26665" name="Oval 33"/>
          <p:cNvSpPr>
            <a:spLocks noChangeArrowheads="1"/>
          </p:cNvSpPr>
          <p:nvPr/>
        </p:nvSpPr>
        <p:spPr bwMode="auto">
          <a:xfrm>
            <a:off x="2566988" y="54737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54</a:t>
            </a:r>
          </a:p>
        </p:txBody>
      </p:sp>
      <p:sp>
        <p:nvSpPr>
          <p:cNvPr id="26666" name="Rectangle 34"/>
          <p:cNvSpPr>
            <a:spLocks noChangeArrowheads="1"/>
          </p:cNvSpPr>
          <p:nvPr/>
        </p:nvSpPr>
        <p:spPr bwMode="auto">
          <a:xfrm>
            <a:off x="2570163" y="60960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67" name="Rectangle 35"/>
          <p:cNvSpPr>
            <a:spLocks noChangeArrowheads="1"/>
          </p:cNvSpPr>
          <p:nvPr/>
        </p:nvSpPr>
        <p:spPr bwMode="auto">
          <a:xfrm>
            <a:off x="2874963" y="60960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6668" name="AutoShape 36"/>
          <p:cNvCxnSpPr>
            <a:cxnSpLocks noChangeShapeType="1"/>
            <a:stCxn id="26665" idx="4"/>
            <a:endCxn id="26666" idx="0"/>
          </p:cNvCxnSpPr>
          <p:nvPr/>
        </p:nvCxnSpPr>
        <p:spPr bwMode="auto">
          <a:xfrm flipH="1">
            <a:off x="2646363" y="5876925"/>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69" name="AutoShape 37"/>
          <p:cNvCxnSpPr>
            <a:cxnSpLocks noChangeShapeType="1"/>
            <a:stCxn id="26665" idx="4"/>
            <a:endCxn id="26667" idx="0"/>
          </p:cNvCxnSpPr>
          <p:nvPr/>
        </p:nvCxnSpPr>
        <p:spPr bwMode="auto">
          <a:xfrm>
            <a:off x="2790825" y="5876925"/>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26670" name="Text Box 38"/>
          <p:cNvSpPr txBox="1">
            <a:spLocks noChangeArrowheads="1"/>
          </p:cNvSpPr>
          <p:nvPr/>
        </p:nvSpPr>
        <p:spPr bwMode="auto">
          <a:xfrm>
            <a:off x="1143000" y="4035425"/>
            <a:ext cx="3698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2000">
                <a:solidFill>
                  <a:schemeClr val="accent2"/>
                </a:solidFill>
                <a:latin typeface="Times New Roman" charset="0"/>
              </a:rPr>
              <a:t>w</a:t>
            </a:r>
          </a:p>
        </p:txBody>
      </p:sp>
      <p:sp>
        <p:nvSpPr>
          <p:cNvPr id="26671" name="Text Box 39"/>
          <p:cNvSpPr txBox="1">
            <a:spLocks noChangeArrowheads="1"/>
          </p:cNvSpPr>
          <p:nvPr/>
        </p:nvSpPr>
        <p:spPr bwMode="auto">
          <a:xfrm>
            <a:off x="3992563" y="4702175"/>
            <a:ext cx="5715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2000">
                <a:solidFill>
                  <a:schemeClr val="accent2"/>
                </a:solidFill>
                <a:latin typeface="Times New Roman" charset="0"/>
              </a:rPr>
              <a:t>c=x</a:t>
            </a:r>
          </a:p>
        </p:txBody>
      </p:sp>
      <p:sp>
        <p:nvSpPr>
          <p:cNvPr id="26672" name="Text Box 40"/>
          <p:cNvSpPr txBox="1">
            <a:spLocks noChangeArrowheads="1"/>
          </p:cNvSpPr>
          <p:nvPr/>
        </p:nvSpPr>
        <p:spPr bwMode="auto">
          <a:xfrm>
            <a:off x="3576638" y="4044950"/>
            <a:ext cx="58578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2000">
                <a:solidFill>
                  <a:schemeClr val="accent2"/>
                </a:solidFill>
                <a:latin typeface="Times New Roman" charset="0"/>
              </a:rPr>
              <a:t>b=y</a:t>
            </a:r>
          </a:p>
        </p:txBody>
      </p:sp>
      <p:sp>
        <p:nvSpPr>
          <p:cNvPr id="26673" name="Text Box 41"/>
          <p:cNvSpPr txBox="1">
            <a:spLocks noChangeArrowheads="1"/>
          </p:cNvSpPr>
          <p:nvPr/>
        </p:nvSpPr>
        <p:spPr bwMode="auto">
          <a:xfrm>
            <a:off x="1347788" y="3473450"/>
            <a:ext cx="55721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2000">
                <a:solidFill>
                  <a:schemeClr val="accent2"/>
                </a:solidFill>
                <a:latin typeface="Times New Roman" charset="0"/>
              </a:rPr>
              <a:t>a=z</a:t>
            </a:r>
          </a:p>
        </p:txBody>
      </p:sp>
      <p:sp>
        <p:nvSpPr>
          <p:cNvPr id="26674" name="Line 42"/>
          <p:cNvSpPr>
            <a:spLocks noChangeShapeType="1"/>
          </p:cNvSpPr>
          <p:nvPr/>
        </p:nvSpPr>
        <p:spPr bwMode="auto">
          <a:xfrm>
            <a:off x="1868488" y="3676650"/>
            <a:ext cx="304800" cy="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26675" name="Line 43"/>
          <p:cNvSpPr>
            <a:spLocks noChangeShapeType="1"/>
          </p:cNvSpPr>
          <p:nvPr/>
        </p:nvSpPr>
        <p:spPr bwMode="auto">
          <a:xfrm flipV="1">
            <a:off x="1400175" y="4295775"/>
            <a:ext cx="228600" cy="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26676" name="Line 44"/>
          <p:cNvSpPr>
            <a:spLocks noChangeShapeType="1"/>
          </p:cNvSpPr>
          <p:nvPr/>
        </p:nvSpPr>
        <p:spPr bwMode="auto">
          <a:xfrm flipH="1">
            <a:off x="3240088" y="4305300"/>
            <a:ext cx="381000" cy="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26677" name="Line 45"/>
          <p:cNvSpPr>
            <a:spLocks noChangeShapeType="1"/>
          </p:cNvSpPr>
          <p:nvPr/>
        </p:nvSpPr>
        <p:spPr bwMode="auto">
          <a:xfrm flipH="1">
            <a:off x="3649663" y="4962525"/>
            <a:ext cx="381000" cy="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26678" name="Oval 47"/>
          <p:cNvSpPr>
            <a:spLocks noChangeArrowheads="1"/>
          </p:cNvSpPr>
          <p:nvPr/>
        </p:nvSpPr>
        <p:spPr bwMode="auto">
          <a:xfrm>
            <a:off x="6102350" y="39370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44</a:t>
            </a:r>
          </a:p>
        </p:txBody>
      </p:sp>
      <p:sp>
        <p:nvSpPr>
          <p:cNvPr id="26679" name="Oval 48"/>
          <p:cNvSpPr>
            <a:spLocks noChangeArrowheads="1"/>
          </p:cNvSpPr>
          <p:nvPr/>
        </p:nvSpPr>
        <p:spPr bwMode="auto">
          <a:xfrm>
            <a:off x="5645150" y="46228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17</a:t>
            </a:r>
          </a:p>
        </p:txBody>
      </p:sp>
      <p:sp>
        <p:nvSpPr>
          <p:cNvPr id="26680" name="Oval 49"/>
          <p:cNvSpPr>
            <a:spLocks noChangeArrowheads="1"/>
          </p:cNvSpPr>
          <p:nvPr/>
        </p:nvSpPr>
        <p:spPr bwMode="auto">
          <a:xfrm>
            <a:off x="7321550" y="39497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78</a:t>
            </a:r>
          </a:p>
        </p:txBody>
      </p:sp>
      <p:sp>
        <p:nvSpPr>
          <p:cNvPr id="26681" name="Oval 50"/>
          <p:cNvSpPr>
            <a:spLocks noChangeArrowheads="1"/>
          </p:cNvSpPr>
          <p:nvPr/>
        </p:nvSpPr>
        <p:spPr bwMode="auto">
          <a:xfrm>
            <a:off x="6553200" y="46228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50</a:t>
            </a:r>
          </a:p>
        </p:txBody>
      </p:sp>
      <p:sp>
        <p:nvSpPr>
          <p:cNvPr id="26682" name="Oval 51"/>
          <p:cNvSpPr>
            <a:spLocks noChangeArrowheads="1"/>
          </p:cNvSpPr>
          <p:nvPr/>
        </p:nvSpPr>
        <p:spPr bwMode="auto">
          <a:xfrm>
            <a:off x="7524750" y="46228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88</a:t>
            </a:r>
          </a:p>
        </p:txBody>
      </p:sp>
      <p:sp>
        <p:nvSpPr>
          <p:cNvPr id="26683" name="Oval 52"/>
          <p:cNvSpPr>
            <a:spLocks noChangeArrowheads="1"/>
          </p:cNvSpPr>
          <p:nvPr/>
        </p:nvSpPr>
        <p:spPr bwMode="auto">
          <a:xfrm>
            <a:off x="6240463" y="53086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48</a:t>
            </a:r>
          </a:p>
        </p:txBody>
      </p:sp>
      <p:sp>
        <p:nvSpPr>
          <p:cNvPr id="26684" name="Oval 53"/>
          <p:cNvSpPr>
            <a:spLocks noChangeArrowheads="1"/>
          </p:cNvSpPr>
          <p:nvPr/>
        </p:nvSpPr>
        <p:spPr bwMode="auto">
          <a:xfrm>
            <a:off x="6696075" y="33401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62</a:t>
            </a:r>
          </a:p>
        </p:txBody>
      </p:sp>
      <p:sp>
        <p:nvSpPr>
          <p:cNvPr id="26685" name="Rectangle 54"/>
          <p:cNvSpPr>
            <a:spLocks noChangeArrowheads="1"/>
          </p:cNvSpPr>
          <p:nvPr/>
        </p:nvSpPr>
        <p:spPr bwMode="auto">
          <a:xfrm>
            <a:off x="5638800" y="52451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86" name="Rectangle 55"/>
          <p:cNvSpPr>
            <a:spLocks noChangeArrowheads="1"/>
          </p:cNvSpPr>
          <p:nvPr/>
        </p:nvSpPr>
        <p:spPr bwMode="auto">
          <a:xfrm>
            <a:off x="5943600" y="52451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87" name="Rectangle 56"/>
          <p:cNvSpPr>
            <a:spLocks noChangeArrowheads="1"/>
          </p:cNvSpPr>
          <p:nvPr/>
        </p:nvSpPr>
        <p:spPr bwMode="auto">
          <a:xfrm>
            <a:off x="6243638" y="59309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88" name="Rectangle 57"/>
          <p:cNvSpPr>
            <a:spLocks noChangeArrowheads="1"/>
          </p:cNvSpPr>
          <p:nvPr/>
        </p:nvSpPr>
        <p:spPr bwMode="auto">
          <a:xfrm>
            <a:off x="6548438" y="59309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89" name="Rectangle 58"/>
          <p:cNvSpPr>
            <a:spLocks noChangeArrowheads="1"/>
          </p:cNvSpPr>
          <p:nvPr/>
        </p:nvSpPr>
        <p:spPr bwMode="auto">
          <a:xfrm>
            <a:off x="7232650" y="46355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90" name="Rectangle 59"/>
          <p:cNvSpPr>
            <a:spLocks noChangeArrowheads="1"/>
          </p:cNvSpPr>
          <p:nvPr/>
        </p:nvSpPr>
        <p:spPr bwMode="auto">
          <a:xfrm>
            <a:off x="7537450" y="52451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91" name="Rectangle 60"/>
          <p:cNvSpPr>
            <a:spLocks noChangeArrowheads="1"/>
          </p:cNvSpPr>
          <p:nvPr/>
        </p:nvSpPr>
        <p:spPr bwMode="auto">
          <a:xfrm>
            <a:off x="7842250" y="52451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6692" name="AutoShape 61"/>
          <p:cNvCxnSpPr>
            <a:cxnSpLocks noChangeShapeType="1"/>
            <a:stCxn id="26678" idx="4"/>
            <a:endCxn id="26679" idx="0"/>
          </p:cNvCxnSpPr>
          <p:nvPr/>
        </p:nvCxnSpPr>
        <p:spPr bwMode="auto">
          <a:xfrm flipH="1">
            <a:off x="5868988" y="4340225"/>
            <a:ext cx="457200"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93" name="AutoShape 62"/>
          <p:cNvCxnSpPr>
            <a:cxnSpLocks noChangeShapeType="1"/>
            <a:stCxn id="26679" idx="4"/>
            <a:endCxn id="26685" idx="0"/>
          </p:cNvCxnSpPr>
          <p:nvPr/>
        </p:nvCxnSpPr>
        <p:spPr bwMode="auto">
          <a:xfrm flipH="1">
            <a:off x="5715000" y="5026025"/>
            <a:ext cx="153988"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94" name="AutoShape 63"/>
          <p:cNvCxnSpPr>
            <a:cxnSpLocks noChangeShapeType="1"/>
            <a:stCxn id="26679" idx="4"/>
            <a:endCxn id="26686" idx="0"/>
          </p:cNvCxnSpPr>
          <p:nvPr/>
        </p:nvCxnSpPr>
        <p:spPr bwMode="auto">
          <a:xfrm>
            <a:off x="5868988" y="5026025"/>
            <a:ext cx="150812"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95" name="AutoShape 64"/>
          <p:cNvCxnSpPr>
            <a:cxnSpLocks noChangeShapeType="1"/>
            <a:stCxn id="26678" idx="0"/>
            <a:endCxn id="26684" idx="4"/>
          </p:cNvCxnSpPr>
          <p:nvPr/>
        </p:nvCxnSpPr>
        <p:spPr bwMode="auto">
          <a:xfrm flipV="1">
            <a:off x="6326188" y="3743325"/>
            <a:ext cx="593725" cy="1936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96" name="AutoShape 65"/>
          <p:cNvCxnSpPr>
            <a:cxnSpLocks noChangeShapeType="1"/>
            <a:stCxn id="26680" idx="0"/>
            <a:endCxn id="26684" idx="4"/>
          </p:cNvCxnSpPr>
          <p:nvPr/>
        </p:nvCxnSpPr>
        <p:spPr bwMode="auto">
          <a:xfrm flipH="1" flipV="1">
            <a:off x="6919913" y="3743325"/>
            <a:ext cx="625475" cy="2063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97" name="AutoShape 66"/>
          <p:cNvCxnSpPr>
            <a:cxnSpLocks noChangeShapeType="1"/>
            <a:stCxn id="26680" idx="4"/>
            <a:endCxn id="26682" idx="0"/>
          </p:cNvCxnSpPr>
          <p:nvPr/>
        </p:nvCxnSpPr>
        <p:spPr bwMode="auto">
          <a:xfrm>
            <a:off x="7545388" y="4352925"/>
            <a:ext cx="203200" cy="2698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98" name="AutoShape 67"/>
          <p:cNvCxnSpPr>
            <a:cxnSpLocks noChangeShapeType="1"/>
            <a:stCxn id="26681" idx="4"/>
            <a:endCxn id="26683" idx="0"/>
          </p:cNvCxnSpPr>
          <p:nvPr/>
        </p:nvCxnSpPr>
        <p:spPr bwMode="auto">
          <a:xfrm flipH="1">
            <a:off x="6464301" y="5026025"/>
            <a:ext cx="312737"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99" name="AutoShape 68"/>
          <p:cNvCxnSpPr>
            <a:cxnSpLocks noChangeShapeType="1"/>
            <a:stCxn id="26683" idx="4"/>
            <a:endCxn id="26687" idx="0"/>
          </p:cNvCxnSpPr>
          <p:nvPr/>
        </p:nvCxnSpPr>
        <p:spPr bwMode="auto">
          <a:xfrm flipH="1">
            <a:off x="6319838" y="5711825"/>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700" name="AutoShape 69"/>
          <p:cNvCxnSpPr>
            <a:cxnSpLocks noChangeShapeType="1"/>
            <a:stCxn id="26683" idx="4"/>
            <a:endCxn id="26688" idx="0"/>
          </p:cNvCxnSpPr>
          <p:nvPr/>
        </p:nvCxnSpPr>
        <p:spPr bwMode="auto">
          <a:xfrm>
            <a:off x="6464300" y="5711825"/>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701" name="AutoShape 70"/>
          <p:cNvCxnSpPr>
            <a:cxnSpLocks noChangeShapeType="1"/>
            <a:stCxn id="26681" idx="4"/>
            <a:endCxn id="26706" idx="0"/>
          </p:cNvCxnSpPr>
          <p:nvPr/>
        </p:nvCxnSpPr>
        <p:spPr bwMode="auto">
          <a:xfrm>
            <a:off x="6777038" y="5026025"/>
            <a:ext cx="236538"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702" name="AutoShape 71"/>
          <p:cNvCxnSpPr>
            <a:cxnSpLocks noChangeShapeType="1"/>
            <a:stCxn id="26680" idx="4"/>
            <a:endCxn id="26689" idx="0"/>
          </p:cNvCxnSpPr>
          <p:nvPr/>
        </p:nvCxnSpPr>
        <p:spPr bwMode="auto">
          <a:xfrm flipH="1">
            <a:off x="7308850" y="4352925"/>
            <a:ext cx="236538"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703" name="AutoShape 72"/>
          <p:cNvCxnSpPr>
            <a:cxnSpLocks noChangeShapeType="1"/>
            <a:stCxn id="26681" idx="0"/>
            <a:endCxn id="26678" idx="4"/>
          </p:cNvCxnSpPr>
          <p:nvPr/>
        </p:nvCxnSpPr>
        <p:spPr bwMode="auto">
          <a:xfrm flipH="1" flipV="1">
            <a:off x="6326188" y="4340225"/>
            <a:ext cx="450850"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704" name="AutoShape 73"/>
          <p:cNvCxnSpPr>
            <a:cxnSpLocks noChangeShapeType="1"/>
            <a:stCxn id="26682" idx="4"/>
            <a:endCxn id="26690" idx="0"/>
          </p:cNvCxnSpPr>
          <p:nvPr/>
        </p:nvCxnSpPr>
        <p:spPr bwMode="auto">
          <a:xfrm flipH="1">
            <a:off x="7613650" y="5026025"/>
            <a:ext cx="134938"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705" name="AutoShape 74"/>
          <p:cNvCxnSpPr>
            <a:cxnSpLocks noChangeShapeType="1"/>
            <a:stCxn id="26682" idx="4"/>
            <a:endCxn id="26691" idx="0"/>
          </p:cNvCxnSpPr>
          <p:nvPr/>
        </p:nvCxnSpPr>
        <p:spPr bwMode="auto">
          <a:xfrm>
            <a:off x="7748588" y="5026025"/>
            <a:ext cx="169862"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26706" name="Oval 75"/>
          <p:cNvSpPr>
            <a:spLocks noChangeArrowheads="1"/>
          </p:cNvSpPr>
          <p:nvPr/>
        </p:nvSpPr>
        <p:spPr bwMode="auto">
          <a:xfrm>
            <a:off x="6789738" y="53086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54</a:t>
            </a:r>
          </a:p>
        </p:txBody>
      </p:sp>
      <p:sp>
        <p:nvSpPr>
          <p:cNvPr id="26707" name="Rectangle 76"/>
          <p:cNvSpPr>
            <a:spLocks noChangeArrowheads="1"/>
          </p:cNvSpPr>
          <p:nvPr/>
        </p:nvSpPr>
        <p:spPr bwMode="auto">
          <a:xfrm>
            <a:off x="6792913" y="59309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708" name="Rectangle 77"/>
          <p:cNvSpPr>
            <a:spLocks noChangeArrowheads="1"/>
          </p:cNvSpPr>
          <p:nvPr/>
        </p:nvSpPr>
        <p:spPr bwMode="auto">
          <a:xfrm>
            <a:off x="7097713" y="59309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6709" name="AutoShape 78"/>
          <p:cNvCxnSpPr>
            <a:cxnSpLocks noChangeShapeType="1"/>
            <a:stCxn id="26706" idx="4"/>
            <a:endCxn id="26707" idx="0"/>
          </p:cNvCxnSpPr>
          <p:nvPr/>
        </p:nvCxnSpPr>
        <p:spPr bwMode="auto">
          <a:xfrm flipH="1">
            <a:off x="6869113" y="5711825"/>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710" name="AutoShape 79"/>
          <p:cNvCxnSpPr>
            <a:cxnSpLocks noChangeShapeType="1"/>
            <a:stCxn id="26706" idx="4"/>
            <a:endCxn id="26708" idx="0"/>
          </p:cNvCxnSpPr>
          <p:nvPr/>
        </p:nvCxnSpPr>
        <p:spPr bwMode="auto">
          <a:xfrm>
            <a:off x="7013575" y="5711825"/>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26711" name="Line 80"/>
          <p:cNvSpPr>
            <a:spLocks noChangeShapeType="1"/>
          </p:cNvSpPr>
          <p:nvPr/>
        </p:nvSpPr>
        <p:spPr bwMode="auto">
          <a:xfrm>
            <a:off x="4495800" y="4559300"/>
            <a:ext cx="762000"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27777708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a:t>
            </a:r>
            <a:endParaRPr lang="en-US" dirty="0"/>
          </a:p>
        </p:txBody>
      </p:sp>
      <p:sp>
        <p:nvSpPr>
          <p:cNvPr id="3" name="Content Placeholder 2"/>
          <p:cNvSpPr>
            <a:spLocks noGrp="1"/>
          </p:cNvSpPr>
          <p:nvPr>
            <p:ph idx="1"/>
          </p:nvPr>
        </p:nvSpPr>
        <p:spPr>
          <a:xfrm>
            <a:off x="838200" y="1676400"/>
            <a:ext cx="7772400" cy="4343400"/>
          </a:xfrm>
        </p:spPr>
        <p:txBody>
          <a:bodyPr/>
          <a:lstStyle/>
          <a:p>
            <a:r>
              <a:rPr lang="en-US" dirty="0" smtClean="0"/>
              <a:t>Removal</a:t>
            </a:r>
            <a:endParaRPr lang="en-US" dirty="0"/>
          </a:p>
        </p:txBody>
      </p:sp>
      <p:sp>
        <p:nvSpPr>
          <p:cNvPr id="4" name="Footer Placeholder 3"/>
          <p:cNvSpPr>
            <a:spLocks noGrp="1"/>
          </p:cNvSpPr>
          <p:nvPr>
            <p:ph type="ftr" sz="quarter" idx="11"/>
          </p:nvPr>
        </p:nvSpPr>
        <p:spPr/>
        <p:txBody>
          <a:bodyPr/>
          <a:lstStyle/>
          <a:p>
            <a:pPr>
              <a:defRPr/>
            </a:pPr>
            <a:r>
              <a:rPr lang="en-US" smtClean="0"/>
              <a:t>AVL Trees</a:t>
            </a:r>
            <a:endParaRPr lang="en-US"/>
          </a:p>
        </p:txBody>
      </p:sp>
      <p:sp>
        <p:nvSpPr>
          <p:cNvPr id="5" name="Slide Number Placeholder 4"/>
          <p:cNvSpPr>
            <a:spLocks noGrp="1"/>
          </p:cNvSpPr>
          <p:nvPr>
            <p:ph type="sldNum" sz="quarter" idx="12"/>
          </p:nvPr>
        </p:nvSpPr>
        <p:spPr/>
        <p:txBody>
          <a:bodyPr/>
          <a:lstStyle/>
          <a:p>
            <a:pPr>
              <a:defRPr/>
            </a:pPr>
            <a:fld id="{F8004C62-1069-374F-938E-3B1BBC111688}" type="slidenum">
              <a:rPr lang="en-US" smtClean="0"/>
              <a:pPr>
                <a:defRPr/>
              </a:pPr>
              <a:t>22</a:t>
            </a:fld>
            <a:endParaRPr lang="en-US"/>
          </a:p>
        </p:txBody>
      </p:sp>
      <p:pic>
        <p:nvPicPr>
          <p:cNvPr id="6" name="Picture 5"/>
          <p:cNvPicPr>
            <a:picLocks noChangeAspect="1"/>
          </p:cNvPicPr>
          <p:nvPr/>
        </p:nvPicPr>
        <p:blipFill>
          <a:blip r:embed="rId2"/>
          <a:stretch>
            <a:fillRect/>
          </a:stretch>
        </p:blipFill>
        <p:spPr>
          <a:xfrm>
            <a:off x="1524000" y="2438400"/>
            <a:ext cx="6005286" cy="3688751"/>
          </a:xfrm>
          <a:prstGeom prst="rect">
            <a:avLst/>
          </a:prstGeom>
        </p:spPr>
      </p:pic>
    </p:spTree>
    <p:extLst>
      <p:ext uri="{BB962C8B-B14F-4D97-AF65-F5344CB8AC3E}">
        <p14:creationId xmlns:p14="http://schemas.microsoft.com/office/powerpoint/2010/main" val="20964160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7650"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1C37952-79FF-024C-904C-0E551F339FEE}" type="slidenum">
              <a:rPr lang="en-US" sz="1400"/>
              <a:pPr eaLnBrk="1" hangingPunct="1"/>
              <a:t>23</a:t>
            </a:fld>
            <a:endParaRPr lang="en-US" sz="1400" dirty="0"/>
          </a:p>
        </p:txBody>
      </p:sp>
      <p:sp>
        <p:nvSpPr>
          <p:cNvPr id="27651" name="Rectangle 2"/>
          <p:cNvSpPr>
            <a:spLocks noGrp="1" noChangeArrowheads="1"/>
          </p:cNvSpPr>
          <p:nvPr>
            <p:ph type="title"/>
          </p:nvPr>
        </p:nvSpPr>
        <p:spPr>
          <a:xfrm>
            <a:off x="609600" y="381000"/>
            <a:ext cx="5715000" cy="1143000"/>
          </a:xfrm>
        </p:spPr>
        <p:txBody>
          <a:bodyPr/>
          <a:lstStyle/>
          <a:p>
            <a:pPr eaLnBrk="1" hangingPunct="1"/>
            <a:r>
              <a:rPr lang="en-US">
                <a:latin typeface="Tahoma" charset="0"/>
              </a:rPr>
              <a:t>AVL Tree Performance</a:t>
            </a:r>
          </a:p>
        </p:txBody>
      </p:sp>
      <p:sp>
        <p:nvSpPr>
          <p:cNvPr id="27652" name="Rectangle 3" descr="Rectangle: Click to edit Master text styles&#10;Second level&#10;Third level&#10;Fourth level&#10;Fifth level"/>
          <p:cNvSpPr>
            <a:spLocks noGrp="1" noChangeArrowheads="1"/>
          </p:cNvSpPr>
          <p:nvPr>
            <p:ph type="body" idx="1"/>
          </p:nvPr>
        </p:nvSpPr>
        <p:spPr>
          <a:xfrm>
            <a:off x="609600" y="1676400"/>
            <a:ext cx="8229600" cy="4572000"/>
          </a:xfrm>
        </p:spPr>
        <p:txBody>
          <a:bodyPr>
            <a:normAutofit/>
          </a:bodyPr>
          <a:lstStyle/>
          <a:p>
            <a:pPr eaLnBrk="1" hangingPunct="1"/>
            <a:r>
              <a:rPr lang="en-US" sz="2400" dirty="0" smtClean="0">
                <a:latin typeface="Tahoma" charset="0"/>
              </a:rPr>
              <a:t>AVL tree storing n items</a:t>
            </a:r>
          </a:p>
          <a:p>
            <a:pPr lvl="1" eaLnBrk="1" hangingPunct="1">
              <a:lnSpc>
                <a:spcPct val="110000"/>
              </a:lnSpc>
            </a:pPr>
            <a:r>
              <a:rPr lang="en-US" sz="2000" dirty="0" smtClean="0">
                <a:latin typeface="Tahoma" charset="0"/>
              </a:rPr>
              <a:t>The data structure uses O(n) space</a:t>
            </a:r>
          </a:p>
          <a:p>
            <a:pPr lvl="1" eaLnBrk="1" hangingPunct="1">
              <a:lnSpc>
                <a:spcPct val="110000"/>
              </a:lnSpc>
            </a:pPr>
            <a:r>
              <a:rPr lang="en-US" sz="2000" dirty="0" smtClean="0">
                <a:latin typeface="Tahoma" charset="0"/>
              </a:rPr>
              <a:t>A </a:t>
            </a:r>
            <a:r>
              <a:rPr lang="en-US" sz="2000" dirty="0">
                <a:latin typeface="Tahoma" charset="0"/>
              </a:rPr>
              <a:t>single </a:t>
            </a:r>
            <a:r>
              <a:rPr lang="en-US" sz="2000" dirty="0" smtClean="0">
                <a:latin typeface="Tahoma" charset="0"/>
              </a:rPr>
              <a:t>restructuring </a:t>
            </a:r>
            <a:r>
              <a:rPr lang="en-US" sz="2000" dirty="0">
                <a:latin typeface="Tahoma" charset="0"/>
              </a:rPr>
              <a:t>takes O(1) time</a:t>
            </a:r>
          </a:p>
          <a:p>
            <a:pPr lvl="2" eaLnBrk="1" hangingPunct="1">
              <a:lnSpc>
                <a:spcPct val="110000"/>
              </a:lnSpc>
            </a:pPr>
            <a:r>
              <a:rPr lang="en-US" sz="1600" dirty="0">
                <a:latin typeface="Tahoma" charset="0"/>
              </a:rPr>
              <a:t>using a linked-structure binary tree</a:t>
            </a:r>
          </a:p>
          <a:p>
            <a:pPr lvl="1" eaLnBrk="1" hangingPunct="1">
              <a:lnSpc>
                <a:spcPct val="110000"/>
              </a:lnSpc>
            </a:pPr>
            <a:r>
              <a:rPr lang="en-US" sz="2000" dirty="0">
                <a:latin typeface="Tahoma" charset="0"/>
              </a:rPr>
              <a:t>Searching takes O(log n) time</a:t>
            </a:r>
          </a:p>
          <a:p>
            <a:pPr lvl="2" eaLnBrk="1" hangingPunct="1">
              <a:lnSpc>
                <a:spcPct val="110000"/>
              </a:lnSpc>
            </a:pPr>
            <a:r>
              <a:rPr lang="en-US" sz="1600" dirty="0">
                <a:latin typeface="Tahoma" charset="0"/>
              </a:rPr>
              <a:t>height of tree is O(log n), no restructures needed</a:t>
            </a:r>
            <a:endParaRPr lang="en-US" sz="2000" dirty="0">
              <a:latin typeface="Tahoma" charset="0"/>
            </a:endParaRPr>
          </a:p>
          <a:p>
            <a:pPr lvl="1" eaLnBrk="1" hangingPunct="1">
              <a:lnSpc>
                <a:spcPct val="110000"/>
              </a:lnSpc>
            </a:pPr>
            <a:r>
              <a:rPr lang="en-US" sz="2000" dirty="0">
                <a:latin typeface="Tahoma" charset="0"/>
              </a:rPr>
              <a:t>Insertion takes O(log n) time</a:t>
            </a:r>
          </a:p>
          <a:p>
            <a:pPr lvl="2" eaLnBrk="1" hangingPunct="1">
              <a:lnSpc>
                <a:spcPct val="110000"/>
              </a:lnSpc>
            </a:pPr>
            <a:r>
              <a:rPr lang="en-US" sz="1600" dirty="0">
                <a:latin typeface="Tahoma" charset="0"/>
              </a:rPr>
              <a:t>initial find is O(log n)</a:t>
            </a:r>
          </a:p>
          <a:p>
            <a:pPr lvl="2" eaLnBrk="1" hangingPunct="1">
              <a:lnSpc>
                <a:spcPct val="110000"/>
              </a:lnSpc>
            </a:pPr>
            <a:r>
              <a:rPr lang="en-US" sz="1600" dirty="0" smtClean="0">
                <a:latin typeface="Tahoma" charset="0"/>
              </a:rPr>
              <a:t>restructuring </a:t>
            </a:r>
            <a:r>
              <a:rPr lang="en-US" sz="1600" dirty="0">
                <a:latin typeface="Tahoma" charset="0"/>
              </a:rPr>
              <a:t>up the tree, maintaining heights is O(log n)</a:t>
            </a:r>
          </a:p>
          <a:p>
            <a:pPr lvl="1" eaLnBrk="1" hangingPunct="1">
              <a:lnSpc>
                <a:spcPct val="110000"/>
              </a:lnSpc>
            </a:pPr>
            <a:r>
              <a:rPr lang="en-US" sz="2000" dirty="0">
                <a:latin typeface="Tahoma" charset="0"/>
              </a:rPr>
              <a:t>Removal takes O(log n) time</a:t>
            </a:r>
          </a:p>
          <a:p>
            <a:pPr lvl="2" eaLnBrk="1" hangingPunct="1">
              <a:lnSpc>
                <a:spcPct val="110000"/>
              </a:lnSpc>
            </a:pPr>
            <a:r>
              <a:rPr lang="en-US" sz="1600" dirty="0">
                <a:latin typeface="Tahoma" charset="0"/>
              </a:rPr>
              <a:t>initial find is O(log n)</a:t>
            </a:r>
          </a:p>
          <a:p>
            <a:pPr lvl="2" eaLnBrk="1" hangingPunct="1">
              <a:lnSpc>
                <a:spcPct val="110000"/>
              </a:lnSpc>
            </a:pPr>
            <a:r>
              <a:rPr lang="en-US" sz="1600" dirty="0" smtClean="0">
                <a:latin typeface="Tahoma" charset="0"/>
              </a:rPr>
              <a:t>restructuring </a:t>
            </a:r>
            <a:r>
              <a:rPr lang="en-US" sz="1600" dirty="0">
                <a:latin typeface="Tahoma" charset="0"/>
              </a:rPr>
              <a:t>up the tree, maintaining heights is O(log n)</a:t>
            </a:r>
          </a:p>
        </p:txBody>
      </p:sp>
    </p:spTree>
    <p:extLst>
      <p:ext uri="{BB962C8B-B14F-4D97-AF65-F5344CB8AC3E}">
        <p14:creationId xmlns:p14="http://schemas.microsoft.com/office/powerpoint/2010/main" val="27624497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0"/>
          <p:cNvSpPr>
            <a:spLocks noGrp="1" noChangeArrowheads="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16386" name="Rectangle 71"/>
          <p:cNvSpPr>
            <a:spLocks noGrp="1" noChangeArrowheads="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6428ABF7-5554-1949-B3AB-BCC9880FFC76}" type="slidenum">
              <a:rPr lang="en-US" sz="1400"/>
              <a:pPr eaLnBrk="1" hangingPunct="1"/>
              <a:t>24</a:t>
            </a:fld>
            <a:endParaRPr lang="en-US" sz="1400"/>
          </a:p>
        </p:txBody>
      </p:sp>
      <p:sp>
        <p:nvSpPr>
          <p:cNvPr id="16387" name="Rectangle 2"/>
          <p:cNvSpPr>
            <a:spLocks noGrp="1" noChangeArrowheads="1"/>
          </p:cNvSpPr>
          <p:nvPr>
            <p:ph type="ctrTitle"/>
          </p:nvPr>
        </p:nvSpPr>
        <p:spPr>
          <a:xfrm>
            <a:off x="914400" y="1676400"/>
            <a:ext cx="7772400" cy="1143000"/>
          </a:xfrm>
        </p:spPr>
        <p:txBody>
          <a:bodyPr/>
          <a:lstStyle/>
          <a:p>
            <a:pPr eaLnBrk="1" hangingPunct="1"/>
            <a:r>
              <a:rPr lang="en-US">
                <a:latin typeface="Tahoma" charset="0"/>
              </a:rPr>
              <a:t>Red-Black Trees</a:t>
            </a:r>
          </a:p>
        </p:txBody>
      </p:sp>
      <p:sp>
        <p:nvSpPr>
          <p:cNvPr id="16388" name="Oval 383"/>
          <p:cNvSpPr>
            <a:spLocks noChangeArrowheads="1"/>
          </p:cNvSpPr>
          <p:nvPr/>
        </p:nvSpPr>
        <p:spPr bwMode="auto">
          <a:xfrm>
            <a:off x="6159500" y="3308350"/>
            <a:ext cx="319088"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cxnSp>
        <p:nvCxnSpPr>
          <p:cNvPr id="16389" name="AutoShape 384"/>
          <p:cNvCxnSpPr>
            <a:cxnSpLocks noChangeShapeType="1"/>
            <a:stCxn id="16394" idx="0"/>
            <a:endCxn id="16388" idx="5"/>
          </p:cNvCxnSpPr>
          <p:nvPr/>
        </p:nvCxnSpPr>
        <p:spPr bwMode="auto">
          <a:xfrm flipH="1" flipV="1">
            <a:off x="6432550" y="3600450"/>
            <a:ext cx="703263" cy="1746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6390" name="AutoShape 385"/>
          <p:cNvCxnSpPr>
            <a:cxnSpLocks noChangeShapeType="1"/>
            <a:stCxn id="16391" idx="7"/>
            <a:endCxn id="16388" idx="3"/>
          </p:cNvCxnSpPr>
          <p:nvPr/>
        </p:nvCxnSpPr>
        <p:spPr bwMode="auto">
          <a:xfrm flipV="1">
            <a:off x="5514975" y="3600450"/>
            <a:ext cx="690563" cy="2413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16391" name="Oval 386"/>
          <p:cNvSpPr>
            <a:spLocks noChangeArrowheads="1"/>
          </p:cNvSpPr>
          <p:nvPr/>
        </p:nvSpPr>
        <p:spPr bwMode="auto">
          <a:xfrm>
            <a:off x="5241925" y="3803650"/>
            <a:ext cx="320675"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3</a:t>
            </a:r>
          </a:p>
        </p:txBody>
      </p:sp>
      <p:sp>
        <p:nvSpPr>
          <p:cNvPr id="16392" name="Rectangle 387"/>
          <p:cNvSpPr>
            <a:spLocks noChangeAspect="1" noChangeArrowheads="1"/>
          </p:cNvSpPr>
          <p:nvPr/>
        </p:nvSpPr>
        <p:spPr bwMode="auto">
          <a:xfrm>
            <a:off x="4876800" y="4379913"/>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6393" name="AutoShape 388"/>
          <p:cNvCxnSpPr>
            <a:cxnSpLocks noChangeShapeType="1"/>
            <a:stCxn id="16392" idx="0"/>
            <a:endCxn id="16391" idx="3"/>
          </p:cNvCxnSpPr>
          <p:nvPr/>
        </p:nvCxnSpPr>
        <p:spPr bwMode="auto">
          <a:xfrm flipV="1">
            <a:off x="4992688" y="4086225"/>
            <a:ext cx="296862"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6394" name="Oval 389"/>
          <p:cNvSpPr>
            <a:spLocks noChangeArrowheads="1"/>
          </p:cNvSpPr>
          <p:nvPr/>
        </p:nvSpPr>
        <p:spPr bwMode="auto">
          <a:xfrm>
            <a:off x="6975475" y="3784600"/>
            <a:ext cx="319088"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8</a:t>
            </a:r>
          </a:p>
        </p:txBody>
      </p:sp>
      <p:sp>
        <p:nvSpPr>
          <p:cNvPr id="16395" name="Rectangle 390"/>
          <p:cNvSpPr>
            <a:spLocks noChangeAspect="1" noChangeArrowheads="1"/>
          </p:cNvSpPr>
          <p:nvPr/>
        </p:nvSpPr>
        <p:spPr bwMode="auto">
          <a:xfrm>
            <a:off x="6726238" y="4360863"/>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6396" name="Rectangle 391"/>
          <p:cNvSpPr>
            <a:spLocks noChangeAspect="1" noChangeArrowheads="1"/>
          </p:cNvSpPr>
          <p:nvPr/>
        </p:nvSpPr>
        <p:spPr bwMode="auto">
          <a:xfrm>
            <a:off x="7313613" y="4360863"/>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6397" name="AutoShape 392"/>
          <p:cNvCxnSpPr>
            <a:cxnSpLocks noChangeShapeType="1"/>
            <a:stCxn id="16396" idx="0"/>
            <a:endCxn id="16394" idx="5"/>
          </p:cNvCxnSpPr>
          <p:nvPr/>
        </p:nvCxnSpPr>
        <p:spPr bwMode="auto">
          <a:xfrm flipH="1" flipV="1">
            <a:off x="7248525" y="406717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6398" name="AutoShape 393"/>
          <p:cNvCxnSpPr>
            <a:cxnSpLocks noChangeShapeType="1"/>
            <a:stCxn id="16395" idx="0"/>
            <a:endCxn id="16394" idx="3"/>
          </p:cNvCxnSpPr>
          <p:nvPr/>
        </p:nvCxnSpPr>
        <p:spPr bwMode="auto">
          <a:xfrm flipV="1">
            <a:off x="6842125" y="406717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6399" name="Oval 394"/>
          <p:cNvSpPr>
            <a:spLocks noChangeArrowheads="1"/>
          </p:cNvSpPr>
          <p:nvPr/>
        </p:nvSpPr>
        <p:spPr bwMode="auto">
          <a:xfrm>
            <a:off x="5661025" y="4375150"/>
            <a:ext cx="319088"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16400" name="Rectangle 395"/>
          <p:cNvSpPr>
            <a:spLocks noChangeAspect="1" noChangeArrowheads="1"/>
          </p:cNvSpPr>
          <p:nvPr/>
        </p:nvSpPr>
        <p:spPr bwMode="auto">
          <a:xfrm>
            <a:off x="5411788" y="4951413"/>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6401" name="Rectangle 396"/>
          <p:cNvSpPr>
            <a:spLocks noChangeAspect="1" noChangeArrowheads="1"/>
          </p:cNvSpPr>
          <p:nvPr/>
        </p:nvSpPr>
        <p:spPr bwMode="auto">
          <a:xfrm>
            <a:off x="6057900" y="4951413"/>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6402" name="AutoShape 397"/>
          <p:cNvCxnSpPr>
            <a:cxnSpLocks noChangeShapeType="1"/>
            <a:stCxn id="16401" idx="0"/>
            <a:endCxn id="16399" idx="5"/>
          </p:cNvCxnSpPr>
          <p:nvPr/>
        </p:nvCxnSpPr>
        <p:spPr bwMode="auto">
          <a:xfrm flipH="1" flipV="1">
            <a:off x="5934075" y="4657725"/>
            <a:ext cx="239713"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6403" name="AutoShape 398"/>
          <p:cNvCxnSpPr>
            <a:cxnSpLocks noChangeShapeType="1"/>
            <a:stCxn id="16400" idx="0"/>
            <a:endCxn id="16399" idx="3"/>
          </p:cNvCxnSpPr>
          <p:nvPr/>
        </p:nvCxnSpPr>
        <p:spPr bwMode="auto">
          <a:xfrm flipV="1">
            <a:off x="5527675" y="465772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6404" name="AutoShape 399"/>
          <p:cNvCxnSpPr>
            <a:cxnSpLocks noChangeShapeType="1"/>
            <a:stCxn id="16399" idx="0"/>
            <a:endCxn id="16391" idx="5"/>
          </p:cNvCxnSpPr>
          <p:nvPr/>
        </p:nvCxnSpPr>
        <p:spPr bwMode="auto">
          <a:xfrm flipH="1" flipV="1">
            <a:off x="5514975" y="4086225"/>
            <a:ext cx="306388" cy="2794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16405" name="Text Box 400"/>
          <p:cNvSpPr txBox="1">
            <a:spLocks noChangeArrowheads="1"/>
          </p:cNvSpPr>
          <p:nvPr/>
        </p:nvSpPr>
        <p:spPr bwMode="auto">
          <a:xfrm>
            <a:off x="5029200" y="3460750"/>
            <a:ext cx="31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solidFill>
                  <a:schemeClr val="tx2"/>
                </a:solidFill>
                <a:latin typeface="Times New Roman" charset="0"/>
              </a:rPr>
              <a:t>v</a:t>
            </a:r>
          </a:p>
        </p:txBody>
      </p:sp>
      <p:sp>
        <p:nvSpPr>
          <p:cNvPr id="16406" name="Text Box 401"/>
          <p:cNvSpPr txBox="1">
            <a:spLocks noChangeArrowheads="1"/>
          </p:cNvSpPr>
          <p:nvPr/>
        </p:nvSpPr>
        <p:spPr bwMode="auto">
          <a:xfrm>
            <a:off x="5867400" y="3994150"/>
            <a:ext cx="31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solidFill>
                  <a:schemeClr val="tx2"/>
                </a:solidFill>
                <a:latin typeface="Times New Roman" charset="0"/>
              </a:rPr>
              <a:t>z</a:t>
            </a:r>
          </a:p>
        </p:txBody>
      </p:sp>
      <p:sp>
        <p:nvSpPr>
          <p:cNvPr id="26" name="Subtitle 1"/>
          <p:cNvSpPr>
            <a:spLocks noGrp="1"/>
          </p:cNvSpPr>
          <p:nvPr>
            <p:ph type="subTitle" idx="1"/>
          </p:nvPr>
        </p:nvSpPr>
        <p:spPr>
          <a:xfrm>
            <a:off x="914400" y="381000"/>
            <a:ext cx="6629400" cy="990600"/>
          </a:xfrm>
        </p:spPr>
        <p:txBody>
          <a:bodyPr>
            <a:normAutofit/>
          </a:bodyPr>
          <a:lstStyle/>
          <a:p>
            <a:r>
              <a:rPr lang="en-US" sz="1800" dirty="0" smtClean="0"/>
              <a:t>Presentation for use with the textbook </a:t>
            </a:r>
            <a:r>
              <a:rPr lang="en-US" sz="1800" dirty="0" smtClean="0">
                <a:solidFill>
                  <a:schemeClr val="tx2"/>
                </a:solidFill>
              </a:rPr>
              <a:t>Algorithm Design and Applications</a:t>
            </a:r>
            <a:r>
              <a:rPr lang="en-US" sz="1800" dirty="0" smtClean="0"/>
              <a:t>, by M. T. Goodrich and R. Tamassia, Wiley, 2015</a:t>
            </a:r>
            <a:endParaRPr lang="en-US" sz="1800" dirty="0"/>
          </a:p>
        </p:txBody>
      </p:sp>
    </p:spTree>
    <p:extLst>
      <p:ext uri="{BB962C8B-B14F-4D97-AF65-F5344CB8AC3E}">
        <p14:creationId xmlns:p14="http://schemas.microsoft.com/office/powerpoint/2010/main" val="40171763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1945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D4A2CBB-6B55-2047-BDB5-3BDB786F1669}" type="slidenum">
              <a:rPr lang="en-US" sz="1400"/>
              <a:pPr eaLnBrk="1" hangingPunct="1"/>
              <a:t>25</a:t>
            </a:fld>
            <a:endParaRPr lang="en-US" sz="1400"/>
          </a:p>
        </p:txBody>
      </p:sp>
      <p:sp>
        <p:nvSpPr>
          <p:cNvPr id="19459" name="Rectangle 2"/>
          <p:cNvSpPr>
            <a:spLocks noGrp="1" noChangeArrowheads="1"/>
          </p:cNvSpPr>
          <p:nvPr>
            <p:ph type="title"/>
          </p:nvPr>
        </p:nvSpPr>
        <p:spPr/>
        <p:txBody>
          <a:bodyPr/>
          <a:lstStyle/>
          <a:p>
            <a:pPr eaLnBrk="1" hangingPunct="1"/>
            <a:r>
              <a:rPr lang="en-US">
                <a:latin typeface="Tahoma" charset="0"/>
              </a:rPr>
              <a:t>Red-Black Trees</a:t>
            </a:r>
            <a:endParaRPr lang="en-US">
              <a:latin typeface="Tahoma" charset="0"/>
              <a:cs typeface="Tahoma" charset="0"/>
            </a:endParaRPr>
          </a:p>
        </p:txBody>
      </p:sp>
      <p:sp>
        <p:nvSpPr>
          <p:cNvPr id="19460" name="Rectangle 3" descr="Rectangle: Click to edit Master text styles&#10;Second level&#10;Third level&#10;Fourth level&#10;Fifth level"/>
          <p:cNvSpPr>
            <a:spLocks noGrp="1" noChangeArrowheads="1"/>
          </p:cNvSpPr>
          <p:nvPr>
            <p:ph type="body" idx="1"/>
          </p:nvPr>
        </p:nvSpPr>
        <p:spPr>
          <a:xfrm>
            <a:off x="762000" y="1676400"/>
            <a:ext cx="8077200" cy="2209800"/>
          </a:xfrm>
        </p:spPr>
        <p:txBody>
          <a:bodyPr/>
          <a:lstStyle/>
          <a:p>
            <a:pPr eaLnBrk="1" hangingPunct="1">
              <a:lnSpc>
                <a:spcPct val="90000"/>
              </a:lnSpc>
            </a:pPr>
            <a:r>
              <a:rPr lang="en-US" sz="2400" dirty="0">
                <a:latin typeface="Tahoma" charset="0"/>
              </a:rPr>
              <a:t>A red-black tree </a:t>
            </a:r>
            <a:r>
              <a:rPr lang="en-US" sz="2400" dirty="0" smtClean="0">
                <a:latin typeface="Tahoma" charset="0"/>
              </a:rPr>
              <a:t>is a </a:t>
            </a:r>
            <a:r>
              <a:rPr lang="en-US" sz="2400" dirty="0">
                <a:latin typeface="Tahoma" charset="0"/>
              </a:rPr>
              <a:t>binary search tree that satisfies the following properties:</a:t>
            </a:r>
          </a:p>
          <a:p>
            <a:pPr lvl="1" eaLnBrk="1" hangingPunct="1">
              <a:lnSpc>
                <a:spcPct val="90000"/>
              </a:lnSpc>
            </a:pPr>
            <a:r>
              <a:rPr lang="en-US" sz="2000" dirty="0">
                <a:solidFill>
                  <a:schemeClr val="tx2"/>
                </a:solidFill>
                <a:latin typeface="Tahoma" charset="0"/>
              </a:rPr>
              <a:t>Root Property</a:t>
            </a:r>
            <a:r>
              <a:rPr lang="en-US" sz="2000" dirty="0">
                <a:latin typeface="Tahoma" charset="0"/>
              </a:rPr>
              <a:t>: the root is black</a:t>
            </a:r>
          </a:p>
          <a:p>
            <a:pPr lvl="1" eaLnBrk="1" hangingPunct="1">
              <a:lnSpc>
                <a:spcPct val="90000"/>
              </a:lnSpc>
            </a:pPr>
            <a:r>
              <a:rPr lang="en-US" sz="2000" dirty="0">
                <a:solidFill>
                  <a:schemeClr val="tx2"/>
                </a:solidFill>
                <a:latin typeface="Tahoma" charset="0"/>
              </a:rPr>
              <a:t>External Property</a:t>
            </a:r>
            <a:r>
              <a:rPr lang="en-US" sz="2000" dirty="0">
                <a:latin typeface="Tahoma" charset="0"/>
              </a:rPr>
              <a:t>: every </a:t>
            </a:r>
            <a:r>
              <a:rPr lang="en-US" sz="2000" dirty="0" smtClean="0">
                <a:latin typeface="Tahoma" charset="0"/>
              </a:rPr>
              <a:t>external node (leaf) </a:t>
            </a:r>
            <a:r>
              <a:rPr lang="en-US" sz="2000" dirty="0">
                <a:latin typeface="Tahoma" charset="0"/>
              </a:rPr>
              <a:t>is black</a:t>
            </a:r>
          </a:p>
          <a:p>
            <a:pPr lvl="1" eaLnBrk="1" hangingPunct="1">
              <a:lnSpc>
                <a:spcPct val="90000"/>
              </a:lnSpc>
            </a:pPr>
            <a:r>
              <a:rPr lang="en-US" sz="2000" dirty="0">
                <a:solidFill>
                  <a:schemeClr val="tx2"/>
                </a:solidFill>
                <a:latin typeface="Tahoma" charset="0"/>
              </a:rPr>
              <a:t>Internal Property</a:t>
            </a:r>
            <a:r>
              <a:rPr lang="en-US" sz="2000" dirty="0">
                <a:latin typeface="Tahoma" charset="0"/>
              </a:rPr>
              <a:t>: the children of a red node are black</a:t>
            </a:r>
          </a:p>
          <a:p>
            <a:pPr lvl="1" eaLnBrk="1" hangingPunct="1">
              <a:lnSpc>
                <a:spcPct val="90000"/>
              </a:lnSpc>
            </a:pPr>
            <a:r>
              <a:rPr lang="en-US" sz="2000" dirty="0" smtClean="0">
                <a:solidFill>
                  <a:schemeClr val="tx2"/>
                </a:solidFill>
                <a:latin typeface="Tahoma" charset="0"/>
              </a:rPr>
              <a:t>Black-depth </a:t>
            </a:r>
            <a:r>
              <a:rPr lang="en-US" sz="2000" dirty="0">
                <a:solidFill>
                  <a:schemeClr val="tx2"/>
                </a:solidFill>
                <a:latin typeface="Tahoma" charset="0"/>
              </a:rPr>
              <a:t>Property</a:t>
            </a:r>
            <a:r>
              <a:rPr lang="en-US" sz="2000" dirty="0">
                <a:latin typeface="Tahoma" charset="0"/>
              </a:rPr>
              <a:t>: all the leaves have the same black depth</a:t>
            </a:r>
          </a:p>
        </p:txBody>
      </p:sp>
      <p:sp>
        <p:nvSpPr>
          <p:cNvPr id="19461" name="Oval 4"/>
          <p:cNvSpPr>
            <a:spLocks noChangeArrowheads="1"/>
          </p:cNvSpPr>
          <p:nvPr/>
        </p:nvSpPr>
        <p:spPr bwMode="auto">
          <a:xfrm>
            <a:off x="4403725" y="3917950"/>
            <a:ext cx="320675" cy="319088"/>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9462" name="Oval 5"/>
          <p:cNvSpPr>
            <a:spLocks noChangeArrowheads="1"/>
          </p:cNvSpPr>
          <p:nvPr/>
        </p:nvSpPr>
        <p:spPr bwMode="auto">
          <a:xfrm>
            <a:off x="5910263" y="4429125"/>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15</a:t>
            </a:r>
          </a:p>
        </p:txBody>
      </p:sp>
      <p:sp>
        <p:nvSpPr>
          <p:cNvPr id="19463" name="Oval 6"/>
          <p:cNvSpPr>
            <a:spLocks noChangeArrowheads="1"/>
          </p:cNvSpPr>
          <p:nvPr/>
        </p:nvSpPr>
        <p:spPr bwMode="auto">
          <a:xfrm>
            <a:off x="3046413" y="4429125"/>
            <a:ext cx="319087"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19464" name="Oval 7"/>
          <p:cNvSpPr>
            <a:spLocks noChangeArrowheads="1"/>
          </p:cNvSpPr>
          <p:nvPr/>
        </p:nvSpPr>
        <p:spPr bwMode="auto">
          <a:xfrm>
            <a:off x="3633788" y="4924425"/>
            <a:ext cx="320675"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9465" name="Rectangle 8"/>
          <p:cNvSpPr>
            <a:spLocks noChangeAspect="1" noChangeArrowheads="1"/>
          </p:cNvSpPr>
          <p:nvPr/>
        </p:nvSpPr>
        <p:spPr bwMode="auto">
          <a:xfrm>
            <a:off x="3386138" y="5500688"/>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9466" name="AutoShape 10"/>
          <p:cNvCxnSpPr>
            <a:cxnSpLocks noChangeShapeType="1"/>
            <a:stCxn id="19461" idx="3"/>
            <a:endCxn id="19463" idx="7"/>
          </p:cNvCxnSpPr>
          <p:nvPr/>
        </p:nvCxnSpPr>
        <p:spPr bwMode="auto">
          <a:xfrm flipH="1">
            <a:off x="3319463" y="4210050"/>
            <a:ext cx="1131887" cy="25717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9467" name="AutoShape 11"/>
          <p:cNvCxnSpPr>
            <a:cxnSpLocks noChangeShapeType="1"/>
            <a:stCxn id="19462" idx="1"/>
            <a:endCxn id="19461" idx="5"/>
          </p:cNvCxnSpPr>
          <p:nvPr/>
        </p:nvCxnSpPr>
        <p:spPr bwMode="auto">
          <a:xfrm flipH="1" flipV="1">
            <a:off x="4676775" y="4210050"/>
            <a:ext cx="1279525" cy="24765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68" name="AutoShape 12"/>
          <p:cNvCxnSpPr>
            <a:cxnSpLocks noChangeShapeType="1"/>
            <a:stCxn id="19489" idx="0"/>
            <a:endCxn id="19462" idx="5"/>
          </p:cNvCxnSpPr>
          <p:nvPr/>
        </p:nvCxnSpPr>
        <p:spPr bwMode="auto">
          <a:xfrm flipH="1" flipV="1">
            <a:off x="6183313" y="4721225"/>
            <a:ext cx="536575" cy="1746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9469" name="AutoShape 13"/>
          <p:cNvCxnSpPr>
            <a:cxnSpLocks noChangeShapeType="1"/>
            <a:stCxn id="19479" idx="7"/>
            <a:endCxn id="19462" idx="3"/>
          </p:cNvCxnSpPr>
          <p:nvPr/>
        </p:nvCxnSpPr>
        <p:spPr bwMode="auto">
          <a:xfrm flipV="1">
            <a:off x="5537200" y="4721225"/>
            <a:ext cx="419100" cy="2413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9470" name="AutoShape 14"/>
          <p:cNvCxnSpPr>
            <a:cxnSpLocks noChangeShapeType="1"/>
            <a:stCxn id="19484" idx="1"/>
            <a:endCxn id="19464" idx="5"/>
          </p:cNvCxnSpPr>
          <p:nvPr/>
        </p:nvCxnSpPr>
        <p:spPr bwMode="auto">
          <a:xfrm flipH="1" flipV="1">
            <a:off x="3906838" y="5216525"/>
            <a:ext cx="198437" cy="2635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9471" name="AutoShape 15"/>
          <p:cNvCxnSpPr>
            <a:cxnSpLocks noChangeShapeType="1"/>
            <a:stCxn id="19465" idx="0"/>
            <a:endCxn id="19464" idx="3"/>
          </p:cNvCxnSpPr>
          <p:nvPr/>
        </p:nvCxnSpPr>
        <p:spPr bwMode="auto">
          <a:xfrm flipV="1">
            <a:off x="3502025" y="5216525"/>
            <a:ext cx="179388" cy="26511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72" name="AutoShape 16"/>
          <p:cNvCxnSpPr>
            <a:cxnSpLocks noChangeShapeType="1"/>
            <a:stCxn id="19474" idx="7"/>
            <a:endCxn id="19463" idx="3"/>
          </p:cNvCxnSpPr>
          <p:nvPr/>
        </p:nvCxnSpPr>
        <p:spPr bwMode="auto">
          <a:xfrm flipV="1">
            <a:off x="2732088" y="4711700"/>
            <a:ext cx="360362" cy="24130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73" name="AutoShape 17"/>
          <p:cNvCxnSpPr>
            <a:cxnSpLocks noChangeShapeType="1"/>
            <a:stCxn id="19464" idx="1"/>
            <a:endCxn id="19463" idx="5"/>
          </p:cNvCxnSpPr>
          <p:nvPr/>
        </p:nvCxnSpPr>
        <p:spPr bwMode="auto">
          <a:xfrm flipH="1" flipV="1">
            <a:off x="3319463" y="4711700"/>
            <a:ext cx="361950" cy="24130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9474" name="Oval 18"/>
          <p:cNvSpPr>
            <a:spLocks noChangeArrowheads="1"/>
          </p:cNvSpPr>
          <p:nvPr/>
        </p:nvSpPr>
        <p:spPr bwMode="auto">
          <a:xfrm>
            <a:off x="2459038" y="4924425"/>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9475" name="Rectangle 19"/>
          <p:cNvSpPr>
            <a:spLocks noChangeAspect="1" noChangeArrowheads="1"/>
          </p:cNvSpPr>
          <p:nvPr/>
        </p:nvSpPr>
        <p:spPr bwMode="auto">
          <a:xfrm>
            <a:off x="2209800" y="5500688"/>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9476" name="Rectangle 20"/>
          <p:cNvSpPr>
            <a:spLocks noChangeAspect="1" noChangeArrowheads="1"/>
          </p:cNvSpPr>
          <p:nvPr/>
        </p:nvSpPr>
        <p:spPr bwMode="auto">
          <a:xfrm>
            <a:off x="2797175" y="5500688"/>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9477" name="AutoShape 21"/>
          <p:cNvCxnSpPr>
            <a:cxnSpLocks noChangeShapeType="1"/>
            <a:stCxn id="19476" idx="0"/>
            <a:endCxn id="19474" idx="5"/>
          </p:cNvCxnSpPr>
          <p:nvPr/>
        </p:nvCxnSpPr>
        <p:spPr bwMode="auto">
          <a:xfrm flipH="1" flipV="1">
            <a:off x="2732088" y="5216525"/>
            <a:ext cx="180975" cy="26511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78" name="AutoShape 22"/>
          <p:cNvCxnSpPr>
            <a:cxnSpLocks noChangeShapeType="1"/>
            <a:stCxn id="19475" idx="0"/>
            <a:endCxn id="19474" idx="3"/>
          </p:cNvCxnSpPr>
          <p:nvPr/>
        </p:nvCxnSpPr>
        <p:spPr bwMode="auto">
          <a:xfrm flipV="1">
            <a:off x="2325688" y="5216525"/>
            <a:ext cx="179387" cy="26511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9479" name="Oval 23"/>
          <p:cNvSpPr>
            <a:spLocks noChangeArrowheads="1"/>
          </p:cNvSpPr>
          <p:nvPr/>
        </p:nvSpPr>
        <p:spPr bwMode="auto">
          <a:xfrm>
            <a:off x="5264150" y="4924425"/>
            <a:ext cx="320675"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12</a:t>
            </a:r>
          </a:p>
        </p:txBody>
      </p:sp>
      <p:sp>
        <p:nvSpPr>
          <p:cNvPr id="19480" name="Rectangle 24"/>
          <p:cNvSpPr>
            <a:spLocks noChangeAspect="1" noChangeArrowheads="1"/>
          </p:cNvSpPr>
          <p:nvPr/>
        </p:nvSpPr>
        <p:spPr bwMode="auto">
          <a:xfrm>
            <a:off x="5016500" y="5500688"/>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9481" name="Rectangle 25"/>
          <p:cNvSpPr>
            <a:spLocks noChangeAspect="1" noChangeArrowheads="1"/>
          </p:cNvSpPr>
          <p:nvPr/>
        </p:nvSpPr>
        <p:spPr bwMode="auto">
          <a:xfrm>
            <a:off x="5602288" y="5500688"/>
            <a:ext cx="231775"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9482" name="AutoShape 26"/>
          <p:cNvCxnSpPr>
            <a:cxnSpLocks noChangeShapeType="1"/>
            <a:stCxn id="19481" idx="0"/>
            <a:endCxn id="19479" idx="5"/>
          </p:cNvCxnSpPr>
          <p:nvPr/>
        </p:nvCxnSpPr>
        <p:spPr bwMode="auto">
          <a:xfrm flipH="1" flipV="1">
            <a:off x="5537200" y="5207000"/>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83" name="AutoShape 27"/>
          <p:cNvCxnSpPr>
            <a:cxnSpLocks noChangeShapeType="1"/>
            <a:stCxn id="19480" idx="0"/>
            <a:endCxn id="19479" idx="3"/>
          </p:cNvCxnSpPr>
          <p:nvPr/>
        </p:nvCxnSpPr>
        <p:spPr bwMode="auto">
          <a:xfrm flipV="1">
            <a:off x="5132388" y="5207000"/>
            <a:ext cx="179387"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9484" name="Oval 28"/>
          <p:cNvSpPr>
            <a:spLocks noChangeArrowheads="1"/>
          </p:cNvSpPr>
          <p:nvPr/>
        </p:nvSpPr>
        <p:spPr bwMode="auto">
          <a:xfrm>
            <a:off x="4057650" y="5441950"/>
            <a:ext cx="320675"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sp>
        <p:nvSpPr>
          <p:cNvPr id="19485" name="Rectangle 29"/>
          <p:cNvSpPr>
            <a:spLocks noChangeAspect="1" noChangeArrowheads="1"/>
          </p:cNvSpPr>
          <p:nvPr/>
        </p:nvSpPr>
        <p:spPr bwMode="auto">
          <a:xfrm>
            <a:off x="3810000" y="6018213"/>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9486" name="Rectangle 30"/>
          <p:cNvSpPr>
            <a:spLocks noChangeAspect="1" noChangeArrowheads="1"/>
          </p:cNvSpPr>
          <p:nvPr/>
        </p:nvSpPr>
        <p:spPr bwMode="auto">
          <a:xfrm>
            <a:off x="4395788" y="6018213"/>
            <a:ext cx="231775"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9487" name="AutoShape 31"/>
          <p:cNvCxnSpPr>
            <a:cxnSpLocks noChangeShapeType="1"/>
            <a:stCxn id="19486" idx="0"/>
            <a:endCxn id="19484" idx="5"/>
          </p:cNvCxnSpPr>
          <p:nvPr/>
        </p:nvCxnSpPr>
        <p:spPr bwMode="auto">
          <a:xfrm flipH="1" flipV="1">
            <a:off x="4330700" y="572452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88" name="AutoShape 32"/>
          <p:cNvCxnSpPr>
            <a:cxnSpLocks noChangeShapeType="1"/>
            <a:stCxn id="19485" idx="0"/>
            <a:endCxn id="19484" idx="3"/>
          </p:cNvCxnSpPr>
          <p:nvPr/>
        </p:nvCxnSpPr>
        <p:spPr bwMode="auto">
          <a:xfrm flipV="1">
            <a:off x="3925888" y="5724525"/>
            <a:ext cx="179387"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9489" name="Oval 45"/>
          <p:cNvSpPr>
            <a:spLocks noChangeArrowheads="1"/>
          </p:cNvSpPr>
          <p:nvPr/>
        </p:nvSpPr>
        <p:spPr bwMode="auto">
          <a:xfrm>
            <a:off x="6559550" y="4905375"/>
            <a:ext cx="319088"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21</a:t>
            </a:r>
          </a:p>
        </p:txBody>
      </p:sp>
      <p:sp>
        <p:nvSpPr>
          <p:cNvPr id="19490" name="Rectangle 46"/>
          <p:cNvSpPr>
            <a:spLocks noChangeAspect="1" noChangeArrowheads="1"/>
          </p:cNvSpPr>
          <p:nvPr/>
        </p:nvSpPr>
        <p:spPr bwMode="auto">
          <a:xfrm>
            <a:off x="6310313" y="5481638"/>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9491" name="Rectangle 47"/>
          <p:cNvSpPr>
            <a:spLocks noChangeAspect="1" noChangeArrowheads="1"/>
          </p:cNvSpPr>
          <p:nvPr/>
        </p:nvSpPr>
        <p:spPr bwMode="auto">
          <a:xfrm>
            <a:off x="6897688" y="5481638"/>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9492" name="AutoShape 48"/>
          <p:cNvCxnSpPr>
            <a:cxnSpLocks noChangeShapeType="1"/>
            <a:stCxn id="19491" idx="0"/>
            <a:endCxn id="19489" idx="5"/>
          </p:cNvCxnSpPr>
          <p:nvPr/>
        </p:nvCxnSpPr>
        <p:spPr bwMode="auto">
          <a:xfrm flipH="1" flipV="1">
            <a:off x="6832600" y="5187950"/>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93" name="AutoShape 49"/>
          <p:cNvCxnSpPr>
            <a:cxnSpLocks noChangeShapeType="1"/>
            <a:stCxn id="19490" idx="0"/>
            <a:endCxn id="19489" idx="3"/>
          </p:cNvCxnSpPr>
          <p:nvPr/>
        </p:nvCxnSpPr>
        <p:spPr bwMode="auto">
          <a:xfrm flipV="1">
            <a:off x="6426200" y="5187950"/>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4112340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17803" y="2133600"/>
            <a:ext cx="6019060" cy="3657600"/>
          </a:xfrm>
          <a:prstGeom prst="rect">
            <a:avLst/>
          </a:prstGeom>
        </p:spPr>
      </p:pic>
      <p:sp>
        <p:nvSpPr>
          <p:cNvPr id="20481"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2048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6DA1A7A-C578-E141-8C5C-1664930642D3}" type="slidenum">
              <a:rPr lang="en-US" sz="1400"/>
              <a:pPr eaLnBrk="1" hangingPunct="1"/>
              <a:t>26</a:t>
            </a:fld>
            <a:endParaRPr lang="en-US" sz="1400"/>
          </a:p>
        </p:txBody>
      </p:sp>
      <p:sp>
        <p:nvSpPr>
          <p:cNvPr id="20483" name="Rectangle 2"/>
          <p:cNvSpPr>
            <a:spLocks noGrp="1" noChangeArrowheads="1"/>
          </p:cNvSpPr>
          <p:nvPr>
            <p:ph type="title"/>
          </p:nvPr>
        </p:nvSpPr>
        <p:spPr/>
        <p:txBody>
          <a:bodyPr/>
          <a:lstStyle/>
          <a:p>
            <a:pPr eaLnBrk="1" hangingPunct="1"/>
            <a:r>
              <a:rPr lang="en-US">
                <a:latin typeface="Tahoma" charset="0"/>
              </a:rPr>
              <a:t>Height of a Red-Black Tree</a:t>
            </a:r>
          </a:p>
        </p:txBody>
      </p:sp>
      <p:sp>
        <p:nvSpPr>
          <p:cNvPr id="20484" name="Rectangle 3" descr="Rectangle: Click to edit Master text styles&#10;Second level&#10;Third level&#10;Fourth level&#10;Fifth level"/>
          <p:cNvSpPr>
            <a:spLocks noGrp="1" noChangeArrowheads="1"/>
          </p:cNvSpPr>
          <p:nvPr>
            <p:ph type="body" idx="1"/>
          </p:nvPr>
        </p:nvSpPr>
        <p:spPr>
          <a:xfrm>
            <a:off x="838200" y="1676400"/>
            <a:ext cx="7772400" cy="4724400"/>
          </a:xfrm>
        </p:spPr>
        <p:txBody>
          <a:bodyPr/>
          <a:lstStyle/>
          <a:p>
            <a:pPr eaLnBrk="1" hangingPunct="1"/>
            <a:r>
              <a:rPr lang="en-US" sz="2400" dirty="0">
                <a:solidFill>
                  <a:schemeClr val="tx2"/>
                </a:solidFill>
                <a:latin typeface="Tahoma" charset="0"/>
              </a:rPr>
              <a:t>Theorem:</a:t>
            </a:r>
            <a:r>
              <a:rPr lang="en-US" sz="2400" dirty="0">
                <a:latin typeface="Tahoma" charset="0"/>
              </a:rPr>
              <a:t> A red-black tree storing </a:t>
            </a:r>
            <a:r>
              <a:rPr lang="en-US" sz="2400" b="1" i="1" dirty="0">
                <a:latin typeface="Times New Roman" charset="0"/>
              </a:rPr>
              <a:t>n</a:t>
            </a:r>
            <a:r>
              <a:rPr lang="en-US" sz="2400" dirty="0">
                <a:latin typeface="Times New Roman" charset="0"/>
              </a:rPr>
              <a:t> </a:t>
            </a:r>
            <a:r>
              <a:rPr lang="en-US" sz="2400" dirty="0">
                <a:latin typeface="Tahoma" charset="0"/>
              </a:rPr>
              <a:t>items has height </a:t>
            </a:r>
            <a:r>
              <a:rPr lang="en-US" sz="2400" b="1" i="1" dirty="0">
                <a:latin typeface="Times New Roman" charset="0"/>
              </a:rPr>
              <a:t>O</a:t>
            </a:r>
            <a:r>
              <a:rPr lang="en-US" sz="2400" dirty="0">
                <a:latin typeface="Times New Roman" charset="0"/>
              </a:rPr>
              <a:t>(log </a:t>
            </a:r>
            <a:r>
              <a:rPr lang="en-US" sz="2400" b="1" i="1" dirty="0">
                <a:latin typeface="Times New Roman" charset="0"/>
              </a:rPr>
              <a:t>n</a:t>
            </a:r>
            <a:r>
              <a:rPr lang="en-US" sz="2400" dirty="0" smtClean="0">
                <a:latin typeface="Times New Roman" charset="0"/>
              </a:rPr>
              <a:t>).</a:t>
            </a:r>
            <a:endParaRPr lang="en-US" sz="2400" dirty="0">
              <a:latin typeface="Times New Roman" charset="0"/>
            </a:endParaRPr>
          </a:p>
          <a:p>
            <a:pPr eaLnBrk="1" hangingPunct="1"/>
            <a:endParaRPr lang="en-US" sz="2400" dirty="0">
              <a:latin typeface="Times New Roman" charset="0"/>
            </a:endParaRPr>
          </a:p>
          <a:p>
            <a:pPr eaLnBrk="1" hangingPunct="1"/>
            <a:endParaRPr lang="en-US" sz="2400" dirty="0">
              <a:latin typeface="Times New Roman" charset="0"/>
            </a:endParaRPr>
          </a:p>
          <a:p>
            <a:pPr eaLnBrk="1" hangingPunct="1"/>
            <a:endParaRPr lang="en-US" sz="2400" dirty="0">
              <a:latin typeface="Times New Roman" charset="0"/>
            </a:endParaRPr>
          </a:p>
          <a:p>
            <a:pPr eaLnBrk="1" hangingPunct="1"/>
            <a:endParaRPr lang="en-US" sz="2400" dirty="0" smtClean="0">
              <a:latin typeface="Tahoma" charset="0"/>
            </a:endParaRPr>
          </a:p>
          <a:p>
            <a:pPr eaLnBrk="1" hangingPunct="1"/>
            <a:endParaRPr lang="en-US" sz="2400" dirty="0">
              <a:latin typeface="Tahoma" charset="0"/>
            </a:endParaRPr>
          </a:p>
          <a:p>
            <a:pPr marL="0" indent="0" eaLnBrk="1" hangingPunct="1">
              <a:buNone/>
            </a:pPr>
            <a:endParaRPr lang="en-US" sz="2400" dirty="0" smtClean="0">
              <a:latin typeface="Tahoma" charset="0"/>
            </a:endParaRPr>
          </a:p>
          <a:p>
            <a:pPr marL="0" indent="0" eaLnBrk="1" hangingPunct="1">
              <a:buNone/>
            </a:pPr>
            <a:endParaRPr lang="en-US" sz="2400" dirty="0">
              <a:latin typeface="Tahoma" charset="0"/>
            </a:endParaRPr>
          </a:p>
          <a:p>
            <a:pPr marL="0" indent="0" eaLnBrk="1" hangingPunct="1">
              <a:buNone/>
            </a:pPr>
            <a:r>
              <a:rPr lang="en-US" sz="2400" dirty="0" smtClean="0">
                <a:latin typeface="Tahoma" charset="0"/>
              </a:rPr>
              <a:t>By </a:t>
            </a:r>
            <a:r>
              <a:rPr lang="en-US" sz="2400" dirty="0">
                <a:latin typeface="Tahoma" charset="0"/>
              </a:rPr>
              <a:t>the above theorem, searching in a red-black tree takes </a:t>
            </a:r>
            <a:r>
              <a:rPr lang="en-US" sz="2400" b="1" i="1" dirty="0">
                <a:latin typeface="Times New Roman" charset="0"/>
              </a:rPr>
              <a:t>O</a:t>
            </a:r>
            <a:r>
              <a:rPr lang="en-US" sz="2400" dirty="0">
                <a:latin typeface="Times New Roman" charset="0"/>
              </a:rPr>
              <a:t>(log </a:t>
            </a:r>
            <a:r>
              <a:rPr lang="en-US" sz="2400" b="1" i="1" dirty="0">
                <a:latin typeface="Times New Roman" charset="0"/>
              </a:rPr>
              <a:t>n</a:t>
            </a:r>
            <a:r>
              <a:rPr lang="en-US" sz="2400" dirty="0">
                <a:latin typeface="Times New Roman" charset="0"/>
              </a:rPr>
              <a:t>)</a:t>
            </a:r>
            <a:r>
              <a:rPr lang="en-US" sz="2400" dirty="0">
                <a:latin typeface="Tahoma" charset="0"/>
              </a:rPr>
              <a:t> </a:t>
            </a:r>
            <a:r>
              <a:rPr lang="en-US" sz="2400" dirty="0" smtClean="0">
                <a:latin typeface="Tahoma" charset="0"/>
              </a:rPr>
              <a:t>time.</a:t>
            </a:r>
            <a:endParaRPr lang="en-US" sz="2400" dirty="0">
              <a:latin typeface="Tahoma" charset="0"/>
            </a:endParaRPr>
          </a:p>
          <a:p>
            <a:pPr eaLnBrk="1" hangingPunct="1"/>
            <a:endParaRPr lang="en-US" sz="2800" dirty="0">
              <a:latin typeface="Tahoma" charset="0"/>
            </a:endParaRPr>
          </a:p>
        </p:txBody>
      </p:sp>
    </p:spTree>
    <p:extLst>
      <p:ext uri="{BB962C8B-B14F-4D97-AF65-F5344CB8AC3E}">
        <p14:creationId xmlns:p14="http://schemas.microsoft.com/office/powerpoint/2010/main" val="9709922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2048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6DA1A7A-C578-E141-8C5C-1664930642D3}" type="slidenum">
              <a:rPr lang="en-US" sz="1400"/>
              <a:pPr eaLnBrk="1" hangingPunct="1"/>
              <a:t>27</a:t>
            </a:fld>
            <a:endParaRPr lang="en-US" sz="1400"/>
          </a:p>
        </p:txBody>
      </p:sp>
      <p:sp>
        <p:nvSpPr>
          <p:cNvPr id="20483" name="Rectangle 2"/>
          <p:cNvSpPr>
            <a:spLocks noGrp="1" noChangeArrowheads="1"/>
          </p:cNvSpPr>
          <p:nvPr>
            <p:ph type="title"/>
          </p:nvPr>
        </p:nvSpPr>
        <p:spPr/>
        <p:txBody>
          <a:bodyPr/>
          <a:lstStyle/>
          <a:p>
            <a:pPr eaLnBrk="1" hangingPunct="1"/>
            <a:r>
              <a:rPr lang="en-US" dirty="0" smtClean="0">
                <a:latin typeface="Tahoma" charset="0"/>
              </a:rPr>
              <a:t>Red</a:t>
            </a:r>
            <a:r>
              <a:rPr lang="en-US" dirty="0">
                <a:latin typeface="Tahoma" charset="0"/>
              </a:rPr>
              <a:t>-Black </a:t>
            </a:r>
            <a:r>
              <a:rPr lang="en-US" dirty="0" smtClean="0">
                <a:latin typeface="Tahoma" charset="0"/>
              </a:rPr>
              <a:t>Tree Performance</a:t>
            </a:r>
            <a:endParaRPr lang="en-US" dirty="0">
              <a:latin typeface="Tahoma" charset="0"/>
            </a:endParaRPr>
          </a:p>
        </p:txBody>
      </p:sp>
      <p:sp>
        <p:nvSpPr>
          <p:cNvPr id="20484" name="Rectangle 3" descr="Rectangle: Click to edit Master text styles&#10;Second level&#10;Third level&#10;Fourth level&#10;Fifth level"/>
          <p:cNvSpPr>
            <a:spLocks noGrp="1" noChangeArrowheads="1"/>
          </p:cNvSpPr>
          <p:nvPr>
            <p:ph type="body" idx="1"/>
          </p:nvPr>
        </p:nvSpPr>
        <p:spPr>
          <a:xfrm>
            <a:off x="838200" y="1676400"/>
            <a:ext cx="7848600" cy="4419600"/>
          </a:xfrm>
        </p:spPr>
        <p:txBody>
          <a:bodyPr/>
          <a:lstStyle/>
          <a:p>
            <a:pPr eaLnBrk="1" hangingPunct="1">
              <a:buFont typeface="Arial"/>
              <a:buChar char="•"/>
            </a:pPr>
            <a:r>
              <a:rPr lang="en-US" sz="2400" dirty="0" smtClean="0">
                <a:latin typeface="Tahoma" charset="0"/>
              </a:rPr>
              <a:t>By </a:t>
            </a:r>
            <a:r>
              <a:rPr lang="en-US" sz="2400" dirty="0">
                <a:latin typeface="Tahoma" charset="0"/>
              </a:rPr>
              <a:t>the above theorem, searching in a red-black tree takes </a:t>
            </a:r>
            <a:r>
              <a:rPr lang="en-US" sz="2400" b="1" i="1" dirty="0">
                <a:latin typeface="Times New Roman" charset="0"/>
              </a:rPr>
              <a:t>O</a:t>
            </a:r>
            <a:r>
              <a:rPr lang="en-US" sz="2400" dirty="0">
                <a:latin typeface="Times New Roman" charset="0"/>
              </a:rPr>
              <a:t>(log </a:t>
            </a:r>
            <a:r>
              <a:rPr lang="en-US" sz="2400" b="1" i="1" dirty="0">
                <a:latin typeface="Times New Roman" charset="0"/>
              </a:rPr>
              <a:t>n</a:t>
            </a:r>
            <a:r>
              <a:rPr lang="en-US" sz="2400" dirty="0">
                <a:latin typeface="Times New Roman" charset="0"/>
              </a:rPr>
              <a:t>)</a:t>
            </a:r>
            <a:r>
              <a:rPr lang="en-US" sz="2400" dirty="0">
                <a:latin typeface="Tahoma" charset="0"/>
              </a:rPr>
              <a:t> </a:t>
            </a:r>
            <a:r>
              <a:rPr lang="en-US" sz="2400" dirty="0" smtClean="0">
                <a:latin typeface="Tahoma" charset="0"/>
              </a:rPr>
              <a:t>time in the worst case.</a:t>
            </a:r>
          </a:p>
          <a:p>
            <a:pPr eaLnBrk="1" hangingPunct="1">
              <a:buFont typeface="Arial"/>
              <a:buChar char="•"/>
            </a:pPr>
            <a:r>
              <a:rPr lang="en-US" sz="2400" dirty="0" smtClean="0">
                <a:latin typeface="Tahoma" charset="0"/>
              </a:rPr>
              <a:t>Insertions and deletions can also be done in </a:t>
            </a:r>
            <a:r>
              <a:rPr lang="en-US" sz="2400" b="1" i="1" dirty="0">
                <a:latin typeface="Times New Roman" charset="0"/>
              </a:rPr>
              <a:t>O</a:t>
            </a:r>
            <a:r>
              <a:rPr lang="en-US" sz="2400" dirty="0">
                <a:latin typeface="Times New Roman" charset="0"/>
              </a:rPr>
              <a:t>(log </a:t>
            </a:r>
            <a:r>
              <a:rPr lang="en-US" sz="2400" b="1" i="1" dirty="0">
                <a:latin typeface="Times New Roman" charset="0"/>
              </a:rPr>
              <a:t>n</a:t>
            </a:r>
            <a:r>
              <a:rPr lang="en-US" sz="2400" dirty="0">
                <a:latin typeface="Times New Roman" charset="0"/>
              </a:rPr>
              <a:t>)</a:t>
            </a:r>
            <a:r>
              <a:rPr lang="en-US" sz="2400" dirty="0">
                <a:latin typeface="Tahoma" charset="0"/>
              </a:rPr>
              <a:t> </a:t>
            </a:r>
            <a:r>
              <a:rPr lang="en-US" sz="2400" dirty="0" smtClean="0">
                <a:latin typeface="Tahoma" charset="0"/>
              </a:rPr>
              <a:t>worst-case time, although the details are somewhat complicated.</a:t>
            </a:r>
            <a:endParaRPr lang="en-US" sz="2400" dirty="0">
              <a:latin typeface="Tahoma" charset="0"/>
            </a:endParaRPr>
          </a:p>
        </p:txBody>
      </p:sp>
      <p:sp>
        <p:nvSpPr>
          <p:cNvPr id="7" name="Oval 4"/>
          <p:cNvSpPr>
            <a:spLocks noChangeArrowheads="1"/>
          </p:cNvSpPr>
          <p:nvPr/>
        </p:nvSpPr>
        <p:spPr bwMode="auto">
          <a:xfrm>
            <a:off x="4403725" y="3657600"/>
            <a:ext cx="320675" cy="319088"/>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8" name="Oval 5"/>
          <p:cNvSpPr>
            <a:spLocks noChangeArrowheads="1"/>
          </p:cNvSpPr>
          <p:nvPr/>
        </p:nvSpPr>
        <p:spPr bwMode="auto">
          <a:xfrm>
            <a:off x="5910263" y="4168775"/>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15</a:t>
            </a:r>
          </a:p>
        </p:txBody>
      </p:sp>
      <p:sp>
        <p:nvSpPr>
          <p:cNvPr id="9" name="Oval 6"/>
          <p:cNvSpPr>
            <a:spLocks noChangeArrowheads="1"/>
          </p:cNvSpPr>
          <p:nvPr/>
        </p:nvSpPr>
        <p:spPr bwMode="auto">
          <a:xfrm>
            <a:off x="3046413" y="4168775"/>
            <a:ext cx="319087"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10" name="Oval 7"/>
          <p:cNvSpPr>
            <a:spLocks noChangeArrowheads="1"/>
          </p:cNvSpPr>
          <p:nvPr/>
        </p:nvSpPr>
        <p:spPr bwMode="auto">
          <a:xfrm>
            <a:off x="3633788" y="4664075"/>
            <a:ext cx="320675"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1" name="Rectangle 8"/>
          <p:cNvSpPr>
            <a:spLocks noChangeAspect="1" noChangeArrowheads="1"/>
          </p:cNvSpPr>
          <p:nvPr/>
        </p:nvSpPr>
        <p:spPr bwMode="auto">
          <a:xfrm>
            <a:off x="3386138" y="5240338"/>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2" name="AutoShape 10"/>
          <p:cNvCxnSpPr>
            <a:cxnSpLocks noChangeShapeType="1"/>
            <a:stCxn id="7" idx="3"/>
            <a:endCxn id="9" idx="7"/>
          </p:cNvCxnSpPr>
          <p:nvPr/>
        </p:nvCxnSpPr>
        <p:spPr bwMode="auto">
          <a:xfrm flipH="1">
            <a:off x="3319463" y="3949700"/>
            <a:ext cx="1131887" cy="25717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3" name="AutoShape 11"/>
          <p:cNvCxnSpPr>
            <a:cxnSpLocks noChangeShapeType="1"/>
            <a:stCxn id="8" idx="1"/>
            <a:endCxn id="7" idx="5"/>
          </p:cNvCxnSpPr>
          <p:nvPr/>
        </p:nvCxnSpPr>
        <p:spPr bwMode="auto">
          <a:xfrm flipH="1" flipV="1">
            <a:off x="4676775" y="3949700"/>
            <a:ext cx="1279525" cy="24765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4" name="AutoShape 12"/>
          <p:cNvCxnSpPr>
            <a:cxnSpLocks noChangeShapeType="1"/>
            <a:stCxn id="35" idx="0"/>
            <a:endCxn id="8" idx="5"/>
          </p:cNvCxnSpPr>
          <p:nvPr/>
        </p:nvCxnSpPr>
        <p:spPr bwMode="auto">
          <a:xfrm flipH="1" flipV="1">
            <a:off x="6183313" y="4460875"/>
            <a:ext cx="536575" cy="1746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5" name="AutoShape 13"/>
          <p:cNvCxnSpPr>
            <a:cxnSpLocks noChangeShapeType="1"/>
            <a:stCxn id="25" idx="7"/>
            <a:endCxn id="8" idx="3"/>
          </p:cNvCxnSpPr>
          <p:nvPr/>
        </p:nvCxnSpPr>
        <p:spPr bwMode="auto">
          <a:xfrm flipV="1">
            <a:off x="5537200" y="4460875"/>
            <a:ext cx="419100" cy="2413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6" name="AutoShape 14"/>
          <p:cNvCxnSpPr>
            <a:cxnSpLocks noChangeShapeType="1"/>
            <a:stCxn id="30" idx="1"/>
            <a:endCxn id="10" idx="5"/>
          </p:cNvCxnSpPr>
          <p:nvPr/>
        </p:nvCxnSpPr>
        <p:spPr bwMode="auto">
          <a:xfrm flipH="1" flipV="1">
            <a:off x="3906838" y="4956175"/>
            <a:ext cx="198437" cy="2635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7" name="AutoShape 15"/>
          <p:cNvCxnSpPr>
            <a:cxnSpLocks noChangeShapeType="1"/>
            <a:stCxn id="11" idx="0"/>
            <a:endCxn id="10" idx="3"/>
          </p:cNvCxnSpPr>
          <p:nvPr/>
        </p:nvCxnSpPr>
        <p:spPr bwMode="auto">
          <a:xfrm flipV="1">
            <a:off x="3502025" y="4956175"/>
            <a:ext cx="179388" cy="26511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8" name="AutoShape 16"/>
          <p:cNvCxnSpPr>
            <a:cxnSpLocks noChangeShapeType="1"/>
            <a:stCxn id="20" idx="7"/>
            <a:endCxn id="9" idx="3"/>
          </p:cNvCxnSpPr>
          <p:nvPr/>
        </p:nvCxnSpPr>
        <p:spPr bwMode="auto">
          <a:xfrm flipV="1">
            <a:off x="2732088" y="4451350"/>
            <a:ext cx="360362" cy="24130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 name="AutoShape 17"/>
          <p:cNvCxnSpPr>
            <a:cxnSpLocks noChangeShapeType="1"/>
            <a:stCxn id="10" idx="1"/>
            <a:endCxn id="9" idx="5"/>
          </p:cNvCxnSpPr>
          <p:nvPr/>
        </p:nvCxnSpPr>
        <p:spPr bwMode="auto">
          <a:xfrm flipH="1" flipV="1">
            <a:off x="3319463" y="4451350"/>
            <a:ext cx="361950" cy="24130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0" name="Oval 18"/>
          <p:cNvSpPr>
            <a:spLocks noChangeArrowheads="1"/>
          </p:cNvSpPr>
          <p:nvPr/>
        </p:nvSpPr>
        <p:spPr bwMode="auto">
          <a:xfrm>
            <a:off x="2459038" y="4664075"/>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21" name="Rectangle 19"/>
          <p:cNvSpPr>
            <a:spLocks noChangeAspect="1" noChangeArrowheads="1"/>
          </p:cNvSpPr>
          <p:nvPr/>
        </p:nvSpPr>
        <p:spPr bwMode="auto">
          <a:xfrm>
            <a:off x="2209800" y="5240338"/>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22" name="Rectangle 20"/>
          <p:cNvSpPr>
            <a:spLocks noChangeAspect="1" noChangeArrowheads="1"/>
          </p:cNvSpPr>
          <p:nvPr/>
        </p:nvSpPr>
        <p:spPr bwMode="auto">
          <a:xfrm>
            <a:off x="2797175" y="5240338"/>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23" name="AutoShape 21"/>
          <p:cNvCxnSpPr>
            <a:cxnSpLocks noChangeShapeType="1"/>
            <a:stCxn id="22" idx="0"/>
            <a:endCxn id="20" idx="5"/>
          </p:cNvCxnSpPr>
          <p:nvPr/>
        </p:nvCxnSpPr>
        <p:spPr bwMode="auto">
          <a:xfrm flipH="1" flipV="1">
            <a:off x="2732088" y="4956175"/>
            <a:ext cx="180975" cy="26511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4" name="AutoShape 22"/>
          <p:cNvCxnSpPr>
            <a:cxnSpLocks noChangeShapeType="1"/>
            <a:stCxn id="21" idx="0"/>
            <a:endCxn id="20" idx="3"/>
          </p:cNvCxnSpPr>
          <p:nvPr/>
        </p:nvCxnSpPr>
        <p:spPr bwMode="auto">
          <a:xfrm flipV="1">
            <a:off x="2325688" y="4956175"/>
            <a:ext cx="179387" cy="26511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5" name="Oval 23"/>
          <p:cNvSpPr>
            <a:spLocks noChangeArrowheads="1"/>
          </p:cNvSpPr>
          <p:nvPr/>
        </p:nvSpPr>
        <p:spPr bwMode="auto">
          <a:xfrm>
            <a:off x="5264150" y="4664075"/>
            <a:ext cx="320675"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12</a:t>
            </a:r>
          </a:p>
        </p:txBody>
      </p:sp>
      <p:sp>
        <p:nvSpPr>
          <p:cNvPr id="26" name="Rectangle 24"/>
          <p:cNvSpPr>
            <a:spLocks noChangeAspect="1" noChangeArrowheads="1"/>
          </p:cNvSpPr>
          <p:nvPr/>
        </p:nvSpPr>
        <p:spPr bwMode="auto">
          <a:xfrm>
            <a:off x="5016500" y="5240338"/>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27" name="Rectangle 25"/>
          <p:cNvSpPr>
            <a:spLocks noChangeAspect="1" noChangeArrowheads="1"/>
          </p:cNvSpPr>
          <p:nvPr/>
        </p:nvSpPr>
        <p:spPr bwMode="auto">
          <a:xfrm>
            <a:off x="5602288" y="5240338"/>
            <a:ext cx="231775"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28" name="AutoShape 26"/>
          <p:cNvCxnSpPr>
            <a:cxnSpLocks noChangeShapeType="1"/>
            <a:stCxn id="27" idx="0"/>
            <a:endCxn id="25" idx="5"/>
          </p:cNvCxnSpPr>
          <p:nvPr/>
        </p:nvCxnSpPr>
        <p:spPr bwMode="auto">
          <a:xfrm flipH="1" flipV="1">
            <a:off x="5537200" y="4946650"/>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9" name="AutoShape 27"/>
          <p:cNvCxnSpPr>
            <a:cxnSpLocks noChangeShapeType="1"/>
            <a:stCxn id="26" idx="0"/>
            <a:endCxn id="25" idx="3"/>
          </p:cNvCxnSpPr>
          <p:nvPr/>
        </p:nvCxnSpPr>
        <p:spPr bwMode="auto">
          <a:xfrm flipV="1">
            <a:off x="5132388" y="4946650"/>
            <a:ext cx="179387"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30" name="Oval 28"/>
          <p:cNvSpPr>
            <a:spLocks noChangeArrowheads="1"/>
          </p:cNvSpPr>
          <p:nvPr/>
        </p:nvSpPr>
        <p:spPr bwMode="auto">
          <a:xfrm>
            <a:off x="4057650" y="5181600"/>
            <a:ext cx="320675"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sp>
        <p:nvSpPr>
          <p:cNvPr id="31" name="Rectangle 29"/>
          <p:cNvSpPr>
            <a:spLocks noChangeAspect="1" noChangeArrowheads="1"/>
          </p:cNvSpPr>
          <p:nvPr/>
        </p:nvSpPr>
        <p:spPr bwMode="auto">
          <a:xfrm>
            <a:off x="3810000" y="5757863"/>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32" name="Rectangle 30"/>
          <p:cNvSpPr>
            <a:spLocks noChangeAspect="1" noChangeArrowheads="1"/>
          </p:cNvSpPr>
          <p:nvPr/>
        </p:nvSpPr>
        <p:spPr bwMode="auto">
          <a:xfrm>
            <a:off x="4395788" y="5757863"/>
            <a:ext cx="231775"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33" name="AutoShape 31"/>
          <p:cNvCxnSpPr>
            <a:cxnSpLocks noChangeShapeType="1"/>
            <a:stCxn id="32" idx="0"/>
            <a:endCxn id="30" idx="5"/>
          </p:cNvCxnSpPr>
          <p:nvPr/>
        </p:nvCxnSpPr>
        <p:spPr bwMode="auto">
          <a:xfrm flipH="1" flipV="1">
            <a:off x="4330700" y="546417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34" name="AutoShape 32"/>
          <p:cNvCxnSpPr>
            <a:cxnSpLocks noChangeShapeType="1"/>
            <a:stCxn id="31" idx="0"/>
            <a:endCxn id="30" idx="3"/>
          </p:cNvCxnSpPr>
          <p:nvPr/>
        </p:nvCxnSpPr>
        <p:spPr bwMode="auto">
          <a:xfrm flipV="1">
            <a:off x="3925888" y="5464175"/>
            <a:ext cx="179387"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35" name="Oval 45"/>
          <p:cNvSpPr>
            <a:spLocks noChangeArrowheads="1"/>
          </p:cNvSpPr>
          <p:nvPr/>
        </p:nvSpPr>
        <p:spPr bwMode="auto">
          <a:xfrm>
            <a:off x="6559550" y="4645025"/>
            <a:ext cx="319088"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21</a:t>
            </a:r>
          </a:p>
        </p:txBody>
      </p:sp>
      <p:sp>
        <p:nvSpPr>
          <p:cNvPr id="36" name="Rectangle 46"/>
          <p:cNvSpPr>
            <a:spLocks noChangeAspect="1" noChangeArrowheads="1"/>
          </p:cNvSpPr>
          <p:nvPr/>
        </p:nvSpPr>
        <p:spPr bwMode="auto">
          <a:xfrm>
            <a:off x="6310313" y="5221288"/>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37" name="Rectangle 47"/>
          <p:cNvSpPr>
            <a:spLocks noChangeAspect="1" noChangeArrowheads="1"/>
          </p:cNvSpPr>
          <p:nvPr/>
        </p:nvSpPr>
        <p:spPr bwMode="auto">
          <a:xfrm>
            <a:off x="6897688" y="5221288"/>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38" name="AutoShape 48"/>
          <p:cNvCxnSpPr>
            <a:cxnSpLocks noChangeShapeType="1"/>
            <a:stCxn id="37" idx="0"/>
            <a:endCxn id="35" idx="5"/>
          </p:cNvCxnSpPr>
          <p:nvPr/>
        </p:nvCxnSpPr>
        <p:spPr bwMode="auto">
          <a:xfrm flipH="1" flipV="1">
            <a:off x="6832600" y="4927600"/>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39" name="AutoShape 49"/>
          <p:cNvCxnSpPr>
            <a:cxnSpLocks noChangeShapeType="1"/>
            <a:stCxn id="36" idx="0"/>
            <a:endCxn id="35" idx="3"/>
          </p:cNvCxnSpPr>
          <p:nvPr/>
        </p:nvCxnSpPr>
        <p:spPr bwMode="auto">
          <a:xfrm flipV="1">
            <a:off x="6426200" y="4927600"/>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2153837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1945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D4A2CBB-6B55-2047-BDB5-3BDB786F1669}" type="slidenum">
              <a:rPr lang="en-US" sz="1400"/>
              <a:pPr eaLnBrk="1" hangingPunct="1"/>
              <a:t>28</a:t>
            </a:fld>
            <a:endParaRPr lang="en-US" sz="1400"/>
          </a:p>
        </p:txBody>
      </p:sp>
      <p:sp>
        <p:nvSpPr>
          <p:cNvPr id="19459" name="Rectangle 2"/>
          <p:cNvSpPr>
            <a:spLocks noGrp="1" noChangeArrowheads="1"/>
          </p:cNvSpPr>
          <p:nvPr>
            <p:ph type="title"/>
          </p:nvPr>
        </p:nvSpPr>
        <p:spPr/>
        <p:txBody>
          <a:bodyPr/>
          <a:lstStyle/>
          <a:p>
            <a:pPr eaLnBrk="1" hangingPunct="1"/>
            <a:r>
              <a:rPr lang="en-US" dirty="0">
                <a:latin typeface="Tahoma" charset="0"/>
              </a:rPr>
              <a:t>Red-Black </a:t>
            </a:r>
            <a:r>
              <a:rPr lang="en-US" dirty="0" smtClean="0">
                <a:latin typeface="Tahoma" charset="0"/>
              </a:rPr>
              <a:t>Equivalent Trees</a:t>
            </a:r>
            <a:endParaRPr lang="en-US" dirty="0">
              <a:latin typeface="Tahoma" charset="0"/>
              <a:cs typeface="Tahoma" charset="0"/>
            </a:endParaRPr>
          </a:p>
        </p:txBody>
      </p:sp>
      <p:sp>
        <p:nvSpPr>
          <p:cNvPr id="19460" name="Rectangle 3" descr="Rectangle: Click to edit Master text styles&#10;Second level&#10;Third level&#10;Fourth level&#10;Fifth level"/>
          <p:cNvSpPr>
            <a:spLocks noGrp="1" noChangeArrowheads="1"/>
          </p:cNvSpPr>
          <p:nvPr>
            <p:ph type="body" idx="1"/>
          </p:nvPr>
        </p:nvSpPr>
        <p:spPr>
          <a:xfrm>
            <a:off x="762000" y="1600200"/>
            <a:ext cx="8077200" cy="2286000"/>
          </a:xfrm>
        </p:spPr>
        <p:txBody>
          <a:bodyPr/>
          <a:lstStyle/>
          <a:p>
            <a:r>
              <a:rPr lang="en-US" sz="2400" dirty="0" smtClean="0">
                <a:latin typeface="Tahoma" charset="0"/>
              </a:rPr>
              <a:t>For a tree with ranks on its nodes, </a:t>
            </a:r>
            <a:r>
              <a:rPr lang="en-US" sz="2400" dirty="0"/>
              <a:t>f</a:t>
            </a:r>
            <a:r>
              <a:rPr lang="en-US" sz="2400" dirty="0" smtClean="0"/>
              <a:t>or </a:t>
            </a:r>
            <a:r>
              <a:rPr lang="en-US" sz="2400" dirty="0"/>
              <a:t>each node v in T other than the root, </a:t>
            </a:r>
            <a:r>
              <a:rPr lang="en-US" sz="2400" dirty="0" smtClean="0"/>
              <a:t>we define </a:t>
            </a:r>
            <a:r>
              <a:rPr lang="en-US" sz="2400" dirty="0"/>
              <a:t>the </a:t>
            </a:r>
            <a:r>
              <a:rPr lang="en-US" sz="2400" b="1" dirty="0">
                <a:solidFill>
                  <a:srgbClr val="FF0000"/>
                </a:solidFill>
              </a:rPr>
              <a:t>rank difference </a:t>
            </a:r>
            <a:r>
              <a:rPr lang="en-US" sz="2400" dirty="0"/>
              <a:t>of v as the difference between the rank of v and the </a:t>
            </a:r>
            <a:r>
              <a:rPr lang="en-US" sz="2400" dirty="0" smtClean="0"/>
              <a:t>rank of </a:t>
            </a:r>
            <a:r>
              <a:rPr lang="en-US" sz="2400" dirty="0"/>
              <a:t>v’s parent.</a:t>
            </a:r>
            <a:endParaRPr lang="en-US" sz="2400" dirty="0" smtClean="0">
              <a:latin typeface="Tahoma" charset="0"/>
            </a:endParaRPr>
          </a:p>
          <a:p>
            <a:pPr eaLnBrk="1" hangingPunct="1">
              <a:lnSpc>
                <a:spcPct val="90000"/>
              </a:lnSpc>
            </a:pPr>
            <a:r>
              <a:rPr lang="en-US" sz="2400" dirty="0" smtClean="0">
                <a:latin typeface="Tahoma" charset="0"/>
              </a:rPr>
              <a:t>A tree is a </a:t>
            </a:r>
            <a:r>
              <a:rPr lang="en-US" sz="2400" b="1" dirty="0" smtClean="0">
                <a:solidFill>
                  <a:srgbClr val="FF0000"/>
                </a:solidFill>
                <a:latin typeface="Tahoma" charset="0"/>
              </a:rPr>
              <a:t>red-black equivalent </a:t>
            </a:r>
            <a:r>
              <a:rPr lang="en-US" sz="2400" dirty="0" smtClean="0">
                <a:latin typeface="Tahoma" charset="0"/>
              </a:rPr>
              <a:t>if the ranks assigned to its nodes satisfy </a:t>
            </a:r>
            <a:r>
              <a:rPr lang="en-US" sz="2400" dirty="0">
                <a:latin typeface="Tahoma" charset="0"/>
              </a:rPr>
              <a:t>the following properties:</a:t>
            </a:r>
          </a:p>
          <a:p>
            <a:pPr lvl="1" eaLnBrk="1" hangingPunct="1">
              <a:lnSpc>
                <a:spcPct val="90000"/>
              </a:lnSpc>
            </a:pPr>
            <a:r>
              <a:rPr lang="en-US" sz="2000" dirty="0" smtClean="0">
                <a:solidFill>
                  <a:schemeClr val="tx2"/>
                </a:solidFill>
                <a:latin typeface="Tahoma" charset="0"/>
              </a:rPr>
              <a:t>External </a:t>
            </a:r>
            <a:r>
              <a:rPr lang="en-US" sz="2000" dirty="0">
                <a:solidFill>
                  <a:schemeClr val="tx2"/>
                </a:solidFill>
                <a:latin typeface="Tahoma" charset="0"/>
              </a:rPr>
              <a:t>Property</a:t>
            </a:r>
            <a:r>
              <a:rPr lang="en-US" sz="2000" dirty="0">
                <a:latin typeface="Tahoma" charset="0"/>
              </a:rPr>
              <a:t>: every </a:t>
            </a:r>
            <a:r>
              <a:rPr lang="en-US" sz="2000" dirty="0" smtClean="0">
                <a:latin typeface="Tahoma" charset="0"/>
              </a:rPr>
              <a:t>external node (leaf) has rank 0 and its parent, if it exists, has rank 1.</a:t>
            </a:r>
            <a:endParaRPr lang="en-US" sz="2000" dirty="0">
              <a:latin typeface="Tahoma" charset="0"/>
            </a:endParaRPr>
          </a:p>
          <a:p>
            <a:pPr lvl="1" eaLnBrk="1" hangingPunct="1">
              <a:lnSpc>
                <a:spcPct val="90000"/>
              </a:lnSpc>
            </a:pPr>
            <a:r>
              <a:rPr lang="en-US" sz="2000" dirty="0" smtClean="0">
                <a:solidFill>
                  <a:schemeClr val="tx2"/>
                </a:solidFill>
                <a:latin typeface="Tahoma" charset="0"/>
              </a:rPr>
              <a:t>Parent Property</a:t>
            </a:r>
            <a:r>
              <a:rPr lang="en-US" sz="2000" dirty="0">
                <a:latin typeface="Tahoma" charset="0"/>
              </a:rPr>
              <a:t>: the </a:t>
            </a:r>
            <a:r>
              <a:rPr lang="en-US" sz="2000" dirty="0" smtClean="0">
                <a:latin typeface="Tahoma" charset="0"/>
              </a:rPr>
              <a:t>rank difference of every node, other than the root, is 0 or 1.</a:t>
            </a:r>
            <a:endParaRPr lang="en-US" sz="2000" dirty="0">
              <a:latin typeface="Tahoma" charset="0"/>
            </a:endParaRPr>
          </a:p>
          <a:p>
            <a:pPr lvl="1" eaLnBrk="1" hangingPunct="1">
              <a:lnSpc>
                <a:spcPct val="90000"/>
              </a:lnSpc>
            </a:pPr>
            <a:r>
              <a:rPr lang="en-US" sz="2000" dirty="0" smtClean="0">
                <a:solidFill>
                  <a:schemeClr val="tx2"/>
                </a:solidFill>
                <a:latin typeface="Tahoma" charset="0"/>
              </a:rPr>
              <a:t>Grandparent Property</a:t>
            </a:r>
            <a:r>
              <a:rPr lang="en-US" sz="2000" dirty="0">
                <a:latin typeface="Tahoma" charset="0"/>
              </a:rPr>
              <a:t>: </a:t>
            </a:r>
            <a:r>
              <a:rPr lang="en-US" sz="2000" dirty="0" smtClean="0">
                <a:latin typeface="Tahoma" charset="0"/>
              </a:rPr>
              <a:t>any node with rank difference 0 is either a child of the root or its parent has rank difference 1.</a:t>
            </a:r>
            <a:endParaRPr lang="en-US" sz="2000" dirty="0">
              <a:latin typeface="Tahoma" charset="0"/>
            </a:endParaRPr>
          </a:p>
        </p:txBody>
      </p:sp>
    </p:spTree>
    <p:extLst>
      <p:ext uri="{BB962C8B-B14F-4D97-AF65-F5344CB8AC3E}">
        <p14:creationId xmlns:p14="http://schemas.microsoft.com/office/powerpoint/2010/main" val="17268019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838200" y="1676400"/>
            <a:ext cx="7772400" cy="4343400"/>
          </a:xfrm>
        </p:spPr>
        <p:txBody>
          <a:bodyPr/>
          <a:lstStyle/>
          <a:p>
            <a:r>
              <a:rPr lang="en-US" dirty="0" smtClean="0"/>
              <a:t>A red-black tree with ranks</a:t>
            </a:r>
            <a:endParaRPr lang="en-US" dirty="0"/>
          </a:p>
        </p:txBody>
      </p:sp>
      <p:sp>
        <p:nvSpPr>
          <p:cNvPr id="4" name="Footer Placeholder 3"/>
          <p:cNvSpPr>
            <a:spLocks noGrp="1"/>
          </p:cNvSpPr>
          <p:nvPr>
            <p:ph type="ftr" sz="quarter" idx="11"/>
          </p:nvPr>
        </p:nvSpPr>
        <p:spPr/>
        <p:txBody>
          <a:bodyPr/>
          <a:lstStyle/>
          <a:p>
            <a:pPr>
              <a:defRPr/>
            </a:pPr>
            <a:r>
              <a:rPr lang="en-US" smtClean="0"/>
              <a:t>Red-Black Trees</a:t>
            </a:r>
            <a:endParaRPr lang="en-US"/>
          </a:p>
        </p:txBody>
      </p:sp>
      <p:sp>
        <p:nvSpPr>
          <p:cNvPr id="5" name="Slide Number Placeholder 4"/>
          <p:cNvSpPr>
            <a:spLocks noGrp="1"/>
          </p:cNvSpPr>
          <p:nvPr>
            <p:ph type="sldNum" sz="quarter" idx="12"/>
          </p:nvPr>
        </p:nvSpPr>
        <p:spPr/>
        <p:txBody>
          <a:bodyPr/>
          <a:lstStyle/>
          <a:p>
            <a:pPr>
              <a:defRPr/>
            </a:pPr>
            <a:fld id="{AA95AB35-FAFF-5842-AD55-5DDA75558F89}" type="slidenum">
              <a:rPr lang="en-US" smtClean="0"/>
              <a:pPr>
                <a:defRPr/>
              </a:pPr>
              <a:t>29</a:t>
            </a:fld>
            <a:endParaRPr lang="en-US"/>
          </a:p>
        </p:txBody>
      </p:sp>
      <p:pic>
        <p:nvPicPr>
          <p:cNvPr id="6" name="Picture 5"/>
          <p:cNvPicPr>
            <a:picLocks noChangeAspect="1"/>
          </p:cNvPicPr>
          <p:nvPr/>
        </p:nvPicPr>
        <p:blipFill>
          <a:blip r:embed="rId2"/>
          <a:stretch>
            <a:fillRect/>
          </a:stretch>
        </p:blipFill>
        <p:spPr>
          <a:xfrm>
            <a:off x="1447800" y="2667000"/>
            <a:ext cx="6705600" cy="3131388"/>
          </a:xfrm>
          <a:prstGeom prst="rect">
            <a:avLst/>
          </a:prstGeom>
        </p:spPr>
      </p:pic>
    </p:spTree>
    <p:extLst>
      <p:ext uri="{BB962C8B-B14F-4D97-AF65-F5344CB8AC3E}">
        <p14:creationId xmlns:p14="http://schemas.microsoft.com/office/powerpoint/2010/main" val="2002208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Balanced Binary Search Trees</a:t>
            </a:r>
            <a:endParaRPr lang="en-US" dirty="0"/>
          </a:p>
        </p:txBody>
      </p:sp>
      <p:sp>
        <p:nvSpPr>
          <p:cNvPr id="3" name="Content Placeholder 2"/>
          <p:cNvSpPr>
            <a:spLocks noGrp="1"/>
          </p:cNvSpPr>
          <p:nvPr>
            <p:ph idx="1"/>
          </p:nvPr>
        </p:nvSpPr>
        <p:spPr>
          <a:xfrm>
            <a:off x="838200" y="1600200"/>
            <a:ext cx="7772400" cy="4419600"/>
          </a:xfrm>
        </p:spPr>
        <p:txBody>
          <a:bodyPr/>
          <a:lstStyle/>
          <a:p>
            <a:r>
              <a:rPr lang="en-US" sz="2400" dirty="0" smtClean="0"/>
              <a:t>A </a:t>
            </a:r>
            <a:r>
              <a:rPr lang="en-US" sz="2400" b="1" dirty="0" smtClean="0">
                <a:solidFill>
                  <a:srgbClr val="FF0000"/>
                </a:solidFill>
              </a:rPr>
              <a:t>balanced binary search tree </a:t>
            </a:r>
            <a:r>
              <a:rPr lang="en-US" sz="2400" dirty="0" smtClean="0"/>
              <a:t>provides a means for maintaining a binary search tree for n elements so the time for searches and updates is O(log n) in the worst-case or in an amortized sense. </a:t>
            </a:r>
            <a:endParaRPr lang="en-US" sz="2400" dirty="0"/>
          </a:p>
        </p:txBody>
      </p:sp>
      <p:sp>
        <p:nvSpPr>
          <p:cNvPr id="4" name="Footer Placeholder 3"/>
          <p:cNvSpPr>
            <a:spLocks noGrp="1"/>
          </p:cNvSpPr>
          <p:nvPr>
            <p:ph type="ftr" sz="quarter" idx="11"/>
          </p:nvPr>
        </p:nvSpPr>
        <p:spPr/>
        <p:txBody>
          <a:bodyPr/>
          <a:lstStyle/>
          <a:p>
            <a:pPr>
              <a:defRPr/>
            </a:pPr>
            <a:r>
              <a:rPr lang="en-US" smtClean="0"/>
              <a:t>Ranks and Rotations</a:t>
            </a:r>
            <a:endParaRPr lang="en-US"/>
          </a:p>
        </p:txBody>
      </p:sp>
      <p:sp>
        <p:nvSpPr>
          <p:cNvPr id="5" name="Slide Number Placeholder 4"/>
          <p:cNvSpPr>
            <a:spLocks noGrp="1"/>
          </p:cNvSpPr>
          <p:nvPr>
            <p:ph type="sldNum" sz="quarter" idx="12"/>
          </p:nvPr>
        </p:nvSpPr>
        <p:spPr/>
        <p:txBody>
          <a:bodyPr/>
          <a:lstStyle/>
          <a:p>
            <a:pPr>
              <a:defRPr/>
            </a:pPr>
            <a:fld id="{F8004C62-1069-374F-938E-3B1BBC111688}" type="slidenum">
              <a:rPr lang="en-US" smtClean="0"/>
              <a:pPr>
                <a:defRPr/>
              </a:pPr>
              <a:t>3</a:t>
            </a:fld>
            <a:endParaRPr lang="en-US"/>
          </a:p>
        </p:txBody>
      </p:sp>
      <p:sp>
        <p:nvSpPr>
          <p:cNvPr id="7" name="Oval 4"/>
          <p:cNvSpPr>
            <a:spLocks noChangeArrowheads="1"/>
          </p:cNvSpPr>
          <p:nvPr/>
        </p:nvSpPr>
        <p:spPr bwMode="auto">
          <a:xfrm>
            <a:off x="4362450" y="3581400"/>
            <a:ext cx="320675" cy="319088"/>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latin typeface="Times New Roman" charset="0"/>
                <a:sym typeface="Symbol" charset="0"/>
              </a:rPr>
              <a:t>9</a:t>
            </a:r>
          </a:p>
        </p:txBody>
      </p:sp>
      <p:sp>
        <p:nvSpPr>
          <p:cNvPr id="8" name="Oval 5"/>
          <p:cNvSpPr>
            <a:spLocks noChangeArrowheads="1"/>
          </p:cNvSpPr>
          <p:nvPr/>
        </p:nvSpPr>
        <p:spPr bwMode="auto">
          <a:xfrm>
            <a:off x="5868988" y="4092575"/>
            <a:ext cx="319087"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latin typeface="Times New Roman" charset="0"/>
                <a:sym typeface="Symbol" charset="0"/>
              </a:rPr>
              <a:t>15</a:t>
            </a:r>
          </a:p>
        </p:txBody>
      </p:sp>
      <p:sp>
        <p:nvSpPr>
          <p:cNvPr id="9" name="Oval 6"/>
          <p:cNvSpPr>
            <a:spLocks noChangeArrowheads="1"/>
          </p:cNvSpPr>
          <p:nvPr/>
        </p:nvSpPr>
        <p:spPr bwMode="auto">
          <a:xfrm>
            <a:off x="3005138" y="4092575"/>
            <a:ext cx="319087"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10" name="Oval 7"/>
          <p:cNvSpPr>
            <a:spLocks noChangeArrowheads="1"/>
          </p:cNvSpPr>
          <p:nvPr/>
        </p:nvSpPr>
        <p:spPr bwMode="auto">
          <a:xfrm>
            <a:off x="3592513" y="4587875"/>
            <a:ext cx="320675"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latin typeface="Times New Roman" charset="0"/>
                <a:sym typeface="Symbol" charset="0"/>
              </a:rPr>
              <a:t>6</a:t>
            </a:r>
          </a:p>
        </p:txBody>
      </p:sp>
      <p:sp>
        <p:nvSpPr>
          <p:cNvPr id="11" name="Rectangle 8"/>
          <p:cNvSpPr>
            <a:spLocks noChangeAspect="1" noChangeArrowheads="1"/>
          </p:cNvSpPr>
          <p:nvPr/>
        </p:nvSpPr>
        <p:spPr bwMode="auto">
          <a:xfrm>
            <a:off x="3344863" y="5164138"/>
            <a:ext cx="230187"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cxnSp>
        <p:nvCxnSpPr>
          <p:cNvPr id="12" name="AutoShape 10"/>
          <p:cNvCxnSpPr>
            <a:cxnSpLocks noChangeShapeType="1"/>
            <a:stCxn id="7" idx="3"/>
            <a:endCxn id="9" idx="7"/>
          </p:cNvCxnSpPr>
          <p:nvPr/>
        </p:nvCxnSpPr>
        <p:spPr bwMode="auto">
          <a:xfrm flipH="1">
            <a:off x="3278188" y="3873500"/>
            <a:ext cx="1131887" cy="257175"/>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cxnSp>
        <p:nvCxnSpPr>
          <p:cNvPr id="13" name="AutoShape 11"/>
          <p:cNvCxnSpPr>
            <a:cxnSpLocks noChangeShapeType="1"/>
            <a:stCxn id="8" idx="1"/>
            <a:endCxn id="7" idx="5"/>
          </p:cNvCxnSpPr>
          <p:nvPr/>
        </p:nvCxnSpPr>
        <p:spPr bwMode="auto">
          <a:xfrm flipH="1" flipV="1">
            <a:off x="4635500" y="3873500"/>
            <a:ext cx="1279525" cy="247650"/>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cxnSp>
        <p:nvCxnSpPr>
          <p:cNvPr id="14" name="AutoShape 12"/>
          <p:cNvCxnSpPr>
            <a:cxnSpLocks noChangeShapeType="1"/>
            <a:stCxn id="35" idx="0"/>
            <a:endCxn id="8" idx="5"/>
          </p:cNvCxnSpPr>
          <p:nvPr/>
        </p:nvCxnSpPr>
        <p:spPr bwMode="auto">
          <a:xfrm flipH="1" flipV="1">
            <a:off x="6142038" y="4384675"/>
            <a:ext cx="536575" cy="174625"/>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cxnSp>
        <p:nvCxnSpPr>
          <p:cNvPr id="15" name="AutoShape 13"/>
          <p:cNvCxnSpPr>
            <a:cxnSpLocks noChangeShapeType="1"/>
            <a:stCxn id="25" idx="7"/>
            <a:endCxn id="8" idx="3"/>
          </p:cNvCxnSpPr>
          <p:nvPr/>
        </p:nvCxnSpPr>
        <p:spPr bwMode="auto">
          <a:xfrm flipV="1">
            <a:off x="5495925" y="4384675"/>
            <a:ext cx="419100" cy="241300"/>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cxnSp>
        <p:nvCxnSpPr>
          <p:cNvPr id="16" name="AutoShape 14"/>
          <p:cNvCxnSpPr>
            <a:cxnSpLocks noChangeShapeType="1"/>
            <a:stCxn id="30" idx="1"/>
            <a:endCxn id="10" idx="5"/>
          </p:cNvCxnSpPr>
          <p:nvPr/>
        </p:nvCxnSpPr>
        <p:spPr bwMode="auto">
          <a:xfrm flipH="1" flipV="1">
            <a:off x="3865563" y="4879975"/>
            <a:ext cx="198437" cy="263525"/>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cxnSp>
        <p:nvCxnSpPr>
          <p:cNvPr id="17" name="AutoShape 15"/>
          <p:cNvCxnSpPr>
            <a:cxnSpLocks noChangeShapeType="1"/>
            <a:stCxn id="11" idx="0"/>
            <a:endCxn id="10" idx="3"/>
          </p:cNvCxnSpPr>
          <p:nvPr/>
        </p:nvCxnSpPr>
        <p:spPr bwMode="auto">
          <a:xfrm flipV="1">
            <a:off x="3460750" y="4879975"/>
            <a:ext cx="179388" cy="265113"/>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cxnSp>
        <p:nvCxnSpPr>
          <p:cNvPr id="18" name="AutoShape 16"/>
          <p:cNvCxnSpPr>
            <a:cxnSpLocks noChangeShapeType="1"/>
            <a:stCxn id="20" idx="7"/>
            <a:endCxn id="9" idx="3"/>
          </p:cNvCxnSpPr>
          <p:nvPr/>
        </p:nvCxnSpPr>
        <p:spPr bwMode="auto">
          <a:xfrm flipV="1">
            <a:off x="2690813" y="4375150"/>
            <a:ext cx="360362" cy="241300"/>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cxnSp>
        <p:nvCxnSpPr>
          <p:cNvPr id="19" name="AutoShape 17"/>
          <p:cNvCxnSpPr>
            <a:cxnSpLocks noChangeShapeType="1"/>
            <a:stCxn id="10" idx="1"/>
            <a:endCxn id="9" idx="5"/>
          </p:cNvCxnSpPr>
          <p:nvPr/>
        </p:nvCxnSpPr>
        <p:spPr bwMode="auto">
          <a:xfrm flipH="1" flipV="1">
            <a:off x="3278188" y="4375150"/>
            <a:ext cx="361950" cy="241300"/>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sp>
        <p:nvSpPr>
          <p:cNvPr id="20" name="Oval 18"/>
          <p:cNvSpPr>
            <a:spLocks noChangeArrowheads="1"/>
          </p:cNvSpPr>
          <p:nvPr/>
        </p:nvSpPr>
        <p:spPr bwMode="auto">
          <a:xfrm>
            <a:off x="2417763" y="4587875"/>
            <a:ext cx="319087"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latin typeface="Times New Roman" charset="0"/>
                <a:sym typeface="Symbol" charset="0"/>
              </a:rPr>
              <a:t>2</a:t>
            </a:r>
          </a:p>
        </p:txBody>
      </p:sp>
      <p:sp>
        <p:nvSpPr>
          <p:cNvPr id="21" name="Rectangle 19"/>
          <p:cNvSpPr>
            <a:spLocks noChangeAspect="1" noChangeArrowheads="1"/>
          </p:cNvSpPr>
          <p:nvPr/>
        </p:nvSpPr>
        <p:spPr bwMode="auto">
          <a:xfrm>
            <a:off x="2168525" y="5164138"/>
            <a:ext cx="230188"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sp>
        <p:nvSpPr>
          <p:cNvPr id="22" name="Rectangle 20"/>
          <p:cNvSpPr>
            <a:spLocks noChangeAspect="1" noChangeArrowheads="1"/>
          </p:cNvSpPr>
          <p:nvPr/>
        </p:nvSpPr>
        <p:spPr bwMode="auto">
          <a:xfrm>
            <a:off x="2755900" y="5164138"/>
            <a:ext cx="230188"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cxnSp>
        <p:nvCxnSpPr>
          <p:cNvPr id="23" name="AutoShape 21"/>
          <p:cNvCxnSpPr>
            <a:cxnSpLocks noChangeShapeType="1"/>
            <a:stCxn id="22" idx="0"/>
            <a:endCxn id="20" idx="5"/>
          </p:cNvCxnSpPr>
          <p:nvPr/>
        </p:nvCxnSpPr>
        <p:spPr bwMode="auto">
          <a:xfrm flipH="1" flipV="1">
            <a:off x="2690813" y="4879975"/>
            <a:ext cx="180975" cy="265113"/>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cxnSp>
        <p:nvCxnSpPr>
          <p:cNvPr id="24" name="AutoShape 22"/>
          <p:cNvCxnSpPr>
            <a:cxnSpLocks noChangeShapeType="1"/>
            <a:stCxn id="21" idx="0"/>
            <a:endCxn id="20" idx="3"/>
          </p:cNvCxnSpPr>
          <p:nvPr/>
        </p:nvCxnSpPr>
        <p:spPr bwMode="auto">
          <a:xfrm flipV="1">
            <a:off x="2284413" y="4879975"/>
            <a:ext cx="179387" cy="265113"/>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sp>
        <p:nvSpPr>
          <p:cNvPr id="25" name="Oval 23"/>
          <p:cNvSpPr>
            <a:spLocks noChangeArrowheads="1"/>
          </p:cNvSpPr>
          <p:nvPr/>
        </p:nvSpPr>
        <p:spPr bwMode="auto">
          <a:xfrm>
            <a:off x="5222875" y="4587875"/>
            <a:ext cx="320675"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solidFill>
                  <a:schemeClr val="tx2"/>
                </a:solidFill>
                <a:latin typeface="Times New Roman" charset="0"/>
                <a:sym typeface="Symbol" charset="0"/>
              </a:rPr>
              <a:t>12</a:t>
            </a:r>
          </a:p>
        </p:txBody>
      </p:sp>
      <p:sp>
        <p:nvSpPr>
          <p:cNvPr id="26" name="Rectangle 24"/>
          <p:cNvSpPr>
            <a:spLocks noChangeAspect="1" noChangeArrowheads="1"/>
          </p:cNvSpPr>
          <p:nvPr/>
        </p:nvSpPr>
        <p:spPr bwMode="auto">
          <a:xfrm>
            <a:off x="4975225" y="5164138"/>
            <a:ext cx="230188"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sp>
        <p:nvSpPr>
          <p:cNvPr id="27" name="Rectangle 25"/>
          <p:cNvSpPr>
            <a:spLocks noChangeAspect="1" noChangeArrowheads="1"/>
          </p:cNvSpPr>
          <p:nvPr/>
        </p:nvSpPr>
        <p:spPr bwMode="auto">
          <a:xfrm>
            <a:off x="5561013" y="5164138"/>
            <a:ext cx="231775"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cxnSp>
        <p:nvCxnSpPr>
          <p:cNvPr id="28" name="AutoShape 26"/>
          <p:cNvCxnSpPr>
            <a:cxnSpLocks noChangeShapeType="1"/>
            <a:stCxn id="27" idx="0"/>
            <a:endCxn id="25" idx="5"/>
          </p:cNvCxnSpPr>
          <p:nvPr/>
        </p:nvCxnSpPr>
        <p:spPr bwMode="auto">
          <a:xfrm flipH="1" flipV="1">
            <a:off x="5495925" y="4870450"/>
            <a:ext cx="180975" cy="274638"/>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cxnSp>
        <p:nvCxnSpPr>
          <p:cNvPr id="29" name="AutoShape 27"/>
          <p:cNvCxnSpPr>
            <a:cxnSpLocks noChangeShapeType="1"/>
            <a:stCxn id="26" idx="0"/>
            <a:endCxn id="25" idx="3"/>
          </p:cNvCxnSpPr>
          <p:nvPr/>
        </p:nvCxnSpPr>
        <p:spPr bwMode="auto">
          <a:xfrm flipV="1">
            <a:off x="5091113" y="4870450"/>
            <a:ext cx="179387" cy="274638"/>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sp>
        <p:nvSpPr>
          <p:cNvPr id="30" name="Oval 28"/>
          <p:cNvSpPr>
            <a:spLocks noChangeArrowheads="1"/>
          </p:cNvSpPr>
          <p:nvPr/>
        </p:nvSpPr>
        <p:spPr bwMode="auto">
          <a:xfrm>
            <a:off x="4016375" y="5105400"/>
            <a:ext cx="320675"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sp>
        <p:nvSpPr>
          <p:cNvPr id="31" name="Rectangle 29"/>
          <p:cNvSpPr>
            <a:spLocks noChangeAspect="1" noChangeArrowheads="1"/>
          </p:cNvSpPr>
          <p:nvPr/>
        </p:nvSpPr>
        <p:spPr bwMode="auto">
          <a:xfrm>
            <a:off x="3768725" y="5681663"/>
            <a:ext cx="230188"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sp>
        <p:nvSpPr>
          <p:cNvPr id="32" name="Rectangle 30"/>
          <p:cNvSpPr>
            <a:spLocks noChangeAspect="1" noChangeArrowheads="1"/>
          </p:cNvSpPr>
          <p:nvPr/>
        </p:nvSpPr>
        <p:spPr bwMode="auto">
          <a:xfrm>
            <a:off x="4354513" y="5681663"/>
            <a:ext cx="231775"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cxnSp>
        <p:nvCxnSpPr>
          <p:cNvPr id="33" name="AutoShape 31"/>
          <p:cNvCxnSpPr>
            <a:cxnSpLocks noChangeShapeType="1"/>
            <a:stCxn id="32" idx="0"/>
            <a:endCxn id="30" idx="5"/>
          </p:cNvCxnSpPr>
          <p:nvPr/>
        </p:nvCxnSpPr>
        <p:spPr bwMode="auto">
          <a:xfrm flipH="1" flipV="1">
            <a:off x="4289425" y="5387975"/>
            <a:ext cx="180975" cy="274638"/>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cxnSp>
        <p:nvCxnSpPr>
          <p:cNvPr id="34" name="AutoShape 32"/>
          <p:cNvCxnSpPr>
            <a:cxnSpLocks noChangeShapeType="1"/>
            <a:stCxn id="31" idx="0"/>
            <a:endCxn id="30" idx="3"/>
          </p:cNvCxnSpPr>
          <p:nvPr/>
        </p:nvCxnSpPr>
        <p:spPr bwMode="auto">
          <a:xfrm flipV="1">
            <a:off x="3884613" y="5387975"/>
            <a:ext cx="179387" cy="274638"/>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sp>
        <p:nvSpPr>
          <p:cNvPr id="35" name="Oval 45"/>
          <p:cNvSpPr>
            <a:spLocks noChangeArrowheads="1"/>
          </p:cNvSpPr>
          <p:nvPr/>
        </p:nvSpPr>
        <p:spPr bwMode="auto">
          <a:xfrm>
            <a:off x="6518275" y="4568825"/>
            <a:ext cx="319088"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solidFill>
                  <a:schemeClr val="tx2"/>
                </a:solidFill>
                <a:latin typeface="Times New Roman" charset="0"/>
                <a:sym typeface="Symbol" charset="0"/>
              </a:rPr>
              <a:t>21</a:t>
            </a:r>
          </a:p>
        </p:txBody>
      </p:sp>
      <p:sp>
        <p:nvSpPr>
          <p:cNvPr id="36" name="Rectangle 46"/>
          <p:cNvSpPr>
            <a:spLocks noChangeAspect="1" noChangeArrowheads="1"/>
          </p:cNvSpPr>
          <p:nvPr/>
        </p:nvSpPr>
        <p:spPr bwMode="auto">
          <a:xfrm>
            <a:off x="6269038" y="5145088"/>
            <a:ext cx="230187"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sp>
        <p:nvSpPr>
          <p:cNvPr id="37" name="Rectangle 47"/>
          <p:cNvSpPr>
            <a:spLocks noChangeAspect="1" noChangeArrowheads="1"/>
          </p:cNvSpPr>
          <p:nvPr/>
        </p:nvSpPr>
        <p:spPr bwMode="auto">
          <a:xfrm>
            <a:off x="6856413" y="5145088"/>
            <a:ext cx="230187"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cxnSp>
        <p:nvCxnSpPr>
          <p:cNvPr id="38" name="AutoShape 48"/>
          <p:cNvCxnSpPr>
            <a:cxnSpLocks noChangeShapeType="1"/>
            <a:stCxn id="37" idx="0"/>
            <a:endCxn id="35" idx="5"/>
          </p:cNvCxnSpPr>
          <p:nvPr/>
        </p:nvCxnSpPr>
        <p:spPr bwMode="auto">
          <a:xfrm flipH="1" flipV="1">
            <a:off x="6791325" y="4851400"/>
            <a:ext cx="180975" cy="274638"/>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cxnSp>
        <p:nvCxnSpPr>
          <p:cNvPr id="39" name="AutoShape 49"/>
          <p:cNvCxnSpPr>
            <a:cxnSpLocks noChangeShapeType="1"/>
            <a:stCxn id="36" idx="0"/>
            <a:endCxn id="35" idx="3"/>
          </p:cNvCxnSpPr>
          <p:nvPr/>
        </p:nvCxnSpPr>
        <p:spPr bwMode="auto">
          <a:xfrm flipV="1">
            <a:off x="6384925" y="4851400"/>
            <a:ext cx="179388" cy="274638"/>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36257249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Red-Black Trees are </a:t>
            </a:r>
            <a:br>
              <a:rPr lang="en-US" dirty="0" smtClean="0"/>
            </a:br>
            <a:r>
              <a:rPr lang="en-US" dirty="0" smtClean="0"/>
              <a:t>Red-Black-Equivalent Trees</a:t>
            </a:r>
            <a:endParaRPr lang="en-US" dirty="0"/>
          </a:p>
        </p:txBody>
      </p:sp>
      <p:sp>
        <p:nvSpPr>
          <p:cNvPr id="3" name="Content Placeholder 2"/>
          <p:cNvSpPr>
            <a:spLocks noGrp="1"/>
          </p:cNvSpPr>
          <p:nvPr>
            <p:ph idx="1"/>
          </p:nvPr>
        </p:nvSpPr>
        <p:spPr>
          <a:xfrm>
            <a:off x="838200" y="1524000"/>
            <a:ext cx="8001000" cy="4800600"/>
          </a:xfrm>
        </p:spPr>
        <p:txBody>
          <a:bodyPr/>
          <a:lstStyle/>
          <a:p>
            <a:pPr marL="0" indent="0">
              <a:buNone/>
            </a:pPr>
            <a:r>
              <a:rPr lang="en-US" sz="2000" b="1" dirty="0" smtClean="0">
                <a:solidFill>
                  <a:srgbClr val="FF0000"/>
                </a:solidFill>
              </a:rPr>
              <a:t>Theorem</a:t>
            </a:r>
            <a:r>
              <a:rPr lang="en-US" sz="2000" dirty="0" smtClean="0"/>
              <a:t>: </a:t>
            </a:r>
            <a:r>
              <a:rPr lang="en-US" sz="2000" dirty="0"/>
              <a:t>Every red-black tree has a red-black-equivalent rank assignment.</a:t>
            </a:r>
          </a:p>
          <a:p>
            <a:pPr marL="0" indent="0">
              <a:buNone/>
            </a:pPr>
            <a:r>
              <a:rPr lang="en-US" sz="2000" b="1" dirty="0">
                <a:solidFill>
                  <a:srgbClr val="FF0000"/>
                </a:solidFill>
              </a:rPr>
              <a:t>Proof</a:t>
            </a:r>
            <a:r>
              <a:rPr lang="en-US" sz="2000" dirty="0"/>
              <a:t>: Suppose T is a red-black tree. Without loss of generality, we can </a:t>
            </a:r>
            <a:r>
              <a:rPr lang="en-US" sz="2000" dirty="0" smtClean="0"/>
              <a:t>assume the </a:t>
            </a:r>
            <a:r>
              <a:rPr lang="en-US" sz="2000" dirty="0"/>
              <a:t>root of T is black. </a:t>
            </a:r>
            <a:endParaRPr lang="en-US" sz="2000" dirty="0" smtClean="0"/>
          </a:p>
          <a:p>
            <a:pPr>
              <a:buFont typeface="Arial"/>
              <a:buChar char="•"/>
            </a:pPr>
            <a:r>
              <a:rPr lang="en-US" sz="2000" dirty="0" smtClean="0"/>
              <a:t>Define </a:t>
            </a:r>
            <a:r>
              <a:rPr lang="en-US" sz="2000" dirty="0"/>
              <a:t>the </a:t>
            </a:r>
            <a:r>
              <a:rPr lang="en-US" sz="2000" b="1" dirty="0"/>
              <a:t>black height </a:t>
            </a:r>
            <a:r>
              <a:rPr lang="en-US" sz="2000" dirty="0"/>
              <a:t>of each node v in T as the number </a:t>
            </a:r>
            <a:r>
              <a:rPr lang="en-US" sz="2000" dirty="0" smtClean="0"/>
              <a:t>of black </a:t>
            </a:r>
            <a:r>
              <a:rPr lang="en-US" sz="2000" dirty="0"/>
              <a:t>descendants of v (not counting v) on a path from v to an external node. </a:t>
            </a:r>
            <a:r>
              <a:rPr lang="en-US" sz="2000" dirty="0" smtClean="0"/>
              <a:t>Now</a:t>
            </a:r>
            <a:r>
              <a:rPr lang="en-US" sz="2000" dirty="0"/>
              <a:t>, </a:t>
            </a:r>
            <a:r>
              <a:rPr lang="en-US" sz="2000" dirty="0" smtClean="0"/>
              <a:t>assign ranks as follows:</a:t>
            </a:r>
            <a:endParaRPr lang="en-US" sz="2000" dirty="0"/>
          </a:p>
          <a:p>
            <a:pPr marL="0" indent="0">
              <a:buNone/>
            </a:pPr>
            <a:r>
              <a:rPr lang="en-US" sz="2000" b="1" dirty="0"/>
              <a:t>Rank-Assignment Rule</a:t>
            </a:r>
            <a:r>
              <a:rPr lang="en-US" sz="2000" dirty="0"/>
              <a:t>: Give each black node, v, in T a rank, r(v), equal to </a:t>
            </a:r>
            <a:r>
              <a:rPr lang="en-US" sz="2000" dirty="0" smtClean="0"/>
              <a:t>its black </a:t>
            </a:r>
            <a:r>
              <a:rPr lang="en-US" sz="2000" dirty="0"/>
              <a:t>height, and give each red node, v, a rank, r(v), equal to the rank of </a:t>
            </a:r>
            <a:r>
              <a:rPr lang="en-US" sz="2000" dirty="0" smtClean="0"/>
              <a:t>its (</a:t>
            </a:r>
            <a:r>
              <a:rPr lang="en-US" sz="2000" dirty="0"/>
              <a:t>black) parent</a:t>
            </a:r>
            <a:r>
              <a:rPr lang="en-US" sz="2000" dirty="0" smtClean="0"/>
              <a:t>.</a:t>
            </a:r>
          </a:p>
          <a:p>
            <a:pPr>
              <a:buFont typeface="Arial"/>
              <a:buChar char="•"/>
            </a:pPr>
            <a:r>
              <a:rPr lang="en-US" sz="2000" dirty="0"/>
              <a:t>Then this assignment of ranks satisfies all the properties for being red-</a:t>
            </a:r>
            <a:r>
              <a:rPr lang="en-US" sz="2000" dirty="0" smtClean="0"/>
              <a:t>black-equivalent. In particular:</a:t>
            </a:r>
          </a:p>
          <a:p>
            <a:pPr lvl="1">
              <a:buFont typeface="Arial"/>
              <a:buChar char="•"/>
            </a:pPr>
            <a:r>
              <a:rPr lang="en-US" sz="1600" dirty="0"/>
              <a:t>E</a:t>
            </a:r>
            <a:r>
              <a:rPr lang="en-US" sz="1600" dirty="0" smtClean="0"/>
              <a:t>very </a:t>
            </a:r>
            <a:r>
              <a:rPr lang="en-US" sz="1600" dirty="0"/>
              <a:t>external node will have rank 0 and a parent </a:t>
            </a:r>
            <a:r>
              <a:rPr lang="en-US" sz="1600" dirty="0" smtClean="0"/>
              <a:t>of rank 1.</a:t>
            </a:r>
          </a:p>
          <a:p>
            <a:pPr lvl="1">
              <a:buFont typeface="Arial"/>
              <a:buChar char="•"/>
            </a:pPr>
            <a:r>
              <a:rPr lang="en-US" sz="1600" dirty="0"/>
              <a:t>T</a:t>
            </a:r>
            <a:r>
              <a:rPr lang="en-US" sz="1600" dirty="0" smtClean="0"/>
              <a:t>he </a:t>
            </a:r>
            <a:r>
              <a:rPr lang="en-US" sz="1600" dirty="0"/>
              <a:t>rank differences of every node will be 0 or </a:t>
            </a:r>
            <a:r>
              <a:rPr lang="en-US" sz="1600" dirty="0" smtClean="0"/>
              <a:t>1. </a:t>
            </a:r>
            <a:endParaRPr lang="en-US" sz="1600" dirty="0"/>
          </a:p>
          <a:p>
            <a:pPr lvl="1">
              <a:buFont typeface="Arial"/>
              <a:buChar char="•"/>
            </a:pPr>
            <a:r>
              <a:rPr lang="en-US" sz="1600" dirty="0" smtClean="0"/>
              <a:t>Any </a:t>
            </a:r>
            <a:r>
              <a:rPr lang="en-US" sz="1600" dirty="0"/>
              <a:t>node with </a:t>
            </a:r>
            <a:r>
              <a:rPr lang="en-US" sz="1600" dirty="0" smtClean="0"/>
              <a:t>rank difference </a:t>
            </a:r>
            <a:r>
              <a:rPr lang="en-US" sz="1600" dirty="0"/>
              <a:t>0 will have a parent with rank difference 1.</a:t>
            </a:r>
          </a:p>
        </p:txBody>
      </p:sp>
      <p:sp>
        <p:nvSpPr>
          <p:cNvPr id="4" name="Footer Placeholder 3"/>
          <p:cNvSpPr>
            <a:spLocks noGrp="1"/>
          </p:cNvSpPr>
          <p:nvPr>
            <p:ph type="ftr" sz="quarter" idx="11"/>
          </p:nvPr>
        </p:nvSpPr>
        <p:spPr/>
        <p:txBody>
          <a:bodyPr/>
          <a:lstStyle/>
          <a:p>
            <a:pPr>
              <a:defRPr/>
            </a:pPr>
            <a:r>
              <a:rPr lang="en-US" smtClean="0"/>
              <a:t>Red-Black Trees</a:t>
            </a:r>
            <a:endParaRPr lang="en-US"/>
          </a:p>
        </p:txBody>
      </p:sp>
      <p:sp>
        <p:nvSpPr>
          <p:cNvPr id="5" name="Slide Number Placeholder 4"/>
          <p:cNvSpPr>
            <a:spLocks noGrp="1"/>
          </p:cNvSpPr>
          <p:nvPr>
            <p:ph type="sldNum" sz="quarter" idx="12"/>
          </p:nvPr>
        </p:nvSpPr>
        <p:spPr/>
        <p:txBody>
          <a:bodyPr/>
          <a:lstStyle/>
          <a:p>
            <a:pPr>
              <a:defRPr/>
            </a:pPr>
            <a:fld id="{AA95AB35-FAFF-5842-AD55-5DDA75558F89}" type="slidenum">
              <a:rPr lang="en-US" smtClean="0"/>
              <a:pPr>
                <a:defRPr/>
              </a:pPr>
              <a:t>30</a:t>
            </a:fld>
            <a:endParaRPr lang="en-US"/>
          </a:p>
        </p:txBody>
      </p:sp>
    </p:spTree>
    <p:extLst>
      <p:ext uri="{BB962C8B-B14F-4D97-AF65-F5344CB8AC3E}">
        <p14:creationId xmlns:p14="http://schemas.microsoft.com/office/powerpoint/2010/main" val="1684364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Red-Black-Equivalent Trees are Red-Black Trees</a:t>
            </a:r>
            <a:endParaRPr lang="en-US" dirty="0"/>
          </a:p>
        </p:txBody>
      </p:sp>
      <p:sp>
        <p:nvSpPr>
          <p:cNvPr id="3" name="Content Placeholder 2"/>
          <p:cNvSpPr>
            <a:spLocks noGrp="1"/>
          </p:cNvSpPr>
          <p:nvPr>
            <p:ph idx="1"/>
          </p:nvPr>
        </p:nvSpPr>
        <p:spPr>
          <a:xfrm>
            <a:off x="685800" y="1524000"/>
            <a:ext cx="8229600" cy="4800600"/>
          </a:xfrm>
        </p:spPr>
        <p:txBody>
          <a:bodyPr/>
          <a:lstStyle/>
          <a:p>
            <a:pPr marL="0" indent="0">
              <a:buNone/>
            </a:pPr>
            <a:r>
              <a:rPr lang="en-US" sz="2400" b="1" dirty="0" smtClean="0">
                <a:solidFill>
                  <a:srgbClr val="FF0000"/>
                </a:solidFill>
              </a:rPr>
              <a:t>Theorem</a:t>
            </a:r>
            <a:r>
              <a:rPr lang="en-US" sz="2400" dirty="0" smtClean="0"/>
              <a:t>: </a:t>
            </a:r>
            <a:r>
              <a:rPr lang="en-US" sz="2400" dirty="0"/>
              <a:t>Every tree with a red-black-equivalent rank assignment can be </a:t>
            </a:r>
            <a:r>
              <a:rPr lang="en-US" sz="2400" dirty="0" smtClean="0"/>
              <a:t>colored as </a:t>
            </a:r>
            <a:r>
              <a:rPr lang="en-US" sz="2400" dirty="0"/>
              <a:t>a red-black </a:t>
            </a:r>
            <a:r>
              <a:rPr lang="en-US" sz="2400" dirty="0" smtClean="0"/>
              <a:t>tree.</a:t>
            </a:r>
            <a:endParaRPr lang="en-US" sz="2400" dirty="0"/>
          </a:p>
          <a:p>
            <a:pPr marL="0" indent="0">
              <a:buNone/>
            </a:pPr>
            <a:r>
              <a:rPr lang="en-US" sz="2400" b="1" dirty="0">
                <a:solidFill>
                  <a:srgbClr val="FF0000"/>
                </a:solidFill>
              </a:rPr>
              <a:t>Proof</a:t>
            </a:r>
            <a:r>
              <a:rPr lang="en-US" sz="2400" dirty="0"/>
              <a:t>: Suppose T is a binary tree with a red-black-equivalent rank </a:t>
            </a:r>
            <a:r>
              <a:rPr lang="en-US" sz="2400" dirty="0" smtClean="0"/>
              <a:t>assignment. To </a:t>
            </a:r>
            <a:r>
              <a:rPr lang="en-US" sz="2400" dirty="0"/>
              <a:t>come up with a coloring of T, use the </a:t>
            </a:r>
            <a:r>
              <a:rPr lang="en-US" sz="2400" dirty="0" smtClean="0"/>
              <a:t>following:</a:t>
            </a:r>
            <a:endParaRPr lang="en-US" sz="2400" dirty="0"/>
          </a:p>
          <a:p>
            <a:pPr marL="0" indent="0">
              <a:buNone/>
            </a:pPr>
            <a:r>
              <a:rPr lang="en-US" sz="2400" b="1" dirty="0" smtClean="0"/>
              <a:t>Color-</a:t>
            </a:r>
            <a:r>
              <a:rPr lang="en-US" sz="2400" b="1" dirty="0"/>
              <a:t>Assignment Rule</a:t>
            </a:r>
            <a:r>
              <a:rPr lang="en-US" sz="2400" dirty="0"/>
              <a:t>: If a node has rank difference 0, then color it red; otherwise</a:t>
            </a:r>
            <a:r>
              <a:rPr lang="en-US" sz="2400" dirty="0" smtClean="0"/>
              <a:t>, color </a:t>
            </a:r>
            <a:r>
              <a:rPr lang="en-US" sz="2400" dirty="0"/>
              <a:t>it </a:t>
            </a:r>
            <a:r>
              <a:rPr lang="en-US" sz="2400" dirty="0" smtClean="0"/>
              <a:t>black.</a:t>
            </a:r>
          </a:p>
          <a:p>
            <a:pPr>
              <a:buFont typeface="Arial"/>
              <a:buChar char="•"/>
            </a:pPr>
            <a:r>
              <a:rPr lang="en-US" sz="2400" dirty="0"/>
              <a:t>Then this assignment of ranks satisfies all the properties for being </a:t>
            </a:r>
            <a:r>
              <a:rPr lang="en-US" sz="2400" dirty="0" smtClean="0"/>
              <a:t>a red</a:t>
            </a:r>
            <a:r>
              <a:rPr lang="en-US" sz="2400" dirty="0"/>
              <a:t>-</a:t>
            </a:r>
            <a:r>
              <a:rPr lang="en-US" sz="2400" dirty="0" smtClean="0"/>
              <a:t>black tree. In particular:</a:t>
            </a:r>
          </a:p>
          <a:p>
            <a:pPr lvl="1">
              <a:buFont typeface="Arial"/>
              <a:buChar char="•"/>
            </a:pPr>
            <a:r>
              <a:rPr lang="en-US" sz="1800" dirty="0"/>
              <a:t>E</a:t>
            </a:r>
            <a:r>
              <a:rPr lang="en-US" sz="1800" dirty="0" smtClean="0"/>
              <a:t>very </a:t>
            </a:r>
            <a:r>
              <a:rPr lang="en-US" sz="1800" dirty="0"/>
              <a:t>external node will </a:t>
            </a:r>
            <a:r>
              <a:rPr lang="en-US" sz="1800" dirty="0" smtClean="0"/>
              <a:t>be colored black.</a:t>
            </a:r>
          </a:p>
          <a:p>
            <a:pPr lvl="1">
              <a:buFont typeface="Arial"/>
              <a:buChar char="•"/>
            </a:pPr>
            <a:r>
              <a:rPr lang="en-US" sz="1800" dirty="0" smtClean="0"/>
              <a:t>Every red node will have a black parent. </a:t>
            </a:r>
            <a:endParaRPr lang="en-US" sz="1800" dirty="0"/>
          </a:p>
          <a:p>
            <a:pPr lvl="1">
              <a:buFont typeface="Arial"/>
              <a:buChar char="•"/>
            </a:pPr>
            <a:r>
              <a:rPr lang="en-US" sz="1800" dirty="0" smtClean="0"/>
              <a:t>Every external node will have the same black depth, by a simple induction proof.</a:t>
            </a:r>
            <a:endParaRPr lang="en-US" sz="1800" dirty="0"/>
          </a:p>
        </p:txBody>
      </p:sp>
      <p:sp>
        <p:nvSpPr>
          <p:cNvPr id="4" name="Footer Placeholder 3"/>
          <p:cNvSpPr>
            <a:spLocks noGrp="1"/>
          </p:cNvSpPr>
          <p:nvPr>
            <p:ph type="ftr" sz="quarter" idx="11"/>
          </p:nvPr>
        </p:nvSpPr>
        <p:spPr/>
        <p:txBody>
          <a:bodyPr/>
          <a:lstStyle/>
          <a:p>
            <a:pPr>
              <a:defRPr/>
            </a:pPr>
            <a:r>
              <a:rPr lang="en-US" smtClean="0"/>
              <a:t>Red-Black Trees</a:t>
            </a:r>
            <a:endParaRPr lang="en-US"/>
          </a:p>
        </p:txBody>
      </p:sp>
      <p:sp>
        <p:nvSpPr>
          <p:cNvPr id="5" name="Slide Number Placeholder 4"/>
          <p:cNvSpPr>
            <a:spLocks noGrp="1"/>
          </p:cNvSpPr>
          <p:nvPr>
            <p:ph type="sldNum" sz="quarter" idx="12"/>
          </p:nvPr>
        </p:nvSpPr>
        <p:spPr/>
        <p:txBody>
          <a:bodyPr/>
          <a:lstStyle/>
          <a:p>
            <a:pPr>
              <a:defRPr/>
            </a:pPr>
            <a:fld id="{AA95AB35-FAFF-5842-AD55-5DDA75558F89}" type="slidenum">
              <a:rPr lang="en-US" smtClean="0"/>
              <a:pPr>
                <a:defRPr/>
              </a:pPr>
              <a:t>31</a:t>
            </a:fld>
            <a:endParaRPr lang="en-US"/>
          </a:p>
        </p:txBody>
      </p:sp>
    </p:spTree>
    <p:extLst>
      <p:ext uri="{BB962C8B-B14F-4D97-AF65-F5344CB8AC3E}">
        <p14:creationId xmlns:p14="http://schemas.microsoft.com/office/powerpoint/2010/main" val="5953155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21506"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581D2BC-E3C3-094F-8E0B-7C3FB9A6DA5A}" type="slidenum">
              <a:rPr lang="en-US" sz="1400"/>
              <a:pPr eaLnBrk="1" hangingPunct="1"/>
              <a:t>32</a:t>
            </a:fld>
            <a:endParaRPr lang="en-US" sz="1400"/>
          </a:p>
        </p:txBody>
      </p:sp>
      <p:sp>
        <p:nvSpPr>
          <p:cNvPr id="21507" name="Rectangle 2"/>
          <p:cNvSpPr>
            <a:spLocks noGrp="1" noChangeArrowheads="1"/>
          </p:cNvSpPr>
          <p:nvPr>
            <p:ph type="title"/>
          </p:nvPr>
        </p:nvSpPr>
        <p:spPr/>
        <p:txBody>
          <a:bodyPr/>
          <a:lstStyle/>
          <a:p>
            <a:pPr eaLnBrk="1" hangingPunct="1"/>
            <a:r>
              <a:rPr lang="en-US" dirty="0" smtClean="0">
                <a:latin typeface="Tahoma" charset="0"/>
              </a:rPr>
              <a:t>Insertion (not in book)</a:t>
            </a:r>
            <a:endParaRPr lang="en-US" dirty="0">
              <a:latin typeface="Tahoma" charset="0"/>
            </a:endParaRPr>
          </a:p>
        </p:txBody>
      </p:sp>
      <p:sp>
        <p:nvSpPr>
          <p:cNvPr id="21508" name="Rectangle 3" descr="Rectangle: Click to edit Master text styles&#10;Second level&#10;Third level&#10;Fourth level&#10;Fifth level"/>
          <p:cNvSpPr>
            <a:spLocks noGrp="1" noChangeArrowheads="1"/>
          </p:cNvSpPr>
          <p:nvPr>
            <p:ph type="body" sz="half" idx="1"/>
          </p:nvPr>
        </p:nvSpPr>
        <p:spPr>
          <a:xfrm>
            <a:off x="685800" y="1600200"/>
            <a:ext cx="8077200" cy="2819400"/>
          </a:xfrm>
        </p:spPr>
        <p:txBody>
          <a:bodyPr/>
          <a:lstStyle/>
          <a:p>
            <a:pPr eaLnBrk="1" hangingPunct="1">
              <a:lnSpc>
                <a:spcPct val="90000"/>
              </a:lnSpc>
            </a:pPr>
            <a:r>
              <a:rPr lang="en-US" sz="2000">
                <a:latin typeface="Tahoma" charset="0"/>
              </a:rPr>
              <a:t>To insert </a:t>
            </a:r>
            <a:r>
              <a:rPr lang="en-US" sz="2000">
                <a:latin typeface="Times New Roman" charset="0"/>
              </a:rPr>
              <a:t>(</a:t>
            </a:r>
            <a:r>
              <a:rPr lang="en-US" sz="2000" b="1" i="1">
                <a:latin typeface="Times New Roman" charset="0"/>
              </a:rPr>
              <a:t>k</a:t>
            </a:r>
            <a:r>
              <a:rPr lang="en-US" sz="2000">
                <a:latin typeface="Times New Roman" charset="0"/>
              </a:rPr>
              <a:t>, </a:t>
            </a:r>
            <a:r>
              <a:rPr lang="en-US" sz="2000" b="1" i="1">
                <a:latin typeface="Times New Roman" charset="0"/>
              </a:rPr>
              <a:t>o</a:t>
            </a:r>
            <a:r>
              <a:rPr lang="en-US" sz="2000">
                <a:latin typeface="Times New Roman" charset="0"/>
              </a:rPr>
              <a:t>)</a:t>
            </a:r>
            <a:r>
              <a:rPr lang="en-US" sz="2000">
                <a:latin typeface="Tahoma" charset="0"/>
              </a:rPr>
              <a:t>, we execute the insertion algorithm for binary search trees and color </a:t>
            </a:r>
            <a:r>
              <a:rPr lang="en-US" sz="2000">
                <a:solidFill>
                  <a:schemeClr val="tx2"/>
                </a:solidFill>
                <a:latin typeface="Tahoma" charset="0"/>
              </a:rPr>
              <a:t>red</a:t>
            </a:r>
            <a:r>
              <a:rPr lang="en-US" sz="2000">
                <a:latin typeface="Tahoma" charset="0"/>
              </a:rPr>
              <a:t> the newly inserted node </a:t>
            </a:r>
            <a:r>
              <a:rPr lang="en-US" sz="2000" b="1" i="1">
                <a:latin typeface="Times New Roman" charset="0"/>
              </a:rPr>
              <a:t>z </a:t>
            </a:r>
            <a:r>
              <a:rPr lang="en-US" sz="2000">
                <a:latin typeface="Tahoma" charset="0"/>
              </a:rPr>
              <a:t>unless it is the root</a:t>
            </a:r>
            <a:endParaRPr lang="en-US" sz="2000" b="1" i="1">
              <a:latin typeface="Times New Roman" charset="0"/>
            </a:endParaRPr>
          </a:p>
          <a:p>
            <a:pPr lvl="1" eaLnBrk="1" hangingPunct="1">
              <a:lnSpc>
                <a:spcPct val="90000"/>
              </a:lnSpc>
            </a:pPr>
            <a:r>
              <a:rPr lang="en-US" sz="1800">
                <a:latin typeface="Tahoma" charset="0"/>
              </a:rPr>
              <a:t>We preserve the root, external, and depth properties</a:t>
            </a:r>
          </a:p>
          <a:p>
            <a:pPr lvl="1" eaLnBrk="1" hangingPunct="1">
              <a:lnSpc>
                <a:spcPct val="90000"/>
              </a:lnSpc>
            </a:pPr>
            <a:r>
              <a:rPr lang="en-US" sz="1800">
                <a:latin typeface="Tahoma" charset="0"/>
              </a:rPr>
              <a:t>If the parent </a:t>
            </a:r>
            <a:r>
              <a:rPr lang="en-US" sz="1800" b="1" i="1">
                <a:latin typeface="Times New Roman" charset="0"/>
              </a:rPr>
              <a:t>v</a:t>
            </a:r>
            <a:r>
              <a:rPr lang="en-US" sz="1800">
                <a:latin typeface="Tahoma" charset="0"/>
              </a:rPr>
              <a:t> of </a:t>
            </a:r>
            <a:r>
              <a:rPr lang="en-US" sz="1800" b="1" i="1">
                <a:latin typeface="Times New Roman" charset="0"/>
              </a:rPr>
              <a:t>z</a:t>
            </a:r>
            <a:r>
              <a:rPr lang="en-US" sz="1800">
                <a:latin typeface="Tahoma" charset="0"/>
              </a:rPr>
              <a:t> is black, we also preserve the internal property and we are done </a:t>
            </a:r>
          </a:p>
          <a:p>
            <a:pPr lvl="1" eaLnBrk="1" hangingPunct="1">
              <a:lnSpc>
                <a:spcPct val="90000"/>
              </a:lnSpc>
            </a:pPr>
            <a:r>
              <a:rPr lang="en-US" sz="1800">
                <a:latin typeface="Tahoma" charset="0"/>
              </a:rPr>
              <a:t>Else (</a:t>
            </a:r>
            <a:r>
              <a:rPr lang="en-US" sz="1800" b="1" i="1">
                <a:latin typeface="Times New Roman" charset="0"/>
              </a:rPr>
              <a:t>v</a:t>
            </a:r>
            <a:r>
              <a:rPr lang="en-US" sz="1800">
                <a:latin typeface="Tahoma" charset="0"/>
              </a:rPr>
              <a:t> is red ) we have a </a:t>
            </a:r>
            <a:r>
              <a:rPr lang="en-US" sz="1800">
                <a:solidFill>
                  <a:schemeClr val="tx2"/>
                </a:solidFill>
                <a:latin typeface="Tahoma" charset="0"/>
              </a:rPr>
              <a:t>double red</a:t>
            </a:r>
            <a:r>
              <a:rPr lang="en-US" sz="1800">
                <a:latin typeface="Tahoma" charset="0"/>
              </a:rPr>
              <a:t> (i.e., a violation of the internal property), which requires a reorganization of the tree</a:t>
            </a:r>
          </a:p>
          <a:p>
            <a:pPr eaLnBrk="1" hangingPunct="1">
              <a:lnSpc>
                <a:spcPct val="90000"/>
              </a:lnSpc>
            </a:pPr>
            <a:r>
              <a:rPr lang="en-US" sz="2000">
                <a:latin typeface="Tahoma" charset="0"/>
              </a:rPr>
              <a:t>Example where the insertion of  4 causes a double red:</a:t>
            </a:r>
          </a:p>
        </p:txBody>
      </p:sp>
      <p:sp>
        <p:nvSpPr>
          <p:cNvPr id="21509" name="Oval 5"/>
          <p:cNvSpPr>
            <a:spLocks noChangeArrowheads="1"/>
          </p:cNvSpPr>
          <p:nvPr/>
        </p:nvSpPr>
        <p:spPr bwMode="auto">
          <a:xfrm>
            <a:off x="2516188" y="4495800"/>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cxnSp>
        <p:nvCxnSpPr>
          <p:cNvPr id="21510" name="AutoShape 6"/>
          <p:cNvCxnSpPr>
            <a:cxnSpLocks noChangeShapeType="1"/>
            <a:stCxn id="21517" idx="0"/>
            <a:endCxn id="21509" idx="5"/>
          </p:cNvCxnSpPr>
          <p:nvPr/>
        </p:nvCxnSpPr>
        <p:spPr bwMode="auto">
          <a:xfrm flipH="1" flipV="1">
            <a:off x="2789238" y="4787900"/>
            <a:ext cx="536575" cy="1746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21511" name="AutoShape 7"/>
          <p:cNvCxnSpPr>
            <a:cxnSpLocks noChangeShapeType="1"/>
            <a:stCxn id="21512" idx="7"/>
            <a:endCxn id="21509" idx="3"/>
          </p:cNvCxnSpPr>
          <p:nvPr/>
        </p:nvCxnSpPr>
        <p:spPr bwMode="auto">
          <a:xfrm flipV="1">
            <a:off x="2143125" y="4787900"/>
            <a:ext cx="419100" cy="2413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1512" name="Oval 8"/>
          <p:cNvSpPr>
            <a:spLocks noChangeArrowheads="1"/>
          </p:cNvSpPr>
          <p:nvPr/>
        </p:nvSpPr>
        <p:spPr bwMode="auto">
          <a:xfrm>
            <a:off x="1870075" y="4991100"/>
            <a:ext cx="320675"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3</a:t>
            </a:r>
          </a:p>
        </p:txBody>
      </p:sp>
      <p:sp>
        <p:nvSpPr>
          <p:cNvPr id="21513" name="Rectangle 9"/>
          <p:cNvSpPr>
            <a:spLocks noChangeAspect="1" noChangeArrowheads="1"/>
          </p:cNvSpPr>
          <p:nvPr/>
        </p:nvSpPr>
        <p:spPr bwMode="auto">
          <a:xfrm>
            <a:off x="1622425" y="5567363"/>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21514" name="Rectangle 10"/>
          <p:cNvSpPr>
            <a:spLocks noChangeAspect="1" noChangeArrowheads="1"/>
          </p:cNvSpPr>
          <p:nvPr/>
        </p:nvSpPr>
        <p:spPr bwMode="auto">
          <a:xfrm>
            <a:off x="2208213" y="5567363"/>
            <a:ext cx="231775"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21515" name="AutoShape 11"/>
          <p:cNvCxnSpPr>
            <a:cxnSpLocks noChangeShapeType="1"/>
            <a:stCxn id="21514" idx="0"/>
            <a:endCxn id="21512" idx="5"/>
          </p:cNvCxnSpPr>
          <p:nvPr/>
        </p:nvCxnSpPr>
        <p:spPr bwMode="auto">
          <a:xfrm flipH="1" flipV="1">
            <a:off x="2143125" y="527367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1516" name="AutoShape 12"/>
          <p:cNvCxnSpPr>
            <a:cxnSpLocks noChangeShapeType="1"/>
            <a:stCxn id="21513" idx="0"/>
            <a:endCxn id="21512" idx="3"/>
          </p:cNvCxnSpPr>
          <p:nvPr/>
        </p:nvCxnSpPr>
        <p:spPr bwMode="auto">
          <a:xfrm flipV="1">
            <a:off x="1738313" y="5273675"/>
            <a:ext cx="179387"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1517" name="Oval 13"/>
          <p:cNvSpPr>
            <a:spLocks noChangeArrowheads="1"/>
          </p:cNvSpPr>
          <p:nvPr/>
        </p:nvSpPr>
        <p:spPr bwMode="auto">
          <a:xfrm>
            <a:off x="3165475" y="4972050"/>
            <a:ext cx="319088"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8</a:t>
            </a:r>
          </a:p>
        </p:txBody>
      </p:sp>
      <p:sp>
        <p:nvSpPr>
          <p:cNvPr id="21518" name="Rectangle 14"/>
          <p:cNvSpPr>
            <a:spLocks noChangeAspect="1" noChangeArrowheads="1"/>
          </p:cNvSpPr>
          <p:nvPr/>
        </p:nvSpPr>
        <p:spPr bwMode="auto">
          <a:xfrm>
            <a:off x="2916238" y="5548313"/>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21519" name="Rectangle 15"/>
          <p:cNvSpPr>
            <a:spLocks noChangeAspect="1" noChangeArrowheads="1"/>
          </p:cNvSpPr>
          <p:nvPr/>
        </p:nvSpPr>
        <p:spPr bwMode="auto">
          <a:xfrm>
            <a:off x="3503613" y="5548313"/>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21520" name="AutoShape 16"/>
          <p:cNvCxnSpPr>
            <a:cxnSpLocks noChangeShapeType="1"/>
            <a:stCxn id="21519" idx="0"/>
            <a:endCxn id="21517" idx="5"/>
          </p:cNvCxnSpPr>
          <p:nvPr/>
        </p:nvCxnSpPr>
        <p:spPr bwMode="auto">
          <a:xfrm flipH="1" flipV="1">
            <a:off x="3438525" y="525462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1521" name="AutoShape 17"/>
          <p:cNvCxnSpPr>
            <a:cxnSpLocks noChangeShapeType="1"/>
            <a:stCxn id="21518" idx="0"/>
            <a:endCxn id="21517" idx="3"/>
          </p:cNvCxnSpPr>
          <p:nvPr/>
        </p:nvCxnSpPr>
        <p:spPr bwMode="auto">
          <a:xfrm flipV="1">
            <a:off x="3032125" y="525462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1522" name="Oval 18"/>
          <p:cNvSpPr>
            <a:spLocks noChangeArrowheads="1"/>
          </p:cNvSpPr>
          <p:nvPr/>
        </p:nvSpPr>
        <p:spPr bwMode="auto">
          <a:xfrm>
            <a:off x="6616700" y="4495800"/>
            <a:ext cx="319088"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cxnSp>
        <p:nvCxnSpPr>
          <p:cNvPr id="21523" name="AutoShape 19"/>
          <p:cNvCxnSpPr>
            <a:cxnSpLocks noChangeShapeType="1"/>
            <a:stCxn id="21528" idx="0"/>
            <a:endCxn id="21522" idx="5"/>
          </p:cNvCxnSpPr>
          <p:nvPr/>
        </p:nvCxnSpPr>
        <p:spPr bwMode="auto">
          <a:xfrm flipH="1" flipV="1">
            <a:off x="6889750" y="4787900"/>
            <a:ext cx="703263" cy="1746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21524" name="AutoShape 20"/>
          <p:cNvCxnSpPr>
            <a:cxnSpLocks noChangeShapeType="1"/>
            <a:stCxn id="21525" idx="7"/>
            <a:endCxn id="21522" idx="3"/>
          </p:cNvCxnSpPr>
          <p:nvPr/>
        </p:nvCxnSpPr>
        <p:spPr bwMode="auto">
          <a:xfrm flipV="1">
            <a:off x="5972175" y="4787900"/>
            <a:ext cx="690563" cy="2413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1525" name="Oval 21"/>
          <p:cNvSpPr>
            <a:spLocks noChangeArrowheads="1"/>
          </p:cNvSpPr>
          <p:nvPr/>
        </p:nvSpPr>
        <p:spPr bwMode="auto">
          <a:xfrm>
            <a:off x="5699125" y="4991100"/>
            <a:ext cx="320675"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3</a:t>
            </a:r>
          </a:p>
        </p:txBody>
      </p:sp>
      <p:sp>
        <p:nvSpPr>
          <p:cNvPr id="21526" name="Rectangle 22"/>
          <p:cNvSpPr>
            <a:spLocks noChangeAspect="1" noChangeArrowheads="1"/>
          </p:cNvSpPr>
          <p:nvPr/>
        </p:nvSpPr>
        <p:spPr bwMode="auto">
          <a:xfrm>
            <a:off x="5334000" y="5567363"/>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21527" name="AutoShape 25"/>
          <p:cNvCxnSpPr>
            <a:cxnSpLocks noChangeShapeType="1"/>
            <a:stCxn id="21526" idx="0"/>
            <a:endCxn id="21525" idx="3"/>
          </p:cNvCxnSpPr>
          <p:nvPr/>
        </p:nvCxnSpPr>
        <p:spPr bwMode="auto">
          <a:xfrm flipV="1">
            <a:off x="5449888" y="5273675"/>
            <a:ext cx="296862"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1528" name="Oval 26"/>
          <p:cNvSpPr>
            <a:spLocks noChangeArrowheads="1"/>
          </p:cNvSpPr>
          <p:nvPr/>
        </p:nvSpPr>
        <p:spPr bwMode="auto">
          <a:xfrm>
            <a:off x="7432675" y="4972050"/>
            <a:ext cx="319088"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8</a:t>
            </a:r>
          </a:p>
        </p:txBody>
      </p:sp>
      <p:sp>
        <p:nvSpPr>
          <p:cNvPr id="21529" name="Rectangle 27"/>
          <p:cNvSpPr>
            <a:spLocks noChangeAspect="1" noChangeArrowheads="1"/>
          </p:cNvSpPr>
          <p:nvPr/>
        </p:nvSpPr>
        <p:spPr bwMode="auto">
          <a:xfrm>
            <a:off x="7183438" y="5548313"/>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21530" name="Rectangle 28"/>
          <p:cNvSpPr>
            <a:spLocks noChangeAspect="1" noChangeArrowheads="1"/>
          </p:cNvSpPr>
          <p:nvPr/>
        </p:nvSpPr>
        <p:spPr bwMode="auto">
          <a:xfrm>
            <a:off x="7770813" y="5548313"/>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21531" name="AutoShape 29"/>
          <p:cNvCxnSpPr>
            <a:cxnSpLocks noChangeShapeType="1"/>
            <a:stCxn id="21530" idx="0"/>
            <a:endCxn id="21528" idx="5"/>
          </p:cNvCxnSpPr>
          <p:nvPr/>
        </p:nvCxnSpPr>
        <p:spPr bwMode="auto">
          <a:xfrm flipH="1" flipV="1">
            <a:off x="7705725" y="525462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1532" name="AutoShape 30"/>
          <p:cNvCxnSpPr>
            <a:cxnSpLocks noChangeShapeType="1"/>
            <a:stCxn id="21529" idx="0"/>
            <a:endCxn id="21528" idx="3"/>
          </p:cNvCxnSpPr>
          <p:nvPr/>
        </p:nvCxnSpPr>
        <p:spPr bwMode="auto">
          <a:xfrm flipV="1">
            <a:off x="7299325" y="525462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1533" name="Oval 31"/>
          <p:cNvSpPr>
            <a:spLocks noChangeArrowheads="1"/>
          </p:cNvSpPr>
          <p:nvPr/>
        </p:nvSpPr>
        <p:spPr bwMode="auto">
          <a:xfrm>
            <a:off x="6118225" y="5562600"/>
            <a:ext cx="319088"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21534" name="Rectangle 32"/>
          <p:cNvSpPr>
            <a:spLocks noChangeAspect="1" noChangeArrowheads="1"/>
          </p:cNvSpPr>
          <p:nvPr/>
        </p:nvSpPr>
        <p:spPr bwMode="auto">
          <a:xfrm>
            <a:off x="5868988" y="6138863"/>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21535" name="Rectangle 33"/>
          <p:cNvSpPr>
            <a:spLocks noChangeAspect="1" noChangeArrowheads="1"/>
          </p:cNvSpPr>
          <p:nvPr/>
        </p:nvSpPr>
        <p:spPr bwMode="auto">
          <a:xfrm>
            <a:off x="6515100" y="6138863"/>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21536" name="AutoShape 34"/>
          <p:cNvCxnSpPr>
            <a:cxnSpLocks noChangeShapeType="1"/>
            <a:stCxn id="21535" idx="0"/>
            <a:endCxn id="21533" idx="5"/>
          </p:cNvCxnSpPr>
          <p:nvPr/>
        </p:nvCxnSpPr>
        <p:spPr bwMode="auto">
          <a:xfrm flipH="1" flipV="1">
            <a:off x="6391275" y="5845175"/>
            <a:ext cx="239713"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1537" name="AutoShape 35"/>
          <p:cNvCxnSpPr>
            <a:cxnSpLocks noChangeShapeType="1"/>
            <a:stCxn id="21534" idx="0"/>
            <a:endCxn id="21533" idx="3"/>
          </p:cNvCxnSpPr>
          <p:nvPr/>
        </p:nvCxnSpPr>
        <p:spPr bwMode="auto">
          <a:xfrm flipV="1">
            <a:off x="5984875" y="584517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1538" name="AutoShape 36"/>
          <p:cNvCxnSpPr>
            <a:cxnSpLocks noChangeShapeType="1"/>
            <a:stCxn id="21533" idx="0"/>
            <a:endCxn id="21525" idx="5"/>
          </p:cNvCxnSpPr>
          <p:nvPr/>
        </p:nvCxnSpPr>
        <p:spPr bwMode="auto">
          <a:xfrm flipH="1" flipV="1">
            <a:off x="5972175" y="5273675"/>
            <a:ext cx="306388" cy="2794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1539" name="Text Box 37"/>
          <p:cNvSpPr txBox="1">
            <a:spLocks noChangeArrowheads="1"/>
          </p:cNvSpPr>
          <p:nvPr/>
        </p:nvSpPr>
        <p:spPr bwMode="auto">
          <a:xfrm>
            <a:off x="2363788" y="5181600"/>
            <a:ext cx="31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z</a:t>
            </a:r>
          </a:p>
        </p:txBody>
      </p:sp>
      <p:sp>
        <p:nvSpPr>
          <p:cNvPr id="21540" name="Text Box 38"/>
          <p:cNvSpPr txBox="1">
            <a:spLocks noChangeArrowheads="1"/>
          </p:cNvSpPr>
          <p:nvPr/>
        </p:nvSpPr>
        <p:spPr bwMode="auto">
          <a:xfrm>
            <a:off x="1677988" y="4648200"/>
            <a:ext cx="31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solidFill>
                  <a:schemeClr val="tx2"/>
                </a:solidFill>
                <a:latin typeface="Times New Roman" charset="0"/>
              </a:rPr>
              <a:t>v</a:t>
            </a:r>
          </a:p>
        </p:txBody>
      </p:sp>
      <p:sp>
        <p:nvSpPr>
          <p:cNvPr id="21541" name="Text Box 39"/>
          <p:cNvSpPr txBox="1">
            <a:spLocks noChangeArrowheads="1"/>
          </p:cNvSpPr>
          <p:nvPr/>
        </p:nvSpPr>
        <p:spPr bwMode="auto">
          <a:xfrm>
            <a:off x="5486400" y="4648200"/>
            <a:ext cx="31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solidFill>
                  <a:schemeClr val="tx2"/>
                </a:solidFill>
                <a:latin typeface="Times New Roman" charset="0"/>
              </a:rPr>
              <a:t>v</a:t>
            </a:r>
          </a:p>
        </p:txBody>
      </p:sp>
      <p:sp>
        <p:nvSpPr>
          <p:cNvPr id="21542" name="Text Box 40"/>
          <p:cNvSpPr txBox="1">
            <a:spLocks noChangeArrowheads="1"/>
          </p:cNvSpPr>
          <p:nvPr/>
        </p:nvSpPr>
        <p:spPr bwMode="auto">
          <a:xfrm>
            <a:off x="6324600" y="5181600"/>
            <a:ext cx="31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solidFill>
                  <a:schemeClr val="tx2"/>
                </a:solidFill>
                <a:latin typeface="Times New Roman" charset="0"/>
              </a:rPr>
              <a:t>z</a:t>
            </a:r>
          </a:p>
        </p:txBody>
      </p:sp>
      <p:sp>
        <p:nvSpPr>
          <p:cNvPr id="21543" name="AutoShape 41"/>
          <p:cNvSpPr>
            <a:spLocks noChangeArrowheads="1"/>
          </p:cNvSpPr>
          <p:nvPr/>
        </p:nvSpPr>
        <p:spPr bwMode="auto">
          <a:xfrm>
            <a:off x="4267200" y="5029200"/>
            <a:ext cx="533400"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8784843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22530"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31EFB3BC-9EFA-FB4C-AD8D-035801EB8157}" type="slidenum">
              <a:rPr lang="en-US" sz="1400"/>
              <a:pPr eaLnBrk="1" hangingPunct="1"/>
              <a:t>33</a:t>
            </a:fld>
            <a:endParaRPr lang="en-US" sz="1400"/>
          </a:p>
        </p:txBody>
      </p:sp>
      <p:sp>
        <p:nvSpPr>
          <p:cNvPr id="22531" name="Rectangle 2"/>
          <p:cNvSpPr>
            <a:spLocks noGrp="1" noChangeArrowheads="1"/>
          </p:cNvSpPr>
          <p:nvPr>
            <p:ph type="title"/>
          </p:nvPr>
        </p:nvSpPr>
        <p:spPr/>
        <p:txBody>
          <a:bodyPr/>
          <a:lstStyle/>
          <a:p>
            <a:pPr eaLnBrk="1" hangingPunct="1"/>
            <a:r>
              <a:rPr lang="en-US">
                <a:latin typeface="Tahoma" charset="0"/>
              </a:rPr>
              <a:t>Remedying a Double Red</a:t>
            </a:r>
          </a:p>
        </p:txBody>
      </p:sp>
      <p:sp>
        <p:nvSpPr>
          <p:cNvPr id="22532" name="Rectangle 3" descr="Rectangle: Click to edit Master text styles&#10;Second level&#10;Third level&#10;Fourth level&#10;Fifth level"/>
          <p:cNvSpPr>
            <a:spLocks noGrp="1" noChangeArrowheads="1"/>
          </p:cNvSpPr>
          <p:nvPr>
            <p:ph type="body" idx="1"/>
          </p:nvPr>
        </p:nvSpPr>
        <p:spPr>
          <a:xfrm>
            <a:off x="685800" y="1533525"/>
            <a:ext cx="7696200" cy="762000"/>
          </a:xfrm>
        </p:spPr>
        <p:txBody>
          <a:bodyPr/>
          <a:lstStyle/>
          <a:p>
            <a:pPr eaLnBrk="1" hangingPunct="1"/>
            <a:r>
              <a:rPr lang="en-US" sz="2000">
                <a:latin typeface="Tahoma" charset="0"/>
              </a:rPr>
              <a:t>Consider a double red with child </a:t>
            </a:r>
            <a:r>
              <a:rPr lang="en-US" sz="2000" b="1" i="1">
                <a:latin typeface="Times New Roman" charset="0"/>
              </a:rPr>
              <a:t>z </a:t>
            </a:r>
            <a:r>
              <a:rPr lang="en-US" sz="2000">
                <a:latin typeface="Tahoma" charset="0"/>
              </a:rPr>
              <a:t>and parent </a:t>
            </a:r>
            <a:r>
              <a:rPr lang="en-US" sz="2000" b="1" i="1">
                <a:latin typeface="Times New Roman" charset="0"/>
              </a:rPr>
              <a:t>v</a:t>
            </a:r>
            <a:r>
              <a:rPr lang="en-US" sz="2000">
                <a:latin typeface="Tahoma" charset="0"/>
              </a:rPr>
              <a:t>, and let </a:t>
            </a:r>
            <a:r>
              <a:rPr lang="en-US" sz="2000" b="1" i="1">
                <a:latin typeface="Times New Roman" charset="0"/>
              </a:rPr>
              <a:t>w</a:t>
            </a:r>
            <a:r>
              <a:rPr lang="en-US" sz="2000">
                <a:latin typeface="Tahoma" charset="0"/>
              </a:rPr>
              <a:t> be the sibling of </a:t>
            </a:r>
            <a:r>
              <a:rPr lang="en-US" sz="2000" b="1" i="1">
                <a:latin typeface="Times New Roman" charset="0"/>
              </a:rPr>
              <a:t>v</a:t>
            </a:r>
          </a:p>
        </p:txBody>
      </p:sp>
      <p:sp>
        <p:nvSpPr>
          <p:cNvPr id="22533" name="Oval 10"/>
          <p:cNvSpPr>
            <a:spLocks noChangeArrowheads="1"/>
          </p:cNvSpPr>
          <p:nvPr/>
        </p:nvSpPr>
        <p:spPr bwMode="auto">
          <a:xfrm>
            <a:off x="2357438" y="4038600"/>
            <a:ext cx="285750" cy="285750"/>
          </a:xfrm>
          <a:prstGeom prst="ellipse">
            <a:avLst/>
          </a:prstGeom>
          <a:solidFill>
            <a:schemeClr val="accent1"/>
          </a:solidFill>
          <a:ln w="38100">
            <a:solidFill>
              <a:schemeClr val="tx1"/>
            </a:solidFill>
            <a:round/>
            <a:headEnd/>
            <a:tailEnd/>
          </a:ln>
        </p:spPr>
        <p:txBody>
          <a:bodyPr wrap="none" anchor="ctr"/>
          <a:lstStyle/>
          <a:p>
            <a:r>
              <a:rPr lang="en-US" sz="1800"/>
              <a:t>4</a:t>
            </a:r>
          </a:p>
        </p:txBody>
      </p:sp>
      <p:cxnSp>
        <p:nvCxnSpPr>
          <p:cNvPr id="22534" name="AutoShape 11"/>
          <p:cNvCxnSpPr>
            <a:cxnSpLocks noChangeShapeType="1"/>
            <a:stCxn id="22533" idx="5"/>
            <a:endCxn id="22539" idx="1"/>
          </p:cNvCxnSpPr>
          <p:nvPr/>
        </p:nvCxnSpPr>
        <p:spPr bwMode="auto">
          <a:xfrm>
            <a:off x="2601913" y="4294188"/>
            <a:ext cx="565150" cy="1143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22535" name="AutoShape 12"/>
          <p:cNvCxnSpPr>
            <a:cxnSpLocks noChangeShapeType="1"/>
            <a:stCxn id="22539" idx="3"/>
            <a:endCxn id="22536" idx="0"/>
          </p:cNvCxnSpPr>
          <p:nvPr/>
        </p:nvCxnSpPr>
        <p:spPr bwMode="auto">
          <a:xfrm flipH="1">
            <a:off x="2881313" y="4622800"/>
            <a:ext cx="285750" cy="125413"/>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2536" name="Oval 13"/>
          <p:cNvSpPr>
            <a:spLocks noChangeArrowheads="1"/>
          </p:cNvSpPr>
          <p:nvPr/>
        </p:nvSpPr>
        <p:spPr bwMode="auto">
          <a:xfrm>
            <a:off x="2738438" y="4752975"/>
            <a:ext cx="285750" cy="285750"/>
          </a:xfrm>
          <a:prstGeom prst="ellipse">
            <a:avLst/>
          </a:prstGeom>
          <a:solidFill>
            <a:schemeClr val="accent1"/>
          </a:solidFill>
          <a:ln w="19050">
            <a:solidFill>
              <a:schemeClr val="tx2"/>
            </a:solidFill>
            <a:round/>
            <a:headEnd/>
            <a:tailEnd/>
          </a:ln>
        </p:spPr>
        <p:txBody>
          <a:bodyPr wrap="none" anchor="ctr"/>
          <a:lstStyle/>
          <a:p>
            <a:r>
              <a:rPr lang="en-US" sz="1800">
                <a:solidFill>
                  <a:schemeClr val="tx2"/>
                </a:solidFill>
              </a:rPr>
              <a:t>6</a:t>
            </a:r>
          </a:p>
        </p:txBody>
      </p:sp>
      <p:cxnSp>
        <p:nvCxnSpPr>
          <p:cNvPr id="22537" name="AutoShape 14"/>
          <p:cNvCxnSpPr>
            <a:cxnSpLocks noChangeShapeType="1"/>
            <a:stCxn id="22536" idx="5"/>
          </p:cNvCxnSpPr>
          <p:nvPr/>
        </p:nvCxnSpPr>
        <p:spPr bwMode="auto">
          <a:xfrm>
            <a:off x="2982913" y="5006975"/>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2538" name="AutoShape 15"/>
          <p:cNvCxnSpPr>
            <a:cxnSpLocks noChangeShapeType="1"/>
            <a:stCxn id="22536" idx="3"/>
          </p:cNvCxnSpPr>
          <p:nvPr/>
        </p:nvCxnSpPr>
        <p:spPr bwMode="auto">
          <a:xfrm flipH="1">
            <a:off x="2641600" y="5006975"/>
            <a:ext cx="138113"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2539" name="Oval 16"/>
          <p:cNvSpPr>
            <a:spLocks noChangeArrowheads="1"/>
          </p:cNvSpPr>
          <p:nvPr/>
        </p:nvSpPr>
        <p:spPr bwMode="auto">
          <a:xfrm>
            <a:off x="3125788" y="4371975"/>
            <a:ext cx="285750" cy="285750"/>
          </a:xfrm>
          <a:prstGeom prst="ellipse">
            <a:avLst/>
          </a:prstGeom>
          <a:solidFill>
            <a:schemeClr val="accent1"/>
          </a:solidFill>
          <a:ln w="19050">
            <a:solidFill>
              <a:schemeClr val="tx2"/>
            </a:solidFill>
            <a:round/>
            <a:headEnd/>
            <a:tailEnd/>
          </a:ln>
        </p:spPr>
        <p:txBody>
          <a:bodyPr wrap="none" anchor="ctr"/>
          <a:lstStyle/>
          <a:p>
            <a:r>
              <a:rPr lang="en-US" sz="1800">
                <a:solidFill>
                  <a:schemeClr val="tx2"/>
                </a:solidFill>
              </a:rPr>
              <a:t>7</a:t>
            </a:r>
          </a:p>
        </p:txBody>
      </p:sp>
      <p:cxnSp>
        <p:nvCxnSpPr>
          <p:cNvPr id="22540" name="AutoShape 17"/>
          <p:cNvCxnSpPr>
            <a:cxnSpLocks noChangeShapeType="1"/>
            <a:stCxn id="22539" idx="5"/>
          </p:cNvCxnSpPr>
          <p:nvPr/>
        </p:nvCxnSpPr>
        <p:spPr bwMode="auto">
          <a:xfrm>
            <a:off x="3370263" y="4625975"/>
            <a:ext cx="211137" cy="1746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2541" name="AutoShape 18"/>
          <p:cNvCxnSpPr>
            <a:cxnSpLocks noChangeShapeType="1"/>
            <a:stCxn id="22533" idx="3"/>
            <a:endCxn id="22545" idx="7"/>
          </p:cNvCxnSpPr>
          <p:nvPr/>
        </p:nvCxnSpPr>
        <p:spPr bwMode="auto">
          <a:xfrm flipH="1">
            <a:off x="2079625" y="4295775"/>
            <a:ext cx="320675" cy="10795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2542" name="Text Box 21"/>
          <p:cNvSpPr txBox="1">
            <a:spLocks noChangeArrowheads="1"/>
          </p:cNvSpPr>
          <p:nvPr/>
        </p:nvSpPr>
        <p:spPr bwMode="auto">
          <a:xfrm>
            <a:off x="2479675" y="4479925"/>
            <a:ext cx="3349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rPr>
              <a:t>z</a:t>
            </a:r>
          </a:p>
        </p:txBody>
      </p:sp>
      <p:sp>
        <p:nvSpPr>
          <p:cNvPr id="22543" name="Text Box 22"/>
          <p:cNvSpPr txBox="1">
            <a:spLocks noChangeArrowheads="1"/>
          </p:cNvSpPr>
          <p:nvPr/>
        </p:nvSpPr>
        <p:spPr bwMode="auto">
          <a:xfrm>
            <a:off x="3351213" y="4098925"/>
            <a:ext cx="3063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rPr>
              <a:t>v</a:t>
            </a:r>
          </a:p>
        </p:txBody>
      </p:sp>
      <p:sp>
        <p:nvSpPr>
          <p:cNvPr id="22544" name="Text Box 24"/>
          <p:cNvSpPr txBox="1">
            <a:spLocks noChangeArrowheads="1"/>
          </p:cNvSpPr>
          <p:nvPr/>
        </p:nvSpPr>
        <p:spPr bwMode="auto">
          <a:xfrm>
            <a:off x="1524000" y="4098925"/>
            <a:ext cx="381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latin typeface="Times New Roman" charset="0"/>
              </a:rPr>
              <a:t>w</a:t>
            </a:r>
          </a:p>
        </p:txBody>
      </p:sp>
      <p:sp>
        <p:nvSpPr>
          <p:cNvPr id="22545" name="Oval 37"/>
          <p:cNvSpPr>
            <a:spLocks noChangeArrowheads="1"/>
          </p:cNvSpPr>
          <p:nvPr/>
        </p:nvSpPr>
        <p:spPr bwMode="auto">
          <a:xfrm>
            <a:off x="1836738" y="4376738"/>
            <a:ext cx="285750" cy="284162"/>
          </a:xfrm>
          <a:prstGeom prst="ellipse">
            <a:avLst/>
          </a:prstGeom>
          <a:solidFill>
            <a:schemeClr val="accent1"/>
          </a:solidFill>
          <a:ln w="38100">
            <a:solidFill>
              <a:schemeClr val="tx1"/>
            </a:solidFill>
            <a:round/>
            <a:headEnd/>
            <a:tailEnd/>
          </a:ln>
        </p:spPr>
        <p:txBody>
          <a:bodyPr wrap="none" anchor="ctr"/>
          <a:lstStyle/>
          <a:p>
            <a:r>
              <a:rPr lang="en-US" sz="1800"/>
              <a:t>2</a:t>
            </a:r>
          </a:p>
        </p:txBody>
      </p:sp>
      <p:sp>
        <p:nvSpPr>
          <p:cNvPr id="22546" name="Oval 5"/>
          <p:cNvSpPr>
            <a:spLocks noChangeArrowheads="1"/>
          </p:cNvSpPr>
          <p:nvPr/>
        </p:nvSpPr>
        <p:spPr bwMode="auto">
          <a:xfrm>
            <a:off x="1909763" y="5410200"/>
            <a:ext cx="1671637" cy="322263"/>
          </a:xfrm>
          <a:prstGeom prst="ellipse">
            <a:avLst/>
          </a:prstGeom>
          <a:solidFill>
            <a:schemeClr val="accent1"/>
          </a:solidFill>
          <a:ln w="19050">
            <a:solidFill>
              <a:schemeClr val="tx1"/>
            </a:solidFill>
            <a:round/>
            <a:headEnd/>
            <a:tailEnd/>
          </a:ln>
        </p:spPr>
        <p:txBody>
          <a:bodyPr wrap="none" anchor="ctr"/>
          <a:lstStyle/>
          <a:p>
            <a:r>
              <a:rPr lang="en-US" sz="1800"/>
              <a:t>4   6   7</a:t>
            </a:r>
          </a:p>
        </p:txBody>
      </p:sp>
      <p:cxnSp>
        <p:nvCxnSpPr>
          <p:cNvPr id="22547" name="AutoShape 6"/>
          <p:cNvCxnSpPr>
            <a:cxnSpLocks noChangeShapeType="1"/>
            <a:stCxn id="22546" idx="3"/>
            <a:endCxn id="22551" idx="0"/>
          </p:cNvCxnSpPr>
          <p:nvPr/>
        </p:nvCxnSpPr>
        <p:spPr bwMode="auto">
          <a:xfrm flipH="1">
            <a:off x="1909763" y="5692775"/>
            <a:ext cx="244475" cy="2238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48" name="AutoShape 7"/>
          <p:cNvCxnSpPr>
            <a:cxnSpLocks noChangeShapeType="1"/>
            <a:stCxn id="22546" idx="5"/>
          </p:cNvCxnSpPr>
          <p:nvPr/>
        </p:nvCxnSpPr>
        <p:spPr bwMode="auto">
          <a:xfrm>
            <a:off x="3336925" y="5694363"/>
            <a:ext cx="180975" cy="2238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2549" name="Line 8"/>
          <p:cNvSpPr>
            <a:spLocks noChangeShapeType="1"/>
          </p:cNvSpPr>
          <p:nvPr/>
        </p:nvSpPr>
        <p:spPr bwMode="auto">
          <a:xfrm flipV="1">
            <a:off x="2489200" y="5732463"/>
            <a:ext cx="63500" cy="19208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50" name="Line 9"/>
          <p:cNvSpPr>
            <a:spLocks noChangeShapeType="1"/>
          </p:cNvSpPr>
          <p:nvPr/>
        </p:nvSpPr>
        <p:spPr bwMode="auto">
          <a:xfrm flipH="1" flipV="1">
            <a:off x="2938463" y="5732463"/>
            <a:ext cx="65087" cy="19208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51" name="Oval 38"/>
          <p:cNvSpPr>
            <a:spLocks noChangeArrowheads="1"/>
          </p:cNvSpPr>
          <p:nvPr/>
        </p:nvSpPr>
        <p:spPr bwMode="auto">
          <a:xfrm>
            <a:off x="1524000" y="5924550"/>
            <a:ext cx="771525" cy="322263"/>
          </a:xfrm>
          <a:prstGeom prst="ellipse">
            <a:avLst/>
          </a:prstGeom>
          <a:solidFill>
            <a:schemeClr val="accent1"/>
          </a:solidFill>
          <a:ln w="19050">
            <a:solidFill>
              <a:schemeClr val="tx1"/>
            </a:solidFill>
            <a:round/>
            <a:headEnd/>
            <a:tailEnd/>
          </a:ln>
        </p:spPr>
        <p:txBody>
          <a:bodyPr wrap="none" anchor="ctr"/>
          <a:lstStyle/>
          <a:p>
            <a:r>
              <a:rPr lang="en-US" sz="1800"/>
              <a:t>.. 2 ..</a:t>
            </a:r>
          </a:p>
        </p:txBody>
      </p:sp>
      <p:sp>
        <p:nvSpPr>
          <p:cNvPr id="22552" name="Rectangle 39" descr="Rectangle: Click to edit Master text styles&#10;Second level&#10;Third level&#10;Fourth level&#10;Fifth level"/>
          <p:cNvSpPr>
            <a:spLocks noChangeArrowheads="1"/>
          </p:cNvSpPr>
          <p:nvPr/>
        </p:nvSpPr>
        <p:spPr bwMode="auto">
          <a:xfrm>
            <a:off x="762000" y="2286000"/>
            <a:ext cx="4114800"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l">
              <a:spcBef>
                <a:spcPct val="20000"/>
              </a:spcBef>
              <a:buClr>
                <a:schemeClr val="hlink"/>
              </a:buClr>
              <a:buSzPct val="110000"/>
              <a:buFont typeface="Wingdings" charset="0"/>
              <a:buNone/>
            </a:pPr>
            <a:r>
              <a:rPr lang="en-US" sz="2000" dirty="0">
                <a:solidFill>
                  <a:schemeClr val="tx2"/>
                </a:solidFill>
              </a:rPr>
              <a:t>Case 1</a:t>
            </a:r>
            <a:r>
              <a:rPr lang="en-US" sz="2000" dirty="0"/>
              <a:t>: </a:t>
            </a:r>
            <a:r>
              <a:rPr lang="en-US" sz="2000" b="1" i="1" dirty="0">
                <a:latin typeface="Times New Roman" charset="0"/>
              </a:rPr>
              <a:t>w</a:t>
            </a:r>
            <a:r>
              <a:rPr lang="en-US" sz="2000" dirty="0"/>
              <a:t> is black</a:t>
            </a:r>
          </a:p>
          <a:p>
            <a:pPr marL="742950" lvl="1" indent="-285750" algn="l">
              <a:spcBef>
                <a:spcPct val="20000"/>
              </a:spcBef>
              <a:buClr>
                <a:schemeClr val="tx1"/>
              </a:buClr>
              <a:buSzPct val="60000"/>
              <a:buFont typeface="Wingdings" charset="0"/>
              <a:buChar char="n"/>
            </a:pPr>
            <a:r>
              <a:rPr lang="en-US" sz="1800" dirty="0"/>
              <a:t>The double red is an incorrect </a:t>
            </a:r>
            <a:r>
              <a:rPr lang="en-US" sz="1800" dirty="0" smtClean="0"/>
              <a:t>color assignment of </a:t>
            </a:r>
            <a:r>
              <a:rPr lang="en-US" sz="1800" dirty="0"/>
              <a:t>a 4-</a:t>
            </a:r>
            <a:r>
              <a:rPr lang="en-US" sz="1800" dirty="0" smtClean="0"/>
              <a:t>node group</a:t>
            </a:r>
            <a:endParaRPr lang="en-US" sz="1800" dirty="0"/>
          </a:p>
          <a:p>
            <a:pPr marL="742950" lvl="1" indent="-285750" algn="l">
              <a:spcBef>
                <a:spcPct val="20000"/>
              </a:spcBef>
              <a:buClr>
                <a:schemeClr val="tx1"/>
              </a:buClr>
              <a:buSzPct val="60000"/>
              <a:buFont typeface="Wingdings" charset="0"/>
              <a:buChar char="n"/>
            </a:pPr>
            <a:r>
              <a:rPr lang="en-US" sz="1800" dirty="0">
                <a:solidFill>
                  <a:schemeClr val="tx2"/>
                </a:solidFill>
              </a:rPr>
              <a:t>Restructuring</a:t>
            </a:r>
            <a:r>
              <a:rPr lang="en-US" sz="1800" dirty="0" smtClean="0"/>
              <a:t>:</a:t>
            </a:r>
            <a:endParaRPr lang="en-US" sz="1800" dirty="0"/>
          </a:p>
        </p:txBody>
      </p:sp>
      <p:sp>
        <p:nvSpPr>
          <p:cNvPr id="22553" name="Rectangle 40" descr="Rectangle: Click to edit Master text styles&#10;Second level&#10;Third level&#10;Fourth level&#10;Fifth level"/>
          <p:cNvSpPr>
            <a:spLocks noChangeArrowheads="1"/>
          </p:cNvSpPr>
          <p:nvPr/>
        </p:nvSpPr>
        <p:spPr bwMode="auto">
          <a:xfrm>
            <a:off x="4953000" y="2286000"/>
            <a:ext cx="3886200"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l">
              <a:spcBef>
                <a:spcPct val="20000"/>
              </a:spcBef>
              <a:buClr>
                <a:schemeClr val="hlink"/>
              </a:buClr>
              <a:buSzPct val="110000"/>
              <a:buFont typeface="Wingdings" charset="0"/>
              <a:buNone/>
            </a:pPr>
            <a:r>
              <a:rPr lang="en-US" sz="2000" dirty="0">
                <a:solidFill>
                  <a:schemeClr val="tx2"/>
                </a:solidFill>
              </a:rPr>
              <a:t>Case 2</a:t>
            </a:r>
            <a:r>
              <a:rPr lang="en-US" sz="2000" dirty="0"/>
              <a:t>: </a:t>
            </a:r>
            <a:r>
              <a:rPr lang="en-US" sz="2000" b="1" i="1" dirty="0">
                <a:latin typeface="Times New Roman" charset="0"/>
              </a:rPr>
              <a:t>w</a:t>
            </a:r>
            <a:r>
              <a:rPr lang="en-US" sz="2000" dirty="0"/>
              <a:t> is red</a:t>
            </a:r>
          </a:p>
          <a:p>
            <a:pPr marL="742950" lvl="1" indent="-285750" algn="l">
              <a:spcBef>
                <a:spcPct val="20000"/>
              </a:spcBef>
              <a:buClr>
                <a:schemeClr val="tx1"/>
              </a:buClr>
              <a:buSzPct val="60000"/>
              <a:buFont typeface="Wingdings" charset="0"/>
              <a:buChar char="n"/>
            </a:pPr>
            <a:r>
              <a:rPr lang="en-US" sz="1800" dirty="0"/>
              <a:t>The double red corresponds to an overflow</a:t>
            </a:r>
          </a:p>
          <a:p>
            <a:pPr marL="742950" lvl="1" indent="-285750" algn="l">
              <a:spcBef>
                <a:spcPct val="20000"/>
              </a:spcBef>
              <a:buClr>
                <a:schemeClr val="tx1"/>
              </a:buClr>
              <a:buSzPct val="60000"/>
              <a:buFont typeface="Wingdings" charset="0"/>
              <a:buChar char="n"/>
            </a:pPr>
            <a:r>
              <a:rPr lang="en-US" sz="1800" dirty="0">
                <a:solidFill>
                  <a:schemeClr val="tx2"/>
                </a:solidFill>
              </a:rPr>
              <a:t>Recoloring</a:t>
            </a:r>
            <a:r>
              <a:rPr lang="en-US" sz="1800" dirty="0" smtClean="0"/>
              <a:t>:</a:t>
            </a:r>
            <a:endParaRPr lang="en-US" sz="1800" dirty="0">
              <a:solidFill>
                <a:schemeClr val="tx2"/>
              </a:solidFill>
            </a:endParaRPr>
          </a:p>
        </p:txBody>
      </p:sp>
      <p:sp>
        <p:nvSpPr>
          <p:cNvPr id="22554" name="Oval 43"/>
          <p:cNvSpPr>
            <a:spLocks noChangeArrowheads="1"/>
          </p:cNvSpPr>
          <p:nvPr/>
        </p:nvSpPr>
        <p:spPr bwMode="auto">
          <a:xfrm>
            <a:off x="6477000" y="4038600"/>
            <a:ext cx="285750" cy="285750"/>
          </a:xfrm>
          <a:prstGeom prst="ellipse">
            <a:avLst/>
          </a:prstGeom>
          <a:solidFill>
            <a:schemeClr val="accent1"/>
          </a:solidFill>
          <a:ln w="38100">
            <a:solidFill>
              <a:schemeClr val="tx1"/>
            </a:solidFill>
            <a:round/>
            <a:headEnd/>
            <a:tailEnd/>
          </a:ln>
        </p:spPr>
        <p:txBody>
          <a:bodyPr wrap="none" anchor="ctr"/>
          <a:lstStyle/>
          <a:p>
            <a:r>
              <a:rPr lang="en-US" sz="1800"/>
              <a:t>4</a:t>
            </a:r>
          </a:p>
        </p:txBody>
      </p:sp>
      <p:cxnSp>
        <p:nvCxnSpPr>
          <p:cNvPr id="22555" name="AutoShape 44"/>
          <p:cNvCxnSpPr>
            <a:cxnSpLocks noChangeShapeType="1"/>
            <a:stCxn id="22554" idx="5"/>
            <a:endCxn id="22560" idx="1"/>
          </p:cNvCxnSpPr>
          <p:nvPr/>
        </p:nvCxnSpPr>
        <p:spPr bwMode="auto">
          <a:xfrm>
            <a:off x="6721475" y="4302125"/>
            <a:ext cx="565150" cy="1016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22556" name="AutoShape 45"/>
          <p:cNvCxnSpPr>
            <a:cxnSpLocks noChangeShapeType="1"/>
            <a:stCxn id="22560" idx="3"/>
            <a:endCxn id="22557" idx="0"/>
          </p:cNvCxnSpPr>
          <p:nvPr/>
        </p:nvCxnSpPr>
        <p:spPr bwMode="auto">
          <a:xfrm flipH="1">
            <a:off x="7000875" y="4625975"/>
            <a:ext cx="285750" cy="11747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2557" name="Oval 46"/>
          <p:cNvSpPr>
            <a:spLocks noChangeArrowheads="1"/>
          </p:cNvSpPr>
          <p:nvPr/>
        </p:nvSpPr>
        <p:spPr bwMode="auto">
          <a:xfrm>
            <a:off x="6858000" y="4752975"/>
            <a:ext cx="285750" cy="285750"/>
          </a:xfrm>
          <a:prstGeom prst="ellipse">
            <a:avLst/>
          </a:prstGeom>
          <a:solidFill>
            <a:schemeClr val="accent1"/>
          </a:solidFill>
          <a:ln w="19050">
            <a:solidFill>
              <a:schemeClr val="tx2"/>
            </a:solidFill>
            <a:round/>
            <a:headEnd/>
            <a:tailEnd/>
          </a:ln>
        </p:spPr>
        <p:txBody>
          <a:bodyPr wrap="none" anchor="ctr"/>
          <a:lstStyle/>
          <a:p>
            <a:r>
              <a:rPr lang="en-US" sz="1800">
                <a:solidFill>
                  <a:schemeClr val="tx2"/>
                </a:solidFill>
              </a:rPr>
              <a:t>6</a:t>
            </a:r>
          </a:p>
        </p:txBody>
      </p:sp>
      <p:cxnSp>
        <p:nvCxnSpPr>
          <p:cNvPr id="22558" name="AutoShape 47"/>
          <p:cNvCxnSpPr>
            <a:cxnSpLocks noChangeShapeType="1"/>
            <a:stCxn id="22557" idx="5"/>
          </p:cNvCxnSpPr>
          <p:nvPr/>
        </p:nvCxnSpPr>
        <p:spPr bwMode="auto">
          <a:xfrm>
            <a:off x="7102475" y="5006975"/>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2559" name="AutoShape 48"/>
          <p:cNvCxnSpPr>
            <a:cxnSpLocks noChangeShapeType="1"/>
            <a:stCxn id="22557" idx="3"/>
          </p:cNvCxnSpPr>
          <p:nvPr/>
        </p:nvCxnSpPr>
        <p:spPr bwMode="auto">
          <a:xfrm flipH="1">
            <a:off x="6761163" y="5006975"/>
            <a:ext cx="138112"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2560" name="Oval 49"/>
          <p:cNvSpPr>
            <a:spLocks noChangeArrowheads="1"/>
          </p:cNvSpPr>
          <p:nvPr/>
        </p:nvSpPr>
        <p:spPr bwMode="auto">
          <a:xfrm>
            <a:off x="7245350" y="4371975"/>
            <a:ext cx="285750" cy="285750"/>
          </a:xfrm>
          <a:prstGeom prst="ellipse">
            <a:avLst/>
          </a:prstGeom>
          <a:solidFill>
            <a:schemeClr val="accent1"/>
          </a:solidFill>
          <a:ln w="19050">
            <a:solidFill>
              <a:schemeClr val="tx2"/>
            </a:solidFill>
            <a:round/>
            <a:headEnd/>
            <a:tailEnd/>
          </a:ln>
        </p:spPr>
        <p:txBody>
          <a:bodyPr wrap="none" anchor="ctr"/>
          <a:lstStyle/>
          <a:p>
            <a:r>
              <a:rPr lang="en-US" sz="1800">
                <a:solidFill>
                  <a:schemeClr val="tx2"/>
                </a:solidFill>
              </a:rPr>
              <a:t>7</a:t>
            </a:r>
          </a:p>
        </p:txBody>
      </p:sp>
      <p:cxnSp>
        <p:nvCxnSpPr>
          <p:cNvPr id="22561" name="AutoShape 50"/>
          <p:cNvCxnSpPr>
            <a:cxnSpLocks noChangeShapeType="1"/>
            <a:stCxn id="22560" idx="5"/>
          </p:cNvCxnSpPr>
          <p:nvPr/>
        </p:nvCxnSpPr>
        <p:spPr bwMode="auto">
          <a:xfrm>
            <a:off x="7489825" y="4625975"/>
            <a:ext cx="206375" cy="1746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2562" name="Text Box 52"/>
          <p:cNvSpPr txBox="1">
            <a:spLocks noChangeArrowheads="1"/>
          </p:cNvSpPr>
          <p:nvPr/>
        </p:nvSpPr>
        <p:spPr bwMode="auto">
          <a:xfrm>
            <a:off x="6599238" y="4479925"/>
            <a:ext cx="3349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rPr>
              <a:t>z</a:t>
            </a:r>
          </a:p>
        </p:txBody>
      </p:sp>
      <p:sp>
        <p:nvSpPr>
          <p:cNvPr id="22563" name="Text Box 53"/>
          <p:cNvSpPr txBox="1">
            <a:spLocks noChangeArrowheads="1"/>
          </p:cNvSpPr>
          <p:nvPr/>
        </p:nvSpPr>
        <p:spPr bwMode="auto">
          <a:xfrm>
            <a:off x="7470775" y="4098925"/>
            <a:ext cx="3063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rPr>
              <a:t>v</a:t>
            </a:r>
          </a:p>
        </p:txBody>
      </p:sp>
      <p:sp>
        <p:nvSpPr>
          <p:cNvPr id="22564" name="Oval 56"/>
          <p:cNvSpPr>
            <a:spLocks noChangeArrowheads="1"/>
          </p:cNvSpPr>
          <p:nvPr/>
        </p:nvSpPr>
        <p:spPr bwMode="auto">
          <a:xfrm>
            <a:off x="6029325" y="5410200"/>
            <a:ext cx="1671638" cy="322263"/>
          </a:xfrm>
          <a:prstGeom prst="ellipse">
            <a:avLst/>
          </a:prstGeom>
          <a:solidFill>
            <a:schemeClr val="accent1"/>
          </a:solidFill>
          <a:ln w="19050">
            <a:solidFill>
              <a:schemeClr val="tx1"/>
            </a:solidFill>
            <a:round/>
            <a:headEnd/>
            <a:tailEnd/>
          </a:ln>
        </p:spPr>
        <p:txBody>
          <a:bodyPr wrap="none" anchor="ctr"/>
          <a:lstStyle/>
          <a:p>
            <a:r>
              <a:rPr lang="en-US" sz="1800"/>
              <a:t>2  4  6  7</a:t>
            </a:r>
          </a:p>
        </p:txBody>
      </p:sp>
      <p:cxnSp>
        <p:nvCxnSpPr>
          <p:cNvPr id="22565" name="AutoShape 57"/>
          <p:cNvCxnSpPr>
            <a:cxnSpLocks noChangeShapeType="1"/>
            <a:stCxn id="22564" idx="3"/>
          </p:cNvCxnSpPr>
          <p:nvPr/>
        </p:nvCxnSpPr>
        <p:spPr bwMode="auto">
          <a:xfrm flipH="1">
            <a:off x="6019800" y="5694363"/>
            <a:ext cx="254000" cy="2492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66" name="AutoShape 58"/>
          <p:cNvCxnSpPr>
            <a:cxnSpLocks noChangeShapeType="1"/>
            <a:stCxn id="22564" idx="5"/>
          </p:cNvCxnSpPr>
          <p:nvPr/>
        </p:nvCxnSpPr>
        <p:spPr bwMode="auto">
          <a:xfrm>
            <a:off x="7456488" y="5694363"/>
            <a:ext cx="239712" cy="2492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2567" name="Line 59"/>
          <p:cNvSpPr>
            <a:spLocks noChangeShapeType="1"/>
          </p:cNvSpPr>
          <p:nvPr/>
        </p:nvSpPr>
        <p:spPr bwMode="auto">
          <a:xfrm flipV="1">
            <a:off x="6477000" y="5715000"/>
            <a:ext cx="1397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68" name="Line 60"/>
          <p:cNvSpPr>
            <a:spLocks noChangeShapeType="1"/>
          </p:cNvSpPr>
          <p:nvPr/>
        </p:nvSpPr>
        <p:spPr bwMode="auto">
          <a:xfrm flipH="1" flipV="1">
            <a:off x="7173913" y="5732463"/>
            <a:ext cx="141287" cy="21113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cxnSp>
        <p:nvCxnSpPr>
          <p:cNvPr id="22569" name="AutoShape 62"/>
          <p:cNvCxnSpPr>
            <a:cxnSpLocks noChangeShapeType="1"/>
            <a:stCxn id="22554" idx="3"/>
            <a:endCxn id="22570" idx="0"/>
          </p:cNvCxnSpPr>
          <p:nvPr/>
        </p:nvCxnSpPr>
        <p:spPr bwMode="auto">
          <a:xfrm flipH="1">
            <a:off x="6086475" y="4302125"/>
            <a:ext cx="431800" cy="857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2570" name="Oval 63"/>
          <p:cNvSpPr>
            <a:spLocks noChangeArrowheads="1"/>
          </p:cNvSpPr>
          <p:nvPr/>
        </p:nvSpPr>
        <p:spPr bwMode="auto">
          <a:xfrm>
            <a:off x="5943600" y="4397375"/>
            <a:ext cx="285750" cy="285750"/>
          </a:xfrm>
          <a:prstGeom prst="ellipse">
            <a:avLst/>
          </a:prstGeom>
          <a:solidFill>
            <a:schemeClr val="accent1"/>
          </a:solidFill>
          <a:ln w="19050">
            <a:solidFill>
              <a:schemeClr val="tx2"/>
            </a:solidFill>
            <a:round/>
            <a:headEnd/>
            <a:tailEnd/>
          </a:ln>
        </p:spPr>
        <p:txBody>
          <a:bodyPr wrap="none" anchor="ctr"/>
          <a:lstStyle/>
          <a:p>
            <a:r>
              <a:rPr lang="en-US" sz="1800">
                <a:solidFill>
                  <a:schemeClr val="tx2"/>
                </a:solidFill>
              </a:rPr>
              <a:t>2</a:t>
            </a:r>
          </a:p>
        </p:txBody>
      </p:sp>
      <p:cxnSp>
        <p:nvCxnSpPr>
          <p:cNvPr id="22571" name="AutoShape 64"/>
          <p:cNvCxnSpPr>
            <a:cxnSpLocks noChangeShapeType="1"/>
            <a:stCxn id="22570" idx="5"/>
          </p:cNvCxnSpPr>
          <p:nvPr/>
        </p:nvCxnSpPr>
        <p:spPr bwMode="auto">
          <a:xfrm>
            <a:off x="6188075" y="4651375"/>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2572" name="AutoShape 65"/>
          <p:cNvCxnSpPr>
            <a:cxnSpLocks noChangeShapeType="1"/>
            <a:stCxn id="22570" idx="3"/>
          </p:cNvCxnSpPr>
          <p:nvPr/>
        </p:nvCxnSpPr>
        <p:spPr bwMode="auto">
          <a:xfrm flipH="1">
            <a:off x="5846763" y="4651375"/>
            <a:ext cx="138112"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2573" name="Text Box 67"/>
          <p:cNvSpPr txBox="1">
            <a:spLocks noChangeArrowheads="1"/>
          </p:cNvSpPr>
          <p:nvPr/>
        </p:nvSpPr>
        <p:spPr bwMode="auto">
          <a:xfrm>
            <a:off x="5638800" y="4114800"/>
            <a:ext cx="3825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rPr>
              <a:t>w</a:t>
            </a:r>
          </a:p>
        </p:txBody>
      </p:sp>
      <p:sp>
        <p:nvSpPr>
          <p:cNvPr id="22574" name="Line 68"/>
          <p:cNvSpPr>
            <a:spLocks noChangeShapeType="1"/>
          </p:cNvSpPr>
          <p:nvPr/>
        </p:nvSpPr>
        <p:spPr bwMode="auto">
          <a:xfrm flipH="1" flipV="1">
            <a:off x="6845300" y="5734050"/>
            <a:ext cx="127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10176932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23554"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79EF0189-4BBA-204C-8C72-6EE8402679DC}" type="slidenum">
              <a:rPr lang="en-US" sz="1400"/>
              <a:pPr eaLnBrk="1" hangingPunct="1"/>
              <a:t>34</a:t>
            </a:fld>
            <a:endParaRPr lang="en-US" sz="1400"/>
          </a:p>
        </p:txBody>
      </p:sp>
      <p:sp>
        <p:nvSpPr>
          <p:cNvPr id="23555" name="Rectangle 2"/>
          <p:cNvSpPr>
            <a:spLocks noGrp="1" noChangeArrowheads="1"/>
          </p:cNvSpPr>
          <p:nvPr>
            <p:ph type="title"/>
          </p:nvPr>
        </p:nvSpPr>
        <p:spPr/>
        <p:txBody>
          <a:bodyPr/>
          <a:lstStyle/>
          <a:p>
            <a:pPr eaLnBrk="1" hangingPunct="1"/>
            <a:r>
              <a:rPr lang="en-US" dirty="0" smtClean="0">
                <a:latin typeface="Tahoma" charset="0"/>
              </a:rPr>
              <a:t>Restructuring (not in book)</a:t>
            </a:r>
            <a:endParaRPr lang="en-US" dirty="0">
              <a:latin typeface="Tahoma" charset="0"/>
            </a:endParaRPr>
          </a:p>
        </p:txBody>
      </p:sp>
      <p:sp>
        <p:nvSpPr>
          <p:cNvPr id="23556" name="Rectangle 3" descr="Rectangle: Click to edit Master text styles&#10;Second level&#10;Third level&#10;Fourth level&#10;Fifth level"/>
          <p:cNvSpPr>
            <a:spLocks noGrp="1" noChangeArrowheads="1"/>
          </p:cNvSpPr>
          <p:nvPr>
            <p:ph type="body" idx="1"/>
          </p:nvPr>
        </p:nvSpPr>
        <p:spPr>
          <a:xfrm>
            <a:off x="838200" y="1600200"/>
            <a:ext cx="7772400" cy="1752600"/>
          </a:xfrm>
        </p:spPr>
        <p:txBody>
          <a:bodyPr/>
          <a:lstStyle/>
          <a:p>
            <a:pPr eaLnBrk="1" hangingPunct="1"/>
            <a:r>
              <a:rPr lang="en-US" sz="2000" dirty="0">
                <a:latin typeface="Tahoma" charset="0"/>
              </a:rPr>
              <a:t>A restructuring remedies a child-parent double red when the parent red node has a black sibling</a:t>
            </a:r>
          </a:p>
          <a:p>
            <a:pPr eaLnBrk="1" hangingPunct="1"/>
            <a:r>
              <a:rPr lang="en-US" sz="2000" dirty="0">
                <a:latin typeface="Tahoma" charset="0"/>
              </a:rPr>
              <a:t>It is equivalent to restoring the </a:t>
            </a:r>
            <a:r>
              <a:rPr lang="en-US" sz="2000" dirty="0" smtClean="0">
                <a:latin typeface="Tahoma" charset="0"/>
              </a:rPr>
              <a:t>balance of </a:t>
            </a:r>
            <a:r>
              <a:rPr lang="en-US" sz="2000" dirty="0">
                <a:latin typeface="Tahoma" charset="0"/>
              </a:rPr>
              <a:t>a 4-</a:t>
            </a:r>
            <a:r>
              <a:rPr lang="en-US" sz="2000" dirty="0" smtClean="0">
                <a:latin typeface="Tahoma" charset="0"/>
              </a:rPr>
              <a:t>node group</a:t>
            </a:r>
            <a:endParaRPr lang="en-US" sz="2000" dirty="0">
              <a:latin typeface="Tahoma" charset="0"/>
            </a:endParaRPr>
          </a:p>
          <a:p>
            <a:pPr eaLnBrk="1" hangingPunct="1"/>
            <a:r>
              <a:rPr lang="en-US" sz="2000" dirty="0">
                <a:latin typeface="Tahoma" charset="0"/>
              </a:rPr>
              <a:t>The internal property is restored and the other properties are preserved</a:t>
            </a:r>
          </a:p>
        </p:txBody>
      </p:sp>
      <p:sp>
        <p:nvSpPr>
          <p:cNvPr id="23557" name="Oval 4"/>
          <p:cNvSpPr>
            <a:spLocks noChangeArrowheads="1"/>
          </p:cNvSpPr>
          <p:nvPr/>
        </p:nvSpPr>
        <p:spPr bwMode="auto">
          <a:xfrm>
            <a:off x="2414588" y="3436938"/>
            <a:ext cx="374650" cy="374650"/>
          </a:xfrm>
          <a:prstGeom prst="ellipse">
            <a:avLst/>
          </a:prstGeom>
          <a:solidFill>
            <a:schemeClr val="accent1"/>
          </a:solidFill>
          <a:ln w="38100">
            <a:solidFill>
              <a:schemeClr val="tx1"/>
            </a:solidFill>
            <a:round/>
            <a:headEnd/>
            <a:tailEnd/>
          </a:ln>
        </p:spPr>
        <p:txBody>
          <a:bodyPr wrap="none" anchor="ctr"/>
          <a:lstStyle/>
          <a:p>
            <a:r>
              <a:rPr lang="en-US" sz="2000"/>
              <a:t>4</a:t>
            </a:r>
          </a:p>
        </p:txBody>
      </p:sp>
      <p:cxnSp>
        <p:nvCxnSpPr>
          <p:cNvPr id="23558" name="AutoShape 5"/>
          <p:cNvCxnSpPr>
            <a:cxnSpLocks noChangeShapeType="1"/>
            <a:stCxn id="23557" idx="5"/>
            <a:endCxn id="23563" idx="1"/>
          </p:cNvCxnSpPr>
          <p:nvPr/>
        </p:nvCxnSpPr>
        <p:spPr bwMode="auto">
          <a:xfrm>
            <a:off x="2735263" y="3771900"/>
            <a:ext cx="739775" cy="1492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23559" name="AutoShape 6"/>
          <p:cNvCxnSpPr>
            <a:cxnSpLocks noChangeShapeType="1"/>
            <a:stCxn id="23563" idx="3"/>
            <a:endCxn id="23560" idx="0"/>
          </p:cNvCxnSpPr>
          <p:nvPr/>
        </p:nvCxnSpPr>
        <p:spPr bwMode="auto">
          <a:xfrm flipH="1">
            <a:off x="3100388" y="4202113"/>
            <a:ext cx="374650" cy="1651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3560" name="Oval 7"/>
          <p:cNvSpPr>
            <a:spLocks noChangeArrowheads="1"/>
          </p:cNvSpPr>
          <p:nvPr/>
        </p:nvSpPr>
        <p:spPr bwMode="auto">
          <a:xfrm>
            <a:off x="2913063" y="4373563"/>
            <a:ext cx="374650" cy="374650"/>
          </a:xfrm>
          <a:prstGeom prst="ellipse">
            <a:avLst/>
          </a:prstGeom>
          <a:solidFill>
            <a:schemeClr val="accent1"/>
          </a:solidFill>
          <a:ln w="19050">
            <a:solidFill>
              <a:schemeClr val="tx2"/>
            </a:solidFill>
            <a:round/>
            <a:headEnd/>
            <a:tailEnd/>
          </a:ln>
        </p:spPr>
        <p:txBody>
          <a:bodyPr wrap="none" anchor="ctr"/>
          <a:lstStyle/>
          <a:p>
            <a:r>
              <a:rPr lang="en-US" sz="2000">
                <a:solidFill>
                  <a:schemeClr val="tx2"/>
                </a:solidFill>
              </a:rPr>
              <a:t>6</a:t>
            </a:r>
          </a:p>
        </p:txBody>
      </p:sp>
      <p:cxnSp>
        <p:nvCxnSpPr>
          <p:cNvPr id="23561" name="AutoShape 8"/>
          <p:cNvCxnSpPr>
            <a:cxnSpLocks noChangeShapeType="1"/>
            <a:stCxn id="23560" idx="5"/>
          </p:cNvCxnSpPr>
          <p:nvPr/>
        </p:nvCxnSpPr>
        <p:spPr bwMode="auto">
          <a:xfrm>
            <a:off x="3232150" y="4702175"/>
            <a:ext cx="171450" cy="29686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3562" name="AutoShape 9"/>
          <p:cNvCxnSpPr>
            <a:cxnSpLocks noChangeShapeType="1"/>
            <a:stCxn id="23560" idx="3"/>
          </p:cNvCxnSpPr>
          <p:nvPr/>
        </p:nvCxnSpPr>
        <p:spPr bwMode="auto">
          <a:xfrm flipH="1">
            <a:off x="2787650" y="4702175"/>
            <a:ext cx="180975" cy="29686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3563" name="Oval 10"/>
          <p:cNvSpPr>
            <a:spLocks noChangeArrowheads="1"/>
          </p:cNvSpPr>
          <p:nvPr/>
        </p:nvSpPr>
        <p:spPr bwMode="auto">
          <a:xfrm>
            <a:off x="3421063" y="3873500"/>
            <a:ext cx="374650" cy="374650"/>
          </a:xfrm>
          <a:prstGeom prst="ellipse">
            <a:avLst/>
          </a:prstGeom>
          <a:solidFill>
            <a:schemeClr val="accent1"/>
          </a:solidFill>
          <a:ln w="19050">
            <a:solidFill>
              <a:schemeClr val="tx2"/>
            </a:solidFill>
            <a:round/>
            <a:headEnd/>
            <a:tailEnd/>
          </a:ln>
        </p:spPr>
        <p:txBody>
          <a:bodyPr wrap="none" anchor="ctr"/>
          <a:lstStyle/>
          <a:p>
            <a:r>
              <a:rPr lang="en-US" sz="2000">
                <a:solidFill>
                  <a:schemeClr val="tx2"/>
                </a:solidFill>
              </a:rPr>
              <a:t>7</a:t>
            </a:r>
          </a:p>
        </p:txBody>
      </p:sp>
      <p:cxnSp>
        <p:nvCxnSpPr>
          <p:cNvPr id="23564" name="AutoShape 11"/>
          <p:cNvCxnSpPr>
            <a:cxnSpLocks noChangeShapeType="1"/>
            <a:stCxn id="23563" idx="5"/>
          </p:cNvCxnSpPr>
          <p:nvPr/>
        </p:nvCxnSpPr>
        <p:spPr bwMode="auto">
          <a:xfrm>
            <a:off x="3740150" y="4202113"/>
            <a:ext cx="276225" cy="22860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3565" name="AutoShape 12"/>
          <p:cNvCxnSpPr>
            <a:cxnSpLocks noChangeShapeType="1"/>
            <a:stCxn id="23557" idx="3"/>
            <a:endCxn id="23569" idx="7"/>
          </p:cNvCxnSpPr>
          <p:nvPr/>
        </p:nvCxnSpPr>
        <p:spPr bwMode="auto">
          <a:xfrm flipH="1">
            <a:off x="2051050" y="3773488"/>
            <a:ext cx="419100" cy="141287"/>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3566" name="Text Box 13"/>
          <p:cNvSpPr txBox="1">
            <a:spLocks noChangeArrowheads="1"/>
          </p:cNvSpPr>
          <p:nvPr/>
        </p:nvSpPr>
        <p:spPr bwMode="auto">
          <a:xfrm>
            <a:off x="2636838" y="4108450"/>
            <a:ext cx="438150" cy="395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rPr>
              <a:t>z</a:t>
            </a:r>
          </a:p>
        </p:txBody>
      </p:sp>
      <p:sp>
        <p:nvSpPr>
          <p:cNvPr id="23567" name="Text Box 14"/>
          <p:cNvSpPr txBox="1">
            <a:spLocks noChangeArrowheads="1"/>
          </p:cNvSpPr>
          <p:nvPr/>
        </p:nvSpPr>
        <p:spPr bwMode="auto">
          <a:xfrm>
            <a:off x="3660775" y="3589338"/>
            <a:ext cx="4016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rPr>
              <a:t>v</a:t>
            </a:r>
          </a:p>
        </p:txBody>
      </p:sp>
      <p:sp>
        <p:nvSpPr>
          <p:cNvPr id="23568" name="Text Box 15"/>
          <p:cNvSpPr txBox="1">
            <a:spLocks noChangeArrowheads="1"/>
          </p:cNvSpPr>
          <p:nvPr/>
        </p:nvSpPr>
        <p:spPr bwMode="auto">
          <a:xfrm>
            <a:off x="1384300" y="3609975"/>
            <a:ext cx="4984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latin typeface="Times New Roman" charset="0"/>
              </a:rPr>
              <a:t>w</a:t>
            </a:r>
          </a:p>
        </p:txBody>
      </p:sp>
      <p:sp>
        <p:nvSpPr>
          <p:cNvPr id="23569" name="Oval 16"/>
          <p:cNvSpPr>
            <a:spLocks noChangeArrowheads="1"/>
          </p:cNvSpPr>
          <p:nvPr/>
        </p:nvSpPr>
        <p:spPr bwMode="auto">
          <a:xfrm>
            <a:off x="1731963" y="3879850"/>
            <a:ext cx="374650" cy="373063"/>
          </a:xfrm>
          <a:prstGeom prst="ellipse">
            <a:avLst/>
          </a:prstGeom>
          <a:solidFill>
            <a:schemeClr val="accent1"/>
          </a:solidFill>
          <a:ln w="38100">
            <a:solidFill>
              <a:schemeClr val="tx1"/>
            </a:solidFill>
            <a:round/>
            <a:headEnd/>
            <a:tailEnd/>
          </a:ln>
        </p:spPr>
        <p:txBody>
          <a:bodyPr wrap="none" anchor="ctr"/>
          <a:lstStyle/>
          <a:p>
            <a:r>
              <a:rPr lang="en-US" sz="2000"/>
              <a:t>2</a:t>
            </a:r>
          </a:p>
        </p:txBody>
      </p:sp>
      <p:sp>
        <p:nvSpPr>
          <p:cNvPr id="23570" name="Oval 17"/>
          <p:cNvSpPr>
            <a:spLocks noChangeArrowheads="1"/>
          </p:cNvSpPr>
          <p:nvPr/>
        </p:nvSpPr>
        <p:spPr bwMode="auto">
          <a:xfrm>
            <a:off x="1827213" y="5233988"/>
            <a:ext cx="2190750" cy="422275"/>
          </a:xfrm>
          <a:prstGeom prst="ellipse">
            <a:avLst/>
          </a:prstGeom>
          <a:solidFill>
            <a:schemeClr val="accent1"/>
          </a:solidFill>
          <a:ln w="19050">
            <a:solidFill>
              <a:schemeClr val="tx1"/>
            </a:solidFill>
            <a:round/>
            <a:headEnd/>
            <a:tailEnd/>
          </a:ln>
        </p:spPr>
        <p:txBody>
          <a:bodyPr wrap="none" anchor="ctr"/>
          <a:lstStyle/>
          <a:p>
            <a:r>
              <a:rPr lang="en-US" sz="2000"/>
              <a:t>4   6   7</a:t>
            </a:r>
          </a:p>
        </p:txBody>
      </p:sp>
      <p:cxnSp>
        <p:nvCxnSpPr>
          <p:cNvPr id="23571" name="AutoShape 18"/>
          <p:cNvCxnSpPr>
            <a:cxnSpLocks noChangeShapeType="1"/>
            <a:stCxn id="23570" idx="3"/>
            <a:endCxn id="23575" idx="0"/>
          </p:cNvCxnSpPr>
          <p:nvPr/>
        </p:nvCxnSpPr>
        <p:spPr bwMode="auto">
          <a:xfrm flipH="1">
            <a:off x="1827213" y="5605463"/>
            <a:ext cx="320675" cy="2921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3572" name="AutoShape 19"/>
          <p:cNvCxnSpPr>
            <a:cxnSpLocks noChangeShapeType="1"/>
            <a:stCxn id="23570" idx="5"/>
          </p:cNvCxnSpPr>
          <p:nvPr/>
        </p:nvCxnSpPr>
        <p:spPr bwMode="auto">
          <a:xfrm>
            <a:off x="3697288" y="5603875"/>
            <a:ext cx="238125" cy="29368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3573" name="Line 20"/>
          <p:cNvSpPr>
            <a:spLocks noChangeShapeType="1"/>
          </p:cNvSpPr>
          <p:nvPr/>
        </p:nvSpPr>
        <p:spPr bwMode="auto">
          <a:xfrm flipV="1">
            <a:off x="2587625" y="5656263"/>
            <a:ext cx="82550" cy="25241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3574" name="Line 21"/>
          <p:cNvSpPr>
            <a:spLocks noChangeShapeType="1"/>
          </p:cNvSpPr>
          <p:nvPr/>
        </p:nvSpPr>
        <p:spPr bwMode="auto">
          <a:xfrm flipH="1" flipV="1">
            <a:off x="3175000" y="5656263"/>
            <a:ext cx="85725" cy="25241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3575" name="Oval 22"/>
          <p:cNvSpPr>
            <a:spLocks noChangeArrowheads="1"/>
          </p:cNvSpPr>
          <p:nvPr/>
        </p:nvSpPr>
        <p:spPr bwMode="auto">
          <a:xfrm>
            <a:off x="1322388" y="5908675"/>
            <a:ext cx="1011237" cy="422275"/>
          </a:xfrm>
          <a:prstGeom prst="ellipse">
            <a:avLst/>
          </a:prstGeom>
          <a:solidFill>
            <a:schemeClr val="accent1"/>
          </a:solidFill>
          <a:ln w="19050">
            <a:solidFill>
              <a:schemeClr val="tx1"/>
            </a:solidFill>
            <a:round/>
            <a:headEnd/>
            <a:tailEnd/>
          </a:ln>
        </p:spPr>
        <p:txBody>
          <a:bodyPr wrap="none" anchor="ctr"/>
          <a:lstStyle/>
          <a:p>
            <a:r>
              <a:rPr lang="en-US" sz="2000"/>
              <a:t>.. 2 ..</a:t>
            </a:r>
          </a:p>
        </p:txBody>
      </p:sp>
      <p:sp>
        <p:nvSpPr>
          <p:cNvPr id="23576" name="Oval 25"/>
          <p:cNvSpPr>
            <a:spLocks noChangeArrowheads="1"/>
          </p:cNvSpPr>
          <p:nvPr/>
        </p:nvSpPr>
        <p:spPr bwMode="auto">
          <a:xfrm>
            <a:off x="6248400" y="3908425"/>
            <a:ext cx="374650" cy="374650"/>
          </a:xfrm>
          <a:prstGeom prst="ellipse">
            <a:avLst/>
          </a:prstGeom>
          <a:solidFill>
            <a:schemeClr val="accent1"/>
          </a:solidFill>
          <a:ln w="19050">
            <a:solidFill>
              <a:schemeClr val="tx2"/>
            </a:solidFill>
            <a:round/>
            <a:headEnd/>
            <a:tailEnd/>
          </a:ln>
        </p:spPr>
        <p:txBody>
          <a:bodyPr wrap="none" anchor="ctr"/>
          <a:lstStyle/>
          <a:p>
            <a:r>
              <a:rPr lang="en-US" sz="2000">
                <a:solidFill>
                  <a:schemeClr val="tx2"/>
                </a:solidFill>
              </a:rPr>
              <a:t>4</a:t>
            </a:r>
          </a:p>
        </p:txBody>
      </p:sp>
      <p:cxnSp>
        <p:nvCxnSpPr>
          <p:cNvPr id="23577" name="AutoShape 26"/>
          <p:cNvCxnSpPr>
            <a:cxnSpLocks noChangeShapeType="1"/>
            <a:stCxn id="23576" idx="0"/>
            <a:endCxn id="23579" idx="3"/>
          </p:cNvCxnSpPr>
          <p:nvPr/>
        </p:nvCxnSpPr>
        <p:spPr bwMode="auto">
          <a:xfrm flipV="1">
            <a:off x="6435725" y="3773488"/>
            <a:ext cx="477838" cy="125412"/>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23578" name="AutoShape 27"/>
          <p:cNvCxnSpPr>
            <a:cxnSpLocks noChangeShapeType="1"/>
            <a:stCxn id="23582" idx="0"/>
            <a:endCxn id="23579" idx="5"/>
          </p:cNvCxnSpPr>
          <p:nvPr/>
        </p:nvCxnSpPr>
        <p:spPr bwMode="auto">
          <a:xfrm flipH="1" flipV="1">
            <a:off x="7177088" y="3773488"/>
            <a:ext cx="522287" cy="90487"/>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3579" name="Oval 28"/>
          <p:cNvSpPr>
            <a:spLocks noChangeArrowheads="1"/>
          </p:cNvSpPr>
          <p:nvPr/>
        </p:nvSpPr>
        <p:spPr bwMode="auto">
          <a:xfrm>
            <a:off x="6858000" y="3435350"/>
            <a:ext cx="374650" cy="374650"/>
          </a:xfrm>
          <a:prstGeom prst="ellipse">
            <a:avLst/>
          </a:prstGeom>
          <a:solidFill>
            <a:schemeClr val="accent1"/>
          </a:solidFill>
          <a:ln w="38100">
            <a:solidFill>
              <a:schemeClr val="tx1"/>
            </a:solidFill>
            <a:round/>
            <a:headEnd/>
            <a:tailEnd/>
          </a:ln>
        </p:spPr>
        <p:txBody>
          <a:bodyPr wrap="none" anchor="ctr"/>
          <a:lstStyle/>
          <a:p>
            <a:r>
              <a:rPr lang="en-US" sz="2000"/>
              <a:t>6</a:t>
            </a:r>
          </a:p>
        </p:txBody>
      </p:sp>
      <p:cxnSp>
        <p:nvCxnSpPr>
          <p:cNvPr id="23580" name="AutoShape 29"/>
          <p:cNvCxnSpPr>
            <a:cxnSpLocks noChangeShapeType="1"/>
            <a:stCxn id="23576" idx="5"/>
          </p:cNvCxnSpPr>
          <p:nvPr/>
        </p:nvCxnSpPr>
        <p:spPr bwMode="auto">
          <a:xfrm>
            <a:off x="6567488" y="4237038"/>
            <a:ext cx="204787" cy="24130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3581" name="AutoShape 30"/>
          <p:cNvCxnSpPr>
            <a:cxnSpLocks noChangeShapeType="1"/>
            <a:stCxn id="23582" idx="3"/>
          </p:cNvCxnSpPr>
          <p:nvPr/>
        </p:nvCxnSpPr>
        <p:spPr bwMode="auto">
          <a:xfrm flipH="1">
            <a:off x="7315200" y="4202113"/>
            <a:ext cx="252413" cy="293687"/>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3582" name="Oval 31"/>
          <p:cNvSpPr>
            <a:spLocks noChangeArrowheads="1"/>
          </p:cNvSpPr>
          <p:nvPr/>
        </p:nvSpPr>
        <p:spPr bwMode="auto">
          <a:xfrm>
            <a:off x="7512050" y="3873500"/>
            <a:ext cx="374650" cy="374650"/>
          </a:xfrm>
          <a:prstGeom prst="ellipse">
            <a:avLst/>
          </a:prstGeom>
          <a:solidFill>
            <a:schemeClr val="accent1"/>
          </a:solidFill>
          <a:ln w="19050">
            <a:solidFill>
              <a:schemeClr val="tx2"/>
            </a:solidFill>
            <a:round/>
            <a:headEnd/>
            <a:tailEnd/>
          </a:ln>
        </p:spPr>
        <p:txBody>
          <a:bodyPr wrap="none" anchor="ctr"/>
          <a:lstStyle/>
          <a:p>
            <a:r>
              <a:rPr lang="en-US" sz="2000">
                <a:solidFill>
                  <a:schemeClr val="tx2"/>
                </a:solidFill>
              </a:rPr>
              <a:t>7</a:t>
            </a:r>
          </a:p>
        </p:txBody>
      </p:sp>
      <p:cxnSp>
        <p:nvCxnSpPr>
          <p:cNvPr id="23583" name="AutoShape 32"/>
          <p:cNvCxnSpPr>
            <a:cxnSpLocks noChangeShapeType="1"/>
            <a:stCxn id="23582" idx="5"/>
          </p:cNvCxnSpPr>
          <p:nvPr/>
        </p:nvCxnSpPr>
        <p:spPr bwMode="auto">
          <a:xfrm>
            <a:off x="7831138" y="4202113"/>
            <a:ext cx="276225" cy="22860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3584" name="AutoShape 33"/>
          <p:cNvCxnSpPr>
            <a:cxnSpLocks noChangeShapeType="1"/>
            <a:stCxn id="23576" idx="3"/>
            <a:endCxn id="23588" idx="7"/>
          </p:cNvCxnSpPr>
          <p:nvPr/>
        </p:nvCxnSpPr>
        <p:spPr bwMode="auto">
          <a:xfrm flipH="1">
            <a:off x="6142038" y="4237038"/>
            <a:ext cx="161925" cy="1492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3585" name="Text Box 34"/>
          <p:cNvSpPr txBox="1">
            <a:spLocks noChangeArrowheads="1"/>
          </p:cNvSpPr>
          <p:nvPr/>
        </p:nvSpPr>
        <p:spPr bwMode="auto">
          <a:xfrm>
            <a:off x="7016750" y="3124200"/>
            <a:ext cx="438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latin typeface="Times New Roman" charset="0"/>
              </a:rPr>
              <a:t>z</a:t>
            </a:r>
          </a:p>
        </p:txBody>
      </p:sp>
      <p:sp>
        <p:nvSpPr>
          <p:cNvPr id="23586" name="Text Box 35"/>
          <p:cNvSpPr txBox="1">
            <a:spLocks noChangeArrowheads="1"/>
          </p:cNvSpPr>
          <p:nvPr/>
        </p:nvSpPr>
        <p:spPr bwMode="auto">
          <a:xfrm>
            <a:off x="7751763" y="3589338"/>
            <a:ext cx="40163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rPr>
              <a:t>v</a:t>
            </a:r>
          </a:p>
        </p:txBody>
      </p:sp>
      <p:sp>
        <p:nvSpPr>
          <p:cNvPr id="23587" name="Text Box 36"/>
          <p:cNvSpPr txBox="1">
            <a:spLocks noChangeArrowheads="1"/>
          </p:cNvSpPr>
          <p:nvPr/>
        </p:nvSpPr>
        <p:spPr bwMode="auto">
          <a:xfrm>
            <a:off x="5486400" y="4114800"/>
            <a:ext cx="4984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latin typeface="Times New Roman" charset="0"/>
              </a:rPr>
              <a:t>w</a:t>
            </a:r>
          </a:p>
        </p:txBody>
      </p:sp>
      <p:sp>
        <p:nvSpPr>
          <p:cNvPr id="23588" name="Oval 37"/>
          <p:cNvSpPr>
            <a:spLocks noChangeArrowheads="1"/>
          </p:cNvSpPr>
          <p:nvPr/>
        </p:nvSpPr>
        <p:spPr bwMode="auto">
          <a:xfrm>
            <a:off x="5822950" y="4351338"/>
            <a:ext cx="374650" cy="373062"/>
          </a:xfrm>
          <a:prstGeom prst="ellipse">
            <a:avLst/>
          </a:prstGeom>
          <a:solidFill>
            <a:schemeClr val="accent1"/>
          </a:solidFill>
          <a:ln w="38100">
            <a:solidFill>
              <a:schemeClr val="tx1"/>
            </a:solidFill>
            <a:round/>
            <a:headEnd/>
            <a:tailEnd/>
          </a:ln>
        </p:spPr>
        <p:txBody>
          <a:bodyPr wrap="none" anchor="ctr"/>
          <a:lstStyle/>
          <a:p>
            <a:r>
              <a:rPr lang="en-US" sz="2000"/>
              <a:t>2</a:t>
            </a:r>
          </a:p>
        </p:txBody>
      </p:sp>
      <p:sp>
        <p:nvSpPr>
          <p:cNvPr id="23589" name="Oval 38"/>
          <p:cNvSpPr>
            <a:spLocks noChangeArrowheads="1"/>
          </p:cNvSpPr>
          <p:nvPr/>
        </p:nvSpPr>
        <p:spPr bwMode="auto">
          <a:xfrm>
            <a:off x="5918200" y="5233988"/>
            <a:ext cx="2190750" cy="422275"/>
          </a:xfrm>
          <a:prstGeom prst="ellipse">
            <a:avLst/>
          </a:prstGeom>
          <a:solidFill>
            <a:schemeClr val="accent1"/>
          </a:solidFill>
          <a:ln w="19050">
            <a:solidFill>
              <a:schemeClr val="tx1"/>
            </a:solidFill>
            <a:round/>
            <a:headEnd/>
            <a:tailEnd/>
          </a:ln>
        </p:spPr>
        <p:txBody>
          <a:bodyPr wrap="none" anchor="ctr"/>
          <a:lstStyle/>
          <a:p>
            <a:r>
              <a:rPr lang="en-US" sz="2000"/>
              <a:t>4   6   7</a:t>
            </a:r>
          </a:p>
        </p:txBody>
      </p:sp>
      <p:cxnSp>
        <p:nvCxnSpPr>
          <p:cNvPr id="23590" name="AutoShape 39"/>
          <p:cNvCxnSpPr>
            <a:cxnSpLocks noChangeShapeType="1"/>
            <a:stCxn id="23589" idx="3"/>
            <a:endCxn id="23594" idx="0"/>
          </p:cNvCxnSpPr>
          <p:nvPr/>
        </p:nvCxnSpPr>
        <p:spPr bwMode="auto">
          <a:xfrm flipH="1">
            <a:off x="5918200" y="5605463"/>
            <a:ext cx="320675" cy="2921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3591" name="AutoShape 40"/>
          <p:cNvCxnSpPr>
            <a:cxnSpLocks noChangeShapeType="1"/>
            <a:stCxn id="23589" idx="5"/>
          </p:cNvCxnSpPr>
          <p:nvPr/>
        </p:nvCxnSpPr>
        <p:spPr bwMode="auto">
          <a:xfrm>
            <a:off x="7788275" y="5603875"/>
            <a:ext cx="238125" cy="29368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3592" name="Line 41"/>
          <p:cNvSpPr>
            <a:spLocks noChangeShapeType="1"/>
          </p:cNvSpPr>
          <p:nvPr/>
        </p:nvSpPr>
        <p:spPr bwMode="auto">
          <a:xfrm flipV="1">
            <a:off x="6678613" y="5656263"/>
            <a:ext cx="82550" cy="25241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3593" name="Line 42"/>
          <p:cNvSpPr>
            <a:spLocks noChangeShapeType="1"/>
          </p:cNvSpPr>
          <p:nvPr/>
        </p:nvSpPr>
        <p:spPr bwMode="auto">
          <a:xfrm flipH="1" flipV="1">
            <a:off x="7265988" y="5656263"/>
            <a:ext cx="85725" cy="25241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3594" name="Oval 43"/>
          <p:cNvSpPr>
            <a:spLocks noChangeArrowheads="1"/>
          </p:cNvSpPr>
          <p:nvPr/>
        </p:nvSpPr>
        <p:spPr bwMode="auto">
          <a:xfrm>
            <a:off x="5413375" y="5908675"/>
            <a:ext cx="1011238" cy="422275"/>
          </a:xfrm>
          <a:prstGeom prst="ellipse">
            <a:avLst/>
          </a:prstGeom>
          <a:solidFill>
            <a:schemeClr val="accent1"/>
          </a:solidFill>
          <a:ln w="19050">
            <a:solidFill>
              <a:schemeClr val="tx1"/>
            </a:solidFill>
            <a:round/>
            <a:headEnd/>
            <a:tailEnd/>
          </a:ln>
        </p:spPr>
        <p:txBody>
          <a:bodyPr wrap="none" anchor="ctr"/>
          <a:lstStyle/>
          <a:p>
            <a:r>
              <a:rPr lang="en-US" sz="2000"/>
              <a:t>.. 2 ..</a:t>
            </a:r>
          </a:p>
        </p:txBody>
      </p:sp>
      <p:sp>
        <p:nvSpPr>
          <p:cNvPr id="23595" name="Freeform 45"/>
          <p:cNvSpPr>
            <a:spLocks/>
          </p:cNvSpPr>
          <p:nvPr/>
        </p:nvSpPr>
        <p:spPr bwMode="auto">
          <a:xfrm>
            <a:off x="2227263" y="3267075"/>
            <a:ext cx="1851025" cy="1692275"/>
          </a:xfrm>
          <a:custGeom>
            <a:avLst/>
            <a:gdLst>
              <a:gd name="T0" fmla="*/ 433388 w 1166"/>
              <a:gd name="T1" fmla="*/ 17463 h 1066"/>
              <a:gd name="T2" fmla="*/ 33338 w 1166"/>
              <a:gd name="T3" fmla="*/ 293688 h 1066"/>
              <a:gd name="T4" fmla="*/ 233363 w 1166"/>
              <a:gd name="T5" fmla="*/ 750888 h 1066"/>
              <a:gd name="T6" fmla="*/ 947738 w 1166"/>
              <a:gd name="T7" fmla="*/ 817563 h 1066"/>
              <a:gd name="T8" fmla="*/ 300038 w 1166"/>
              <a:gd name="T9" fmla="*/ 1122363 h 1066"/>
              <a:gd name="T10" fmla="*/ 852488 w 1166"/>
              <a:gd name="T11" fmla="*/ 1674813 h 1066"/>
              <a:gd name="T12" fmla="*/ 1366838 w 1166"/>
              <a:gd name="T13" fmla="*/ 1227138 h 1066"/>
              <a:gd name="T14" fmla="*/ 1814513 w 1166"/>
              <a:gd name="T15" fmla="*/ 779463 h 1066"/>
              <a:gd name="T16" fmla="*/ 1585913 w 1166"/>
              <a:gd name="T17" fmla="*/ 341313 h 1066"/>
              <a:gd name="T18" fmla="*/ 433388 w 1166"/>
              <a:gd name="T19" fmla="*/ 17463 h 10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6"/>
              <a:gd name="T31" fmla="*/ 0 h 1066"/>
              <a:gd name="T32" fmla="*/ 1166 w 1166"/>
              <a:gd name="T33" fmla="*/ 1066 h 10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6" h="1066">
                <a:moveTo>
                  <a:pt x="273" y="11"/>
                </a:moveTo>
                <a:cubicBezTo>
                  <a:pt x="113" y="22"/>
                  <a:pt x="42" y="108"/>
                  <a:pt x="21" y="185"/>
                </a:cubicBezTo>
                <a:cubicBezTo>
                  <a:pt x="0" y="262"/>
                  <a:pt x="51" y="418"/>
                  <a:pt x="147" y="473"/>
                </a:cubicBezTo>
                <a:cubicBezTo>
                  <a:pt x="243" y="528"/>
                  <a:pt x="590" y="476"/>
                  <a:pt x="597" y="515"/>
                </a:cubicBezTo>
                <a:cubicBezTo>
                  <a:pt x="604" y="554"/>
                  <a:pt x="199" y="617"/>
                  <a:pt x="189" y="707"/>
                </a:cubicBezTo>
                <a:cubicBezTo>
                  <a:pt x="179" y="797"/>
                  <a:pt x="425" y="1044"/>
                  <a:pt x="537" y="1055"/>
                </a:cubicBezTo>
                <a:cubicBezTo>
                  <a:pt x="649" y="1066"/>
                  <a:pt x="760" y="867"/>
                  <a:pt x="861" y="773"/>
                </a:cubicBezTo>
                <a:cubicBezTo>
                  <a:pt x="962" y="679"/>
                  <a:pt x="1120" y="584"/>
                  <a:pt x="1143" y="491"/>
                </a:cubicBezTo>
                <a:cubicBezTo>
                  <a:pt x="1166" y="398"/>
                  <a:pt x="1144" y="295"/>
                  <a:pt x="999" y="215"/>
                </a:cubicBezTo>
                <a:cubicBezTo>
                  <a:pt x="854" y="135"/>
                  <a:pt x="433" y="0"/>
                  <a:pt x="273" y="11"/>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3596" name="AutoShape 46"/>
          <p:cNvSpPr>
            <a:spLocks noChangeArrowheads="1"/>
          </p:cNvSpPr>
          <p:nvPr/>
        </p:nvSpPr>
        <p:spPr bwMode="auto">
          <a:xfrm>
            <a:off x="4572000" y="4114800"/>
            <a:ext cx="533400"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3597" name="Freeform 47"/>
          <p:cNvSpPr>
            <a:spLocks/>
          </p:cNvSpPr>
          <p:nvPr/>
        </p:nvSpPr>
        <p:spPr bwMode="auto">
          <a:xfrm>
            <a:off x="5965825" y="3152775"/>
            <a:ext cx="2286000" cy="1293813"/>
          </a:xfrm>
          <a:custGeom>
            <a:avLst/>
            <a:gdLst>
              <a:gd name="T0" fmla="*/ 1044575 w 1440"/>
              <a:gd name="T1" fmla="*/ 0 h 815"/>
              <a:gd name="T2" fmla="*/ 301625 w 1440"/>
              <a:gd name="T3" fmla="*/ 352425 h 815"/>
              <a:gd name="T4" fmla="*/ 34925 w 1440"/>
              <a:gd name="T5" fmla="*/ 971550 h 815"/>
              <a:gd name="T6" fmla="*/ 511175 w 1440"/>
              <a:gd name="T7" fmla="*/ 1276350 h 815"/>
              <a:gd name="T8" fmla="*/ 1111250 w 1440"/>
              <a:gd name="T9" fmla="*/ 866775 h 815"/>
              <a:gd name="T10" fmla="*/ 1730375 w 1440"/>
              <a:gd name="T11" fmla="*/ 1276350 h 815"/>
              <a:gd name="T12" fmla="*/ 2263775 w 1440"/>
              <a:gd name="T13" fmla="*/ 828675 h 815"/>
              <a:gd name="T14" fmla="*/ 1863725 w 1440"/>
              <a:gd name="T15" fmla="*/ 342900 h 815"/>
              <a:gd name="T16" fmla="*/ 1044575 w 1440"/>
              <a:gd name="T17" fmla="*/ 0 h 8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815"/>
              <a:gd name="T29" fmla="*/ 1440 w 1440"/>
              <a:gd name="T30" fmla="*/ 815 h 8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815">
                <a:moveTo>
                  <a:pt x="658" y="0"/>
                </a:moveTo>
                <a:cubicBezTo>
                  <a:pt x="490" y="0"/>
                  <a:pt x="296" y="120"/>
                  <a:pt x="190" y="222"/>
                </a:cubicBezTo>
                <a:cubicBezTo>
                  <a:pt x="84" y="324"/>
                  <a:pt x="0" y="515"/>
                  <a:pt x="22" y="612"/>
                </a:cubicBezTo>
                <a:cubicBezTo>
                  <a:pt x="44" y="709"/>
                  <a:pt x="209" y="815"/>
                  <a:pt x="322" y="804"/>
                </a:cubicBezTo>
                <a:cubicBezTo>
                  <a:pt x="435" y="793"/>
                  <a:pt x="572" y="546"/>
                  <a:pt x="700" y="546"/>
                </a:cubicBezTo>
                <a:cubicBezTo>
                  <a:pt x="828" y="546"/>
                  <a:pt x="969" y="808"/>
                  <a:pt x="1090" y="804"/>
                </a:cubicBezTo>
                <a:cubicBezTo>
                  <a:pt x="1211" y="800"/>
                  <a:pt x="1412" y="620"/>
                  <a:pt x="1426" y="522"/>
                </a:cubicBezTo>
                <a:cubicBezTo>
                  <a:pt x="1440" y="424"/>
                  <a:pt x="1302" y="303"/>
                  <a:pt x="1174" y="216"/>
                </a:cubicBezTo>
                <a:cubicBezTo>
                  <a:pt x="1046" y="129"/>
                  <a:pt x="826" y="0"/>
                  <a:pt x="658" y="0"/>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3598" name="AutoShape 48"/>
          <p:cNvSpPr>
            <a:spLocks noChangeArrowheads="1"/>
          </p:cNvSpPr>
          <p:nvPr/>
        </p:nvSpPr>
        <p:spPr bwMode="auto">
          <a:xfrm>
            <a:off x="4572000" y="5257800"/>
            <a:ext cx="533400"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5661361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2457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DE49DFB-0D3C-1643-84E3-EA1D1C87260B}" type="slidenum">
              <a:rPr lang="en-US" sz="1400"/>
              <a:pPr eaLnBrk="1" hangingPunct="1"/>
              <a:t>35</a:t>
            </a:fld>
            <a:endParaRPr lang="en-US" sz="1400"/>
          </a:p>
        </p:txBody>
      </p:sp>
      <p:sp>
        <p:nvSpPr>
          <p:cNvPr id="24579" name="Rectangle 2"/>
          <p:cNvSpPr>
            <a:spLocks noGrp="1" noChangeArrowheads="1"/>
          </p:cNvSpPr>
          <p:nvPr>
            <p:ph type="title"/>
          </p:nvPr>
        </p:nvSpPr>
        <p:spPr/>
        <p:txBody>
          <a:bodyPr/>
          <a:lstStyle/>
          <a:p>
            <a:pPr eaLnBrk="1" hangingPunct="1"/>
            <a:r>
              <a:rPr lang="en-US">
                <a:latin typeface="Tahoma" charset="0"/>
              </a:rPr>
              <a:t>Restructuring (cont.)</a:t>
            </a:r>
          </a:p>
        </p:txBody>
      </p:sp>
      <p:sp>
        <p:nvSpPr>
          <p:cNvPr id="24580" name="Rectangle 3" descr="Rectangle: Click to edit Master text styles&#10;Second level&#10;Third level&#10;Fourth level&#10;Fifth level"/>
          <p:cNvSpPr>
            <a:spLocks noGrp="1" noChangeArrowheads="1"/>
          </p:cNvSpPr>
          <p:nvPr>
            <p:ph type="body" idx="1"/>
          </p:nvPr>
        </p:nvSpPr>
        <p:spPr>
          <a:xfrm>
            <a:off x="838200" y="1676400"/>
            <a:ext cx="7772400" cy="838200"/>
          </a:xfrm>
        </p:spPr>
        <p:txBody>
          <a:bodyPr/>
          <a:lstStyle/>
          <a:p>
            <a:pPr eaLnBrk="1" hangingPunct="1"/>
            <a:r>
              <a:rPr lang="en-US" sz="2000">
                <a:latin typeface="Tahoma" charset="0"/>
              </a:rPr>
              <a:t>There are four restructuring configurations depending on whether the double red nodes are left or right children</a:t>
            </a:r>
          </a:p>
        </p:txBody>
      </p:sp>
      <p:sp>
        <p:nvSpPr>
          <p:cNvPr id="24581" name="Oval 4"/>
          <p:cNvSpPr>
            <a:spLocks noChangeArrowheads="1"/>
          </p:cNvSpPr>
          <p:nvPr/>
        </p:nvSpPr>
        <p:spPr bwMode="auto">
          <a:xfrm>
            <a:off x="1285875" y="2884488"/>
            <a:ext cx="311150" cy="311150"/>
          </a:xfrm>
          <a:prstGeom prst="ellipse">
            <a:avLst/>
          </a:prstGeom>
          <a:solidFill>
            <a:schemeClr val="accent1"/>
          </a:solidFill>
          <a:ln w="38100">
            <a:solidFill>
              <a:schemeClr val="tx1"/>
            </a:solidFill>
            <a:round/>
            <a:headEnd/>
            <a:tailEnd/>
          </a:ln>
        </p:spPr>
        <p:txBody>
          <a:bodyPr wrap="none" anchor="ctr"/>
          <a:lstStyle/>
          <a:p>
            <a:r>
              <a:rPr lang="en-US" sz="1800"/>
              <a:t>2</a:t>
            </a:r>
          </a:p>
        </p:txBody>
      </p:sp>
      <p:cxnSp>
        <p:nvCxnSpPr>
          <p:cNvPr id="24582" name="AutoShape 5"/>
          <p:cNvCxnSpPr>
            <a:cxnSpLocks noChangeShapeType="1"/>
            <a:stCxn id="24581" idx="5"/>
            <a:endCxn id="24587" idx="1"/>
          </p:cNvCxnSpPr>
          <p:nvPr/>
        </p:nvCxnSpPr>
        <p:spPr bwMode="auto">
          <a:xfrm>
            <a:off x="1552575" y="3162300"/>
            <a:ext cx="614363" cy="1238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24583" name="AutoShape 6"/>
          <p:cNvCxnSpPr>
            <a:cxnSpLocks noChangeShapeType="1"/>
            <a:stCxn id="24587" idx="3"/>
            <a:endCxn id="24584" idx="0"/>
          </p:cNvCxnSpPr>
          <p:nvPr/>
        </p:nvCxnSpPr>
        <p:spPr bwMode="auto">
          <a:xfrm flipH="1">
            <a:off x="1855788" y="3519488"/>
            <a:ext cx="311150" cy="1365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4584" name="Oval 7"/>
          <p:cNvSpPr>
            <a:spLocks noChangeArrowheads="1"/>
          </p:cNvSpPr>
          <p:nvPr/>
        </p:nvSpPr>
        <p:spPr bwMode="auto">
          <a:xfrm>
            <a:off x="1700213" y="3662363"/>
            <a:ext cx="311150" cy="311150"/>
          </a:xfrm>
          <a:prstGeom prst="ellipse">
            <a:avLst/>
          </a:prstGeom>
          <a:solidFill>
            <a:schemeClr val="accent1"/>
          </a:solidFill>
          <a:ln w="19050">
            <a:solidFill>
              <a:schemeClr val="tx2"/>
            </a:solidFill>
            <a:round/>
            <a:headEnd/>
            <a:tailEnd/>
          </a:ln>
        </p:spPr>
        <p:txBody>
          <a:bodyPr wrap="none" anchor="ctr"/>
          <a:lstStyle/>
          <a:p>
            <a:r>
              <a:rPr lang="en-US" sz="1800">
                <a:solidFill>
                  <a:schemeClr val="tx2"/>
                </a:solidFill>
              </a:rPr>
              <a:t>4</a:t>
            </a:r>
          </a:p>
        </p:txBody>
      </p:sp>
      <p:cxnSp>
        <p:nvCxnSpPr>
          <p:cNvPr id="24585" name="AutoShape 8"/>
          <p:cNvCxnSpPr>
            <a:cxnSpLocks noChangeShapeType="1"/>
            <a:stCxn id="24584" idx="5"/>
          </p:cNvCxnSpPr>
          <p:nvPr/>
        </p:nvCxnSpPr>
        <p:spPr bwMode="auto">
          <a:xfrm>
            <a:off x="1965325" y="3937000"/>
            <a:ext cx="141288" cy="24606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4586" name="AutoShape 9"/>
          <p:cNvCxnSpPr>
            <a:cxnSpLocks noChangeShapeType="1"/>
            <a:stCxn id="24584" idx="3"/>
          </p:cNvCxnSpPr>
          <p:nvPr/>
        </p:nvCxnSpPr>
        <p:spPr bwMode="auto">
          <a:xfrm flipH="1">
            <a:off x="1595438" y="3937000"/>
            <a:ext cx="150812" cy="24606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4587" name="Oval 10"/>
          <p:cNvSpPr>
            <a:spLocks noChangeArrowheads="1"/>
          </p:cNvSpPr>
          <p:nvPr/>
        </p:nvSpPr>
        <p:spPr bwMode="auto">
          <a:xfrm>
            <a:off x="2120900" y="3246438"/>
            <a:ext cx="311150" cy="311150"/>
          </a:xfrm>
          <a:prstGeom prst="ellipse">
            <a:avLst/>
          </a:prstGeom>
          <a:solidFill>
            <a:schemeClr val="accent1"/>
          </a:solidFill>
          <a:ln w="19050">
            <a:solidFill>
              <a:schemeClr val="tx2"/>
            </a:solidFill>
            <a:round/>
            <a:headEnd/>
            <a:tailEnd/>
          </a:ln>
        </p:spPr>
        <p:txBody>
          <a:bodyPr wrap="none" anchor="ctr"/>
          <a:lstStyle/>
          <a:p>
            <a:r>
              <a:rPr lang="en-US" sz="1800">
                <a:solidFill>
                  <a:schemeClr val="tx2"/>
                </a:solidFill>
              </a:rPr>
              <a:t>6</a:t>
            </a:r>
          </a:p>
        </p:txBody>
      </p:sp>
      <p:cxnSp>
        <p:nvCxnSpPr>
          <p:cNvPr id="24588" name="AutoShape 11"/>
          <p:cNvCxnSpPr>
            <a:cxnSpLocks noChangeShapeType="1"/>
            <a:stCxn id="24587" idx="5"/>
          </p:cNvCxnSpPr>
          <p:nvPr/>
        </p:nvCxnSpPr>
        <p:spPr bwMode="auto">
          <a:xfrm>
            <a:off x="2386013" y="3521075"/>
            <a:ext cx="230187" cy="19050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4589" name="AutoShape 12"/>
          <p:cNvCxnSpPr>
            <a:cxnSpLocks noChangeShapeType="1"/>
            <a:stCxn id="24581" idx="3"/>
          </p:cNvCxnSpPr>
          <p:nvPr/>
        </p:nvCxnSpPr>
        <p:spPr bwMode="auto">
          <a:xfrm flipH="1">
            <a:off x="984250" y="3168650"/>
            <a:ext cx="347663" cy="11747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4590" name="Freeform 17"/>
          <p:cNvSpPr>
            <a:spLocks/>
          </p:cNvSpPr>
          <p:nvPr/>
        </p:nvSpPr>
        <p:spPr bwMode="auto">
          <a:xfrm>
            <a:off x="1130300" y="2743200"/>
            <a:ext cx="1536700" cy="1404938"/>
          </a:xfrm>
          <a:custGeom>
            <a:avLst/>
            <a:gdLst>
              <a:gd name="T0" fmla="*/ 359793 w 1166"/>
              <a:gd name="T1" fmla="*/ 14497 h 1066"/>
              <a:gd name="T2" fmla="*/ 27676 w 1166"/>
              <a:gd name="T3" fmla="*/ 243821 h 1066"/>
              <a:gd name="T4" fmla="*/ 193735 w 1166"/>
              <a:gd name="T5" fmla="*/ 623392 h 1066"/>
              <a:gd name="T6" fmla="*/ 786801 w 1166"/>
              <a:gd name="T7" fmla="*/ 678746 h 1066"/>
              <a:gd name="T8" fmla="*/ 249088 w 1166"/>
              <a:gd name="T9" fmla="*/ 931793 h 1066"/>
              <a:gd name="T10" fmla="*/ 707725 w 1166"/>
              <a:gd name="T11" fmla="*/ 1390441 h 1066"/>
              <a:gd name="T12" fmla="*/ 1134733 w 1166"/>
              <a:gd name="T13" fmla="*/ 1018778 h 1066"/>
              <a:gd name="T14" fmla="*/ 1506388 w 1166"/>
              <a:gd name="T15" fmla="*/ 647115 h 1066"/>
              <a:gd name="T16" fmla="*/ 1316607 w 1166"/>
              <a:gd name="T17" fmla="*/ 283360 h 1066"/>
              <a:gd name="T18" fmla="*/ 359793 w 1166"/>
              <a:gd name="T19" fmla="*/ 14497 h 10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6"/>
              <a:gd name="T31" fmla="*/ 0 h 1066"/>
              <a:gd name="T32" fmla="*/ 1166 w 1166"/>
              <a:gd name="T33" fmla="*/ 1066 h 10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6" h="1066">
                <a:moveTo>
                  <a:pt x="273" y="11"/>
                </a:moveTo>
                <a:cubicBezTo>
                  <a:pt x="113" y="22"/>
                  <a:pt x="42" y="108"/>
                  <a:pt x="21" y="185"/>
                </a:cubicBezTo>
                <a:cubicBezTo>
                  <a:pt x="0" y="262"/>
                  <a:pt x="51" y="418"/>
                  <a:pt x="147" y="473"/>
                </a:cubicBezTo>
                <a:cubicBezTo>
                  <a:pt x="243" y="528"/>
                  <a:pt x="590" y="476"/>
                  <a:pt x="597" y="515"/>
                </a:cubicBezTo>
                <a:cubicBezTo>
                  <a:pt x="604" y="554"/>
                  <a:pt x="199" y="617"/>
                  <a:pt x="189" y="707"/>
                </a:cubicBezTo>
                <a:cubicBezTo>
                  <a:pt x="179" y="797"/>
                  <a:pt x="425" y="1044"/>
                  <a:pt x="537" y="1055"/>
                </a:cubicBezTo>
                <a:cubicBezTo>
                  <a:pt x="649" y="1066"/>
                  <a:pt x="760" y="867"/>
                  <a:pt x="861" y="773"/>
                </a:cubicBezTo>
                <a:cubicBezTo>
                  <a:pt x="962" y="679"/>
                  <a:pt x="1120" y="584"/>
                  <a:pt x="1143" y="491"/>
                </a:cubicBezTo>
                <a:cubicBezTo>
                  <a:pt x="1166" y="398"/>
                  <a:pt x="1144" y="295"/>
                  <a:pt x="999" y="215"/>
                </a:cubicBezTo>
                <a:cubicBezTo>
                  <a:pt x="854" y="135"/>
                  <a:pt x="433" y="0"/>
                  <a:pt x="273" y="11"/>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nvGrpSpPr>
          <p:cNvPr id="24591" name="Group 42"/>
          <p:cNvGrpSpPr>
            <a:grpSpLocks/>
          </p:cNvGrpSpPr>
          <p:nvPr/>
        </p:nvGrpSpPr>
        <p:grpSpPr bwMode="auto">
          <a:xfrm>
            <a:off x="4794250" y="2743200"/>
            <a:ext cx="1758950" cy="1454150"/>
            <a:chOff x="3068" y="2055"/>
            <a:chExt cx="1108" cy="916"/>
          </a:xfrm>
        </p:grpSpPr>
        <p:sp>
          <p:nvSpPr>
            <p:cNvPr id="24628" name="Oval 20"/>
            <p:cNvSpPr>
              <a:spLocks noChangeArrowheads="1"/>
            </p:cNvSpPr>
            <p:nvPr/>
          </p:nvSpPr>
          <p:spPr bwMode="auto">
            <a:xfrm flipH="1">
              <a:off x="3790" y="2153"/>
              <a:ext cx="196" cy="196"/>
            </a:xfrm>
            <a:prstGeom prst="ellipse">
              <a:avLst/>
            </a:prstGeom>
            <a:solidFill>
              <a:schemeClr val="accent1"/>
            </a:solidFill>
            <a:ln w="38100">
              <a:solidFill>
                <a:schemeClr val="tx1"/>
              </a:solidFill>
              <a:round/>
              <a:headEnd/>
              <a:tailEnd/>
            </a:ln>
          </p:spPr>
          <p:txBody>
            <a:bodyPr wrap="none" anchor="ctr"/>
            <a:lstStyle/>
            <a:p>
              <a:r>
                <a:rPr lang="en-US" sz="1800"/>
                <a:t>6</a:t>
              </a:r>
            </a:p>
          </p:txBody>
        </p:sp>
        <p:cxnSp>
          <p:nvCxnSpPr>
            <p:cNvPr id="24629" name="AutoShape 21"/>
            <p:cNvCxnSpPr>
              <a:cxnSpLocks noChangeShapeType="1"/>
              <a:stCxn id="24628" idx="5"/>
              <a:endCxn id="24634" idx="0"/>
            </p:cNvCxnSpPr>
            <p:nvPr/>
          </p:nvCxnSpPr>
          <p:spPr bwMode="auto">
            <a:xfrm flipH="1">
              <a:off x="3576" y="2332"/>
              <a:ext cx="242" cy="43"/>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24630" name="AutoShape 22"/>
            <p:cNvCxnSpPr>
              <a:cxnSpLocks noChangeShapeType="1"/>
              <a:stCxn id="24634" idx="3"/>
              <a:endCxn id="24631" idx="0"/>
            </p:cNvCxnSpPr>
            <p:nvPr/>
          </p:nvCxnSpPr>
          <p:spPr bwMode="auto">
            <a:xfrm flipH="1">
              <a:off x="3311" y="2554"/>
              <a:ext cx="196" cy="83"/>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4631" name="Oval 23"/>
            <p:cNvSpPr>
              <a:spLocks noChangeArrowheads="1"/>
            </p:cNvSpPr>
            <p:nvPr/>
          </p:nvSpPr>
          <p:spPr bwMode="auto">
            <a:xfrm>
              <a:off x="3213" y="2643"/>
              <a:ext cx="196" cy="196"/>
            </a:xfrm>
            <a:prstGeom prst="ellipse">
              <a:avLst/>
            </a:prstGeom>
            <a:solidFill>
              <a:schemeClr val="accent1"/>
            </a:solidFill>
            <a:ln w="19050">
              <a:solidFill>
                <a:schemeClr val="tx2"/>
              </a:solidFill>
              <a:round/>
              <a:headEnd/>
              <a:tailEnd/>
            </a:ln>
          </p:spPr>
          <p:txBody>
            <a:bodyPr wrap="none" anchor="ctr"/>
            <a:lstStyle/>
            <a:p>
              <a:r>
                <a:rPr lang="en-US" sz="1800">
                  <a:solidFill>
                    <a:schemeClr val="tx2"/>
                  </a:solidFill>
                </a:rPr>
                <a:t>2</a:t>
              </a:r>
            </a:p>
          </p:txBody>
        </p:sp>
        <p:cxnSp>
          <p:nvCxnSpPr>
            <p:cNvPr id="24632" name="AutoShape 24"/>
            <p:cNvCxnSpPr>
              <a:cxnSpLocks noChangeShapeType="1"/>
              <a:stCxn id="24631" idx="5"/>
            </p:cNvCxnSpPr>
            <p:nvPr/>
          </p:nvCxnSpPr>
          <p:spPr bwMode="auto">
            <a:xfrm>
              <a:off x="3380" y="2816"/>
              <a:ext cx="89" cy="15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4633" name="AutoShape 25"/>
            <p:cNvCxnSpPr>
              <a:cxnSpLocks noChangeShapeType="1"/>
              <a:stCxn id="24631" idx="3"/>
            </p:cNvCxnSpPr>
            <p:nvPr/>
          </p:nvCxnSpPr>
          <p:spPr bwMode="auto">
            <a:xfrm flipH="1">
              <a:off x="3147" y="2816"/>
              <a:ext cx="95" cy="15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4634" name="Oval 26"/>
            <p:cNvSpPr>
              <a:spLocks noChangeArrowheads="1"/>
            </p:cNvSpPr>
            <p:nvPr/>
          </p:nvSpPr>
          <p:spPr bwMode="auto">
            <a:xfrm>
              <a:off x="3478" y="2381"/>
              <a:ext cx="196" cy="196"/>
            </a:xfrm>
            <a:prstGeom prst="ellipse">
              <a:avLst/>
            </a:prstGeom>
            <a:solidFill>
              <a:schemeClr val="accent1"/>
            </a:solidFill>
            <a:ln w="19050">
              <a:solidFill>
                <a:schemeClr val="tx2"/>
              </a:solidFill>
              <a:round/>
              <a:headEnd/>
              <a:tailEnd/>
            </a:ln>
          </p:spPr>
          <p:txBody>
            <a:bodyPr wrap="none" anchor="ctr"/>
            <a:lstStyle/>
            <a:p>
              <a:r>
                <a:rPr lang="en-US" sz="1800">
                  <a:solidFill>
                    <a:schemeClr val="tx2"/>
                  </a:solidFill>
                </a:rPr>
                <a:t>4</a:t>
              </a:r>
            </a:p>
          </p:txBody>
        </p:sp>
        <p:cxnSp>
          <p:nvCxnSpPr>
            <p:cNvPr id="24635" name="AutoShape 27"/>
            <p:cNvCxnSpPr>
              <a:cxnSpLocks noChangeShapeType="1"/>
              <a:stCxn id="24634" idx="5"/>
            </p:cNvCxnSpPr>
            <p:nvPr/>
          </p:nvCxnSpPr>
          <p:spPr bwMode="auto">
            <a:xfrm>
              <a:off x="3645" y="2554"/>
              <a:ext cx="145" cy="12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4636" name="AutoShape 28"/>
            <p:cNvCxnSpPr>
              <a:cxnSpLocks noChangeShapeType="1"/>
              <a:stCxn id="24628" idx="3"/>
            </p:cNvCxnSpPr>
            <p:nvPr/>
          </p:nvCxnSpPr>
          <p:spPr bwMode="auto">
            <a:xfrm>
              <a:off x="3957" y="2332"/>
              <a:ext cx="219" cy="74"/>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4637" name="Freeform 29"/>
            <p:cNvSpPr>
              <a:spLocks/>
            </p:cNvSpPr>
            <p:nvPr/>
          </p:nvSpPr>
          <p:spPr bwMode="auto">
            <a:xfrm>
              <a:off x="3068" y="2055"/>
              <a:ext cx="1071" cy="865"/>
            </a:xfrm>
            <a:custGeom>
              <a:avLst/>
              <a:gdLst>
                <a:gd name="T0" fmla="*/ 808 w 1071"/>
                <a:gd name="T1" fmla="*/ 9 h 865"/>
                <a:gd name="T2" fmla="*/ 1042 w 1071"/>
                <a:gd name="T3" fmla="*/ 231 h 865"/>
                <a:gd name="T4" fmla="*/ 634 w 1071"/>
                <a:gd name="T5" fmla="*/ 543 h 865"/>
                <a:gd name="T6" fmla="*/ 436 w 1071"/>
                <a:gd name="T7" fmla="*/ 813 h 865"/>
                <a:gd name="T8" fmla="*/ 16 w 1071"/>
                <a:gd name="T9" fmla="*/ 777 h 865"/>
                <a:gd name="T10" fmla="*/ 340 w 1071"/>
                <a:gd name="T11" fmla="*/ 285 h 865"/>
                <a:gd name="T12" fmla="*/ 808 w 1071"/>
                <a:gd name="T13" fmla="*/ 9 h 865"/>
                <a:gd name="T14" fmla="*/ 0 60000 65536"/>
                <a:gd name="T15" fmla="*/ 0 60000 65536"/>
                <a:gd name="T16" fmla="*/ 0 60000 65536"/>
                <a:gd name="T17" fmla="*/ 0 60000 65536"/>
                <a:gd name="T18" fmla="*/ 0 60000 65536"/>
                <a:gd name="T19" fmla="*/ 0 60000 65536"/>
                <a:gd name="T20" fmla="*/ 0 60000 65536"/>
                <a:gd name="T21" fmla="*/ 0 w 1071"/>
                <a:gd name="T22" fmla="*/ 0 h 865"/>
                <a:gd name="T23" fmla="*/ 1071 w 1071"/>
                <a:gd name="T24" fmla="*/ 865 h 8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1" h="865">
                  <a:moveTo>
                    <a:pt x="808" y="9"/>
                  </a:moveTo>
                  <a:cubicBezTo>
                    <a:pt x="925" y="0"/>
                    <a:pt x="1071" y="142"/>
                    <a:pt x="1042" y="231"/>
                  </a:cubicBezTo>
                  <a:cubicBezTo>
                    <a:pt x="1013" y="320"/>
                    <a:pt x="735" y="446"/>
                    <a:pt x="634" y="543"/>
                  </a:cubicBezTo>
                  <a:cubicBezTo>
                    <a:pt x="533" y="640"/>
                    <a:pt x="539" y="774"/>
                    <a:pt x="436" y="813"/>
                  </a:cubicBezTo>
                  <a:cubicBezTo>
                    <a:pt x="333" y="852"/>
                    <a:pt x="32" y="865"/>
                    <a:pt x="16" y="777"/>
                  </a:cubicBezTo>
                  <a:cubicBezTo>
                    <a:pt x="0" y="689"/>
                    <a:pt x="208" y="413"/>
                    <a:pt x="340" y="285"/>
                  </a:cubicBezTo>
                  <a:cubicBezTo>
                    <a:pt x="472" y="157"/>
                    <a:pt x="691" y="18"/>
                    <a:pt x="808" y="9"/>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nvGrpSpPr>
          <p:cNvPr id="24592" name="Group 30"/>
          <p:cNvGrpSpPr>
            <a:grpSpLocks/>
          </p:cNvGrpSpPr>
          <p:nvPr/>
        </p:nvGrpSpPr>
        <p:grpSpPr bwMode="auto">
          <a:xfrm flipH="1">
            <a:off x="2889250" y="2743200"/>
            <a:ext cx="1682750" cy="1438275"/>
            <a:chOff x="1292" y="2058"/>
            <a:chExt cx="1277" cy="1091"/>
          </a:xfrm>
        </p:grpSpPr>
        <p:sp>
          <p:nvSpPr>
            <p:cNvPr id="24618" name="Oval 31"/>
            <p:cNvSpPr>
              <a:spLocks noChangeArrowheads="1"/>
            </p:cNvSpPr>
            <p:nvPr/>
          </p:nvSpPr>
          <p:spPr bwMode="auto">
            <a:xfrm>
              <a:off x="1521" y="2165"/>
              <a:ext cx="236" cy="236"/>
            </a:xfrm>
            <a:prstGeom prst="ellipse">
              <a:avLst/>
            </a:prstGeom>
            <a:solidFill>
              <a:schemeClr val="accent1"/>
            </a:solidFill>
            <a:ln w="38100">
              <a:solidFill>
                <a:schemeClr val="tx1"/>
              </a:solidFill>
              <a:round/>
              <a:headEnd/>
              <a:tailEnd/>
            </a:ln>
          </p:spPr>
          <p:txBody>
            <a:bodyPr wrap="none" anchor="ctr"/>
            <a:lstStyle/>
            <a:p>
              <a:r>
                <a:rPr lang="en-US" sz="1800"/>
                <a:t>6</a:t>
              </a:r>
            </a:p>
          </p:txBody>
        </p:sp>
        <p:cxnSp>
          <p:nvCxnSpPr>
            <p:cNvPr id="24619" name="AutoShape 32"/>
            <p:cNvCxnSpPr>
              <a:cxnSpLocks noChangeShapeType="1"/>
              <a:stCxn id="24618" idx="5"/>
              <a:endCxn id="24624" idx="1"/>
            </p:cNvCxnSpPr>
            <p:nvPr/>
          </p:nvCxnSpPr>
          <p:spPr bwMode="auto">
            <a:xfrm>
              <a:off x="1723" y="2376"/>
              <a:ext cx="466" cy="94"/>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24620" name="AutoShape 33"/>
            <p:cNvCxnSpPr>
              <a:cxnSpLocks noChangeShapeType="1"/>
              <a:stCxn id="24624" idx="3"/>
              <a:endCxn id="24621" idx="0"/>
            </p:cNvCxnSpPr>
            <p:nvPr/>
          </p:nvCxnSpPr>
          <p:spPr bwMode="auto">
            <a:xfrm flipH="1">
              <a:off x="1953" y="2647"/>
              <a:ext cx="236" cy="104"/>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4621" name="Oval 34"/>
            <p:cNvSpPr>
              <a:spLocks noChangeArrowheads="1"/>
            </p:cNvSpPr>
            <p:nvPr/>
          </p:nvSpPr>
          <p:spPr bwMode="auto">
            <a:xfrm>
              <a:off x="1835" y="2755"/>
              <a:ext cx="236" cy="236"/>
            </a:xfrm>
            <a:prstGeom prst="ellipse">
              <a:avLst/>
            </a:prstGeom>
            <a:solidFill>
              <a:schemeClr val="accent1"/>
            </a:solidFill>
            <a:ln w="19050">
              <a:solidFill>
                <a:schemeClr val="tx2"/>
              </a:solidFill>
              <a:round/>
              <a:headEnd/>
              <a:tailEnd/>
            </a:ln>
          </p:spPr>
          <p:txBody>
            <a:bodyPr wrap="none" anchor="ctr"/>
            <a:lstStyle/>
            <a:p>
              <a:r>
                <a:rPr lang="en-US" sz="1800">
                  <a:solidFill>
                    <a:schemeClr val="tx2"/>
                  </a:solidFill>
                </a:rPr>
                <a:t>4</a:t>
              </a:r>
            </a:p>
          </p:txBody>
        </p:sp>
        <p:cxnSp>
          <p:nvCxnSpPr>
            <p:cNvPr id="24622" name="AutoShape 35"/>
            <p:cNvCxnSpPr>
              <a:cxnSpLocks noChangeShapeType="1"/>
              <a:stCxn id="24621" idx="5"/>
            </p:cNvCxnSpPr>
            <p:nvPr/>
          </p:nvCxnSpPr>
          <p:spPr bwMode="auto">
            <a:xfrm>
              <a:off x="2036" y="2962"/>
              <a:ext cx="108" cy="187"/>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4623" name="AutoShape 36"/>
            <p:cNvCxnSpPr>
              <a:cxnSpLocks noChangeShapeType="1"/>
              <a:stCxn id="24621" idx="3"/>
            </p:cNvCxnSpPr>
            <p:nvPr/>
          </p:nvCxnSpPr>
          <p:spPr bwMode="auto">
            <a:xfrm flipH="1">
              <a:off x="1756" y="2962"/>
              <a:ext cx="114" cy="187"/>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4624" name="Oval 37"/>
            <p:cNvSpPr>
              <a:spLocks noChangeArrowheads="1"/>
            </p:cNvSpPr>
            <p:nvPr/>
          </p:nvSpPr>
          <p:spPr bwMode="auto">
            <a:xfrm>
              <a:off x="2155" y="2440"/>
              <a:ext cx="236" cy="236"/>
            </a:xfrm>
            <a:prstGeom prst="ellipse">
              <a:avLst/>
            </a:prstGeom>
            <a:solidFill>
              <a:schemeClr val="accent1"/>
            </a:solidFill>
            <a:ln w="19050">
              <a:solidFill>
                <a:schemeClr val="tx2"/>
              </a:solidFill>
              <a:round/>
              <a:headEnd/>
              <a:tailEnd/>
            </a:ln>
          </p:spPr>
          <p:txBody>
            <a:bodyPr wrap="none" anchor="ctr"/>
            <a:lstStyle/>
            <a:p>
              <a:r>
                <a:rPr lang="en-US" sz="1800">
                  <a:solidFill>
                    <a:schemeClr val="tx2"/>
                  </a:solidFill>
                </a:rPr>
                <a:t>2</a:t>
              </a:r>
            </a:p>
          </p:txBody>
        </p:sp>
        <p:cxnSp>
          <p:nvCxnSpPr>
            <p:cNvPr id="24625" name="AutoShape 38"/>
            <p:cNvCxnSpPr>
              <a:cxnSpLocks noChangeShapeType="1"/>
              <a:stCxn id="24624" idx="5"/>
            </p:cNvCxnSpPr>
            <p:nvPr/>
          </p:nvCxnSpPr>
          <p:spPr bwMode="auto">
            <a:xfrm>
              <a:off x="2356" y="2647"/>
              <a:ext cx="174" cy="144"/>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4626" name="AutoShape 39"/>
            <p:cNvCxnSpPr>
              <a:cxnSpLocks noChangeShapeType="1"/>
              <a:stCxn id="24618" idx="3"/>
            </p:cNvCxnSpPr>
            <p:nvPr/>
          </p:nvCxnSpPr>
          <p:spPr bwMode="auto">
            <a:xfrm flipH="1">
              <a:off x="1292" y="2377"/>
              <a:ext cx="264" cy="89"/>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4627" name="Freeform 40"/>
            <p:cNvSpPr>
              <a:spLocks/>
            </p:cNvSpPr>
            <p:nvPr/>
          </p:nvSpPr>
          <p:spPr bwMode="auto">
            <a:xfrm>
              <a:off x="1403" y="2058"/>
              <a:ext cx="1166" cy="1066"/>
            </a:xfrm>
            <a:custGeom>
              <a:avLst/>
              <a:gdLst>
                <a:gd name="T0" fmla="*/ 273 w 1166"/>
                <a:gd name="T1" fmla="*/ 11 h 1066"/>
                <a:gd name="T2" fmla="*/ 21 w 1166"/>
                <a:gd name="T3" fmla="*/ 185 h 1066"/>
                <a:gd name="T4" fmla="*/ 147 w 1166"/>
                <a:gd name="T5" fmla="*/ 473 h 1066"/>
                <a:gd name="T6" fmla="*/ 597 w 1166"/>
                <a:gd name="T7" fmla="*/ 515 h 1066"/>
                <a:gd name="T8" fmla="*/ 189 w 1166"/>
                <a:gd name="T9" fmla="*/ 707 h 1066"/>
                <a:gd name="T10" fmla="*/ 537 w 1166"/>
                <a:gd name="T11" fmla="*/ 1055 h 1066"/>
                <a:gd name="T12" fmla="*/ 861 w 1166"/>
                <a:gd name="T13" fmla="*/ 773 h 1066"/>
                <a:gd name="T14" fmla="*/ 1143 w 1166"/>
                <a:gd name="T15" fmla="*/ 491 h 1066"/>
                <a:gd name="T16" fmla="*/ 999 w 1166"/>
                <a:gd name="T17" fmla="*/ 215 h 1066"/>
                <a:gd name="T18" fmla="*/ 273 w 1166"/>
                <a:gd name="T19" fmla="*/ 11 h 10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6"/>
                <a:gd name="T31" fmla="*/ 0 h 1066"/>
                <a:gd name="T32" fmla="*/ 1166 w 1166"/>
                <a:gd name="T33" fmla="*/ 1066 h 10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6" h="1066">
                  <a:moveTo>
                    <a:pt x="273" y="11"/>
                  </a:moveTo>
                  <a:cubicBezTo>
                    <a:pt x="113" y="22"/>
                    <a:pt x="42" y="108"/>
                    <a:pt x="21" y="185"/>
                  </a:cubicBezTo>
                  <a:cubicBezTo>
                    <a:pt x="0" y="262"/>
                    <a:pt x="51" y="418"/>
                    <a:pt x="147" y="473"/>
                  </a:cubicBezTo>
                  <a:cubicBezTo>
                    <a:pt x="243" y="528"/>
                    <a:pt x="590" y="476"/>
                    <a:pt x="597" y="515"/>
                  </a:cubicBezTo>
                  <a:cubicBezTo>
                    <a:pt x="604" y="554"/>
                    <a:pt x="199" y="617"/>
                    <a:pt x="189" y="707"/>
                  </a:cubicBezTo>
                  <a:cubicBezTo>
                    <a:pt x="179" y="797"/>
                    <a:pt x="425" y="1044"/>
                    <a:pt x="537" y="1055"/>
                  </a:cubicBezTo>
                  <a:cubicBezTo>
                    <a:pt x="649" y="1066"/>
                    <a:pt x="760" y="867"/>
                    <a:pt x="861" y="773"/>
                  </a:cubicBezTo>
                  <a:cubicBezTo>
                    <a:pt x="962" y="679"/>
                    <a:pt x="1120" y="584"/>
                    <a:pt x="1143" y="491"/>
                  </a:cubicBezTo>
                  <a:cubicBezTo>
                    <a:pt x="1166" y="398"/>
                    <a:pt x="1144" y="295"/>
                    <a:pt x="999" y="215"/>
                  </a:cubicBezTo>
                  <a:cubicBezTo>
                    <a:pt x="854" y="135"/>
                    <a:pt x="433" y="0"/>
                    <a:pt x="273" y="11"/>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nvGrpSpPr>
          <p:cNvPr id="24593" name="Group 43"/>
          <p:cNvGrpSpPr>
            <a:grpSpLocks/>
          </p:cNvGrpSpPr>
          <p:nvPr/>
        </p:nvGrpSpPr>
        <p:grpSpPr bwMode="auto">
          <a:xfrm flipH="1">
            <a:off x="6775450" y="2743200"/>
            <a:ext cx="1758950" cy="1454150"/>
            <a:chOff x="3068" y="2055"/>
            <a:chExt cx="1108" cy="916"/>
          </a:xfrm>
        </p:grpSpPr>
        <p:sp>
          <p:nvSpPr>
            <p:cNvPr id="24608" name="Oval 44"/>
            <p:cNvSpPr>
              <a:spLocks noChangeArrowheads="1"/>
            </p:cNvSpPr>
            <p:nvPr/>
          </p:nvSpPr>
          <p:spPr bwMode="auto">
            <a:xfrm flipH="1">
              <a:off x="3790" y="2153"/>
              <a:ext cx="196" cy="196"/>
            </a:xfrm>
            <a:prstGeom prst="ellipse">
              <a:avLst/>
            </a:prstGeom>
            <a:solidFill>
              <a:schemeClr val="accent1"/>
            </a:solidFill>
            <a:ln w="38100">
              <a:solidFill>
                <a:schemeClr val="tx1"/>
              </a:solidFill>
              <a:round/>
              <a:headEnd/>
              <a:tailEnd/>
            </a:ln>
          </p:spPr>
          <p:txBody>
            <a:bodyPr wrap="none" anchor="ctr"/>
            <a:lstStyle/>
            <a:p>
              <a:r>
                <a:rPr lang="en-US" sz="1800"/>
                <a:t>2</a:t>
              </a:r>
            </a:p>
          </p:txBody>
        </p:sp>
        <p:cxnSp>
          <p:nvCxnSpPr>
            <p:cNvPr id="24609" name="AutoShape 45"/>
            <p:cNvCxnSpPr>
              <a:cxnSpLocks noChangeShapeType="1"/>
              <a:stCxn id="24608" idx="5"/>
              <a:endCxn id="24614" idx="0"/>
            </p:cNvCxnSpPr>
            <p:nvPr/>
          </p:nvCxnSpPr>
          <p:spPr bwMode="auto">
            <a:xfrm flipH="1">
              <a:off x="3576" y="2332"/>
              <a:ext cx="242" cy="43"/>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24610" name="AutoShape 46"/>
            <p:cNvCxnSpPr>
              <a:cxnSpLocks noChangeShapeType="1"/>
              <a:stCxn id="24614" idx="3"/>
              <a:endCxn id="24611" idx="0"/>
            </p:cNvCxnSpPr>
            <p:nvPr/>
          </p:nvCxnSpPr>
          <p:spPr bwMode="auto">
            <a:xfrm flipH="1">
              <a:off x="3311" y="2554"/>
              <a:ext cx="196" cy="83"/>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4611" name="Oval 47"/>
            <p:cNvSpPr>
              <a:spLocks noChangeArrowheads="1"/>
            </p:cNvSpPr>
            <p:nvPr/>
          </p:nvSpPr>
          <p:spPr bwMode="auto">
            <a:xfrm>
              <a:off x="3213" y="2643"/>
              <a:ext cx="196" cy="196"/>
            </a:xfrm>
            <a:prstGeom prst="ellipse">
              <a:avLst/>
            </a:prstGeom>
            <a:solidFill>
              <a:schemeClr val="accent1"/>
            </a:solidFill>
            <a:ln w="19050">
              <a:solidFill>
                <a:schemeClr val="tx2"/>
              </a:solidFill>
              <a:round/>
              <a:headEnd/>
              <a:tailEnd/>
            </a:ln>
          </p:spPr>
          <p:txBody>
            <a:bodyPr wrap="none" anchor="ctr"/>
            <a:lstStyle/>
            <a:p>
              <a:r>
                <a:rPr lang="en-US" sz="1800">
                  <a:solidFill>
                    <a:schemeClr val="tx2"/>
                  </a:solidFill>
                </a:rPr>
                <a:t>6</a:t>
              </a:r>
            </a:p>
          </p:txBody>
        </p:sp>
        <p:cxnSp>
          <p:nvCxnSpPr>
            <p:cNvPr id="24612" name="AutoShape 48"/>
            <p:cNvCxnSpPr>
              <a:cxnSpLocks noChangeShapeType="1"/>
              <a:stCxn id="24611" idx="5"/>
            </p:cNvCxnSpPr>
            <p:nvPr/>
          </p:nvCxnSpPr>
          <p:spPr bwMode="auto">
            <a:xfrm>
              <a:off x="3380" y="2816"/>
              <a:ext cx="89" cy="15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4613" name="AutoShape 49"/>
            <p:cNvCxnSpPr>
              <a:cxnSpLocks noChangeShapeType="1"/>
              <a:stCxn id="24611" idx="3"/>
            </p:cNvCxnSpPr>
            <p:nvPr/>
          </p:nvCxnSpPr>
          <p:spPr bwMode="auto">
            <a:xfrm flipH="1">
              <a:off x="3147" y="2816"/>
              <a:ext cx="95" cy="15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4614" name="Oval 50"/>
            <p:cNvSpPr>
              <a:spLocks noChangeArrowheads="1"/>
            </p:cNvSpPr>
            <p:nvPr/>
          </p:nvSpPr>
          <p:spPr bwMode="auto">
            <a:xfrm>
              <a:off x="3478" y="2381"/>
              <a:ext cx="196" cy="196"/>
            </a:xfrm>
            <a:prstGeom prst="ellipse">
              <a:avLst/>
            </a:prstGeom>
            <a:solidFill>
              <a:schemeClr val="accent1"/>
            </a:solidFill>
            <a:ln w="19050">
              <a:solidFill>
                <a:schemeClr val="tx2"/>
              </a:solidFill>
              <a:round/>
              <a:headEnd/>
              <a:tailEnd/>
            </a:ln>
          </p:spPr>
          <p:txBody>
            <a:bodyPr wrap="none" anchor="ctr"/>
            <a:lstStyle/>
            <a:p>
              <a:r>
                <a:rPr lang="en-US" sz="1800">
                  <a:solidFill>
                    <a:schemeClr val="tx2"/>
                  </a:solidFill>
                </a:rPr>
                <a:t>4</a:t>
              </a:r>
            </a:p>
          </p:txBody>
        </p:sp>
        <p:cxnSp>
          <p:nvCxnSpPr>
            <p:cNvPr id="24615" name="AutoShape 51"/>
            <p:cNvCxnSpPr>
              <a:cxnSpLocks noChangeShapeType="1"/>
              <a:stCxn id="24614" idx="5"/>
            </p:cNvCxnSpPr>
            <p:nvPr/>
          </p:nvCxnSpPr>
          <p:spPr bwMode="auto">
            <a:xfrm>
              <a:off x="3645" y="2554"/>
              <a:ext cx="145" cy="12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4616" name="AutoShape 52"/>
            <p:cNvCxnSpPr>
              <a:cxnSpLocks noChangeShapeType="1"/>
              <a:stCxn id="24608" idx="3"/>
            </p:cNvCxnSpPr>
            <p:nvPr/>
          </p:nvCxnSpPr>
          <p:spPr bwMode="auto">
            <a:xfrm>
              <a:off x="3957" y="2332"/>
              <a:ext cx="219" cy="74"/>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4617" name="Freeform 53"/>
            <p:cNvSpPr>
              <a:spLocks/>
            </p:cNvSpPr>
            <p:nvPr/>
          </p:nvSpPr>
          <p:spPr bwMode="auto">
            <a:xfrm>
              <a:off x="3068" y="2055"/>
              <a:ext cx="1071" cy="865"/>
            </a:xfrm>
            <a:custGeom>
              <a:avLst/>
              <a:gdLst>
                <a:gd name="T0" fmla="*/ 808 w 1071"/>
                <a:gd name="T1" fmla="*/ 9 h 865"/>
                <a:gd name="T2" fmla="*/ 1042 w 1071"/>
                <a:gd name="T3" fmla="*/ 231 h 865"/>
                <a:gd name="T4" fmla="*/ 634 w 1071"/>
                <a:gd name="T5" fmla="*/ 543 h 865"/>
                <a:gd name="T6" fmla="*/ 436 w 1071"/>
                <a:gd name="T7" fmla="*/ 813 h 865"/>
                <a:gd name="T8" fmla="*/ 16 w 1071"/>
                <a:gd name="T9" fmla="*/ 777 h 865"/>
                <a:gd name="T10" fmla="*/ 340 w 1071"/>
                <a:gd name="T11" fmla="*/ 285 h 865"/>
                <a:gd name="T12" fmla="*/ 808 w 1071"/>
                <a:gd name="T13" fmla="*/ 9 h 865"/>
                <a:gd name="T14" fmla="*/ 0 60000 65536"/>
                <a:gd name="T15" fmla="*/ 0 60000 65536"/>
                <a:gd name="T16" fmla="*/ 0 60000 65536"/>
                <a:gd name="T17" fmla="*/ 0 60000 65536"/>
                <a:gd name="T18" fmla="*/ 0 60000 65536"/>
                <a:gd name="T19" fmla="*/ 0 60000 65536"/>
                <a:gd name="T20" fmla="*/ 0 60000 65536"/>
                <a:gd name="T21" fmla="*/ 0 w 1071"/>
                <a:gd name="T22" fmla="*/ 0 h 865"/>
                <a:gd name="T23" fmla="*/ 1071 w 1071"/>
                <a:gd name="T24" fmla="*/ 865 h 8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1" h="865">
                  <a:moveTo>
                    <a:pt x="808" y="9"/>
                  </a:moveTo>
                  <a:cubicBezTo>
                    <a:pt x="925" y="0"/>
                    <a:pt x="1071" y="142"/>
                    <a:pt x="1042" y="231"/>
                  </a:cubicBezTo>
                  <a:cubicBezTo>
                    <a:pt x="1013" y="320"/>
                    <a:pt x="735" y="446"/>
                    <a:pt x="634" y="543"/>
                  </a:cubicBezTo>
                  <a:cubicBezTo>
                    <a:pt x="533" y="640"/>
                    <a:pt x="539" y="774"/>
                    <a:pt x="436" y="813"/>
                  </a:cubicBezTo>
                  <a:cubicBezTo>
                    <a:pt x="333" y="852"/>
                    <a:pt x="32" y="865"/>
                    <a:pt x="16" y="777"/>
                  </a:cubicBezTo>
                  <a:cubicBezTo>
                    <a:pt x="0" y="689"/>
                    <a:pt x="208" y="413"/>
                    <a:pt x="340" y="285"/>
                  </a:cubicBezTo>
                  <a:cubicBezTo>
                    <a:pt x="472" y="157"/>
                    <a:pt x="691" y="18"/>
                    <a:pt x="808" y="9"/>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sp>
        <p:nvSpPr>
          <p:cNvPr id="24594" name="Oval 55"/>
          <p:cNvSpPr>
            <a:spLocks noChangeArrowheads="1"/>
          </p:cNvSpPr>
          <p:nvPr/>
        </p:nvSpPr>
        <p:spPr bwMode="auto">
          <a:xfrm>
            <a:off x="3959225" y="5575300"/>
            <a:ext cx="311150" cy="311150"/>
          </a:xfrm>
          <a:prstGeom prst="ellipse">
            <a:avLst/>
          </a:prstGeom>
          <a:solidFill>
            <a:schemeClr val="accent1"/>
          </a:solidFill>
          <a:ln w="19050">
            <a:solidFill>
              <a:schemeClr val="tx2"/>
            </a:solidFill>
            <a:round/>
            <a:headEnd/>
            <a:tailEnd/>
          </a:ln>
        </p:spPr>
        <p:txBody>
          <a:bodyPr wrap="none" anchor="ctr"/>
          <a:lstStyle/>
          <a:p>
            <a:r>
              <a:rPr lang="en-US" sz="1800">
                <a:solidFill>
                  <a:schemeClr val="tx2"/>
                </a:solidFill>
              </a:rPr>
              <a:t>2</a:t>
            </a:r>
          </a:p>
        </p:txBody>
      </p:sp>
      <p:cxnSp>
        <p:nvCxnSpPr>
          <p:cNvPr id="24595" name="AutoShape 56"/>
          <p:cNvCxnSpPr>
            <a:cxnSpLocks noChangeShapeType="1"/>
            <a:stCxn id="24594" idx="0"/>
            <a:endCxn id="24600" idx="5"/>
          </p:cNvCxnSpPr>
          <p:nvPr/>
        </p:nvCxnSpPr>
        <p:spPr bwMode="auto">
          <a:xfrm flipV="1">
            <a:off x="4114800" y="5402263"/>
            <a:ext cx="425450" cy="163512"/>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24596" name="AutoShape 57"/>
          <p:cNvCxnSpPr>
            <a:cxnSpLocks noChangeShapeType="1"/>
            <a:stCxn id="24600" idx="3"/>
            <a:endCxn id="24597" idx="0"/>
          </p:cNvCxnSpPr>
          <p:nvPr/>
        </p:nvCxnSpPr>
        <p:spPr bwMode="auto">
          <a:xfrm>
            <a:off x="4760913" y="5402263"/>
            <a:ext cx="422275" cy="182562"/>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4597" name="Oval 58"/>
          <p:cNvSpPr>
            <a:spLocks noChangeArrowheads="1"/>
          </p:cNvSpPr>
          <p:nvPr/>
        </p:nvSpPr>
        <p:spPr bwMode="auto">
          <a:xfrm flipH="1">
            <a:off x="5027613" y="5594350"/>
            <a:ext cx="311150" cy="311150"/>
          </a:xfrm>
          <a:prstGeom prst="ellipse">
            <a:avLst/>
          </a:prstGeom>
          <a:solidFill>
            <a:schemeClr val="accent1"/>
          </a:solidFill>
          <a:ln w="19050">
            <a:solidFill>
              <a:schemeClr val="tx2"/>
            </a:solidFill>
            <a:round/>
            <a:headEnd/>
            <a:tailEnd/>
          </a:ln>
        </p:spPr>
        <p:txBody>
          <a:bodyPr wrap="none" anchor="ctr"/>
          <a:lstStyle/>
          <a:p>
            <a:r>
              <a:rPr lang="en-US" sz="1800">
                <a:solidFill>
                  <a:schemeClr val="tx2"/>
                </a:solidFill>
              </a:rPr>
              <a:t>6</a:t>
            </a:r>
          </a:p>
        </p:txBody>
      </p:sp>
      <p:cxnSp>
        <p:nvCxnSpPr>
          <p:cNvPr id="24598" name="AutoShape 59"/>
          <p:cNvCxnSpPr>
            <a:cxnSpLocks noChangeShapeType="1"/>
            <a:stCxn id="24597" idx="5"/>
          </p:cNvCxnSpPr>
          <p:nvPr/>
        </p:nvCxnSpPr>
        <p:spPr bwMode="auto">
          <a:xfrm flipH="1">
            <a:off x="4876800" y="5868988"/>
            <a:ext cx="195263" cy="163512"/>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4599" name="AutoShape 60"/>
          <p:cNvCxnSpPr>
            <a:cxnSpLocks noChangeShapeType="1"/>
            <a:stCxn id="24597" idx="3"/>
          </p:cNvCxnSpPr>
          <p:nvPr/>
        </p:nvCxnSpPr>
        <p:spPr bwMode="auto">
          <a:xfrm>
            <a:off x="5292725" y="5868988"/>
            <a:ext cx="193675" cy="163512"/>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4600" name="Oval 61"/>
          <p:cNvSpPr>
            <a:spLocks noChangeArrowheads="1"/>
          </p:cNvSpPr>
          <p:nvPr/>
        </p:nvSpPr>
        <p:spPr bwMode="auto">
          <a:xfrm flipH="1">
            <a:off x="4495800" y="5118100"/>
            <a:ext cx="311150" cy="311150"/>
          </a:xfrm>
          <a:prstGeom prst="ellipse">
            <a:avLst/>
          </a:prstGeom>
          <a:solidFill>
            <a:schemeClr val="accent1"/>
          </a:solidFill>
          <a:ln w="38100">
            <a:solidFill>
              <a:schemeClr val="tx1"/>
            </a:solidFill>
            <a:round/>
            <a:headEnd/>
            <a:tailEnd/>
          </a:ln>
        </p:spPr>
        <p:txBody>
          <a:bodyPr wrap="none" anchor="ctr"/>
          <a:lstStyle/>
          <a:p>
            <a:r>
              <a:rPr lang="en-US" sz="1800">
                <a:solidFill>
                  <a:schemeClr val="tx2"/>
                </a:solidFill>
              </a:rPr>
              <a:t>4</a:t>
            </a:r>
          </a:p>
        </p:txBody>
      </p:sp>
      <p:cxnSp>
        <p:nvCxnSpPr>
          <p:cNvPr id="24601" name="AutoShape 62"/>
          <p:cNvCxnSpPr>
            <a:cxnSpLocks noChangeShapeType="1"/>
            <a:endCxn id="24594" idx="5"/>
          </p:cNvCxnSpPr>
          <p:nvPr/>
        </p:nvCxnSpPr>
        <p:spPr bwMode="auto">
          <a:xfrm flipH="1" flipV="1">
            <a:off x="4224338" y="5849938"/>
            <a:ext cx="195262" cy="173037"/>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4602" name="AutoShape 63"/>
          <p:cNvCxnSpPr>
            <a:cxnSpLocks noChangeShapeType="1"/>
            <a:stCxn id="24594" idx="3"/>
          </p:cNvCxnSpPr>
          <p:nvPr/>
        </p:nvCxnSpPr>
        <p:spPr bwMode="auto">
          <a:xfrm flipH="1">
            <a:off x="3810000" y="5849938"/>
            <a:ext cx="195263" cy="173037"/>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4603" name="Freeform 65"/>
          <p:cNvSpPr>
            <a:spLocks/>
          </p:cNvSpPr>
          <p:nvPr/>
        </p:nvSpPr>
        <p:spPr bwMode="auto">
          <a:xfrm>
            <a:off x="3771900" y="4984750"/>
            <a:ext cx="1828800" cy="1111250"/>
          </a:xfrm>
          <a:custGeom>
            <a:avLst/>
            <a:gdLst>
              <a:gd name="T0" fmla="*/ 835660 w 1440"/>
              <a:gd name="T1" fmla="*/ 0 h 815"/>
              <a:gd name="T2" fmla="*/ 241300 w 1440"/>
              <a:gd name="T3" fmla="*/ 302696 h 815"/>
              <a:gd name="T4" fmla="*/ 27940 w 1440"/>
              <a:gd name="T5" fmla="*/ 834460 h 815"/>
              <a:gd name="T6" fmla="*/ 408940 w 1440"/>
              <a:gd name="T7" fmla="*/ 1096252 h 815"/>
              <a:gd name="T8" fmla="*/ 889000 w 1440"/>
              <a:gd name="T9" fmla="*/ 744469 h 815"/>
              <a:gd name="T10" fmla="*/ 1384300 w 1440"/>
              <a:gd name="T11" fmla="*/ 1096252 h 815"/>
              <a:gd name="T12" fmla="*/ 1811020 w 1440"/>
              <a:gd name="T13" fmla="*/ 711745 h 815"/>
              <a:gd name="T14" fmla="*/ 1490980 w 1440"/>
              <a:gd name="T15" fmla="*/ 294515 h 815"/>
              <a:gd name="T16" fmla="*/ 835660 w 1440"/>
              <a:gd name="T17" fmla="*/ 0 h 8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815"/>
              <a:gd name="T29" fmla="*/ 1440 w 1440"/>
              <a:gd name="T30" fmla="*/ 815 h 8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815">
                <a:moveTo>
                  <a:pt x="658" y="0"/>
                </a:moveTo>
                <a:cubicBezTo>
                  <a:pt x="490" y="0"/>
                  <a:pt x="296" y="120"/>
                  <a:pt x="190" y="222"/>
                </a:cubicBezTo>
                <a:cubicBezTo>
                  <a:pt x="84" y="324"/>
                  <a:pt x="0" y="515"/>
                  <a:pt x="22" y="612"/>
                </a:cubicBezTo>
                <a:cubicBezTo>
                  <a:pt x="44" y="709"/>
                  <a:pt x="209" y="815"/>
                  <a:pt x="322" y="804"/>
                </a:cubicBezTo>
                <a:cubicBezTo>
                  <a:pt x="435" y="793"/>
                  <a:pt x="572" y="546"/>
                  <a:pt x="700" y="546"/>
                </a:cubicBezTo>
                <a:cubicBezTo>
                  <a:pt x="828" y="546"/>
                  <a:pt x="969" y="808"/>
                  <a:pt x="1090" y="804"/>
                </a:cubicBezTo>
                <a:cubicBezTo>
                  <a:pt x="1211" y="800"/>
                  <a:pt x="1412" y="620"/>
                  <a:pt x="1426" y="522"/>
                </a:cubicBezTo>
                <a:cubicBezTo>
                  <a:pt x="1440" y="424"/>
                  <a:pt x="1302" y="303"/>
                  <a:pt x="1174" y="216"/>
                </a:cubicBezTo>
                <a:cubicBezTo>
                  <a:pt x="1046" y="129"/>
                  <a:pt x="826" y="0"/>
                  <a:pt x="658" y="0"/>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604" name="AutoShape 67"/>
          <p:cNvSpPr>
            <a:spLocks noChangeArrowheads="1"/>
          </p:cNvSpPr>
          <p:nvPr/>
        </p:nvSpPr>
        <p:spPr bwMode="auto">
          <a:xfrm rot="-1800000">
            <a:off x="3733800" y="438150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605" name="AutoShape 68"/>
          <p:cNvSpPr>
            <a:spLocks noChangeArrowheads="1"/>
          </p:cNvSpPr>
          <p:nvPr/>
        </p:nvSpPr>
        <p:spPr bwMode="auto">
          <a:xfrm rot="2962375">
            <a:off x="6629400" y="438150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606" name="AutoShape 69"/>
          <p:cNvSpPr>
            <a:spLocks noChangeArrowheads="1"/>
          </p:cNvSpPr>
          <p:nvPr/>
        </p:nvSpPr>
        <p:spPr bwMode="auto">
          <a:xfrm rot="1800000" flipH="1">
            <a:off x="5105400" y="438150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607" name="AutoShape 70"/>
          <p:cNvSpPr>
            <a:spLocks noChangeArrowheads="1"/>
          </p:cNvSpPr>
          <p:nvPr/>
        </p:nvSpPr>
        <p:spPr bwMode="auto">
          <a:xfrm rot="18637625" flipH="1">
            <a:off x="2133600" y="438150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6506744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2560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6DFA1A8-7589-B548-A80E-929C234678CC}" type="slidenum">
              <a:rPr lang="en-US" sz="1400"/>
              <a:pPr eaLnBrk="1" hangingPunct="1"/>
              <a:t>36</a:t>
            </a:fld>
            <a:endParaRPr lang="en-US" sz="1400"/>
          </a:p>
        </p:txBody>
      </p:sp>
      <p:sp>
        <p:nvSpPr>
          <p:cNvPr id="25603" name="Rectangle 2"/>
          <p:cNvSpPr>
            <a:spLocks noGrp="1" noChangeArrowheads="1"/>
          </p:cNvSpPr>
          <p:nvPr>
            <p:ph type="title"/>
          </p:nvPr>
        </p:nvSpPr>
        <p:spPr/>
        <p:txBody>
          <a:bodyPr/>
          <a:lstStyle/>
          <a:p>
            <a:pPr eaLnBrk="1" hangingPunct="1"/>
            <a:r>
              <a:rPr lang="en-US" dirty="0" smtClean="0">
                <a:latin typeface="Tahoma" charset="0"/>
              </a:rPr>
              <a:t>Recoloring (not in book)</a:t>
            </a:r>
            <a:endParaRPr lang="en-US" dirty="0">
              <a:latin typeface="Tahoma" charset="0"/>
            </a:endParaRPr>
          </a:p>
        </p:txBody>
      </p:sp>
      <p:sp>
        <p:nvSpPr>
          <p:cNvPr id="25604" name="Rectangle 3" descr="Rectangle: Click to edit Master text styles&#10;Second level&#10;Third level&#10;Fourth level&#10;Fifth level"/>
          <p:cNvSpPr>
            <a:spLocks noGrp="1" noChangeArrowheads="1"/>
          </p:cNvSpPr>
          <p:nvPr>
            <p:ph type="body" idx="1"/>
          </p:nvPr>
        </p:nvSpPr>
        <p:spPr>
          <a:xfrm>
            <a:off x="762000" y="1590675"/>
            <a:ext cx="8077200" cy="1981200"/>
          </a:xfrm>
        </p:spPr>
        <p:txBody>
          <a:bodyPr/>
          <a:lstStyle/>
          <a:p>
            <a:pPr eaLnBrk="1" hangingPunct="1">
              <a:lnSpc>
                <a:spcPct val="90000"/>
              </a:lnSpc>
            </a:pPr>
            <a:r>
              <a:rPr lang="en-US" sz="2000" dirty="0">
                <a:latin typeface="Tahoma" charset="0"/>
              </a:rPr>
              <a:t>A recoloring remedies a child-parent double red when the parent red node has a red sibling</a:t>
            </a:r>
          </a:p>
          <a:p>
            <a:pPr eaLnBrk="1" hangingPunct="1">
              <a:lnSpc>
                <a:spcPct val="90000"/>
              </a:lnSpc>
            </a:pPr>
            <a:r>
              <a:rPr lang="en-US" sz="2000" dirty="0">
                <a:latin typeface="Tahoma" charset="0"/>
              </a:rPr>
              <a:t>The parent </a:t>
            </a:r>
            <a:r>
              <a:rPr lang="en-US" sz="2000" b="1" i="1" dirty="0">
                <a:latin typeface="Times New Roman" charset="0"/>
              </a:rPr>
              <a:t>v</a:t>
            </a:r>
            <a:r>
              <a:rPr lang="en-US" sz="2000" dirty="0">
                <a:latin typeface="Tahoma" charset="0"/>
              </a:rPr>
              <a:t> and its sibling </a:t>
            </a:r>
            <a:r>
              <a:rPr lang="en-US" sz="2000" b="1" i="1" dirty="0">
                <a:latin typeface="Times New Roman" charset="0"/>
              </a:rPr>
              <a:t>w</a:t>
            </a:r>
            <a:r>
              <a:rPr lang="en-US" sz="2000" dirty="0">
                <a:latin typeface="Tahoma" charset="0"/>
              </a:rPr>
              <a:t> become black and the grandparent </a:t>
            </a:r>
            <a:r>
              <a:rPr lang="en-US" sz="2000" b="1" i="1" dirty="0">
                <a:latin typeface="Times New Roman" charset="0"/>
              </a:rPr>
              <a:t>u</a:t>
            </a:r>
            <a:r>
              <a:rPr lang="en-US" sz="2000" dirty="0">
                <a:latin typeface="Tahoma" charset="0"/>
              </a:rPr>
              <a:t> becomes red, unless it is the root</a:t>
            </a:r>
          </a:p>
          <a:p>
            <a:pPr eaLnBrk="1" hangingPunct="1">
              <a:lnSpc>
                <a:spcPct val="90000"/>
              </a:lnSpc>
            </a:pPr>
            <a:r>
              <a:rPr lang="en-US" sz="2000" dirty="0">
                <a:latin typeface="Tahoma" charset="0"/>
              </a:rPr>
              <a:t>It is equivalent to performing a split on a 5-</a:t>
            </a:r>
            <a:r>
              <a:rPr lang="en-US" sz="2000" dirty="0" smtClean="0">
                <a:latin typeface="Tahoma" charset="0"/>
              </a:rPr>
              <a:t>node group</a:t>
            </a:r>
            <a:endParaRPr lang="en-US" sz="2000" dirty="0">
              <a:latin typeface="Tahoma" charset="0"/>
            </a:endParaRPr>
          </a:p>
          <a:p>
            <a:pPr eaLnBrk="1" hangingPunct="1">
              <a:lnSpc>
                <a:spcPct val="90000"/>
              </a:lnSpc>
            </a:pPr>
            <a:r>
              <a:rPr lang="en-US" sz="2000" dirty="0">
                <a:latin typeface="Tahoma" charset="0"/>
              </a:rPr>
              <a:t>The double red violation may propagate to the grandparent </a:t>
            </a:r>
            <a:r>
              <a:rPr lang="en-US" sz="2000" b="1" i="1" dirty="0">
                <a:latin typeface="Times New Roman" charset="0"/>
              </a:rPr>
              <a:t>u</a:t>
            </a:r>
          </a:p>
        </p:txBody>
      </p:sp>
      <p:sp>
        <p:nvSpPr>
          <p:cNvPr id="25605" name="Oval 4"/>
          <p:cNvSpPr>
            <a:spLocks noChangeArrowheads="1"/>
          </p:cNvSpPr>
          <p:nvPr/>
        </p:nvSpPr>
        <p:spPr bwMode="auto">
          <a:xfrm>
            <a:off x="2427288" y="3810000"/>
            <a:ext cx="285750" cy="285750"/>
          </a:xfrm>
          <a:prstGeom prst="ellipse">
            <a:avLst/>
          </a:prstGeom>
          <a:solidFill>
            <a:schemeClr val="accent1"/>
          </a:solidFill>
          <a:ln w="38100">
            <a:solidFill>
              <a:schemeClr val="tx1"/>
            </a:solidFill>
            <a:round/>
            <a:headEnd/>
            <a:tailEnd/>
          </a:ln>
        </p:spPr>
        <p:txBody>
          <a:bodyPr wrap="none" anchor="ctr"/>
          <a:lstStyle/>
          <a:p>
            <a:r>
              <a:rPr lang="en-US" sz="1800"/>
              <a:t>4</a:t>
            </a:r>
          </a:p>
        </p:txBody>
      </p:sp>
      <p:cxnSp>
        <p:nvCxnSpPr>
          <p:cNvPr id="25606" name="AutoShape 5"/>
          <p:cNvCxnSpPr>
            <a:cxnSpLocks noChangeShapeType="1"/>
            <a:stCxn id="25605" idx="5"/>
            <a:endCxn id="25611" idx="1"/>
          </p:cNvCxnSpPr>
          <p:nvPr/>
        </p:nvCxnSpPr>
        <p:spPr bwMode="auto">
          <a:xfrm>
            <a:off x="2671763" y="4073525"/>
            <a:ext cx="565150" cy="1016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25607" name="AutoShape 6"/>
          <p:cNvCxnSpPr>
            <a:cxnSpLocks noChangeShapeType="1"/>
            <a:stCxn id="25611" idx="3"/>
            <a:endCxn id="25608" idx="0"/>
          </p:cNvCxnSpPr>
          <p:nvPr/>
        </p:nvCxnSpPr>
        <p:spPr bwMode="auto">
          <a:xfrm flipH="1">
            <a:off x="2951163" y="4397375"/>
            <a:ext cx="285750" cy="11747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5608" name="Oval 7"/>
          <p:cNvSpPr>
            <a:spLocks noChangeArrowheads="1"/>
          </p:cNvSpPr>
          <p:nvPr/>
        </p:nvSpPr>
        <p:spPr bwMode="auto">
          <a:xfrm>
            <a:off x="2808288" y="4524375"/>
            <a:ext cx="285750" cy="285750"/>
          </a:xfrm>
          <a:prstGeom prst="ellipse">
            <a:avLst/>
          </a:prstGeom>
          <a:solidFill>
            <a:schemeClr val="accent1"/>
          </a:solidFill>
          <a:ln w="19050">
            <a:solidFill>
              <a:schemeClr val="tx2"/>
            </a:solidFill>
            <a:round/>
            <a:headEnd/>
            <a:tailEnd/>
          </a:ln>
        </p:spPr>
        <p:txBody>
          <a:bodyPr wrap="none" anchor="ctr"/>
          <a:lstStyle/>
          <a:p>
            <a:r>
              <a:rPr lang="en-US" sz="1800">
                <a:solidFill>
                  <a:schemeClr val="tx2"/>
                </a:solidFill>
              </a:rPr>
              <a:t>6</a:t>
            </a:r>
          </a:p>
        </p:txBody>
      </p:sp>
      <p:cxnSp>
        <p:nvCxnSpPr>
          <p:cNvPr id="25609" name="AutoShape 8"/>
          <p:cNvCxnSpPr>
            <a:cxnSpLocks noChangeShapeType="1"/>
            <a:stCxn id="25608" idx="5"/>
          </p:cNvCxnSpPr>
          <p:nvPr/>
        </p:nvCxnSpPr>
        <p:spPr bwMode="auto">
          <a:xfrm>
            <a:off x="3052763" y="4778375"/>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5610" name="AutoShape 9"/>
          <p:cNvCxnSpPr>
            <a:cxnSpLocks noChangeShapeType="1"/>
            <a:stCxn id="25608" idx="3"/>
          </p:cNvCxnSpPr>
          <p:nvPr/>
        </p:nvCxnSpPr>
        <p:spPr bwMode="auto">
          <a:xfrm flipH="1">
            <a:off x="2711450" y="4778375"/>
            <a:ext cx="138113"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5611" name="Oval 10"/>
          <p:cNvSpPr>
            <a:spLocks noChangeArrowheads="1"/>
          </p:cNvSpPr>
          <p:nvPr/>
        </p:nvSpPr>
        <p:spPr bwMode="auto">
          <a:xfrm>
            <a:off x="3195638" y="4143375"/>
            <a:ext cx="285750" cy="285750"/>
          </a:xfrm>
          <a:prstGeom prst="ellipse">
            <a:avLst/>
          </a:prstGeom>
          <a:solidFill>
            <a:schemeClr val="accent1"/>
          </a:solidFill>
          <a:ln w="19050">
            <a:solidFill>
              <a:schemeClr val="tx2"/>
            </a:solidFill>
            <a:round/>
            <a:headEnd/>
            <a:tailEnd/>
          </a:ln>
        </p:spPr>
        <p:txBody>
          <a:bodyPr wrap="none" anchor="ctr"/>
          <a:lstStyle/>
          <a:p>
            <a:r>
              <a:rPr lang="en-US" sz="1800">
                <a:solidFill>
                  <a:schemeClr val="tx2"/>
                </a:solidFill>
              </a:rPr>
              <a:t>7</a:t>
            </a:r>
          </a:p>
        </p:txBody>
      </p:sp>
      <p:cxnSp>
        <p:nvCxnSpPr>
          <p:cNvPr id="25612" name="AutoShape 11"/>
          <p:cNvCxnSpPr>
            <a:cxnSpLocks noChangeShapeType="1"/>
            <a:stCxn id="25611" idx="5"/>
          </p:cNvCxnSpPr>
          <p:nvPr/>
        </p:nvCxnSpPr>
        <p:spPr bwMode="auto">
          <a:xfrm>
            <a:off x="3440113" y="4397375"/>
            <a:ext cx="206375" cy="1746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5613" name="Text Box 12"/>
          <p:cNvSpPr txBox="1">
            <a:spLocks noChangeArrowheads="1"/>
          </p:cNvSpPr>
          <p:nvPr/>
        </p:nvSpPr>
        <p:spPr bwMode="auto">
          <a:xfrm>
            <a:off x="2549525" y="4251325"/>
            <a:ext cx="3349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rPr>
              <a:t>z</a:t>
            </a:r>
          </a:p>
        </p:txBody>
      </p:sp>
      <p:sp>
        <p:nvSpPr>
          <p:cNvPr id="25614" name="Text Box 13"/>
          <p:cNvSpPr txBox="1">
            <a:spLocks noChangeArrowheads="1"/>
          </p:cNvSpPr>
          <p:nvPr/>
        </p:nvSpPr>
        <p:spPr bwMode="auto">
          <a:xfrm>
            <a:off x="3421063" y="3870325"/>
            <a:ext cx="3063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rPr>
              <a:t>v</a:t>
            </a:r>
          </a:p>
        </p:txBody>
      </p:sp>
      <p:sp>
        <p:nvSpPr>
          <p:cNvPr id="25615" name="Oval 14"/>
          <p:cNvSpPr>
            <a:spLocks noChangeArrowheads="1"/>
          </p:cNvSpPr>
          <p:nvPr/>
        </p:nvSpPr>
        <p:spPr bwMode="auto">
          <a:xfrm>
            <a:off x="1827213" y="5486400"/>
            <a:ext cx="1671637" cy="322263"/>
          </a:xfrm>
          <a:prstGeom prst="ellipse">
            <a:avLst/>
          </a:prstGeom>
          <a:solidFill>
            <a:schemeClr val="accent1"/>
          </a:solidFill>
          <a:ln w="19050">
            <a:solidFill>
              <a:schemeClr val="tx1"/>
            </a:solidFill>
            <a:round/>
            <a:headEnd/>
            <a:tailEnd/>
          </a:ln>
        </p:spPr>
        <p:txBody>
          <a:bodyPr wrap="none" anchor="ctr"/>
          <a:lstStyle/>
          <a:p>
            <a:r>
              <a:rPr lang="en-US" sz="1800"/>
              <a:t>2  4  6  7</a:t>
            </a:r>
          </a:p>
        </p:txBody>
      </p:sp>
      <p:cxnSp>
        <p:nvCxnSpPr>
          <p:cNvPr id="25616" name="AutoShape 15"/>
          <p:cNvCxnSpPr>
            <a:cxnSpLocks noChangeShapeType="1"/>
            <a:stCxn id="25615" idx="3"/>
          </p:cNvCxnSpPr>
          <p:nvPr/>
        </p:nvCxnSpPr>
        <p:spPr bwMode="auto">
          <a:xfrm flipH="1">
            <a:off x="1817688" y="5770563"/>
            <a:ext cx="254000" cy="2492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617" name="AutoShape 16"/>
          <p:cNvCxnSpPr>
            <a:cxnSpLocks noChangeShapeType="1"/>
            <a:stCxn id="25615" idx="5"/>
          </p:cNvCxnSpPr>
          <p:nvPr/>
        </p:nvCxnSpPr>
        <p:spPr bwMode="auto">
          <a:xfrm>
            <a:off x="3254375" y="5770563"/>
            <a:ext cx="239713" cy="2492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5618" name="Line 17"/>
          <p:cNvSpPr>
            <a:spLocks noChangeShapeType="1"/>
          </p:cNvSpPr>
          <p:nvPr/>
        </p:nvSpPr>
        <p:spPr bwMode="auto">
          <a:xfrm flipV="1">
            <a:off x="2274888" y="5791200"/>
            <a:ext cx="1397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5619" name="Line 18"/>
          <p:cNvSpPr>
            <a:spLocks noChangeShapeType="1"/>
          </p:cNvSpPr>
          <p:nvPr/>
        </p:nvSpPr>
        <p:spPr bwMode="auto">
          <a:xfrm flipH="1" flipV="1">
            <a:off x="2971800" y="5808663"/>
            <a:ext cx="141288" cy="21113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cxnSp>
        <p:nvCxnSpPr>
          <p:cNvPr id="25620" name="AutoShape 19"/>
          <p:cNvCxnSpPr>
            <a:cxnSpLocks noChangeShapeType="1"/>
            <a:stCxn id="25605" idx="3"/>
            <a:endCxn id="25621" idx="0"/>
          </p:cNvCxnSpPr>
          <p:nvPr/>
        </p:nvCxnSpPr>
        <p:spPr bwMode="auto">
          <a:xfrm flipH="1">
            <a:off x="2036763" y="4073525"/>
            <a:ext cx="431800" cy="857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5621" name="Oval 20"/>
          <p:cNvSpPr>
            <a:spLocks noChangeArrowheads="1"/>
          </p:cNvSpPr>
          <p:nvPr/>
        </p:nvSpPr>
        <p:spPr bwMode="auto">
          <a:xfrm>
            <a:off x="1893888" y="4168775"/>
            <a:ext cx="285750" cy="285750"/>
          </a:xfrm>
          <a:prstGeom prst="ellipse">
            <a:avLst/>
          </a:prstGeom>
          <a:solidFill>
            <a:schemeClr val="accent1"/>
          </a:solidFill>
          <a:ln w="19050">
            <a:solidFill>
              <a:schemeClr val="tx2"/>
            </a:solidFill>
            <a:round/>
            <a:headEnd/>
            <a:tailEnd/>
          </a:ln>
        </p:spPr>
        <p:txBody>
          <a:bodyPr wrap="none" anchor="ctr"/>
          <a:lstStyle/>
          <a:p>
            <a:r>
              <a:rPr lang="en-US" sz="1800">
                <a:solidFill>
                  <a:schemeClr val="tx2"/>
                </a:solidFill>
              </a:rPr>
              <a:t>2</a:t>
            </a:r>
          </a:p>
        </p:txBody>
      </p:sp>
      <p:cxnSp>
        <p:nvCxnSpPr>
          <p:cNvPr id="25622" name="AutoShape 21"/>
          <p:cNvCxnSpPr>
            <a:cxnSpLocks noChangeShapeType="1"/>
            <a:stCxn id="25621" idx="5"/>
          </p:cNvCxnSpPr>
          <p:nvPr/>
        </p:nvCxnSpPr>
        <p:spPr bwMode="auto">
          <a:xfrm>
            <a:off x="2138363" y="4422775"/>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5623" name="AutoShape 22"/>
          <p:cNvCxnSpPr>
            <a:cxnSpLocks noChangeShapeType="1"/>
            <a:stCxn id="25621" idx="3"/>
          </p:cNvCxnSpPr>
          <p:nvPr/>
        </p:nvCxnSpPr>
        <p:spPr bwMode="auto">
          <a:xfrm flipH="1">
            <a:off x="1797050" y="4422775"/>
            <a:ext cx="138113"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5624" name="Text Box 23"/>
          <p:cNvSpPr txBox="1">
            <a:spLocks noChangeArrowheads="1"/>
          </p:cNvSpPr>
          <p:nvPr/>
        </p:nvSpPr>
        <p:spPr bwMode="auto">
          <a:xfrm>
            <a:off x="1589088" y="3886200"/>
            <a:ext cx="3825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rPr>
              <a:t>w</a:t>
            </a:r>
          </a:p>
        </p:txBody>
      </p:sp>
      <p:sp>
        <p:nvSpPr>
          <p:cNvPr id="25625" name="Line 24"/>
          <p:cNvSpPr>
            <a:spLocks noChangeShapeType="1"/>
          </p:cNvSpPr>
          <p:nvPr/>
        </p:nvSpPr>
        <p:spPr bwMode="auto">
          <a:xfrm flipH="1" flipV="1">
            <a:off x="2643188" y="5810250"/>
            <a:ext cx="127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5626" name="Oval 25"/>
          <p:cNvSpPr>
            <a:spLocks noChangeArrowheads="1"/>
          </p:cNvSpPr>
          <p:nvPr/>
        </p:nvSpPr>
        <p:spPr bwMode="auto">
          <a:xfrm>
            <a:off x="6237288" y="3810000"/>
            <a:ext cx="285750" cy="285750"/>
          </a:xfrm>
          <a:prstGeom prst="ellipse">
            <a:avLst/>
          </a:prstGeom>
          <a:solidFill>
            <a:schemeClr val="accent1"/>
          </a:solidFill>
          <a:ln w="19050">
            <a:solidFill>
              <a:schemeClr val="tx2"/>
            </a:solidFill>
            <a:round/>
            <a:headEnd/>
            <a:tailEnd/>
          </a:ln>
        </p:spPr>
        <p:txBody>
          <a:bodyPr wrap="none" anchor="ctr"/>
          <a:lstStyle/>
          <a:p>
            <a:r>
              <a:rPr lang="en-US" sz="1800">
                <a:solidFill>
                  <a:schemeClr val="tx2"/>
                </a:solidFill>
              </a:rPr>
              <a:t>4</a:t>
            </a:r>
          </a:p>
        </p:txBody>
      </p:sp>
      <p:cxnSp>
        <p:nvCxnSpPr>
          <p:cNvPr id="25627" name="AutoShape 26"/>
          <p:cNvCxnSpPr>
            <a:cxnSpLocks noChangeShapeType="1"/>
            <a:stCxn id="25626" idx="5"/>
            <a:endCxn id="25632" idx="1"/>
          </p:cNvCxnSpPr>
          <p:nvPr/>
        </p:nvCxnSpPr>
        <p:spPr bwMode="auto">
          <a:xfrm>
            <a:off x="6481763" y="4064000"/>
            <a:ext cx="565150" cy="10160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5628" name="AutoShape 27"/>
          <p:cNvCxnSpPr>
            <a:cxnSpLocks noChangeShapeType="1"/>
            <a:stCxn id="25632" idx="3"/>
            <a:endCxn id="25629" idx="0"/>
          </p:cNvCxnSpPr>
          <p:nvPr/>
        </p:nvCxnSpPr>
        <p:spPr bwMode="auto">
          <a:xfrm flipH="1">
            <a:off x="6761163" y="4406900"/>
            <a:ext cx="285750" cy="10795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5629" name="Oval 28"/>
          <p:cNvSpPr>
            <a:spLocks noChangeArrowheads="1"/>
          </p:cNvSpPr>
          <p:nvPr/>
        </p:nvSpPr>
        <p:spPr bwMode="auto">
          <a:xfrm>
            <a:off x="6618288" y="4524375"/>
            <a:ext cx="285750" cy="285750"/>
          </a:xfrm>
          <a:prstGeom prst="ellipse">
            <a:avLst/>
          </a:prstGeom>
          <a:solidFill>
            <a:schemeClr val="accent1"/>
          </a:solidFill>
          <a:ln w="19050">
            <a:solidFill>
              <a:schemeClr val="tx2"/>
            </a:solidFill>
            <a:round/>
            <a:headEnd/>
            <a:tailEnd/>
          </a:ln>
        </p:spPr>
        <p:txBody>
          <a:bodyPr wrap="none" anchor="ctr"/>
          <a:lstStyle/>
          <a:p>
            <a:r>
              <a:rPr lang="en-US" sz="1800">
                <a:solidFill>
                  <a:schemeClr val="tx2"/>
                </a:solidFill>
              </a:rPr>
              <a:t>6</a:t>
            </a:r>
          </a:p>
        </p:txBody>
      </p:sp>
      <p:cxnSp>
        <p:nvCxnSpPr>
          <p:cNvPr id="25630" name="AutoShape 29"/>
          <p:cNvCxnSpPr>
            <a:cxnSpLocks noChangeShapeType="1"/>
            <a:stCxn id="25629" idx="5"/>
          </p:cNvCxnSpPr>
          <p:nvPr/>
        </p:nvCxnSpPr>
        <p:spPr bwMode="auto">
          <a:xfrm>
            <a:off x="6862763" y="4778375"/>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5631" name="AutoShape 30"/>
          <p:cNvCxnSpPr>
            <a:cxnSpLocks noChangeShapeType="1"/>
            <a:stCxn id="25629" idx="3"/>
          </p:cNvCxnSpPr>
          <p:nvPr/>
        </p:nvCxnSpPr>
        <p:spPr bwMode="auto">
          <a:xfrm flipH="1">
            <a:off x="6521450" y="4778375"/>
            <a:ext cx="138113"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5632" name="Oval 31"/>
          <p:cNvSpPr>
            <a:spLocks noChangeArrowheads="1"/>
          </p:cNvSpPr>
          <p:nvPr/>
        </p:nvSpPr>
        <p:spPr bwMode="auto">
          <a:xfrm>
            <a:off x="7005638" y="4143375"/>
            <a:ext cx="285750" cy="285750"/>
          </a:xfrm>
          <a:prstGeom prst="ellipse">
            <a:avLst/>
          </a:prstGeom>
          <a:solidFill>
            <a:schemeClr val="accent1"/>
          </a:solidFill>
          <a:ln w="38100">
            <a:solidFill>
              <a:schemeClr val="tx1"/>
            </a:solidFill>
            <a:round/>
            <a:headEnd/>
            <a:tailEnd/>
          </a:ln>
        </p:spPr>
        <p:txBody>
          <a:bodyPr wrap="none" anchor="ctr"/>
          <a:lstStyle/>
          <a:p>
            <a:r>
              <a:rPr lang="en-US" sz="1800"/>
              <a:t>7</a:t>
            </a:r>
          </a:p>
        </p:txBody>
      </p:sp>
      <p:cxnSp>
        <p:nvCxnSpPr>
          <p:cNvPr id="25633" name="AutoShape 32"/>
          <p:cNvCxnSpPr>
            <a:cxnSpLocks noChangeShapeType="1"/>
            <a:stCxn id="25632" idx="5"/>
          </p:cNvCxnSpPr>
          <p:nvPr/>
        </p:nvCxnSpPr>
        <p:spPr bwMode="auto">
          <a:xfrm>
            <a:off x="7250113" y="4406900"/>
            <a:ext cx="206375" cy="1746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5634" name="Text Box 33"/>
          <p:cNvSpPr txBox="1">
            <a:spLocks noChangeArrowheads="1"/>
          </p:cNvSpPr>
          <p:nvPr/>
        </p:nvSpPr>
        <p:spPr bwMode="auto">
          <a:xfrm>
            <a:off x="6359525" y="4251325"/>
            <a:ext cx="3349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rPr>
              <a:t>z</a:t>
            </a:r>
          </a:p>
        </p:txBody>
      </p:sp>
      <p:sp>
        <p:nvSpPr>
          <p:cNvPr id="25635" name="Text Box 34"/>
          <p:cNvSpPr txBox="1">
            <a:spLocks noChangeArrowheads="1"/>
          </p:cNvSpPr>
          <p:nvPr/>
        </p:nvSpPr>
        <p:spPr bwMode="auto">
          <a:xfrm>
            <a:off x="7231063" y="3870325"/>
            <a:ext cx="3063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rPr>
              <a:t>v</a:t>
            </a:r>
          </a:p>
        </p:txBody>
      </p:sp>
      <p:sp>
        <p:nvSpPr>
          <p:cNvPr id="25636" name="Oval 35"/>
          <p:cNvSpPr>
            <a:spLocks noChangeArrowheads="1"/>
          </p:cNvSpPr>
          <p:nvPr/>
        </p:nvSpPr>
        <p:spPr bwMode="auto">
          <a:xfrm>
            <a:off x="6694488" y="5800725"/>
            <a:ext cx="1071562" cy="322263"/>
          </a:xfrm>
          <a:prstGeom prst="ellipse">
            <a:avLst/>
          </a:prstGeom>
          <a:solidFill>
            <a:schemeClr val="accent1"/>
          </a:solidFill>
          <a:ln w="19050">
            <a:solidFill>
              <a:schemeClr val="tx1"/>
            </a:solidFill>
            <a:round/>
            <a:headEnd/>
            <a:tailEnd/>
          </a:ln>
        </p:spPr>
        <p:txBody>
          <a:bodyPr wrap="none" anchor="ctr"/>
          <a:lstStyle/>
          <a:p>
            <a:r>
              <a:rPr lang="en-US" sz="1800"/>
              <a:t>6  7</a:t>
            </a:r>
          </a:p>
        </p:txBody>
      </p:sp>
      <p:cxnSp>
        <p:nvCxnSpPr>
          <p:cNvPr id="25637" name="AutoShape 36"/>
          <p:cNvCxnSpPr>
            <a:cxnSpLocks noChangeShapeType="1"/>
            <a:stCxn id="25636" idx="3"/>
          </p:cNvCxnSpPr>
          <p:nvPr/>
        </p:nvCxnSpPr>
        <p:spPr bwMode="auto">
          <a:xfrm flipH="1">
            <a:off x="6597650" y="6084888"/>
            <a:ext cx="254000" cy="2492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638" name="AutoShape 37"/>
          <p:cNvCxnSpPr>
            <a:cxnSpLocks noChangeShapeType="1"/>
            <a:stCxn id="25636" idx="5"/>
          </p:cNvCxnSpPr>
          <p:nvPr/>
        </p:nvCxnSpPr>
        <p:spPr bwMode="auto">
          <a:xfrm>
            <a:off x="7608888" y="6084888"/>
            <a:ext cx="239712" cy="2492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5639" name="Line 38"/>
          <p:cNvSpPr>
            <a:spLocks noChangeShapeType="1"/>
          </p:cNvSpPr>
          <p:nvPr/>
        </p:nvSpPr>
        <p:spPr bwMode="auto">
          <a:xfrm flipV="1">
            <a:off x="5475288" y="6096000"/>
            <a:ext cx="1397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5640" name="Line 39"/>
          <p:cNvSpPr>
            <a:spLocks noChangeShapeType="1"/>
          </p:cNvSpPr>
          <p:nvPr/>
        </p:nvSpPr>
        <p:spPr bwMode="auto">
          <a:xfrm flipH="1" flipV="1">
            <a:off x="6019800" y="6094413"/>
            <a:ext cx="141288" cy="21113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cxnSp>
        <p:nvCxnSpPr>
          <p:cNvPr id="25641" name="AutoShape 40"/>
          <p:cNvCxnSpPr>
            <a:cxnSpLocks noChangeShapeType="1"/>
            <a:stCxn id="25626" idx="3"/>
            <a:endCxn id="25642" idx="0"/>
          </p:cNvCxnSpPr>
          <p:nvPr/>
        </p:nvCxnSpPr>
        <p:spPr bwMode="auto">
          <a:xfrm flipH="1">
            <a:off x="5846763" y="4064000"/>
            <a:ext cx="431800" cy="857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5642" name="Oval 41"/>
          <p:cNvSpPr>
            <a:spLocks noChangeArrowheads="1"/>
          </p:cNvSpPr>
          <p:nvPr/>
        </p:nvSpPr>
        <p:spPr bwMode="auto">
          <a:xfrm>
            <a:off x="5703888" y="4168775"/>
            <a:ext cx="285750" cy="285750"/>
          </a:xfrm>
          <a:prstGeom prst="ellipse">
            <a:avLst/>
          </a:prstGeom>
          <a:solidFill>
            <a:schemeClr val="accent1"/>
          </a:solidFill>
          <a:ln w="38100">
            <a:solidFill>
              <a:schemeClr val="tx1"/>
            </a:solidFill>
            <a:round/>
            <a:headEnd/>
            <a:tailEnd/>
          </a:ln>
        </p:spPr>
        <p:txBody>
          <a:bodyPr wrap="none" anchor="ctr"/>
          <a:lstStyle/>
          <a:p>
            <a:r>
              <a:rPr lang="en-US" sz="1800"/>
              <a:t>2</a:t>
            </a:r>
          </a:p>
        </p:txBody>
      </p:sp>
      <p:cxnSp>
        <p:nvCxnSpPr>
          <p:cNvPr id="25643" name="AutoShape 42"/>
          <p:cNvCxnSpPr>
            <a:cxnSpLocks noChangeShapeType="1"/>
            <a:stCxn id="25642" idx="5"/>
          </p:cNvCxnSpPr>
          <p:nvPr/>
        </p:nvCxnSpPr>
        <p:spPr bwMode="auto">
          <a:xfrm>
            <a:off x="5948363" y="4432300"/>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5644" name="AutoShape 43"/>
          <p:cNvCxnSpPr>
            <a:cxnSpLocks noChangeShapeType="1"/>
            <a:stCxn id="25642" idx="3"/>
          </p:cNvCxnSpPr>
          <p:nvPr/>
        </p:nvCxnSpPr>
        <p:spPr bwMode="auto">
          <a:xfrm flipH="1">
            <a:off x="5607050" y="4432300"/>
            <a:ext cx="138113"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5645" name="Text Box 44"/>
          <p:cNvSpPr txBox="1">
            <a:spLocks noChangeArrowheads="1"/>
          </p:cNvSpPr>
          <p:nvPr/>
        </p:nvSpPr>
        <p:spPr bwMode="auto">
          <a:xfrm>
            <a:off x="5399088" y="3886200"/>
            <a:ext cx="3825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latin typeface="Times New Roman" charset="0"/>
              </a:rPr>
              <a:t>w</a:t>
            </a:r>
          </a:p>
        </p:txBody>
      </p:sp>
      <p:sp>
        <p:nvSpPr>
          <p:cNvPr id="25646" name="Line 45"/>
          <p:cNvSpPr>
            <a:spLocks noChangeShapeType="1"/>
          </p:cNvSpPr>
          <p:nvPr/>
        </p:nvSpPr>
        <p:spPr bwMode="auto">
          <a:xfrm flipH="1" flipV="1">
            <a:off x="7227888" y="6134100"/>
            <a:ext cx="127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5647" name="Freeform 46"/>
          <p:cNvSpPr>
            <a:spLocks/>
          </p:cNvSpPr>
          <p:nvPr/>
        </p:nvSpPr>
        <p:spPr bwMode="auto">
          <a:xfrm>
            <a:off x="1430338" y="3676650"/>
            <a:ext cx="2339975" cy="1258888"/>
          </a:xfrm>
          <a:custGeom>
            <a:avLst/>
            <a:gdLst>
              <a:gd name="T0" fmla="*/ 1206500 w 1474"/>
              <a:gd name="T1" fmla="*/ 9525 h 793"/>
              <a:gd name="T2" fmla="*/ 358775 w 1474"/>
              <a:gd name="T3" fmla="*/ 219075 h 793"/>
              <a:gd name="T4" fmla="*/ 130175 w 1474"/>
              <a:gd name="T5" fmla="*/ 809625 h 793"/>
              <a:gd name="T6" fmla="*/ 1139825 w 1474"/>
              <a:gd name="T7" fmla="*/ 838200 h 793"/>
              <a:gd name="T8" fmla="*/ 1254125 w 1474"/>
              <a:gd name="T9" fmla="*/ 1200150 h 793"/>
              <a:gd name="T10" fmla="*/ 1778000 w 1474"/>
              <a:gd name="T11" fmla="*/ 1190625 h 793"/>
              <a:gd name="T12" fmla="*/ 2120900 w 1474"/>
              <a:gd name="T13" fmla="*/ 866775 h 793"/>
              <a:gd name="T14" fmla="*/ 2187575 w 1474"/>
              <a:gd name="T15" fmla="*/ 276225 h 793"/>
              <a:gd name="T16" fmla="*/ 1206500 w 1474"/>
              <a:gd name="T17" fmla="*/ 9525 h 7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4"/>
              <a:gd name="T28" fmla="*/ 0 h 793"/>
              <a:gd name="T29" fmla="*/ 1474 w 1474"/>
              <a:gd name="T30" fmla="*/ 793 h 7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4" h="793">
                <a:moveTo>
                  <a:pt x="760" y="6"/>
                </a:moveTo>
                <a:cubicBezTo>
                  <a:pt x="646" y="0"/>
                  <a:pt x="339" y="54"/>
                  <a:pt x="226" y="138"/>
                </a:cubicBezTo>
                <a:cubicBezTo>
                  <a:pt x="113" y="222"/>
                  <a:pt x="0" y="445"/>
                  <a:pt x="82" y="510"/>
                </a:cubicBezTo>
                <a:cubicBezTo>
                  <a:pt x="164" y="575"/>
                  <a:pt x="600" y="487"/>
                  <a:pt x="718" y="528"/>
                </a:cubicBezTo>
                <a:cubicBezTo>
                  <a:pt x="836" y="569"/>
                  <a:pt x="723" y="719"/>
                  <a:pt x="790" y="756"/>
                </a:cubicBezTo>
                <a:cubicBezTo>
                  <a:pt x="857" y="793"/>
                  <a:pt x="1029" y="785"/>
                  <a:pt x="1120" y="750"/>
                </a:cubicBezTo>
                <a:cubicBezTo>
                  <a:pt x="1211" y="715"/>
                  <a:pt x="1293" y="642"/>
                  <a:pt x="1336" y="546"/>
                </a:cubicBezTo>
                <a:cubicBezTo>
                  <a:pt x="1379" y="450"/>
                  <a:pt x="1474" y="264"/>
                  <a:pt x="1378" y="174"/>
                </a:cubicBezTo>
                <a:cubicBezTo>
                  <a:pt x="1282" y="84"/>
                  <a:pt x="874" y="12"/>
                  <a:pt x="760" y="6"/>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5648" name="Freeform 49"/>
          <p:cNvSpPr>
            <a:spLocks/>
          </p:cNvSpPr>
          <p:nvPr/>
        </p:nvSpPr>
        <p:spPr bwMode="auto">
          <a:xfrm>
            <a:off x="6297613" y="3867150"/>
            <a:ext cx="1349375" cy="1104900"/>
          </a:xfrm>
          <a:custGeom>
            <a:avLst/>
            <a:gdLst>
              <a:gd name="T0" fmla="*/ 84138 w 850"/>
              <a:gd name="T1" fmla="*/ 609600 h 696"/>
              <a:gd name="T2" fmla="*/ 484188 w 850"/>
              <a:gd name="T3" fmla="*/ 1076325 h 696"/>
              <a:gd name="T4" fmla="*/ 1265238 w 850"/>
              <a:gd name="T5" fmla="*/ 438150 h 696"/>
              <a:gd name="T6" fmla="*/ 989013 w 850"/>
              <a:gd name="T7" fmla="*/ 28575 h 696"/>
              <a:gd name="T8" fmla="*/ 84138 w 850"/>
              <a:gd name="T9" fmla="*/ 609600 h 696"/>
              <a:gd name="T10" fmla="*/ 0 60000 65536"/>
              <a:gd name="T11" fmla="*/ 0 60000 65536"/>
              <a:gd name="T12" fmla="*/ 0 60000 65536"/>
              <a:gd name="T13" fmla="*/ 0 60000 65536"/>
              <a:gd name="T14" fmla="*/ 0 60000 65536"/>
              <a:gd name="T15" fmla="*/ 0 w 850"/>
              <a:gd name="T16" fmla="*/ 0 h 696"/>
              <a:gd name="T17" fmla="*/ 850 w 850"/>
              <a:gd name="T18" fmla="*/ 696 h 696"/>
            </a:gdLst>
            <a:ahLst/>
            <a:cxnLst>
              <a:cxn ang="T10">
                <a:pos x="T0" y="T1"/>
              </a:cxn>
              <a:cxn ang="T11">
                <a:pos x="T2" y="T3"/>
              </a:cxn>
              <a:cxn ang="T12">
                <a:pos x="T4" y="T5"/>
              </a:cxn>
              <a:cxn ang="T13">
                <a:pos x="T6" y="T7"/>
              </a:cxn>
              <a:cxn ang="T14">
                <a:pos x="T8" y="T9"/>
              </a:cxn>
            </a:cxnLst>
            <a:rect l="T15" t="T16" r="T17" b="T18"/>
            <a:pathLst>
              <a:path w="850" h="696">
                <a:moveTo>
                  <a:pt x="53" y="384"/>
                </a:moveTo>
                <a:cubicBezTo>
                  <a:pt x="0" y="494"/>
                  <a:pt x="181" y="696"/>
                  <a:pt x="305" y="678"/>
                </a:cubicBezTo>
                <a:cubicBezTo>
                  <a:pt x="428" y="665"/>
                  <a:pt x="744" y="386"/>
                  <a:pt x="797" y="276"/>
                </a:cubicBezTo>
                <a:cubicBezTo>
                  <a:pt x="850" y="166"/>
                  <a:pt x="747" y="0"/>
                  <a:pt x="623" y="18"/>
                </a:cubicBezTo>
                <a:cubicBezTo>
                  <a:pt x="499" y="36"/>
                  <a:pt x="106" y="274"/>
                  <a:pt x="53" y="384"/>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5649" name="Freeform 50"/>
          <p:cNvSpPr>
            <a:spLocks/>
          </p:cNvSpPr>
          <p:nvPr/>
        </p:nvSpPr>
        <p:spPr bwMode="auto">
          <a:xfrm>
            <a:off x="6061075" y="3705225"/>
            <a:ext cx="647700" cy="506413"/>
          </a:xfrm>
          <a:custGeom>
            <a:avLst/>
            <a:gdLst>
              <a:gd name="T0" fmla="*/ 14288 w 408"/>
              <a:gd name="T1" fmla="*/ 0 h 319"/>
              <a:gd name="T2" fmla="*/ 90488 w 408"/>
              <a:gd name="T3" fmla="*/ 438150 h 319"/>
              <a:gd name="T4" fmla="*/ 557213 w 408"/>
              <a:gd name="T5" fmla="*/ 411163 h 319"/>
              <a:gd name="T6" fmla="*/ 633413 w 408"/>
              <a:gd name="T7" fmla="*/ 28575 h 319"/>
              <a:gd name="T8" fmla="*/ 0 60000 65536"/>
              <a:gd name="T9" fmla="*/ 0 60000 65536"/>
              <a:gd name="T10" fmla="*/ 0 60000 65536"/>
              <a:gd name="T11" fmla="*/ 0 60000 65536"/>
              <a:gd name="T12" fmla="*/ 0 w 408"/>
              <a:gd name="T13" fmla="*/ 0 h 319"/>
              <a:gd name="T14" fmla="*/ 408 w 408"/>
              <a:gd name="T15" fmla="*/ 319 h 319"/>
            </a:gdLst>
            <a:ahLst/>
            <a:cxnLst>
              <a:cxn ang="T8">
                <a:pos x="T0" y="T1"/>
              </a:cxn>
              <a:cxn ang="T9">
                <a:pos x="T2" y="T3"/>
              </a:cxn>
              <a:cxn ang="T10">
                <a:pos x="T4" y="T5"/>
              </a:cxn>
              <a:cxn ang="T11">
                <a:pos x="T6" y="T7"/>
              </a:cxn>
            </a:cxnLst>
            <a:rect l="T12" t="T13" r="T14" b="T15"/>
            <a:pathLst>
              <a:path w="408" h="319">
                <a:moveTo>
                  <a:pt x="9" y="0"/>
                </a:moveTo>
                <a:cubicBezTo>
                  <a:pt x="9" y="84"/>
                  <a:pt x="0" y="233"/>
                  <a:pt x="57" y="276"/>
                </a:cubicBezTo>
                <a:cubicBezTo>
                  <a:pt x="114" y="319"/>
                  <a:pt x="294" y="302"/>
                  <a:pt x="351" y="259"/>
                </a:cubicBezTo>
                <a:cubicBezTo>
                  <a:pt x="408" y="216"/>
                  <a:pt x="389" y="68"/>
                  <a:pt x="399" y="18"/>
                </a:cubicBezTo>
              </a:path>
            </a:pathLst>
          </a:custGeom>
          <a:noFill/>
          <a:ln w="9525" cap="flat" cmpd="sng">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5650" name="Freeform 51"/>
          <p:cNvSpPr>
            <a:spLocks/>
          </p:cNvSpPr>
          <p:nvPr/>
        </p:nvSpPr>
        <p:spPr bwMode="auto">
          <a:xfrm>
            <a:off x="5294313" y="3894138"/>
            <a:ext cx="847725" cy="677862"/>
          </a:xfrm>
          <a:custGeom>
            <a:avLst/>
            <a:gdLst>
              <a:gd name="T0" fmla="*/ 800100 w 534"/>
              <a:gd name="T1" fmla="*/ 296862 h 427"/>
              <a:gd name="T2" fmla="*/ 587375 w 534"/>
              <a:gd name="T3" fmla="*/ 676275 h 427"/>
              <a:gd name="T4" fmla="*/ 47625 w 534"/>
              <a:gd name="T5" fmla="*/ 287337 h 427"/>
              <a:gd name="T6" fmla="*/ 304800 w 534"/>
              <a:gd name="T7" fmla="*/ 1587 h 427"/>
              <a:gd name="T8" fmla="*/ 800100 w 534"/>
              <a:gd name="T9" fmla="*/ 296862 h 427"/>
              <a:gd name="T10" fmla="*/ 0 60000 65536"/>
              <a:gd name="T11" fmla="*/ 0 60000 65536"/>
              <a:gd name="T12" fmla="*/ 0 60000 65536"/>
              <a:gd name="T13" fmla="*/ 0 60000 65536"/>
              <a:gd name="T14" fmla="*/ 0 60000 65536"/>
              <a:gd name="T15" fmla="*/ 0 w 534"/>
              <a:gd name="T16" fmla="*/ 0 h 427"/>
              <a:gd name="T17" fmla="*/ 534 w 534"/>
              <a:gd name="T18" fmla="*/ 427 h 427"/>
            </a:gdLst>
            <a:ahLst/>
            <a:cxnLst>
              <a:cxn ang="T10">
                <a:pos x="T0" y="T1"/>
              </a:cxn>
              <a:cxn ang="T11">
                <a:pos x="T2" y="T3"/>
              </a:cxn>
              <a:cxn ang="T12">
                <a:pos x="T4" y="T5"/>
              </a:cxn>
              <a:cxn ang="T13">
                <a:pos x="T6" y="T7"/>
              </a:cxn>
              <a:cxn ang="T14">
                <a:pos x="T8" y="T9"/>
              </a:cxn>
            </a:cxnLst>
            <a:rect l="T15" t="T16" r="T17" b="T18"/>
            <a:pathLst>
              <a:path w="534" h="427">
                <a:moveTo>
                  <a:pt x="504" y="187"/>
                </a:moveTo>
                <a:cubicBezTo>
                  <a:pt x="534" y="258"/>
                  <a:pt x="449" y="427"/>
                  <a:pt x="370" y="426"/>
                </a:cubicBezTo>
                <a:cubicBezTo>
                  <a:pt x="289" y="420"/>
                  <a:pt x="60" y="252"/>
                  <a:pt x="30" y="181"/>
                </a:cubicBezTo>
                <a:cubicBezTo>
                  <a:pt x="0" y="110"/>
                  <a:pt x="113" y="0"/>
                  <a:pt x="192" y="1"/>
                </a:cubicBezTo>
                <a:cubicBezTo>
                  <a:pt x="271" y="2"/>
                  <a:pt x="474" y="116"/>
                  <a:pt x="504" y="187"/>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5651" name="Oval 52"/>
          <p:cNvSpPr>
            <a:spLocks noChangeArrowheads="1"/>
          </p:cNvSpPr>
          <p:nvPr/>
        </p:nvSpPr>
        <p:spPr bwMode="auto">
          <a:xfrm>
            <a:off x="5780088" y="5240338"/>
            <a:ext cx="1524000" cy="322262"/>
          </a:xfrm>
          <a:prstGeom prst="ellipse">
            <a:avLst/>
          </a:prstGeom>
          <a:solidFill>
            <a:schemeClr val="accent1"/>
          </a:solidFill>
          <a:ln w="19050">
            <a:solidFill>
              <a:schemeClr val="tx1"/>
            </a:solidFill>
            <a:round/>
            <a:headEnd/>
            <a:tailEnd/>
          </a:ln>
        </p:spPr>
        <p:txBody>
          <a:bodyPr wrap="none" anchor="ctr"/>
          <a:lstStyle/>
          <a:p>
            <a:r>
              <a:rPr lang="en-US" sz="1800"/>
              <a:t>…  4   …</a:t>
            </a:r>
          </a:p>
        </p:txBody>
      </p:sp>
      <p:sp>
        <p:nvSpPr>
          <p:cNvPr id="25652" name="Oval 53"/>
          <p:cNvSpPr>
            <a:spLocks noChangeArrowheads="1"/>
          </p:cNvSpPr>
          <p:nvPr/>
        </p:nvSpPr>
        <p:spPr bwMode="auto">
          <a:xfrm>
            <a:off x="5475288" y="5791200"/>
            <a:ext cx="685800" cy="322263"/>
          </a:xfrm>
          <a:prstGeom prst="ellipse">
            <a:avLst/>
          </a:prstGeom>
          <a:solidFill>
            <a:schemeClr val="accent1"/>
          </a:solidFill>
          <a:ln w="19050">
            <a:solidFill>
              <a:schemeClr val="tx1"/>
            </a:solidFill>
            <a:round/>
            <a:headEnd/>
            <a:tailEnd/>
          </a:ln>
        </p:spPr>
        <p:txBody>
          <a:bodyPr wrap="none" anchor="ctr"/>
          <a:lstStyle/>
          <a:p>
            <a:r>
              <a:rPr lang="en-US" sz="1800"/>
              <a:t>2</a:t>
            </a:r>
          </a:p>
        </p:txBody>
      </p:sp>
      <p:sp>
        <p:nvSpPr>
          <p:cNvPr id="25653" name="Line 54"/>
          <p:cNvSpPr>
            <a:spLocks noChangeShapeType="1"/>
          </p:cNvSpPr>
          <p:nvPr/>
        </p:nvSpPr>
        <p:spPr bwMode="auto">
          <a:xfrm flipV="1">
            <a:off x="5856288" y="5562600"/>
            <a:ext cx="5334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5654" name="Line 55"/>
          <p:cNvSpPr>
            <a:spLocks noChangeShapeType="1"/>
          </p:cNvSpPr>
          <p:nvPr/>
        </p:nvSpPr>
        <p:spPr bwMode="auto">
          <a:xfrm flipH="1" flipV="1">
            <a:off x="6694488" y="5562600"/>
            <a:ext cx="5334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5655" name="AutoShape 56"/>
          <p:cNvSpPr>
            <a:spLocks noChangeArrowheads="1"/>
          </p:cNvSpPr>
          <p:nvPr/>
        </p:nvSpPr>
        <p:spPr bwMode="auto">
          <a:xfrm>
            <a:off x="4332288" y="4343400"/>
            <a:ext cx="533400"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5656" name="AutoShape 57"/>
          <p:cNvSpPr>
            <a:spLocks noChangeArrowheads="1"/>
          </p:cNvSpPr>
          <p:nvPr/>
        </p:nvSpPr>
        <p:spPr bwMode="auto">
          <a:xfrm>
            <a:off x="4332288" y="5486400"/>
            <a:ext cx="533400"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1307401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26626"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C2E1EA1-4001-A94C-AD78-4046ABEED226}" type="slidenum">
              <a:rPr lang="en-US" sz="1400"/>
              <a:pPr eaLnBrk="1" hangingPunct="1"/>
              <a:t>37</a:t>
            </a:fld>
            <a:endParaRPr lang="en-US" sz="1400"/>
          </a:p>
        </p:txBody>
      </p:sp>
      <p:sp>
        <p:nvSpPr>
          <p:cNvPr id="26627" name="Rectangle 2"/>
          <p:cNvSpPr>
            <a:spLocks noGrp="1" noChangeArrowheads="1"/>
          </p:cNvSpPr>
          <p:nvPr>
            <p:ph type="title"/>
          </p:nvPr>
        </p:nvSpPr>
        <p:spPr/>
        <p:txBody>
          <a:bodyPr/>
          <a:lstStyle/>
          <a:p>
            <a:pPr eaLnBrk="1" hangingPunct="1"/>
            <a:r>
              <a:rPr lang="en-US">
                <a:latin typeface="Tahoma" charset="0"/>
              </a:rPr>
              <a:t>Analysis of Insertion</a:t>
            </a:r>
          </a:p>
        </p:txBody>
      </p:sp>
      <p:sp>
        <p:nvSpPr>
          <p:cNvPr id="26628" name="Rectangle 3" descr="Rectangle: Click to edit Master text styles&#10;Second level&#10;Third level&#10;Fourth level&#10;Fifth level"/>
          <p:cNvSpPr>
            <a:spLocks noGrp="1" noChangeArrowheads="1"/>
          </p:cNvSpPr>
          <p:nvPr>
            <p:ph type="body" idx="1"/>
          </p:nvPr>
        </p:nvSpPr>
        <p:spPr>
          <a:xfrm>
            <a:off x="4800600" y="1600200"/>
            <a:ext cx="3886200" cy="4648200"/>
          </a:xfrm>
        </p:spPr>
        <p:txBody>
          <a:bodyPr/>
          <a:lstStyle/>
          <a:p>
            <a:pPr eaLnBrk="1" hangingPunct="1"/>
            <a:r>
              <a:rPr lang="en-US" sz="2000">
                <a:latin typeface="Tahoma" charset="0"/>
              </a:rPr>
              <a:t>Recall that a red-black tree has </a:t>
            </a:r>
            <a:r>
              <a:rPr lang="en-US" sz="2000" b="1" i="1">
                <a:latin typeface="Times New Roman" charset="0"/>
              </a:rPr>
              <a:t>O</a:t>
            </a:r>
            <a:r>
              <a:rPr lang="en-US" sz="2000">
                <a:latin typeface="Times New Roman" charset="0"/>
              </a:rPr>
              <a:t>(log </a:t>
            </a:r>
            <a:r>
              <a:rPr lang="en-US" sz="2000" b="1" i="1">
                <a:latin typeface="Times New Roman" charset="0"/>
              </a:rPr>
              <a:t>n</a:t>
            </a:r>
            <a:r>
              <a:rPr lang="en-US" sz="2000">
                <a:latin typeface="Times New Roman" charset="0"/>
              </a:rPr>
              <a:t>)</a:t>
            </a:r>
            <a:r>
              <a:rPr lang="en-US" sz="2000">
                <a:latin typeface="Tahoma" charset="0"/>
              </a:rPr>
              <a:t> height</a:t>
            </a:r>
          </a:p>
          <a:p>
            <a:pPr eaLnBrk="1" hangingPunct="1"/>
            <a:r>
              <a:rPr lang="en-US" sz="2000">
                <a:latin typeface="Tahoma" charset="0"/>
              </a:rPr>
              <a:t>Step 1 takes </a:t>
            </a:r>
            <a:r>
              <a:rPr lang="en-US" sz="2000" b="1" i="1">
                <a:latin typeface="Times New Roman" charset="0"/>
              </a:rPr>
              <a:t>O</a:t>
            </a:r>
            <a:r>
              <a:rPr lang="en-US" sz="2000">
                <a:latin typeface="Times New Roman" charset="0"/>
              </a:rPr>
              <a:t>(log </a:t>
            </a:r>
            <a:r>
              <a:rPr lang="en-US" sz="2000" b="1" i="1">
                <a:latin typeface="Times New Roman" charset="0"/>
              </a:rPr>
              <a:t>n</a:t>
            </a:r>
            <a:r>
              <a:rPr lang="en-US" sz="2000">
                <a:latin typeface="Times New Roman" charset="0"/>
              </a:rPr>
              <a:t>)</a:t>
            </a:r>
            <a:r>
              <a:rPr lang="en-US" sz="2000">
                <a:latin typeface="Tahoma" charset="0"/>
              </a:rPr>
              <a:t> time because we visit </a:t>
            </a:r>
            <a:r>
              <a:rPr lang="en-US" sz="2000" b="1" i="1">
                <a:latin typeface="Times New Roman" charset="0"/>
              </a:rPr>
              <a:t>O</a:t>
            </a:r>
            <a:r>
              <a:rPr lang="en-US" sz="2000">
                <a:latin typeface="Times New Roman" charset="0"/>
              </a:rPr>
              <a:t>(log </a:t>
            </a:r>
            <a:r>
              <a:rPr lang="en-US" sz="2000" b="1" i="1">
                <a:latin typeface="Times New Roman" charset="0"/>
              </a:rPr>
              <a:t>n</a:t>
            </a:r>
            <a:r>
              <a:rPr lang="en-US" sz="2000">
                <a:latin typeface="Times New Roman" charset="0"/>
              </a:rPr>
              <a:t>)</a:t>
            </a:r>
            <a:r>
              <a:rPr lang="en-US" sz="2000">
                <a:latin typeface="Tahoma" charset="0"/>
              </a:rPr>
              <a:t> nodes</a:t>
            </a:r>
          </a:p>
          <a:p>
            <a:pPr eaLnBrk="1" hangingPunct="1"/>
            <a:r>
              <a:rPr lang="en-US" sz="2000">
                <a:latin typeface="Tahoma" charset="0"/>
              </a:rPr>
              <a:t>Step 2 takes </a:t>
            </a:r>
            <a:r>
              <a:rPr lang="en-US" sz="2000" b="1" i="1">
                <a:latin typeface="Times New Roman" charset="0"/>
              </a:rPr>
              <a:t>O</a:t>
            </a:r>
            <a:r>
              <a:rPr lang="en-US" sz="2000">
                <a:latin typeface="Times New Roman" charset="0"/>
              </a:rPr>
              <a:t>(1)</a:t>
            </a:r>
            <a:r>
              <a:rPr lang="en-US" sz="2000">
                <a:latin typeface="Tahoma" charset="0"/>
              </a:rPr>
              <a:t> time</a:t>
            </a:r>
          </a:p>
          <a:p>
            <a:pPr eaLnBrk="1" hangingPunct="1"/>
            <a:r>
              <a:rPr lang="en-US" sz="2000">
                <a:latin typeface="Tahoma" charset="0"/>
              </a:rPr>
              <a:t>Step 3 takes </a:t>
            </a:r>
            <a:r>
              <a:rPr lang="en-US" sz="2000" b="1" i="1">
                <a:latin typeface="Times New Roman" charset="0"/>
              </a:rPr>
              <a:t>O</a:t>
            </a:r>
            <a:r>
              <a:rPr lang="en-US" sz="2000">
                <a:latin typeface="Times New Roman" charset="0"/>
              </a:rPr>
              <a:t>(log </a:t>
            </a:r>
            <a:r>
              <a:rPr lang="en-US" sz="2000" b="1" i="1">
                <a:latin typeface="Times New Roman" charset="0"/>
              </a:rPr>
              <a:t>n</a:t>
            </a:r>
            <a:r>
              <a:rPr lang="en-US" sz="2000">
                <a:latin typeface="Times New Roman" charset="0"/>
              </a:rPr>
              <a:t>)</a:t>
            </a:r>
            <a:r>
              <a:rPr lang="en-US" sz="2000">
                <a:latin typeface="Tahoma" charset="0"/>
              </a:rPr>
              <a:t> time because we perform</a:t>
            </a:r>
          </a:p>
          <a:p>
            <a:pPr lvl="1" eaLnBrk="1" hangingPunct="1"/>
            <a:r>
              <a:rPr lang="en-US" sz="1800" b="1" i="1">
                <a:latin typeface="Times New Roman" charset="0"/>
              </a:rPr>
              <a:t>O</a:t>
            </a:r>
            <a:r>
              <a:rPr lang="en-US" sz="1800">
                <a:latin typeface="Times New Roman" charset="0"/>
              </a:rPr>
              <a:t>(log </a:t>
            </a:r>
            <a:r>
              <a:rPr lang="en-US" sz="1800" b="1" i="1">
                <a:latin typeface="Times New Roman" charset="0"/>
              </a:rPr>
              <a:t>n</a:t>
            </a:r>
            <a:r>
              <a:rPr lang="en-US" sz="1800">
                <a:latin typeface="Times New Roman" charset="0"/>
              </a:rPr>
              <a:t>) </a:t>
            </a:r>
            <a:r>
              <a:rPr lang="en-US" sz="1800">
                <a:latin typeface="Tahoma" charset="0"/>
              </a:rPr>
              <a:t>recolorings, each taking </a:t>
            </a:r>
            <a:r>
              <a:rPr lang="en-US" sz="1800" b="1" i="1">
                <a:latin typeface="Times New Roman" charset="0"/>
              </a:rPr>
              <a:t>O</a:t>
            </a:r>
            <a:r>
              <a:rPr lang="en-US" sz="1800">
                <a:latin typeface="Times New Roman" charset="0"/>
              </a:rPr>
              <a:t>(1)</a:t>
            </a:r>
            <a:r>
              <a:rPr lang="en-US" sz="1800">
                <a:latin typeface="Tahoma" charset="0"/>
              </a:rPr>
              <a:t> time, and</a:t>
            </a:r>
          </a:p>
          <a:p>
            <a:pPr lvl="1" eaLnBrk="1" hangingPunct="1"/>
            <a:r>
              <a:rPr lang="en-US" sz="1800">
                <a:latin typeface="Tahoma" charset="0"/>
              </a:rPr>
              <a:t>at most one restructuring taking </a:t>
            </a:r>
            <a:r>
              <a:rPr lang="en-US" sz="1800" b="1" i="1">
                <a:latin typeface="Times New Roman" charset="0"/>
              </a:rPr>
              <a:t>O</a:t>
            </a:r>
            <a:r>
              <a:rPr lang="en-US" sz="1800">
                <a:latin typeface="Times New Roman" charset="0"/>
              </a:rPr>
              <a:t>(1)</a:t>
            </a:r>
            <a:r>
              <a:rPr lang="en-US" sz="1800">
                <a:latin typeface="Tahoma" charset="0"/>
              </a:rPr>
              <a:t> time</a:t>
            </a:r>
          </a:p>
          <a:p>
            <a:pPr eaLnBrk="1" hangingPunct="1"/>
            <a:r>
              <a:rPr lang="en-US" sz="2000">
                <a:latin typeface="Tahoma" charset="0"/>
              </a:rPr>
              <a:t>Thus, an insertion in a red-black tree takes </a:t>
            </a:r>
            <a:r>
              <a:rPr lang="en-US" sz="2000" b="1" i="1">
                <a:latin typeface="Times New Roman" charset="0"/>
              </a:rPr>
              <a:t>O</a:t>
            </a:r>
            <a:r>
              <a:rPr lang="en-US" sz="2000">
                <a:latin typeface="Times New Roman" charset="0"/>
              </a:rPr>
              <a:t>(log </a:t>
            </a:r>
            <a:r>
              <a:rPr lang="en-US" sz="2000" b="1" i="1">
                <a:latin typeface="Times New Roman" charset="0"/>
              </a:rPr>
              <a:t>n</a:t>
            </a:r>
            <a:r>
              <a:rPr lang="en-US" sz="2000">
                <a:latin typeface="Times New Roman" charset="0"/>
              </a:rPr>
              <a:t>)</a:t>
            </a:r>
            <a:r>
              <a:rPr lang="en-US" sz="2000">
                <a:latin typeface="Tahoma" charset="0"/>
              </a:rPr>
              <a:t> time</a:t>
            </a:r>
          </a:p>
        </p:txBody>
      </p:sp>
      <p:sp>
        <p:nvSpPr>
          <p:cNvPr id="26629" name="Rectangle 4" descr="Rectangle: Click to edit Master text styles&#10;Second level&#10;Third level&#10;Fourth level&#10;Fifth level"/>
          <p:cNvSpPr>
            <a:spLocks noChangeArrowheads="1"/>
          </p:cNvSpPr>
          <p:nvPr/>
        </p:nvSpPr>
        <p:spPr bwMode="auto">
          <a:xfrm>
            <a:off x="771525" y="1600200"/>
            <a:ext cx="3876675" cy="4724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marL="342900" indent="-342900" algn="l">
              <a:lnSpc>
                <a:spcPct val="90000"/>
              </a:lnSpc>
              <a:spcBef>
                <a:spcPct val="20000"/>
              </a:spcBef>
              <a:buClr>
                <a:schemeClr val="hlink"/>
              </a:buClr>
              <a:buSzPct val="110000"/>
              <a:buFont typeface="Wingdings" charset="0"/>
              <a:buNone/>
            </a:pPr>
            <a:r>
              <a:rPr lang="en-US" sz="2000" b="1">
                <a:solidFill>
                  <a:srgbClr val="000000"/>
                </a:solidFill>
                <a:latin typeface="Times New Roman" charset="0"/>
              </a:rPr>
              <a:t>Algorithm</a:t>
            </a:r>
            <a:r>
              <a:rPr lang="en-US" sz="2000">
                <a:solidFill>
                  <a:schemeClr val="tx2"/>
                </a:solidFill>
                <a:latin typeface="Times New Roman" charset="0"/>
              </a:rPr>
              <a:t> </a:t>
            </a:r>
            <a:r>
              <a:rPr lang="en-US" sz="2000" b="1" i="1">
                <a:solidFill>
                  <a:schemeClr val="tx2"/>
                </a:solidFill>
                <a:latin typeface="Times New Roman" charset="0"/>
              </a:rPr>
              <a:t>insert</a:t>
            </a:r>
            <a:r>
              <a:rPr lang="en-US" sz="2000">
                <a:solidFill>
                  <a:schemeClr val="tx2"/>
                </a:solidFill>
                <a:latin typeface="Times New Roman" charset="0"/>
              </a:rPr>
              <a:t>(</a:t>
            </a:r>
            <a:r>
              <a:rPr lang="en-US" sz="2000" b="1" i="1">
                <a:solidFill>
                  <a:schemeClr val="tx2"/>
                </a:solidFill>
                <a:latin typeface="Times New Roman" charset="0"/>
              </a:rPr>
              <a:t>k</a:t>
            </a:r>
            <a:r>
              <a:rPr lang="en-US" sz="2000">
                <a:solidFill>
                  <a:schemeClr val="tx2"/>
                </a:solidFill>
                <a:latin typeface="Times New Roman" charset="0"/>
              </a:rPr>
              <a:t>, </a:t>
            </a:r>
            <a:r>
              <a:rPr lang="en-US" sz="2000" b="1" i="1">
                <a:solidFill>
                  <a:schemeClr val="tx2"/>
                </a:solidFill>
                <a:latin typeface="Times New Roman" charset="0"/>
              </a:rPr>
              <a:t>o</a:t>
            </a:r>
            <a:r>
              <a:rPr lang="en-US" sz="2000">
                <a:solidFill>
                  <a:schemeClr val="tx2"/>
                </a:solidFill>
                <a:latin typeface="Times New Roman" charset="0"/>
              </a:rPr>
              <a:t>)</a:t>
            </a:r>
          </a:p>
          <a:p>
            <a:pPr marL="342900" indent="-342900" algn="l">
              <a:lnSpc>
                <a:spcPct val="90000"/>
              </a:lnSpc>
              <a:spcBef>
                <a:spcPct val="20000"/>
              </a:spcBef>
              <a:buClr>
                <a:schemeClr val="hlink"/>
              </a:buClr>
              <a:buSzPct val="110000"/>
              <a:buFont typeface="Wingdings" charset="0"/>
              <a:buNone/>
            </a:pPr>
            <a:endParaRPr lang="en-US" sz="2000">
              <a:latin typeface="Times New Roman" charset="0"/>
            </a:endParaRPr>
          </a:p>
          <a:p>
            <a:pPr marL="342900" indent="-342900" algn="l">
              <a:lnSpc>
                <a:spcPct val="90000"/>
              </a:lnSpc>
              <a:spcBef>
                <a:spcPct val="20000"/>
              </a:spcBef>
              <a:buClr>
                <a:schemeClr val="hlink"/>
              </a:buClr>
              <a:buSzPct val="110000"/>
              <a:buFont typeface="Wingdings" charset="0"/>
              <a:buNone/>
            </a:pPr>
            <a:r>
              <a:rPr lang="en-US" sz="2000">
                <a:latin typeface="Times New Roman" charset="0"/>
              </a:rPr>
              <a:t>1.	We search for key </a:t>
            </a:r>
            <a:r>
              <a:rPr lang="en-US" sz="2000" b="1" i="1">
                <a:latin typeface="Times New Roman" charset="0"/>
              </a:rPr>
              <a:t>k</a:t>
            </a:r>
            <a:r>
              <a:rPr lang="en-US" sz="2000">
                <a:latin typeface="Times New Roman" charset="0"/>
              </a:rPr>
              <a:t> to locate the insertion node </a:t>
            </a:r>
            <a:r>
              <a:rPr lang="en-US" sz="2000" b="1" i="1">
                <a:latin typeface="Times New Roman" charset="0"/>
              </a:rPr>
              <a:t>z</a:t>
            </a:r>
            <a:endParaRPr lang="en-US" sz="2000">
              <a:latin typeface="Times New Roman" charset="0"/>
            </a:endParaRPr>
          </a:p>
          <a:p>
            <a:pPr marL="342900" indent="-342900" algn="l">
              <a:lnSpc>
                <a:spcPct val="90000"/>
              </a:lnSpc>
              <a:spcBef>
                <a:spcPct val="20000"/>
              </a:spcBef>
              <a:buClr>
                <a:schemeClr val="hlink"/>
              </a:buClr>
              <a:buSzPct val="110000"/>
              <a:buFont typeface="Wingdings" charset="0"/>
              <a:buNone/>
            </a:pPr>
            <a:endParaRPr lang="en-US" sz="2000">
              <a:latin typeface="Times New Roman" charset="0"/>
            </a:endParaRPr>
          </a:p>
          <a:p>
            <a:pPr marL="342900" indent="-342900" algn="l">
              <a:lnSpc>
                <a:spcPct val="90000"/>
              </a:lnSpc>
              <a:spcBef>
                <a:spcPct val="20000"/>
              </a:spcBef>
              <a:buClr>
                <a:schemeClr val="hlink"/>
              </a:buClr>
              <a:buSzPct val="110000"/>
              <a:buFont typeface="Wingdings" charset="0"/>
              <a:buNone/>
            </a:pPr>
            <a:r>
              <a:rPr lang="en-US" sz="2000">
                <a:latin typeface="Times New Roman" charset="0"/>
              </a:rPr>
              <a:t>2.	We add the new entry (</a:t>
            </a:r>
            <a:r>
              <a:rPr lang="en-US" sz="2000" b="1" i="1">
                <a:latin typeface="Times New Roman" charset="0"/>
              </a:rPr>
              <a:t>k</a:t>
            </a:r>
            <a:r>
              <a:rPr lang="en-US" sz="2000">
                <a:latin typeface="Times New Roman" charset="0"/>
              </a:rPr>
              <a:t>, </a:t>
            </a:r>
            <a:r>
              <a:rPr lang="en-US" sz="2000" b="1" i="1">
                <a:latin typeface="Times New Roman" charset="0"/>
              </a:rPr>
              <a:t>o</a:t>
            </a:r>
            <a:r>
              <a:rPr lang="en-US" sz="2000">
                <a:latin typeface="Times New Roman" charset="0"/>
              </a:rPr>
              <a:t>) at node </a:t>
            </a:r>
            <a:r>
              <a:rPr lang="en-US" sz="2000" b="1" i="1">
                <a:latin typeface="Times New Roman" charset="0"/>
              </a:rPr>
              <a:t>z </a:t>
            </a:r>
            <a:r>
              <a:rPr lang="en-US" sz="2000">
                <a:latin typeface="Times New Roman" charset="0"/>
              </a:rPr>
              <a:t>and color </a:t>
            </a:r>
            <a:r>
              <a:rPr lang="en-US" sz="2000" b="1" i="1">
                <a:latin typeface="Times New Roman" charset="0"/>
              </a:rPr>
              <a:t>z</a:t>
            </a:r>
            <a:r>
              <a:rPr lang="en-US" sz="2000">
                <a:latin typeface="Times New Roman" charset="0"/>
              </a:rPr>
              <a:t> red </a:t>
            </a:r>
            <a:endParaRPr lang="en-US" sz="2000" b="1" i="1">
              <a:latin typeface="Times New Roman" charset="0"/>
            </a:endParaRPr>
          </a:p>
          <a:p>
            <a:pPr marL="342900" indent="-342900" algn="l">
              <a:lnSpc>
                <a:spcPct val="90000"/>
              </a:lnSpc>
              <a:spcBef>
                <a:spcPct val="20000"/>
              </a:spcBef>
              <a:buClr>
                <a:schemeClr val="hlink"/>
              </a:buClr>
              <a:buSzPct val="110000"/>
              <a:buFont typeface="Wingdings" charset="0"/>
              <a:buNone/>
            </a:pPr>
            <a:endParaRPr lang="en-US" sz="2000">
              <a:latin typeface="Times New Roman" charset="0"/>
            </a:endParaRPr>
          </a:p>
          <a:p>
            <a:pPr marL="342900" indent="-342900" algn="l">
              <a:lnSpc>
                <a:spcPct val="90000"/>
              </a:lnSpc>
              <a:spcBef>
                <a:spcPct val="20000"/>
              </a:spcBef>
              <a:buClr>
                <a:schemeClr val="hlink"/>
              </a:buClr>
              <a:buSzPct val="110000"/>
              <a:buFont typeface="Wingdings" charset="0"/>
              <a:buNone/>
            </a:pPr>
            <a:r>
              <a:rPr lang="en-US" sz="2000">
                <a:latin typeface="Times New Roman" charset="0"/>
              </a:rPr>
              <a:t>3. </a:t>
            </a:r>
            <a:r>
              <a:rPr lang="en-US" sz="2000" b="1">
                <a:solidFill>
                  <a:srgbClr val="000000"/>
                </a:solidFill>
                <a:latin typeface="Times New Roman" charset="0"/>
              </a:rPr>
              <a:t>while</a:t>
            </a:r>
            <a:r>
              <a:rPr lang="en-US" sz="2000">
                <a:latin typeface="Times New Roman" charset="0"/>
              </a:rPr>
              <a:t> </a:t>
            </a:r>
            <a:r>
              <a:rPr lang="en-US" sz="2000" b="1" i="1">
                <a:latin typeface="Times New Roman" charset="0"/>
              </a:rPr>
              <a:t>doubleRed</a:t>
            </a:r>
            <a:r>
              <a:rPr lang="en-US" sz="2000">
                <a:latin typeface="Times New Roman" charset="0"/>
              </a:rPr>
              <a:t>(</a:t>
            </a:r>
            <a:r>
              <a:rPr lang="en-US" sz="2000" b="1" i="1">
                <a:latin typeface="Times New Roman" charset="0"/>
              </a:rPr>
              <a:t>z</a:t>
            </a:r>
            <a:r>
              <a:rPr lang="en-US" sz="2000">
                <a:latin typeface="Times New Roman" charset="0"/>
              </a:rPr>
              <a:t>)</a:t>
            </a:r>
          </a:p>
          <a:p>
            <a:pPr marL="342900" indent="-342900" algn="l">
              <a:lnSpc>
                <a:spcPct val="90000"/>
              </a:lnSpc>
              <a:spcBef>
                <a:spcPct val="20000"/>
              </a:spcBef>
              <a:buClr>
                <a:schemeClr val="hlink"/>
              </a:buClr>
              <a:buSzPct val="110000"/>
              <a:buFont typeface="Wingdings" charset="0"/>
              <a:buNone/>
            </a:pPr>
            <a:r>
              <a:rPr lang="en-US" sz="2000" b="1" i="1">
                <a:latin typeface="Times New Roman" charset="0"/>
              </a:rPr>
              <a:t>	</a:t>
            </a:r>
            <a:r>
              <a:rPr lang="en-US" sz="2000" b="1">
                <a:solidFill>
                  <a:srgbClr val="000000"/>
                </a:solidFill>
                <a:latin typeface="Times New Roman" charset="0"/>
              </a:rPr>
              <a:t>if </a:t>
            </a:r>
            <a:r>
              <a:rPr lang="en-US" sz="2000" b="1" i="1">
                <a:latin typeface="Times New Roman" charset="0"/>
              </a:rPr>
              <a:t>isBlack</a:t>
            </a:r>
            <a:r>
              <a:rPr lang="en-US" sz="2000">
                <a:latin typeface="Times New Roman" charset="0"/>
              </a:rPr>
              <a:t>(</a:t>
            </a:r>
            <a:r>
              <a:rPr lang="en-US" sz="2000" b="1" i="1">
                <a:latin typeface="Times New Roman" charset="0"/>
              </a:rPr>
              <a:t>sibling</a:t>
            </a:r>
            <a:r>
              <a:rPr lang="en-US" sz="2000">
                <a:latin typeface="Times New Roman" charset="0"/>
              </a:rPr>
              <a:t>(</a:t>
            </a:r>
            <a:r>
              <a:rPr lang="en-US" sz="2000" b="1" i="1">
                <a:latin typeface="Times New Roman" charset="0"/>
              </a:rPr>
              <a:t>parent</a:t>
            </a:r>
            <a:r>
              <a:rPr lang="en-US" sz="2000">
                <a:latin typeface="Times New Roman" charset="0"/>
              </a:rPr>
              <a:t>(</a:t>
            </a:r>
            <a:r>
              <a:rPr lang="en-US" sz="2000" b="1" i="1">
                <a:latin typeface="Times New Roman" charset="0"/>
              </a:rPr>
              <a:t>z</a:t>
            </a:r>
            <a:r>
              <a:rPr lang="en-US" sz="2000">
                <a:latin typeface="Times New Roman" charset="0"/>
              </a:rPr>
              <a:t>)))</a:t>
            </a:r>
          </a:p>
          <a:p>
            <a:pPr marL="742950" lvl="1" indent="-285750" algn="l">
              <a:lnSpc>
                <a:spcPct val="90000"/>
              </a:lnSpc>
              <a:spcBef>
                <a:spcPct val="20000"/>
              </a:spcBef>
              <a:buClr>
                <a:schemeClr val="tx1"/>
              </a:buClr>
              <a:buSzPct val="60000"/>
              <a:buFont typeface="Wingdings" charset="0"/>
              <a:buNone/>
            </a:pPr>
            <a:r>
              <a:rPr lang="en-US" sz="2000" b="1" i="1">
                <a:latin typeface="Times New Roman" charset="0"/>
              </a:rPr>
              <a:t>	 z </a:t>
            </a:r>
            <a:r>
              <a:rPr lang="en-US" sz="2000">
                <a:latin typeface="Times New Roman" charset="0"/>
                <a:sym typeface="Symbol" charset="0"/>
              </a:rPr>
              <a:t></a:t>
            </a:r>
            <a:r>
              <a:rPr lang="en-US" sz="2000" b="1" i="1">
                <a:latin typeface="Times New Roman" charset="0"/>
              </a:rPr>
              <a:t> restructure</a:t>
            </a:r>
            <a:r>
              <a:rPr lang="en-US" sz="2000">
                <a:latin typeface="Times New Roman" charset="0"/>
              </a:rPr>
              <a:t>(</a:t>
            </a:r>
            <a:r>
              <a:rPr lang="en-US" sz="2000" b="1" i="1">
                <a:latin typeface="Times New Roman" charset="0"/>
              </a:rPr>
              <a:t>z</a:t>
            </a:r>
            <a:r>
              <a:rPr lang="en-US" sz="2000">
                <a:latin typeface="Times New Roman" charset="0"/>
              </a:rPr>
              <a:t>)</a:t>
            </a:r>
          </a:p>
          <a:p>
            <a:pPr marL="742950" lvl="1" indent="-285750" algn="l">
              <a:lnSpc>
                <a:spcPct val="90000"/>
              </a:lnSpc>
              <a:spcBef>
                <a:spcPct val="20000"/>
              </a:spcBef>
              <a:buClr>
                <a:schemeClr val="tx1"/>
              </a:buClr>
              <a:buSzPct val="60000"/>
              <a:buFont typeface="Wingdings" charset="0"/>
              <a:buNone/>
            </a:pPr>
            <a:r>
              <a:rPr lang="en-US" sz="2000" b="1">
                <a:solidFill>
                  <a:srgbClr val="000000"/>
                </a:solidFill>
                <a:latin typeface="Times New Roman" charset="0"/>
              </a:rPr>
              <a:t>	return</a:t>
            </a:r>
            <a:endParaRPr lang="en-US" sz="2000" b="1" i="1">
              <a:latin typeface="Times New Roman" charset="0"/>
            </a:endParaRPr>
          </a:p>
          <a:p>
            <a:pPr marL="342900" indent="-342900" algn="l">
              <a:lnSpc>
                <a:spcPct val="90000"/>
              </a:lnSpc>
              <a:spcBef>
                <a:spcPct val="20000"/>
              </a:spcBef>
              <a:buClr>
                <a:schemeClr val="hlink"/>
              </a:buClr>
              <a:buSzPct val="110000"/>
              <a:buFont typeface="Wingdings" charset="0"/>
              <a:buNone/>
            </a:pPr>
            <a:r>
              <a:rPr lang="en-US" sz="2000" b="1" i="1">
                <a:latin typeface="Times New Roman" charset="0"/>
              </a:rPr>
              <a:t>	</a:t>
            </a:r>
            <a:r>
              <a:rPr lang="en-US" sz="2000" b="1">
                <a:solidFill>
                  <a:srgbClr val="000000"/>
                </a:solidFill>
                <a:latin typeface="Times New Roman" charset="0"/>
              </a:rPr>
              <a:t>else </a:t>
            </a:r>
            <a:r>
              <a:rPr lang="en-US" sz="2000">
                <a:latin typeface="Times New Roman" charset="0"/>
              </a:rPr>
              <a:t>{</a:t>
            </a:r>
            <a:r>
              <a:rPr lang="en-US" sz="2000" b="1">
                <a:solidFill>
                  <a:srgbClr val="000000"/>
                </a:solidFill>
                <a:latin typeface="Times New Roman" charset="0"/>
              </a:rPr>
              <a:t> </a:t>
            </a:r>
            <a:r>
              <a:rPr lang="en-US" sz="2000" b="1" i="1">
                <a:latin typeface="Times New Roman" charset="0"/>
              </a:rPr>
              <a:t>sibling</a:t>
            </a:r>
            <a:r>
              <a:rPr lang="en-US" sz="2000">
                <a:latin typeface="Times New Roman" charset="0"/>
              </a:rPr>
              <a:t>(</a:t>
            </a:r>
            <a:r>
              <a:rPr lang="en-US" sz="2000" b="1" i="1">
                <a:latin typeface="Times New Roman" charset="0"/>
              </a:rPr>
              <a:t>parent</a:t>
            </a:r>
            <a:r>
              <a:rPr lang="en-US" sz="2000">
                <a:latin typeface="Times New Roman" charset="0"/>
              </a:rPr>
              <a:t>(</a:t>
            </a:r>
            <a:r>
              <a:rPr lang="en-US" sz="2000" b="1" i="1">
                <a:latin typeface="Times New Roman" charset="0"/>
              </a:rPr>
              <a:t>z</a:t>
            </a:r>
            <a:r>
              <a:rPr lang="en-US" sz="2000">
                <a:latin typeface="Times New Roman" charset="0"/>
              </a:rPr>
              <a:t>) is red }</a:t>
            </a:r>
          </a:p>
          <a:p>
            <a:pPr marL="742950" lvl="1" indent="-285750" algn="l">
              <a:lnSpc>
                <a:spcPct val="90000"/>
              </a:lnSpc>
              <a:spcBef>
                <a:spcPct val="20000"/>
              </a:spcBef>
              <a:buClr>
                <a:schemeClr val="tx1"/>
              </a:buClr>
              <a:buSzPct val="60000"/>
              <a:buFont typeface="Wingdings" charset="0"/>
              <a:buNone/>
            </a:pPr>
            <a:r>
              <a:rPr lang="en-US" sz="2000">
                <a:latin typeface="Times New Roman" charset="0"/>
              </a:rPr>
              <a:t>	 </a:t>
            </a:r>
            <a:r>
              <a:rPr lang="en-US" sz="2000" b="1" i="1">
                <a:latin typeface="Times New Roman" charset="0"/>
              </a:rPr>
              <a:t>z </a:t>
            </a:r>
            <a:r>
              <a:rPr lang="en-US" sz="2000">
                <a:latin typeface="Times New Roman" charset="0"/>
                <a:sym typeface="Symbol" charset="0"/>
              </a:rPr>
              <a:t></a:t>
            </a:r>
            <a:r>
              <a:rPr lang="en-US" sz="2000" b="1" i="1">
                <a:latin typeface="Times New Roman" charset="0"/>
              </a:rPr>
              <a:t> recolor</a:t>
            </a:r>
            <a:r>
              <a:rPr lang="en-US" sz="2000">
                <a:latin typeface="Times New Roman" charset="0"/>
              </a:rPr>
              <a:t>(</a:t>
            </a:r>
            <a:r>
              <a:rPr lang="en-US" sz="2000" b="1" i="1">
                <a:latin typeface="Times New Roman" charset="0"/>
              </a:rPr>
              <a:t>z</a:t>
            </a:r>
            <a:r>
              <a:rPr lang="en-US" sz="2000">
                <a:latin typeface="Times New Roman" charset="0"/>
              </a:rPr>
              <a:t>)</a:t>
            </a:r>
          </a:p>
        </p:txBody>
      </p:sp>
    </p:spTree>
    <p:extLst>
      <p:ext uri="{BB962C8B-B14F-4D97-AF65-F5344CB8AC3E}">
        <p14:creationId xmlns:p14="http://schemas.microsoft.com/office/powerpoint/2010/main" val="9494049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27650"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D7FAF9B8-E3A7-0C44-BD69-C11D4B3BEBC0}" type="slidenum">
              <a:rPr lang="en-US" sz="1400"/>
              <a:pPr eaLnBrk="1" hangingPunct="1"/>
              <a:t>38</a:t>
            </a:fld>
            <a:endParaRPr lang="en-US" sz="1400"/>
          </a:p>
        </p:txBody>
      </p:sp>
      <p:sp>
        <p:nvSpPr>
          <p:cNvPr id="27651" name="Rectangle 2"/>
          <p:cNvSpPr>
            <a:spLocks noGrp="1" noChangeArrowheads="1"/>
          </p:cNvSpPr>
          <p:nvPr>
            <p:ph type="title"/>
          </p:nvPr>
        </p:nvSpPr>
        <p:spPr/>
        <p:txBody>
          <a:bodyPr/>
          <a:lstStyle/>
          <a:p>
            <a:pPr eaLnBrk="1" hangingPunct="1"/>
            <a:r>
              <a:rPr lang="en-US" dirty="0" smtClean="0">
                <a:latin typeface="Tahoma" charset="0"/>
              </a:rPr>
              <a:t>Deletion (not in book)</a:t>
            </a:r>
            <a:endParaRPr lang="en-US" dirty="0">
              <a:latin typeface="Tahoma" charset="0"/>
            </a:endParaRPr>
          </a:p>
        </p:txBody>
      </p:sp>
      <p:sp>
        <p:nvSpPr>
          <p:cNvPr id="27652" name="Rectangle 3" descr="Rectangle: Click to edit Master text styles&#10;Second level&#10;Third level&#10;Fourth level&#10;Fifth level"/>
          <p:cNvSpPr>
            <a:spLocks noGrp="1" noChangeArrowheads="1"/>
          </p:cNvSpPr>
          <p:nvPr>
            <p:ph type="body" idx="1"/>
          </p:nvPr>
        </p:nvSpPr>
        <p:spPr>
          <a:xfrm>
            <a:off x="723900" y="1571625"/>
            <a:ext cx="8001000" cy="2847975"/>
          </a:xfrm>
        </p:spPr>
        <p:txBody>
          <a:bodyPr/>
          <a:lstStyle/>
          <a:p>
            <a:pPr eaLnBrk="1" hangingPunct="1"/>
            <a:r>
              <a:rPr lang="en-US" sz="2000">
                <a:latin typeface="Tahoma" charset="0"/>
              </a:rPr>
              <a:t>To perform operation </a:t>
            </a:r>
            <a:r>
              <a:rPr lang="en-US" sz="2000">
                <a:solidFill>
                  <a:schemeClr val="tx2"/>
                </a:solidFill>
                <a:latin typeface="Tahoma" charset="0"/>
              </a:rPr>
              <a:t>remove</a:t>
            </a:r>
            <a:r>
              <a:rPr lang="en-US" sz="2000">
                <a:latin typeface="Times New Roman" charset="0"/>
              </a:rPr>
              <a:t>(</a:t>
            </a:r>
            <a:r>
              <a:rPr lang="en-US" sz="2000" b="1" i="1">
                <a:latin typeface="Times New Roman" charset="0"/>
              </a:rPr>
              <a:t>k</a:t>
            </a:r>
            <a:r>
              <a:rPr lang="en-US" sz="2000">
                <a:latin typeface="Times New Roman" charset="0"/>
              </a:rPr>
              <a:t>)</a:t>
            </a:r>
            <a:r>
              <a:rPr lang="en-US" sz="2000">
                <a:latin typeface="Tahoma" charset="0"/>
              </a:rPr>
              <a:t>, we first execute the deletion algorithm for binary search trees</a:t>
            </a:r>
          </a:p>
          <a:p>
            <a:pPr eaLnBrk="1" hangingPunct="1"/>
            <a:r>
              <a:rPr lang="en-US" sz="2000">
                <a:latin typeface="Tahoma" charset="0"/>
              </a:rPr>
              <a:t>Let </a:t>
            </a:r>
            <a:r>
              <a:rPr lang="en-US" sz="2000" b="1" i="1">
                <a:latin typeface="Times New Roman" charset="0"/>
              </a:rPr>
              <a:t>v</a:t>
            </a:r>
            <a:r>
              <a:rPr lang="en-US" sz="2000">
                <a:latin typeface="Tahoma" charset="0"/>
              </a:rPr>
              <a:t> be the internal node removed, </a:t>
            </a:r>
            <a:r>
              <a:rPr lang="en-US" sz="2000" b="1" i="1">
                <a:latin typeface="Times New Roman" charset="0"/>
              </a:rPr>
              <a:t>w</a:t>
            </a:r>
            <a:r>
              <a:rPr lang="en-US" sz="2000">
                <a:latin typeface="Tahoma" charset="0"/>
              </a:rPr>
              <a:t> the external node removed, and </a:t>
            </a:r>
            <a:r>
              <a:rPr lang="en-US" sz="2000" b="1" i="1">
                <a:latin typeface="Times New Roman" charset="0"/>
              </a:rPr>
              <a:t>r</a:t>
            </a:r>
            <a:r>
              <a:rPr lang="en-US" sz="2000">
                <a:latin typeface="Tahoma" charset="0"/>
              </a:rPr>
              <a:t> the sibling of </a:t>
            </a:r>
            <a:r>
              <a:rPr lang="en-US" sz="2000" b="1" i="1">
                <a:latin typeface="Times New Roman" charset="0"/>
              </a:rPr>
              <a:t>w</a:t>
            </a:r>
            <a:endParaRPr lang="en-US" sz="2000">
              <a:latin typeface="Tahoma" charset="0"/>
            </a:endParaRPr>
          </a:p>
          <a:p>
            <a:pPr lvl="1" eaLnBrk="1" hangingPunct="1"/>
            <a:r>
              <a:rPr lang="en-US" sz="1800">
                <a:latin typeface="Tahoma" charset="0"/>
              </a:rPr>
              <a:t>If either </a:t>
            </a:r>
            <a:r>
              <a:rPr lang="en-US" sz="1800" b="1" i="1">
                <a:latin typeface="Times New Roman" charset="0"/>
              </a:rPr>
              <a:t>v</a:t>
            </a:r>
            <a:r>
              <a:rPr lang="en-US" sz="1800">
                <a:latin typeface="Tahoma" charset="0"/>
              </a:rPr>
              <a:t> of </a:t>
            </a:r>
            <a:r>
              <a:rPr lang="en-US" sz="1800" b="1" i="1">
                <a:latin typeface="Times New Roman" charset="0"/>
              </a:rPr>
              <a:t>r</a:t>
            </a:r>
            <a:r>
              <a:rPr lang="en-US" sz="1800">
                <a:latin typeface="Tahoma" charset="0"/>
              </a:rPr>
              <a:t> was red, we color </a:t>
            </a:r>
            <a:r>
              <a:rPr lang="en-US" sz="1800" b="1" i="1">
                <a:latin typeface="Times New Roman" charset="0"/>
              </a:rPr>
              <a:t>r</a:t>
            </a:r>
            <a:r>
              <a:rPr lang="en-US" sz="1800">
                <a:latin typeface="Tahoma" charset="0"/>
              </a:rPr>
              <a:t> black and we are done</a:t>
            </a:r>
          </a:p>
          <a:p>
            <a:pPr lvl="1" eaLnBrk="1" hangingPunct="1"/>
            <a:r>
              <a:rPr lang="en-US" sz="1800">
                <a:latin typeface="Tahoma" charset="0"/>
              </a:rPr>
              <a:t>Else (</a:t>
            </a:r>
            <a:r>
              <a:rPr lang="en-US" sz="1800" b="1" i="1">
                <a:latin typeface="Times New Roman" charset="0"/>
              </a:rPr>
              <a:t>v</a:t>
            </a:r>
            <a:r>
              <a:rPr lang="en-US" sz="1800">
                <a:latin typeface="Tahoma" charset="0"/>
              </a:rPr>
              <a:t> and </a:t>
            </a:r>
            <a:r>
              <a:rPr lang="en-US" sz="1800" b="1" i="1">
                <a:latin typeface="Times New Roman" charset="0"/>
              </a:rPr>
              <a:t>r</a:t>
            </a:r>
            <a:r>
              <a:rPr lang="en-US" sz="1800">
                <a:latin typeface="Tahoma" charset="0"/>
              </a:rPr>
              <a:t> were both black) we color </a:t>
            </a:r>
            <a:r>
              <a:rPr lang="en-US" sz="1800" b="1" i="1">
                <a:latin typeface="Times New Roman" charset="0"/>
              </a:rPr>
              <a:t>r</a:t>
            </a:r>
            <a:r>
              <a:rPr lang="en-US" sz="1800">
                <a:latin typeface="Tahoma" charset="0"/>
              </a:rPr>
              <a:t> </a:t>
            </a:r>
            <a:r>
              <a:rPr lang="en-US" sz="1800" b="1" i="1">
                <a:latin typeface="Tahoma" charset="0"/>
              </a:rPr>
              <a:t>double black</a:t>
            </a:r>
            <a:r>
              <a:rPr lang="en-US" sz="1800">
                <a:latin typeface="Tahoma" charset="0"/>
              </a:rPr>
              <a:t>, which is a violation of the internal property requiring a reorganization of the tree</a:t>
            </a:r>
          </a:p>
          <a:p>
            <a:pPr eaLnBrk="1" hangingPunct="1"/>
            <a:r>
              <a:rPr lang="en-US" sz="2000">
                <a:latin typeface="Tahoma" charset="0"/>
              </a:rPr>
              <a:t>Example where the deletion of  8 causes a double black:</a:t>
            </a:r>
            <a:endParaRPr lang="en-US" sz="2800">
              <a:latin typeface="Tahoma" charset="0"/>
            </a:endParaRPr>
          </a:p>
        </p:txBody>
      </p:sp>
      <p:sp>
        <p:nvSpPr>
          <p:cNvPr id="27653" name="Oval 17"/>
          <p:cNvSpPr>
            <a:spLocks noChangeArrowheads="1"/>
          </p:cNvSpPr>
          <p:nvPr/>
        </p:nvSpPr>
        <p:spPr bwMode="auto">
          <a:xfrm>
            <a:off x="2806700" y="4419600"/>
            <a:ext cx="319088"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cxnSp>
        <p:nvCxnSpPr>
          <p:cNvPr id="27654" name="AutoShape 18"/>
          <p:cNvCxnSpPr>
            <a:cxnSpLocks noChangeShapeType="1"/>
            <a:stCxn id="27659" idx="0"/>
            <a:endCxn id="27653" idx="5"/>
          </p:cNvCxnSpPr>
          <p:nvPr/>
        </p:nvCxnSpPr>
        <p:spPr bwMode="auto">
          <a:xfrm flipH="1" flipV="1">
            <a:off x="3079750" y="4711700"/>
            <a:ext cx="703263" cy="16510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7655" name="AutoShape 19"/>
          <p:cNvCxnSpPr>
            <a:cxnSpLocks noChangeShapeType="1"/>
            <a:stCxn id="27656" idx="7"/>
            <a:endCxn id="27653" idx="3"/>
          </p:cNvCxnSpPr>
          <p:nvPr/>
        </p:nvCxnSpPr>
        <p:spPr bwMode="auto">
          <a:xfrm flipV="1">
            <a:off x="2162175" y="4711700"/>
            <a:ext cx="690563" cy="23177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7656" name="Oval 20"/>
          <p:cNvSpPr>
            <a:spLocks noChangeArrowheads="1"/>
          </p:cNvSpPr>
          <p:nvPr/>
        </p:nvSpPr>
        <p:spPr bwMode="auto">
          <a:xfrm>
            <a:off x="1889125" y="4914900"/>
            <a:ext cx="320675"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3</a:t>
            </a:r>
          </a:p>
        </p:txBody>
      </p:sp>
      <p:sp>
        <p:nvSpPr>
          <p:cNvPr id="27657" name="Rectangle 21"/>
          <p:cNvSpPr>
            <a:spLocks noChangeAspect="1" noChangeArrowheads="1"/>
          </p:cNvSpPr>
          <p:nvPr/>
        </p:nvSpPr>
        <p:spPr bwMode="auto">
          <a:xfrm>
            <a:off x="1524000" y="5491163"/>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27658" name="AutoShape 22"/>
          <p:cNvCxnSpPr>
            <a:cxnSpLocks noChangeShapeType="1"/>
            <a:stCxn id="27657" idx="0"/>
            <a:endCxn id="27656" idx="3"/>
          </p:cNvCxnSpPr>
          <p:nvPr/>
        </p:nvCxnSpPr>
        <p:spPr bwMode="auto">
          <a:xfrm flipV="1">
            <a:off x="1639888" y="5207000"/>
            <a:ext cx="296862" cy="26511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7659" name="Oval 23"/>
          <p:cNvSpPr>
            <a:spLocks noChangeArrowheads="1"/>
          </p:cNvSpPr>
          <p:nvPr/>
        </p:nvSpPr>
        <p:spPr bwMode="auto">
          <a:xfrm>
            <a:off x="3622675" y="4895850"/>
            <a:ext cx="319088"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27660" name="Rectangle 24"/>
          <p:cNvSpPr>
            <a:spLocks noChangeAspect="1" noChangeArrowheads="1"/>
          </p:cNvSpPr>
          <p:nvPr/>
        </p:nvSpPr>
        <p:spPr bwMode="auto">
          <a:xfrm>
            <a:off x="3373438" y="5472113"/>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27661" name="Rectangle 25"/>
          <p:cNvSpPr>
            <a:spLocks noChangeAspect="1" noChangeArrowheads="1"/>
          </p:cNvSpPr>
          <p:nvPr/>
        </p:nvSpPr>
        <p:spPr bwMode="auto">
          <a:xfrm>
            <a:off x="3960813" y="5472113"/>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27662" name="AutoShape 26"/>
          <p:cNvCxnSpPr>
            <a:cxnSpLocks noChangeShapeType="1"/>
            <a:stCxn id="27661" idx="0"/>
            <a:endCxn id="27659" idx="5"/>
          </p:cNvCxnSpPr>
          <p:nvPr/>
        </p:nvCxnSpPr>
        <p:spPr bwMode="auto">
          <a:xfrm flipH="1" flipV="1">
            <a:off x="3895725" y="5187950"/>
            <a:ext cx="180975" cy="26511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7663" name="AutoShape 27"/>
          <p:cNvCxnSpPr>
            <a:cxnSpLocks noChangeShapeType="1"/>
            <a:stCxn id="27660" idx="0"/>
            <a:endCxn id="27659" idx="3"/>
          </p:cNvCxnSpPr>
          <p:nvPr/>
        </p:nvCxnSpPr>
        <p:spPr bwMode="auto">
          <a:xfrm flipV="1">
            <a:off x="3489325" y="5187950"/>
            <a:ext cx="179388" cy="26511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7664" name="Oval 28"/>
          <p:cNvSpPr>
            <a:spLocks noChangeArrowheads="1"/>
          </p:cNvSpPr>
          <p:nvPr/>
        </p:nvSpPr>
        <p:spPr bwMode="auto">
          <a:xfrm>
            <a:off x="2308225" y="5486400"/>
            <a:ext cx="319088"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27665" name="Rectangle 29"/>
          <p:cNvSpPr>
            <a:spLocks noChangeAspect="1" noChangeArrowheads="1"/>
          </p:cNvSpPr>
          <p:nvPr/>
        </p:nvSpPr>
        <p:spPr bwMode="auto">
          <a:xfrm>
            <a:off x="2058988" y="6062663"/>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27666" name="Rectangle 30"/>
          <p:cNvSpPr>
            <a:spLocks noChangeAspect="1" noChangeArrowheads="1"/>
          </p:cNvSpPr>
          <p:nvPr/>
        </p:nvSpPr>
        <p:spPr bwMode="auto">
          <a:xfrm>
            <a:off x="2705100" y="6062663"/>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27667" name="AutoShape 31"/>
          <p:cNvCxnSpPr>
            <a:cxnSpLocks noChangeShapeType="1"/>
            <a:stCxn id="27666" idx="0"/>
            <a:endCxn id="27664" idx="5"/>
          </p:cNvCxnSpPr>
          <p:nvPr/>
        </p:nvCxnSpPr>
        <p:spPr bwMode="auto">
          <a:xfrm flipH="1" flipV="1">
            <a:off x="2581275" y="5768975"/>
            <a:ext cx="239713"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7668" name="AutoShape 32"/>
          <p:cNvCxnSpPr>
            <a:cxnSpLocks noChangeShapeType="1"/>
            <a:stCxn id="27665" idx="0"/>
            <a:endCxn id="27664" idx="3"/>
          </p:cNvCxnSpPr>
          <p:nvPr/>
        </p:nvCxnSpPr>
        <p:spPr bwMode="auto">
          <a:xfrm flipV="1">
            <a:off x="2174875" y="576897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7669" name="AutoShape 33"/>
          <p:cNvCxnSpPr>
            <a:cxnSpLocks noChangeShapeType="1"/>
            <a:stCxn id="27664" idx="0"/>
            <a:endCxn id="27656" idx="5"/>
          </p:cNvCxnSpPr>
          <p:nvPr/>
        </p:nvCxnSpPr>
        <p:spPr bwMode="auto">
          <a:xfrm flipH="1" flipV="1">
            <a:off x="2162175" y="5207000"/>
            <a:ext cx="306388" cy="26987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7670" name="Text Box 36"/>
          <p:cNvSpPr txBox="1">
            <a:spLocks noChangeArrowheads="1"/>
          </p:cNvSpPr>
          <p:nvPr/>
        </p:nvSpPr>
        <p:spPr bwMode="auto">
          <a:xfrm>
            <a:off x="3810000" y="4572000"/>
            <a:ext cx="31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v</a:t>
            </a:r>
          </a:p>
        </p:txBody>
      </p:sp>
      <p:sp>
        <p:nvSpPr>
          <p:cNvPr id="27671" name="Text Box 37"/>
          <p:cNvSpPr txBox="1">
            <a:spLocks noChangeArrowheads="1"/>
          </p:cNvSpPr>
          <p:nvPr/>
        </p:nvSpPr>
        <p:spPr bwMode="auto">
          <a:xfrm>
            <a:off x="3117850" y="5105400"/>
            <a:ext cx="31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r</a:t>
            </a:r>
          </a:p>
        </p:txBody>
      </p:sp>
      <p:sp>
        <p:nvSpPr>
          <p:cNvPr id="27672" name="AutoShape 38"/>
          <p:cNvSpPr>
            <a:spLocks noChangeArrowheads="1"/>
          </p:cNvSpPr>
          <p:nvPr/>
        </p:nvSpPr>
        <p:spPr bwMode="auto">
          <a:xfrm>
            <a:off x="4876800" y="4845050"/>
            <a:ext cx="533400"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7673" name="Text Box 41"/>
          <p:cNvSpPr txBox="1">
            <a:spLocks noChangeArrowheads="1"/>
          </p:cNvSpPr>
          <p:nvPr/>
        </p:nvSpPr>
        <p:spPr bwMode="auto">
          <a:xfrm>
            <a:off x="4114800" y="5105400"/>
            <a:ext cx="381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w</a:t>
            </a:r>
          </a:p>
        </p:txBody>
      </p:sp>
      <p:sp>
        <p:nvSpPr>
          <p:cNvPr id="27674" name="Oval 42"/>
          <p:cNvSpPr>
            <a:spLocks noChangeArrowheads="1"/>
          </p:cNvSpPr>
          <p:nvPr/>
        </p:nvSpPr>
        <p:spPr bwMode="auto">
          <a:xfrm>
            <a:off x="7224713" y="4421188"/>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cxnSp>
        <p:nvCxnSpPr>
          <p:cNvPr id="27675" name="AutoShape 43"/>
          <p:cNvCxnSpPr>
            <a:cxnSpLocks noChangeShapeType="1"/>
            <a:stCxn id="27680" idx="0"/>
            <a:endCxn id="27674" idx="5"/>
          </p:cNvCxnSpPr>
          <p:nvPr/>
        </p:nvCxnSpPr>
        <p:spPr bwMode="auto">
          <a:xfrm flipH="1" flipV="1">
            <a:off x="7497763" y="4713288"/>
            <a:ext cx="542925" cy="263525"/>
          </a:xfrm>
          <a:prstGeom prst="straightConnector1">
            <a:avLst/>
          </a:prstGeom>
          <a:noFill/>
          <a:ln w="101600">
            <a:solidFill>
              <a:schemeClr val="tx1"/>
            </a:solidFill>
            <a:round/>
            <a:headEnd/>
            <a:tailEnd/>
          </a:ln>
          <a:extLst>
            <a:ext uri="{909E8E84-426E-40dd-AFC4-6F175D3DCCD1}">
              <a14:hiddenFill xmlns:a14="http://schemas.microsoft.com/office/drawing/2010/main" xmlns="">
                <a:noFill/>
              </a14:hiddenFill>
            </a:ext>
          </a:extLst>
        </p:spPr>
      </p:cxnSp>
      <p:cxnSp>
        <p:nvCxnSpPr>
          <p:cNvPr id="27676" name="AutoShape 44"/>
          <p:cNvCxnSpPr>
            <a:cxnSpLocks noChangeShapeType="1"/>
            <a:stCxn id="27677" idx="7"/>
            <a:endCxn id="27674" idx="3"/>
          </p:cNvCxnSpPr>
          <p:nvPr/>
        </p:nvCxnSpPr>
        <p:spPr bwMode="auto">
          <a:xfrm flipV="1">
            <a:off x="6745288" y="4713288"/>
            <a:ext cx="525462" cy="23177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7677" name="Oval 45"/>
          <p:cNvSpPr>
            <a:spLocks noChangeArrowheads="1"/>
          </p:cNvSpPr>
          <p:nvPr/>
        </p:nvSpPr>
        <p:spPr bwMode="auto">
          <a:xfrm>
            <a:off x="6472238" y="4916488"/>
            <a:ext cx="320675"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3</a:t>
            </a:r>
          </a:p>
        </p:txBody>
      </p:sp>
      <p:sp>
        <p:nvSpPr>
          <p:cNvPr id="27678" name="Rectangle 46"/>
          <p:cNvSpPr>
            <a:spLocks noChangeAspect="1" noChangeArrowheads="1"/>
          </p:cNvSpPr>
          <p:nvPr/>
        </p:nvSpPr>
        <p:spPr bwMode="auto">
          <a:xfrm>
            <a:off x="6107113" y="5492750"/>
            <a:ext cx="230187" cy="230188"/>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27679" name="AutoShape 47"/>
          <p:cNvCxnSpPr>
            <a:cxnSpLocks noChangeShapeType="1"/>
            <a:stCxn id="27678" idx="0"/>
            <a:endCxn id="27677" idx="3"/>
          </p:cNvCxnSpPr>
          <p:nvPr/>
        </p:nvCxnSpPr>
        <p:spPr bwMode="auto">
          <a:xfrm flipV="1">
            <a:off x="6223000" y="5208588"/>
            <a:ext cx="296863" cy="265112"/>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7680" name="Rectangle 50"/>
          <p:cNvSpPr>
            <a:spLocks noChangeAspect="1" noChangeArrowheads="1"/>
          </p:cNvSpPr>
          <p:nvPr/>
        </p:nvSpPr>
        <p:spPr bwMode="auto">
          <a:xfrm>
            <a:off x="7924800" y="4995863"/>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27681" name="Oval 53"/>
          <p:cNvSpPr>
            <a:spLocks noChangeArrowheads="1"/>
          </p:cNvSpPr>
          <p:nvPr/>
        </p:nvSpPr>
        <p:spPr bwMode="auto">
          <a:xfrm>
            <a:off x="6891338" y="5487988"/>
            <a:ext cx="319087"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27682" name="Rectangle 54"/>
          <p:cNvSpPr>
            <a:spLocks noChangeAspect="1" noChangeArrowheads="1"/>
          </p:cNvSpPr>
          <p:nvPr/>
        </p:nvSpPr>
        <p:spPr bwMode="auto">
          <a:xfrm>
            <a:off x="6642100" y="6064250"/>
            <a:ext cx="230188" cy="230188"/>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27683" name="Rectangle 55"/>
          <p:cNvSpPr>
            <a:spLocks noChangeAspect="1" noChangeArrowheads="1"/>
          </p:cNvSpPr>
          <p:nvPr/>
        </p:nvSpPr>
        <p:spPr bwMode="auto">
          <a:xfrm>
            <a:off x="7288213" y="6064250"/>
            <a:ext cx="230187" cy="230188"/>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27684" name="AutoShape 56"/>
          <p:cNvCxnSpPr>
            <a:cxnSpLocks noChangeShapeType="1"/>
            <a:stCxn id="27683" idx="0"/>
            <a:endCxn id="27681" idx="5"/>
          </p:cNvCxnSpPr>
          <p:nvPr/>
        </p:nvCxnSpPr>
        <p:spPr bwMode="auto">
          <a:xfrm flipH="1" flipV="1">
            <a:off x="7164388" y="5770563"/>
            <a:ext cx="239712" cy="274637"/>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7685" name="AutoShape 57"/>
          <p:cNvCxnSpPr>
            <a:cxnSpLocks noChangeShapeType="1"/>
            <a:stCxn id="27682" idx="0"/>
            <a:endCxn id="27681" idx="3"/>
          </p:cNvCxnSpPr>
          <p:nvPr/>
        </p:nvCxnSpPr>
        <p:spPr bwMode="auto">
          <a:xfrm flipV="1">
            <a:off x="6757988" y="5770563"/>
            <a:ext cx="179387" cy="274637"/>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7686" name="AutoShape 58"/>
          <p:cNvCxnSpPr>
            <a:cxnSpLocks noChangeShapeType="1"/>
            <a:stCxn id="27681" idx="0"/>
            <a:endCxn id="27677" idx="5"/>
          </p:cNvCxnSpPr>
          <p:nvPr/>
        </p:nvCxnSpPr>
        <p:spPr bwMode="auto">
          <a:xfrm flipH="1" flipV="1">
            <a:off x="6745288" y="5208588"/>
            <a:ext cx="306387" cy="26987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7687" name="Text Box 59"/>
          <p:cNvSpPr txBox="1">
            <a:spLocks noChangeArrowheads="1"/>
          </p:cNvSpPr>
          <p:nvPr/>
        </p:nvSpPr>
        <p:spPr bwMode="auto">
          <a:xfrm>
            <a:off x="8077200" y="4616450"/>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r</a:t>
            </a:r>
          </a:p>
        </p:txBody>
      </p:sp>
    </p:spTree>
    <p:extLst>
      <p:ext uri="{BB962C8B-B14F-4D97-AF65-F5344CB8AC3E}">
        <p14:creationId xmlns:p14="http://schemas.microsoft.com/office/powerpoint/2010/main" val="15068932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28674"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F09AD67-CCF0-7746-A3B4-CE7A56DD48E6}" type="slidenum">
              <a:rPr lang="en-US" sz="1400"/>
              <a:pPr eaLnBrk="1" hangingPunct="1"/>
              <a:t>39</a:t>
            </a:fld>
            <a:endParaRPr lang="en-US" sz="1400"/>
          </a:p>
        </p:txBody>
      </p:sp>
      <p:sp>
        <p:nvSpPr>
          <p:cNvPr id="28675" name="Rectangle 2"/>
          <p:cNvSpPr>
            <a:spLocks noGrp="1" noChangeArrowheads="1"/>
          </p:cNvSpPr>
          <p:nvPr>
            <p:ph type="title"/>
          </p:nvPr>
        </p:nvSpPr>
        <p:spPr/>
        <p:txBody>
          <a:bodyPr/>
          <a:lstStyle/>
          <a:p>
            <a:pPr eaLnBrk="1" hangingPunct="1"/>
            <a:r>
              <a:rPr lang="en-US">
                <a:latin typeface="Tahoma" charset="0"/>
              </a:rPr>
              <a:t>Remedying a Double Black</a:t>
            </a:r>
          </a:p>
        </p:txBody>
      </p:sp>
      <p:sp>
        <p:nvSpPr>
          <p:cNvPr id="28676" name="Rectangle 3" descr="Rectangle: Click to edit Master text styles&#10;Second level&#10;Third level&#10;Fourth level&#10;Fifth level"/>
          <p:cNvSpPr>
            <a:spLocks noGrp="1" noChangeArrowheads="1"/>
          </p:cNvSpPr>
          <p:nvPr>
            <p:ph type="body" idx="1"/>
          </p:nvPr>
        </p:nvSpPr>
        <p:spPr>
          <a:xfrm>
            <a:off x="838200" y="1752600"/>
            <a:ext cx="7772400" cy="4114800"/>
          </a:xfrm>
        </p:spPr>
        <p:txBody>
          <a:bodyPr/>
          <a:lstStyle/>
          <a:p>
            <a:pPr eaLnBrk="1" hangingPunct="1">
              <a:lnSpc>
                <a:spcPct val="90000"/>
              </a:lnSpc>
            </a:pPr>
            <a:r>
              <a:rPr lang="en-US" sz="2000" dirty="0">
                <a:latin typeface="Tahoma" charset="0"/>
              </a:rPr>
              <a:t>The algorithm for remedying a double black node </a:t>
            </a:r>
            <a:r>
              <a:rPr lang="en-US" sz="2000" b="1" i="1" dirty="0">
                <a:latin typeface="Times New Roman" charset="0"/>
              </a:rPr>
              <a:t>w</a:t>
            </a:r>
            <a:r>
              <a:rPr lang="en-US" sz="2000" dirty="0">
                <a:latin typeface="Tahoma" charset="0"/>
              </a:rPr>
              <a:t> with sibling </a:t>
            </a:r>
            <a:r>
              <a:rPr lang="en-US" sz="2000" b="1" i="1" dirty="0">
                <a:latin typeface="Times New Roman" charset="0"/>
              </a:rPr>
              <a:t>y</a:t>
            </a:r>
            <a:r>
              <a:rPr lang="en-US" sz="2000" dirty="0">
                <a:latin typeface="Tahoma" charset="0"/>
              </a:rPr>
              <a:t> considers three cases</a:t>
            </a:r>
          </a:p>
          <a:p>
            <a:pPr eaLnBrk="1" hangingPunct="1">
              <a:lnSpc>
                <a:spcPct val="90000"/>
              </a:lnSpc>
              <a:buFont typeface="Wingdings" charset="0"/>
              <a:buNone/>
            </a:pPr>
            <a:r>
              <a:rPr lang="en-US" sz="2000" dirty="0">
                <a:latin typeface="Tahoma" charset="0"/>
              </a:rPr>
              <a:t>	</a:t>
            </a:r>
            <a:r>
              <a:rPr lang="en-US" sz="2000" dirty="0">
                <a:solidFill>
                  <a:schemeClr val="tx2"/>
                </a:solidFill>
                <a:latin typeface="Tahoma" charset="0"/>
              </a:rPr>
              <a:t>Case 1</a:t>
            </a:r>
            <a:r>
              <a:rPr lang="en-US" sz="2000" dirty="0">
                <a:latin typeface="Tahoma" charset="0"/>
              </a:rPr>
              <a:t>: </a:t>
            </a:r>
            <a:r>
              <a:rPr lang="en-US" sz="2000" b="1" i="1" dirty="0">
                <a:latin typeface="Times New Roman" charset="0"/>
              </a:rPr>
              <a:t>y</a:t>
            </a:r>
            <a:r>
              <a:rPr lang="en-US" sz="2000" dirty="0">
                <a:latin typeface="Tahoma" charset="0"/>
              </a:rPr>
              <a:t> is black and has a red child</a:t>
            </a:r>
          </a:p>
          <a:p>
            <a:pPr lvl="1" eaLnBrk="1" hangingPunct="1">
              <a:lnSpc>
                <a:spcPct val="90000"/>
              </a:lnSpc>
            </a:pPr>
            <a:r>
              <a:rPr lang="en-US" sz="1800" dirty="0">
                <a:latin typeface="Tahoma" charset="0"/>
              </a:rPr>
              <a:t>We perform a </a:t>
            </a:r>
            <a:r>
              <a:rPr lang="en-US" sz="1800" dirty="0">
                <a:solidFill>
                  <a:schemeClr val="tx2"/>
                </a:solidFill>
                <a:latin typeface="Tahoma" charset="0"/>
              </a:rPr>
              <a:t>restructuring</a:t>
            </a:r>
            <a:r>
              <a:rPr lang="en-US" sz="1800" dirty="0">
                <a:latin typeface="Tahoma" charset="0"/>
              </a:rPr>
              <a:t>, equivalent to a </a:t>
            </a:r>
            <a:r>
              <a:rPr lang="en-US" sz="1800" dirty="0">
                <a:solidFill>
                  <a:schemeClr val="tx2"/>
                </a:solidFill>
                <a:latin typeface="Tahoma" charset="0"/>
              </a:rPr>
              <a:t>transfer </a:t>
            </a:r>
            <a:r>
              <a:rPr lang="en-US" sz="1800" dirty="0">
                <a:latin typeface="Tahoma" charset="0"/>
              </a:rPr>
              <a:t>, and we are done</a:t>
            </a:r>
            <a:endParaRPr lang="en-US" sz="1800" dirty="0">
              <a:solidFill>
                <a:schemeClr val="tx2"/>
              </a:solidFill>
              <a:latin typeface="Tahoma" charset="0"/>
            </a:endParaRPr>
          </a:p>
          <a:p>
            <a:pPr eaLnBrk="1" hangingPunct="1">
              <a:lnSpc>
                <a:spcPct val="90000"/>
              </a:lnSpc>
              <a:buFont typeface="Wingdings" charset="0"/>
              <a:buNone/>
            </a:pPr>
            <a:r>
              <a:rPr lang="en-US" sz="2000" dirty="0">
                <a:latin typeface="Tahoma" charset="0"/>
              </a:rPr>
              <a:t>	</a:t>
            </a:r>
            <a:r>
              <a:rPr lang="en-US" sz="2000" dirty="0">
                <a:solidFill>
                  <a:schemeClr val="tx2"/>
                </a:solidFill>
                <a:latin typeface="Tahoma" charset="0"/>
              </a:rPr>
              <a:t>Case 2</a:t>
            </a:r>
            <a:r>
              <a:rPr lang="en-US" sz="2000" dirty="0">
                <a:latin typeface="Tahoma" charset="0"/>
              </a:rPr>
              <a:t>: </a:t>
            </a:r>
            <a:r>
              <a:rPr lang="en-US" sz="2000" b="1" i="1" dirty="0">
                <a:latin typeface="Times New Roman" charset="0"/>
              </a:rPr>
              <a:t>y</a:t>
            </a:r>
            <a:r>
              <a:rPr lang="en-US" sz="2000" dirty="0">
                <a:latin typeface="Tahoma" charset="0"/>
              </a:rPr>
              <a:t> is black and its children are both black</a:t>
            </a:r>
          </a:p>
          <a:p>
            <a:pPr lvl="1" eaLnBrk="1" hangingPunct="1">
              <a:lnSpc>
                <a:spcPct val="90000"/>
              </a:lnSpc>
            </a:pPr>
            <a:r>
              <a:rPr lang="en-US" sz="1800" dirty="0">
                <a:latin typeface="Tahoma" charset="0"/>
              </a:rPr>
              <a:t>We perform a </a:t>
            </a:r>
            <a:r>
              <a:rPr lang="en-US" sz="1800" dirty="0">
                <a:solidFill>
                  <a:schemeClr val="tx2"/>
                </a:solidFill>
                <a:latin typeface="Tahoma" charset="0"/>
              </a:rPr>
              <a:t>recoloring</a:t>
            </a:r>
            <a:r>
              <a:rPr lang="en-US" sz="1800" dirty="0">
                <a:latin typeface="Tahoma" charset="0"/>
              </a:rPr>
              <a:t>, equivalent to a </a:t>
            </a:r>
            <a:r>
              <a:rPr lang="en-US" sz="1800" dirty="0">
                <a:solidFill>
                  <a:schemeClr val="tx2"/>
                </a:solidFill>
                <a:latin typeface="Tahoma" charset="0"/>
              </a:rPr>
              <a:t>fusion</a:t>
            </a:r>
            <a:r>
              <a:rPr lang="en-US" sz="1800" dirty="0">
                <a:latin typeface="Tahoma" charset="0"/>
              </a:rPr>
              <a:t>, which may propagate up the double black violation</a:t>
            </a:r>
            <a:endParaRPr lang="en-US" sz="1800" dirty="0">
              <a:solidFill>
                <a:schemeClr val="tx2"/>
              </a:solidFill>
              <a:latin typeface="Tahoma" charset="0"/>
            </a:endParaRPr>
          </a:p>
          <a:p>
            <a:pPr eaLnBrk="1" hangingPunct="1">
              <a:lnSpc>
                <a:spcPct val="90000"/>
              </a:lnSpc>
              <a:buFont typeface="Wingdings" charset="0"/>
              <a:buNone/>
            </a:pPr>
            <a:r>
              <a:rPr lang="en-US" sz="2000" dirty="0">
                <a:latin typeface="Tahoma" charset="0"/>
              </a:rPr>
              <a:t>	</a:t>
            </a:r>
            <a:r>
              <a:rPr lang="en-US" sz="2000" dirty="0">
                <a:solidFill>
                  <a:schemeClr val="tx2"/>
                </a:solidFill>
                <a:latin typeface="Tahoma" charset="0"/>
              </a:rPr>
              <a:t>Case 3</a:t>
            </a:r>
            <a:r>
              <a:rPr lang="en-US" sz="2000" dirty="0">
                <a:latin typeface="Tahoma" charset="0"/>
              </a:rPr>
              <a:t>: </a:t>
            </a:r>
            <a:r>
              <a:rPr lang="en-US" sz="2000" b="1" i="1" dirty="0">
                <a:latin typeface="Times New Roman" charset="0"/>
              </a:rPr>
              <a:t>y</a:t>
            </a:r>
            <a:r>
              <a:rPr lang="en-US" sz="2000" dirty="0">
                <a:latin typeface="Tahoma" charset="0"/>
              </a:rPr>
              <a:t> is red</a:t>
            </a:r>
          </a:p>
          <a:p>
            <a:pPr lvl="1" eaLnBrk="1" hangingPunct="1">
              <a:lnSpc>
                <a:spcPct val="90000"/>
              </a:lnSpc>
            </a:pPr>
            <a:r>
              <a:rPr lang="en-US" sz="1800" dirty="0">
                <a:latin typeface="Tahoma" charset="0"/>
              </a:rPr>
              <a:t>We perform an </a:t>
            </a:r>
            <a:r>
              <a:rPr lang="en-US" sz="1800" dirty="0">
                <a:solidFill>
                  <a:schemeClr val="tx2"/>
                </a:solidFill>
                <a:latin typeface="Tahoma" charset="0"/>
              </a:rPr>
              <a:t>adjustment</a:t>
            </a:r>
            <a:r>
              <a:rPr lang="en-US" sz="1800" dirty="0">
                <a:latin typeface="Tahoma" charset="0"/>
              </a:rPr>
              <a:t>, equivalent to choosing a different representation of a 3-</a:t>
            </a:r>
            <a:r>
              <a:rPr lang="en-US" sz="1800" dirty="0" smtClean="0">
                <a:latin typeface="Tahoma" charset="0"/>
              </a:rPr>
              <a:t>node group, </a:t>
            </a:r>
            <a:r>
              <a:rPr lang="en-US" sz="1800" dirty="0">
                <a:latin typeface="Tahoma" charset="0"/>
              </a:rPr>
              <a:t>after which either Case 1 or Case 2 applies</a:t>
            </a:r>
          </a:p>
          <a:p>
            <a:pPr eaLnBrk="1" hangingPunct="1">
              <a:lnSpc>
                <a:spcPct val="90000"/>
              </a:lnSpc>
            </a:pPr>
            <a:r>
              <a:rPr lang="en-US" sz="2000" dirty="0">
                <a:latin typeface="Tahoma" charset="0"/>
              </a:rPr>
              <a:t>Deletion in a red-black tree takes </a:t>
            </a:r>
            <a:r>
              <a:rPr lang="en-US" sz="2000" b="1" i="1" dirty="0">
                <a:latin typeface="Times New Roman" charset="0"/>
              </a:rPr>
              <a:t>O</a:t>
            </a:r>
            <a:r>
              <a:rPr lang="en-US" sz="2000" dirty="0">
                <a:latin typeface="Times New Roman" charset="0"/>
              </a:rPr>
              <a:t>(log </a:t>
            </a:r>
            <a:r>
              <a:rPr lang="en-US" sz="2000" b="1" i="1" dirty="0">
                <a:latin typeface="Times New Roman" charset="0"/>
              </a:rPr>
              <a:t>n</a:t>
            </a:r>
            <a:r>
              <a:rPr lang="en-US" sz="2000" dirty="0">
                <a:latin typeface="Times New Roman" charset="0"/>
              </a:rPr>
              <a:t>)</a:t>
            </a:r>
            <a:r>
              <a:rPr lang="en-US" sz="2000" dirty="0">
                <a:latin typeface="Tahoma" charset="0"/>
              </a:rPr>
              <a:t> time</a:t>
            </a:r>
          </a:p>
        </p:txBody>
      </p:sp>
    </p:spTree>
    <p:extLst>
      <p:ext uri="{BB962C8B-B14F-4D97-AF65-F5344CB8AC3E}">
        <p14:creationId xmlns:p14="http://schemas.microsoft.com/office/powerpoint/2010/main" val="3860692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Ranks and Rotations</a:t>
            </a:r>
            <a:endParaRPr lang="en-US" sz="1400"/>
          </a:p>
        </p:txBody>
      </p:sp>
      <p:sp>
        <p:nvSpPr>
          <p:cNvPr id="18434"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FE9290F7-C6B0-A346-918C-CFC1EFF49AA0}" type="slidenum">
              <a:rPr lang="en-US" sz="1400"/>
              <a:pPr eaLnBrk="1" hangingPunct="1"/>
              <a:t>4</a:t>
            </a:fld>
            <a:endParaRPr lang="en-US" sz="1400"/>
          </a:p>
        </p:txBody>
      </p:sp>
      <p:sp>
        <p:nvSpPr>
          <p:cNvPr id="18435" name="Rectangle 2"/>
          <p:cNvSpPr>
            <a:spLocks noGrp="1" noChangeArrowheads="1"/>
          </p:cNvSpPr>
          <p:nvPr>
            <p:ph type="title"/>
          </p:nvPr>
        </p:nvSpPr>
        <p:spPr/>
        <p:txBody>
          <a:bodyPr/>
          <a:lstStyle/>
          <a:p>
            <a:pPr eaLnBrk="1" hangingPunct="1"/>
            <a:r>
              <a:rPr lang="en-US" dirty="0" smtClean="0">
                <a:latin typeface="Tahoma" charset="0"/>
              </a:rPr>
              <a:t>Rank-Balanced Trees</a:t>
            </a:r>
            <a:endParaRPr lang="en-US" dirty="0">
              <a:latin typeface="Tahoma" charset="0"/>
              <a:cs typeface="Tahoma" charset="0"/>
            </a:endParaRPr>
          </a:p>
        </p:txBody>
      </p:sp>
      <p:sp>
        <p:nvSpPr>
          <p:cNvPr id="18436" name="Rectangle 3" descr="Rectangle: Click to edit Master text styles&#10;Second level&#10;Third level&#10;Fourth level&#10;Fifth level"/>
          <p:cNvSpPr>
            <a:spLocks noGrp="1" noChangeArrowheads="1"/>
          </p:cNvSpPr>
          <p:nvPr>
            <p:ph type="body" sz="half" idx="1"/>
          </p:nvPr>
        </p:nvSpPr>
        <p:spPr>
          <a:xfrm>
            <a:off x="609600" y="1447800"/>
            <a:ext cx="3581400" cy="4800600"/>
          </a:xfrm>
        </p:spPr>
        <p:txBody>
          <a:bodyPr>
            <a:noAutofit/>
          </a:bodyPr>
          <a:lstStyle/>
          <a:p>
            <a:pPr eaLnBrk="1" hangingPunct="1">
              <a:lnSpc>
                <a:spcPct val="130000"/>
              </a:lnSpc>
            </a:pPr>
            <a:r>
              <a:rPr lang="en-US" sz="2000" dirty="0" smtClean="0">
                <a:latin typeface="Tahoma" charset="0"/>
              </a:rPr>
              <a:t>One way to achieve balance is to define an integer </a:t>
            </a:r>
            <a:r>
              <a:rPr lang="en-US" sz="2000" b="1" dirty="0" smtClean="0">
                <a:solidFill>
                  <a:srgbClr val="FF0000"/>
                </a:solidFill>
                <a:latin typeface="Tahoma" charset="0"/>
              </a:rPr>
              <a:t>rank</a:t>
            </a:r>
            <a:r>
              <a:rPr lang="en-US" sz="2000" dirty="0" smtClean="0">
                <a:latin typeface="Tahoma" charset="0"/>
              </a:rPr>
              <a:t>, r(v), for each node in a binary search tree and maintain certain rules concerning these ranks.</a:t>
            </a:r>
          </a:p>
          <a:p>
            <a:pPr eaLnBrk="1" hangingPunct="1">
              <a:lnSpc>
                <a:spcPct val="130000"/>
              </a:lnSpc>
            </a:pPr>
            <a:r>
              <a:rPr lang="en-US" sz="2000" dirty="0" smtClean="0">
                <a:solidFill>
                  <a:schemeClr val="tx2"/>
                </a:solidFill>
                <a:latin typeface="Tahoma" charset="0"/>
              </a:rPr>
              <a:t>Examples of rank-balanced trees: </a:t>
            </a:r>
            <a:endParaRPr lang="en-US" sz="1800" dirty="0">
              <a:solidFill>
                <a:schemeClr val="tx2"/>
              </a:solidFill>
              <a:latin typeface="Tahoma" charset="0"/>
            </a:endParaRPr>
          </a:p>
          <a:p>
            <a:pPr lvl="1" eaLnBrk="1" hangingPunct="1">
              <a:lnSpc>
                <a:spcPct val="130000"/>
              </a:lnSpc>
            </a:pPr>
            <a:r>
              <a:rPr lang="en-US" sz="1600" dirty="0" smtClean="0">
                <a:latin typeface="Tahoma" charset="0"/>
              </a:rPr>
              <a:t>AVL Trees</a:t>
            </a:r>
          </a:p>
          <a:p>
            <a:pPr lvl="1" eaLnBrk="1" hangingPunct="1">
              <a:lnSpc>
                <a:spcPct val="130000"/>
              </a:lnSpc>
            </a:pPr>
            <a:r>
              <a:rPr lang="en-US" sz="1600" dirty="0" smtClean="0">
                <a:latin typeface="Tahoma" charset="0"/>
              </a:rPr>
              <a:t>Red-Black Trees</a:t>
            </a:r>
          </a:p>
          <a:p>
            <a:pPr lvl="1" eaLnBrk="1" hangingPunct="1">
              <a:lnSpc>
                <a:spcPct val="130000"/>
              </a:lnSpc>
            </a:pPr>
            <a:r>
              <a:rPr lang="en-US" sz="1600" dirty="0" smtClean="0">
                <a:latin typeface="Tahoma" charset="0"/>
              </a:rPr>
              <a:t>Weak AVL Trees</a:t>
            </a:r>
            <a:endParaRPr lang="en-US" sz="1600" dirty="0">
              <a:latin typeface="Tahoma" charset="0"/>
            </a:endParaRPr>
          </a:p>
        </p:txBody>
      </p:sp>
      <p:pic>
        <p:nvPicPr>
          <p:cNvPr id="18437" name="Picture 4"/>
          <p:cNvPicPr>
            <a:picLocks noGrp="1" noChangeAspect="1" noChangeArrowheads="1"/>
          </p:cNvPicPr>
          <p:nvPr>
            <p:ph sz="half" idx="2"/>
          </p:nvPr>
        </p:nvPicPr>
        <p:blipFill>
          <a:blip r:embed="rId2" cstate="email">
            <a:extLst>
              <a:ext uri="{28A0092B-C50C-407E-A947-70E740481C1C}">
                <a14:useLocalDpi xmlns:a14="http://schemas.microsoft.com/office/drawing/2010/main" val="0"/>
              </a:ext>
            </a:extLst>
          </a:blip>
          <a:srcRect/>
          <a:stretch>
            <a:fillRect/>
          </a:stretch>
        </p:blipFill>
        <p:spPr>
          <a:xfrm>
            <a:off x="4114800" y="2514600"/>
            <a:ext cx="4876800" cy="2744612"/>
          </a:xfrm>
        </p:spPr>
      </p:pic>
      <p:sp>
        <p:nvSpPr>
          <p:cNvPr id="18438" name="Text Box 5"/>
          <p:cNvSpPr txBox="1">
            <a:spLocks noChangeArrowheads="1"/>
          </p:cNvSpPr>
          <p:nvPr/>
        </p:nvSpPr>
        <p:spPr bwMode="auto">
          <a:xfrm>
            <a:off x="4876800" y="5334000"/>
            <a:ext cx="41148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spcBef>
                <a:spcPct val="50000"/>
              </a:spcBef>
            </a:pPr>
            <a:r>
              <a:rPr lang="en-US" sz="2000" dirty="0">
                <a:latin typeface="Times New Roman" charset="0"/>
              </a:rPr>
              <a:t>An example of an AVL </a:t>
            </a:r>
            <a:r>
              <a:rPr lang="en-US" sz="2000" dirty="0" smtClean="0">
                <a:latin typeface="Times New Roman" charset="0"/>
              </a:rPr>
              <a:t>tree, </a:t>
            </a:r>
            <a:r>
              <a:rPr lang="en-US" sz="2000" dirty="0">
                <a:latin typeface="Times New Roman" charset="0"/>
              </a:rPr>
              <a:t>where the </a:t>
            </a:r>
            <a:r>
              <a:rPr lang="en-US" sz="2000" dirty="0" smtClean="0">
                <a:latin typeface="Times New Roman" charset="0"/>
              </a:rPr>
              <a:t>ranks (which are heights) </a:t>
            </a:r>
            <a:r>
              <a:rPr lang="en-US" sz="2000" dirty="0">
                <a:latin typeface="Times New Roman" charset="0"/>
              </a:rPr>
              <a:t>are shown next to the </a:t>
            </a:r>
            <a:r>
              <a:rPr lang="en-US" sz="2000" dirty="0" smtClean="0">
                <a:latin typeface="Times New Roman" charset="0"/>
              </a:rPr>
              <a:t>nodes</a:t>
            </a:r>
            <a:endParaRPr lang="en-US" sz="2000" dirty="0">
              <a:latin typeface="Times New Roman"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Ranks and Rotations</a:t>
            </a:r>
            <a:endParaRPr lang="en-US" sz="1400"/>
          </a:p>
        </p:txBody>
      </p:sp>
      <p:sp>
        <p:nvSpPr>
          <p:cNvPr id="21506"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59208C9-97A7-F249-A3AB-E4FAE16F35CC}" type="slidenum">
              <a:rPr lang="en-US" sz="1400"/>
              <a:pPr eaLnBrk="1" hangingPunct="1"/>
              <a:t>5</a:t>
            </a:fld>
            <a:endParaRPr lang="en-US" sz="1400"/>
          </a:p>
        </p:txBody>
      </p:sp>
      <p:sp>
        <p:nvSpPr>
          <p:cNvPr id="21507" name="Rectangle 2"/>
          <p:cNvSpPr>
            <a:spLocks noGrp="1" noChangeArrowheads="1"/>
          </p:cNvSpPr>
          <p:nvPr>
            <p:ph type="title"/>
          </p:nvPr>
        </p:nvSpPr>
        <p:spPr/>
        <p:txBody>
          <a:bodyPr/>
          <a:lstStyle/>
          <a:p>
            <a:pPr eaLnBrk="1" hangingPunct="1"/>
            <a:r>
              <a:rPr lang="en-US" dirty="0" smtClean="0">
                <a:latin typeface="Tahoma" charset="0"/>
              </a:rPr>
              <a:t>Restoring Balance: </a:t>
            </a:r>
            <a:br>
              <a:rPr lang="en-US" dirty="0" smtClean="0">
                <a:latin typeface="Tahoma" charset="0"/>
              </a:rPr>
            </a:br>
            <a:r>
              <a:rPr lang="en-US" dirty="0" err="1" smtClean="0">
                <a:latin typeface="Tahoma" charset="0"/>
              </a:rPr>
              <a:t>Trinode</a:t>
            </a:r>
            <a:r>
              <a:rPr lang="en-US" dirty="0" smtClean="0">
                <a:latin typeface="Tahoma" charset="0"/>
              </a:rPr>
              <a:t> </a:t>
            </a:r>
            <a:r>
              <a:rPr lang="en-US" dirty="0">
                <a:latin typeface="Tahoma" charset="0"/>
              </a:rPr>
              <a:t>Restructuring</a:t>
            </a:r>
          </a:p>
        </p:txBody>
      </p:sp>
      <p:sp>
        <p:nvSpPr>
          <p:cNvPr id="21508" name="Rectangle 3" descr="Rectangle: Click to edit Master text styles&#10;Second level&#10;Third level&#10;Fourth level&#10;Fifth level"/>
          <p:cNvSpPr>
            <a:spLocks noGrp="1" noChangeArrowheads="1"/>
          </p:cNvSpPr>
          <p:nvPr>
            <p:ph type="body" idx="1"/>
          </p:nvPr>
        </p:nvSpPr>
        <p:spPr>
          <a:xfrm>
            <a:off x="685800" y="1524000"/>
            <a:ext cx="7772400" cy="685800"/>
          </a:xfrm>
        </p:spPr>
        <p:txBody>
          <a:bodyPr>
            <a:normAutofit fontScale="85000" lnSpcReduction="10000"/>
          </a:bodyPr>
          <a:lstStyle/>
          <a:p>
            <a:pPr eaLnBrk="1" hangingPunct="1">
              <a:lnSpc>
                <a:spcPct val="110000"/>
              </a:lnSpc>
            </a:pPr>
            <a:r>
              <a:rPr lang="en-US" sz="2000" dirty="0">
                <a:latin typeface="Tahoma" charset="0"/>
              </a:rPr>
              <a:t>L</a:t>
            </a:r>
            <a:r>
              <a:rPr lang="en-US" sz="2000" dirty="0" smtClean="0">
                <a:latin typeface="Tahoma" charset="0"/>
              </a:rPr>
              <a:t>et </a:t>
            </a:r>
            <a:r>
              <a:rPr lang="en-US" sz="2000" dirty="0">
                <a:latin typeface="Tahoma" charset="0"/>
              </a:rPr>
              <a:t>(</a:t>
            </a:r>
            <a:r>
              <a:rPr lang="en-US" sz="2000" i="1" dirty="0" err="1">
                <a:latin typeface="Tahoma" charset="0"/>
              </a:rPr>
              <a:t>a</a:t>
            </a:r>
            <a:r>
              <a:rPr lang="en-US" sz="2000" dirty="0" err="1">
                <a:latin typeface="Tahoma" charset="0"/>
              </a:rPr>
              <a:t>,</a:t>
            </a:r>
            <a:r>
              <a:rPr lang="en-US" sz="2000" i="1" dirty="0" err="1">
                <a:latin typeface="Tahoma" charset="0"/>
              </a:rPr>
              <a:t>b</a:t>
            </a:r>
            <a:r>
              <a:rPr lang="en-US" sz="2000" dirty="0" err="1">
                <a:latin typeface="Tahoma" charset="0"/>
              </a:rPr>
              <a:t>,</a:t>
            </a:r>
            <a:r>
              <a:rPr lang="en-US" sz="2000" i="1" dirty="0" err="1">
                <a:latin typeface="Tahoma" charset="0"/>
              </a:rPr>
              <a:t>c</a:t>
            </a:r>
            <a:r>
              <a:rPr lang="en-US" sz="2000" dirty="0">
                <a:latin typeface="Tahoma" charset="0"/>
              </a:rPr>
              <a:t>) be </a:t>
            </a:r>
            <a:r>
              <a:rPr lang="en-US" sz="2000" dirty="0" smtClean="0">
                <a:latin typeface="Tahoma" charset="0"/>
              </a:rPr>
              <a:t>the </a:t>
            </a:r>
            <a:r>
              <a:rPr lang="en-US" sz="2000" dirty="0" err="1" smtClean="0">
                <a:latin typeface="Tahoma" charset="0"/>
              </a:rPr>
              <a:t>inorder</a:t>
            </a:r>
            <a:r>
              <a:rPr lang="en-US" sz="2000" dirty="0" smtClean="0">
                <a:latin typeface="Tahoma" charset="0"/>
              </a:rPr>
              <a:t> </a:t>
            </a:r>
            <a:r>
              <a:rPr lang="en-US" sz="2000" dirty="0">
                <a:latin typeface="Tahoma" charset="0"/>
              </a:rPr>
              <a:t>listing of </a:t>
            </a:r>
            <a:r>
              <a:rPr lang="en-US" sz="2000" i="1" dirty="0">
                <a:latin typeface="Tahoma" charset="0"/>
              </a:rPr>
              <a:t>x</a:t>
            </a:r>
            <a:r>
              <a:rPr lang="en-US" sz="2000" dirty="0">
                <a:latin typeface="Tahoma" charset="0"/>
              </a:rPr>
              <a:t>, </a:t>
            </a:r>
            <a:r>
              <a:rPr lang="en-US" sz="2000" i="1" dirty="0">
                <a:latin typeface="Tahoma" charset="0"/>
              </a:rPr>
              <a:t>y</a:t>
            </a:r>
            <a:r>
              <a:rPr lang="en-US" sz="2000" dirty="0">
                <a:latin typeface="Tahoma" charset="0"/>
              </a:rPr>
              <a:t>, </a:t>
            </a:r>
            <a:r>
              <a:rPr lang="en-US" sz="2000" i="1" dirty="0">
                <a:latin typeface="Tahoma" charset="0"/>
              </a:rPr>
              <a:t>z</a:t>
            </a:r>
            <a:endParaRPr lang="en-US" sz="2000" dirty="0">
              <a:latin typeface="Tahoma" charset="0"/>
            </a:endParaRPr>
          </a:p>
          <a:p>
            <a:pPr eaLnBrk="1" hangingPunct="1">
              <a:lnSpc>
                <a:spcPct val="110000"/>
              </a:lnSpc>
            </a:pPr>
            <a:r>
              <a:rPr lang="en-US" sz="2000" dirty="0">
                <a:latin typeface="Tahoma" charset="0"/>
              </a:rPr>
              <a:t>P</a:t>
            </a:r>
            <a:r>
              <a:rPr lang="en-US" sz="2000" dirty="0" smtClean="0">
                <a:latin typeface="Tahoma" charset="0"/>
              </a:rPr>
              <a:t>erform </a:t>
            </a:r>
            <a:r>
              <a:rPr lang="en-US" sz="2000" dirty="0">
                <a:latin typeface="Tahoma" charset="0"/>
              </a:rPr>
              <a:t>the rotations needed to make </a:t>
            </a:r>
            <a:r>
              <a:rPr lang="en-US" sz="2000" i="1" dirty="0">
                <a:latin typeface="Tahoma" charset="0"/>
              </a:rPr>
              <a:t>b</a:t>
            </a:r>
            <a:r>
              <a:rPr lang="en-US" sz="2000" dirty="0">
                <a:latin typeface="Tahoma" charset="0"/>
              </a:rPr>
              <a:t> the topmost node of the </a:t>
            </a:r>
            <a:r>
              <a:rPr lang="en-US" sz="2000" dirty="0" smtClean="0">
                <a:latin typeface="Tahoma" charset="0"/>
              </a:rPr>
              <a:t>three</a:t>
            </a:r>
            <a:endParaRPr lang="en-US" sz="2000" dirty="0">
              <a:latin typeface="Tahoma" charset="0"/>
            </a:endParaRPr>
          </a:p>
        </p:txBody>
      </p:sp>
      <p:grpSp>
        <p:nvGrpSpPr>
          <p:cNvPr id="21509" name="Group 4"/>
          <p:cNvGrpSpPr>
            <a:grpSpLocks/>
          </p:cNvGrpSpPr>
          <p:nvPr/>
        </p:nvGrpSpPr>
        <p:grpSpPr bwMode="auto">
          <a:xfrm>
            <a:off x="152400" y="2514601"/>
            <a:ext cx="2481274" cy="2809876"/>
            <a:chOff x="6" y="1802"/>
            <a:chExt cx="1563" cy="1770"/>
          </a:xfrm>
        </p:grpSpPr>
        <p:sp>
          <p:nvSpPr>
            <p:cNvPr id="21560" name="Oval 5"/>
            <p:cNvSpPr>
              <a:spLocks noChangeArrowheads="1"/>
            </p:cNvSpPr>
            <p:nvPr/>
          </p:nvSpPr>
          <p:spPr bwMode="auto">
            <a:xfrm>
              <a:off x="641" y="2272"/>
              <a:ext cx="44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b=y</a:t>
              </a:r>
            </a:p>
          </p:txBody>
        </p:sp>
        <p:sp>
          <p:nvSpPr>
            <p:cNvPr id="21561" name="Oval 6"/>
            <p:cNvSpPr>
              <a:spLocks noChangeArrowheads="1"/>
            </p:cNvSpPr>
            <p:nvPr/>
          </p:nvSpPr>
          <p:spPr bwMode="auto">
            <a:xfrm>
              <a:off x="411" y="1888"/>
              <a:ext cx="427"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dirty="0">
                  <a:latin typeface="Times New Roman" charset="0"/>
                </a:rPr>
                <a:t>a=z</a:t>
              </a:r>
            </a:p>
          </p:txBody>
        </p:sp>
        <p:sp>
          <p:nvSpPr>
            <p:cNvPr id="21562" name="Oval 7"/>
            <p:cNvSpPr>
              <a:spLocks noChangeArrowheads="1"/>
            </p:cNvSpPr>
            <p:nvPr/>
          </p:nvSpPr>
          <p:spPr bwMode="auto">
            <a:xfrm>
              <a:off x="882" y="2656"/>
              <a:ext cx="43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c=x</a:t>
              </a:r>
            </a:p>
          </p:txBody>
        </p:sp>
        <p:sp>
          <p:nvSpPr>
            <p:cNvPr id="21563" name="AutoShape 8"/>
            <p:cNvSpPr>
              <a:spLocks noChangeArrowheads="1"/>
            </p:cNvSpPr>
            <p:nvPr/>
          </p:nvSpPr>
          <p:spPr bwMode="auto">
            <a:xfrm>
              <a:off x="6" y="2315"/>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64" name="AutoShape 9"/>
            <p:cNvSpPr>
              <a:spLocks noChangeArrowheads="1"/>
            </p:cNvSpPr>
            <p:nvPr/>
          </p:nvSpPr>
          <p:spPr bwMode="auto">
            <a:xfrm>
              <a:off x="298" y="2747"/>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1</a:t>
              </a:r>
              <a:endParaRPr lang="en-US" sz="1600">
                <a:latin typeface="Times New Roman" charset="0"/>
              </a:endParaRPr>
            </a:p>
          </p:txBody>
        </p:sp>
        <p:sp>
          <p:nvSpPr>
            <p:cNvPr id="21565" name="AutoShape 10"/>
            <p:cNvSpPr>
              <a:spLocks noChangeArrowheads="1"/>
            </p:cNvSpPr>
            <p:nvPr/>
          </p:nvSpPr>
          <p:spPr bwMode="auto">
            <a:xfrm>
              <a:off x="597" y="3148"/>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66" name="AutoShape 11"/>
            <p:cNvSpPr>
              <a:spLocks noChangeArrowheads="1"/>
            </p:cNvSpPr>
            <p:nvPr/>
          </p:nvSpPr>
          <p:spPr bwMode="auto">
            <a:xfrm>
              <a:off x="1096" y="3148"/>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3</a:t>
              </a:r>
              <a:endParaRPr lang="en-US" sz="1600">
                <a:latin typeface="Times New Roman" charset="0"/>
              </a:endParaRPr>
            </a:p>
          </p:txBody>
        </p:sp>
        <p:cxnSp>
          <p:nvCxnSpPr>
            <p:cNvPr id="21567" name="AutoShape 12"/>
            <p:cNvCxnSpPr>
              <a:cxnSpLocks noChangeShapeType="1"/>
              <a:stCxn id="21562" idx="4"/>
              <a:endCxn id="21566" idx="0"/>
            </p:cNvCxnSpPr>
            <p:nvPr/>
          </p:nvCxnSpPr>
          <p:spPr bwMode="auto">
            <a:xfrm>
              <a:off x="1101" y="2956"/>
              <a:ext cx="232" cy="192"/>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68" name="AutoShape 13"/>
            <p:cNvCxnSpPr>
              <a:cxnSpLocks noChangeShapeType="1"/>
              <a:stCxn id="21562" idx="4"/>
              <a:endCxn id="21565" idx="0"/>
            </p:cNvCxnSpPr>
            <p:nvPr/>
          </p:nvCxnSpPr>
          <p:spPr bwMode="auto">
            <a:xfrm flipH="1">
              <a:off x="833" y="2956"/>
              <a:ext cx="268" cy="192"/>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69" name="AutoShape 14"/>
            <p:cNvCxnSpPr>
              <a:cxnSpLocks noChangeShapeType="1"/>
              <a:stCxn id="21560" idx="4"/>
              <a:endCxn id="21562" idx="0"/>
            </p:cNvCxnSpPr>
            <p:nvPr/>
          </p:nvCxnSpPr>
          <p:spPr bwMode="auto">
            <a:xfrm>
              <a:off x="865" y="2572"/>
              <a:ext cx="236" cy="84"/>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70" name="AutoShape 15"/>
            <p:cNvCxnSpPr>
              <a:cxnSpLocks noChangeShapeType="1"/>
              <a:stCxn id="21560" idx="4"/>
              <a:endCxn id="21564" idx="0"/>
            </p:cNvCxnSpPr>
            <p:nvPr/>
          </p:nvCxnSpPr>
          <p:spPr bwMode="auto">
            <a:xfrm flipH="1">
              <a:off x="535" y="2572"/>
              <a:ext cx="331" cy="175"/>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71" name="AutoShape 16"/>
            <p:cNvCxnSpPr>
              <a:cxnSpLocks noChangeShapeType="1"/>
              <a:stCxn id="21561" idx="4"/>
              <a:endCxn id="21560" idx="0"/>
            </p:cNvCxnSpPr>
            <p:nvPr/>
          </p:nvCxnSpPr>
          <p:spPr bwMode="auto">
            <a:xfrm>
              <a:off x="625" y="2188"/>
              <a:ext cx="240" cy="84"/>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72" name="AutoShape 17"/>
            <p:cNvCxnSpPr>
              <a:cxnSpLocks noChangeShapeType="1"/>
              <a:stCxn id="21561" idx="4"/>
              <a:endCxn id="21563" idx="0"/>
            </p:cNvCxnSpPr>
            <p:nvPr/>
          </p:nvCxnSpPr>
          <p:spPr bwMode="auto">
            <a:xfrm flipH="1">
              <a:off x="242" y="2188"/>
              <a:ext cx="382" cy="12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73" name="AutoShape 18"/>
            <p:cNvCxnSpPr>
              <a:cxnSpLocks noChangeShapeType="1"/>
              <a:stCxn id="21561" idx="0"/>
            </p:cNvCxnSpPr>
            <p:nvPr/>
          </p:nvCxnSpPr>
          <p:spPr bwMode="auto">
            <a:xfrm flipH="1" flipV="1">
              <a:off x="484" y="1802"/>
              <a:ext cx="141" cy="8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grpSp>
      <p:grpSp>
        <p:nvGrpSpPr>
          <p:cNvPr id="21510" name="Group 19"/>
          <p:cNvGrpSpPr>
            <a:grpSpLocks/>
          </p:cNvGrpSpPr>
          <p:nvPr/>
        </p:nvGrpSpPr>
        <p:grpSpPr bwMode="auto">
          <a:xfrm>
            <a:off x="2452685" y="4191001"/>
            <a:ext cx="2805115" cy="2100263"/>
            <a:chOff x="1468" y="2640"/>
            <a:chExt cx="1767" cy="1323"/>
          </a:xfrm>
        </p:grpSpPr>
        <p:sp>
          <p:nvSpPr>
            <p:cNvPr id="21546" name="Oval 20"/>
            <p:cNvSpPr>
              <a:spLocks noChangeArrowheads="1"/>
            </p:cNvSpPr>
            <p:nvPr/>
          </p:nvSpPr>
          <p:spPr bwMode="auto">
            <a:xfrm>
              <a:off x="2122" y="2726"/>
              <a:ext cx="448" cy="300"/>
            </a:xfrm>
            <a:prstGeom prst="ellipse">
              <a:avLst/>
            </a:prstGeom>
            <a:solidFill>
              <a:schemeClr val="accent1"/>
            </a:solidFill>
            <a:ln w="19050" cmpd="sng">
              <a:solidFill>
                <a:srgbClr val="BE2D00"/>
              </a:solidFill>
              <a:round/>
              <a:headEnd/>
              <a:tailEnd/>
            </a:ln>
          </p:spPr>
          <p:txBody>
            <a:bodyPr wrap="none" anchor="ctr">
              <a:spAutoFit/>
            </a:bodyPr>
            <a:lstStyle/>
            <a:p>
              <a:r>
                <a:rPr lang="en-US" sz="1600">
                  <a:latin typeface="Times New Roman" charset="0"/>
                </a:rPr>
                <a:t>b=y</a:t>
              </a:r>
            </a:p>
          </p:txBody>
        </p:sp>
        <p:sp>
          <p:nvSpPr>
            <p:cNvPr id="21547" name="Oval 21"/>
            <p:cNvSpPr>
              <a:spLocks noChangeArrowheads="1"/>
            </p:cNvSpPr>
            <p:nvPr/>
          </p:nvSpPr>
          <p:spPr bwMode="auto">
            <a:xfrm>
              <a:off x="1673" y="3126"/>
              <a:ext cx="427" cy="300"/>
            </a:xfrm>
            <a:prstGeom prst="ellipse">
              <a:avLst/>
            </a:prstGeom>
            <a:solidFill>
              <a:schemeClr val="accent1"/>
            </a:solidFill>
            <a:ln w="19050" cmpd="sng">
              <a:solidFill>
                <a:srgbClr val="BE2D00"/>
              </a:solidFill>
              <a:round/>
              <a:headEnd/>
              <a:tailEnd/>
            </a:ln>
          </p:spPr>
          <p:txBody>
            <a:bodyPr wrap="none" anchor="ctr">
              <a:spAutoFit/>
            </a:bodyPr>
            <a:lstStyle/>
            <a:p>
              <a:r>
                <a:rPr lang="en-US" sz="1600">
                  <a:latin typeface="Times New Roman" charset="0"/>
                </a:rPr>
                <a:t>a=z</a:t>
              </a:r>
            </a:p>
          </p:txBody>
        </p:sp>
        <p:sp>
          <p:nvSpPr>
            <p:cNvPr id="21548" name="Oval 22"/>
            <p:cNvSpPr>
              <a:spLocks noChangeArrowheads="1"/>
            </p:cNvSpPr>
            <p:nvPr/>
          </p:nvSpPr>
          <p:spPr bwMode="auto">
            <a:xfrm>
              <a:off x="2592" y="3132"/>
              <a:ext cx="438" cy="300"/>
            </a:xfrm>
            <a:prstGeom prst="ellipse">
              <a:avLst/>
            </a:prstGeom>
            <a:solidFill>
              <a:schemeClr val="accent1"/>
            </a:solidFill>
            <a:ln w="19050" cmpd="sng">
              <a:solidFill>
                <a:srgbClr val="BE2D00"/>
              </a:solidFill>
              <a:round/>
              <a:headEnd/>
              <a:tailEnd/>
            </a:ln>
          </p:spPr>
          <p:txBody>
            <a:bodyPr wrap="none" anchor="ctr">
              <a:spAutoFit/>
            </a:bodyPr>
            <a:lstStyle/>
            <a:p>
              <a:r>
                <a:rPr lang="en-US" sz="1600">
                  <a:latin typeface="Times New Roman" charset="0"/>
                </a:rPr>
                <a:t>c=x</a:t>
              </a:r>
            </a:p>
          </p:txBody>
        </p:sp>
        <p:sp>
          <p:nvSpPr>
            <p:cNvPr id="21549" name="AutoShape 23"/>
            <p:cNvSpPr>
              <a:spLocks noChangeArrowheads="1"/>
            </p:cNvSpPr>
            <p:nvPr/>
          </p:nvSpPr>
          <p:spPr bwMode="auto">
            <a:xfrm>
              <a:off x="1468" y="3539"/>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50" name="AutoShape 24"/>
            <p:cNvSpPr>
              <a:spLocks noChangeArrowheads="1"/>
            </p:cNvSpPr>
            <p:nvPr/>
          </p:nvSpPr>
          <p:spPr bwMode="auto">
            <a:xfrm>
              <a:off x="1917" y="3537"/>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1</a:t>
              </a:r>
              <a:endParaRPr lang="en-US" sz="1600">
                <a:latin typeface="Times New Roman" charset="0"/>
              </a:endParaRPr>
            </a:p>
          </p:txBody>
        </p:sp>
        <p:sp>
          <p:nvSpPr>
            <p:cNvPr id="21551" name="AutoShape 25"/>
            <p:cNvSpPr>
              <a:spLocks noChangeArrowheads="1"/>
            </p:cNvSpPr>
            <p:nvPr/>
          </p:nvSpPr>
          <p:spPr bwMode="auto">
            <a:xfrm>
              <a:off x="2386" y="3535"/>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52" name="AutoShape 26"/>
            <p:cNvSpPr>
              <a:spLocks noChangeArrowheads="1"/>
            </p:cNvSpPr>
            <p:nvPr/>
          </p:nvSpPr>
          <p:spPr bwMode="auto">
            <a:xfrm>
              <a:off x="2846" y="3535"/>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3</a:t>
              </a:r>
              <a:endParaRPr lang="en-US" sz="1600">
                <a:latin typeface="Times New Roman" charset="0"/>
              </a:endParaRPr>
            </a:p>
          </p:txBody>
        </p:sp>
        <p:cxnSp>
          <p:nvCxnSpPr>
            <p:cNvPr id="21553" name="AutoShape 27"/>
            <p:cNvCxnSpPr>
              <a:cxnSpLocks noChangeShapeType="1"/>
              <a:stCxn id="21548" idx="4"/>
              <a:endCxn id="21552" idx="0"/>
            </p:cNvCxnSpPr>
            <p:nvPr/>
          </p:nvCxnSpPr>
          <p:spPr bwMode="auto">
            <a:xfrm>
              <a:off x="2811" y="3432"/>
              <a:ext cx="229" cy="103"/>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4" name="AutoShape 28"/>
            <p:cNvCxnSpPr>
              <a:cxnSpLocks noChangeShapeType="1"/>
              <a:stCxn id="21548" idx="4"/>
              <a:endCxn id="21551" idx="0"/>
            </p:cNvCxnSpPr>
            <p:nvPr/>
          </p:nvCxnSpPr>
          <p:spPr bwMode="auto">
            <a:xfrm flipH="1">
              <a:off x="2580" y="3432"/>
              <a:ext cx="231" cy="103"/>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5" name="AutoShape 29"/>
            <p:cNvCxnSpPr>
              <a:cxnSpLocks noChangeShapeType="1"/>
              <a:stCxn id="21546" idx="4"/>
              <a:endCxn id="21548" idx="0"/>
            </p:cNvCxnSpPr>
            <p:nvPr/>
          </p:nvCxnSpPr>
          <p:spPr bwMode="auto">
            <a:xfrm>
              <a:off x="2346" y="3026"/>
              <a:ext cx="465" cy="106"/>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6" name="AutoShape 30"/>
            <p:cNvCxnSpPr>
              <a:cxnSpLocks noChangeShapeType="1"/>
              <a:stCxn id="21547" idx="4"/>
              <a:endCxn id="21550" idx="0"/>
            </p:cNvCxnSpPr>
            <p:nvPr/>
          </p:nvCxnSpPr>
          <p:spPr bwMode="auto">
            <a:xfrm>
              <a:off x="1887" y="3426"/>
              <a:ext cx="225" cy="111"/>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7" name="AutoShape 31"/>
            <p:cNvCxnSpPr>
              <a:cxnSpLocks noChangeShapeType="1"/>
              <a:stCxn id="21547" idx="0"/>
              <a:endCxn id="21546" idx="4"/>
            </p:cNvCxnSpPr>
            <p:nvPr/>
          </p:nvCxnSpPr>
          <p:spPr bwMode="auto">
            <a:xfrm flipV="1">
              <a:off x="1887" y="3026"/>
              <a:ext cx="460" cy="100"/>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8" name="AutoShape 32"/>
            <p:cNvCxnSpPr>
              <a:cxnSpLocks noChangeShapeType="1"/>
              <a:stCxn id="21547" idx="4"/>
              <a:endCxn id="21549" idx="0"/>
            </p:cNvCxnSpPr>
            <p:nvPr/>
          </p:nvCxnSpPr>
          <p:spPr bwMode="auto">
            <a:xfrm flipH="1">
              <a:off x="1662" y="3426"/>
              <a:ext cx="224" cy="113"/>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9" name="AutoShape 33"/>
            <p:cNvCxnSpPr>
              <a:cxnSpLocks noChangeShapeType="1"/>
              <a:stCxn id="21546" idx="0"/>
            </p:cNvCxnSpPr>
            <p:nvPr/>
          </p:nvCxnSpPr>
          <p:spPr bwMode="auto">
            <a:xfrm flipH="1" flipV="1">
              <a:off x="2181" y="2640"/>
              <a:ext cx="165" cy="86"/>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grpSp>
      <p:grpSp>
        <p:nvGrpSpPr>
          <p:cNvPr id="21511" name="Group 34"/>
          <p:cNvGrpSpPr>
            <a:grpSpLocks/>
          </p:cNvGrpSpPr>
          <p:nvPr/>
        </p:nvGrpSpPr>
        <p:grpSpPr bwMode="auto">
          <a:xfrm>
            <a:off x="4686305" y="2403475"/>
            <a:ext cx="2109790" cy="2846388"/>
            <a:chOff x="3052" y="1584"/>
            <a:chExt cx="1329" cy="1793"/>
          </a:xfrm>
        </p:grpSpPr>
        <p:sp>
          <p:nvSpPr>
            <p:cNvPr id="21532" name="Oval 35"/>
            <p:cNvSpPr>
              <a:spLocks noChangeArrowheads="1"/>
            </p:cNvSpPr>
            <p:nvPr/>
          </p:nvSpPr>
          <p:spPr bwMode="auto">
            <a:xfrm>
              <a:off x="3759" y="2058"/>
              <a:ext cx="43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c=y</a:t>
              </a:r>
            </a:p>
          </p:txBody>
        </p:sp>
        <p:sp>
          <p:nvSpPr>
            <p:cNvPr id="21533" name="Oval 36"/>
            <p:cNvSpPr>
              <a:spLocks noChangeArrowheads="1"/>
            </p:cNvSpPr>
            <p:nvPr/>
          </p:nvSpPr>
          <p:spPr bwMode="auto">
            <a:xfrm>
              <a:off x="3509" y="2474"/>
              <a:ext cx="44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b=x</a:t>
              </a:r>
            </a:p>
          </p:txBody>
        </p:sp>
        <p:sp>
          <p:nvSpPr>
            <p:cNvPr id="21534" name="Oval 37"/>
            <p:cNvSpPr>
              <a:spLocks noChangeArrowheads="1"/>
            </p:cNvSpPr>
            <p:nvPr/>
          </p:nvSpPr>
          <p:spPr bwMode="auto">
            <a:xfrm>
              <a:off x="3400" y="1670"/>
              <a:ext cx="427"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a=z</a:t>
              </a:r>
            </a:p>
          </p:txBody>
        </p:sp>
        <p:sp>
          <p:nvSpPr>
            <p:cNvPr id="21535" name="AutoShape 38"/>
            <p:cNvSpPr>
              <a:spLocks noChangeArrowheads="1"/>
            </p:cNvSpPr>
            <p:nvPr/>
          </p:nvSpPr>
          <p:spPr bwMode="auto">
            <a:xfrm>
              <a:off x="3052" y="2097"/>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36" name="AutoShape 39"/>
            <p:cNvSpPr>
              <a:spLocks noChangeArrowheads="1"/>
            </p:cNvSpPr>
            <p:nvPr/>
          </p:nvSpPr>
          <p:spPr bwMode="auto">
            <a:xfrm>
              <a:off x="3290" y="2951"/>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dirty="0">
                  <a:latin typeface="Times New Roman" charset="0"/>
                </a:rPr>
                <a:t>T</a:t>
              </a:r>
              <a:r>
                <a:rPr lang="en-US" sz="1600" baseline="-25000" dirty="0">
                  <a:latin typeface="Times New Roman" charset="0"/>
                </a:rPr>
                <a:t>1</a:t>
              </a:r>
              <a:endParaRPr lang="en-US" sz="1600" dirty="0">
                <a:latin typeface="Times New Roman" charset="0"/>
              </a:endParaRPr>
            </a:p>
          </p:txBody>
        </p:sp>
        <p:sp>
          <p:nvSpPr>
            <p:cNvPr id="21537" name="AutoShape 40"/>
            <p:cNvSpPr>
              <a:spLocks noChangeArrowheads="1"/>
            </p:cNvSpPr>
            <p:nvPr/>
          </p:nvSpPr>
          <p:spPr bwMode="auto">
            <a:xfrm>
              <a:off x="3749" y="2950"/>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38" name="AutoShape 41"/>
            <p:cNvSpPr>
              <a:spLocks noChangeArrowheads="1"/>
            </p:cNvSpPr>
            <p:nvPr/>
          </p:nvSpPr>
          <p:spPr bwMode="auto">
            <a:xfrm>
              <a:off x="4012" y="2531"/>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3</a:t>
              </a:r>
              <a:endParaRPr lang="en-US" sz="1600">
                <a:latin typeface="Times New Roman" charset="0"/>
              </a:endParaRPr>
            </a:p>
          </p:txBody>
        </p:sp>
        <p:cxnSp>
          <p:nvCxnSpPr>
            <p:cNvPr id="21539" name="AutoShape 42"/>
            <p:cNvCxnSpPr>
              <a:cxnSpLocks noChangeShapeType="1"/>
              <a:stCxn id="21532" idx="4"/>
              <a:endCxn id="21538" idx="0"/>
            </p:cNvCxnSpPr>
            <p:nvPr/>
          </p:nvCxnSpPr>
          <p:spPr bwMode="auto">
            <a:xfrm>
              <a:off x="3978" y="2358"/>
              <a:ext cx="218" cy="173"/>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0" name="AutoShape 43"/>
            <p:cNvCxnSpPr>
              <a:cxnSpLocks noChangeShapeType="1"/>
              <a:stCxn id="21533" idx="4"/>
              <a:endCxn id="21537" idx="0"/>
            </p:cNvCxnSpPr>
            <p:nvPr/>
          </p:nvCxnSpPr>
          <p:spPr bwMode="auto">
            <a:xfrm>
              <a:off x="3733" y="2774"/>
              <a:ext cx="200" cy="17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1" name="AutoShape 44"/>
            <p:cNvCxnSpPr>
              <a:cxnSpLocks noChangeShapeType="1"/>
              <a:stCxn id="21533" idx="0"/>
              <a:endCxn id="21532" idx="4"/>
            </p:cNvCxnSpPr>
            <p:nvPr/>
          </p:nvCxnSpPr>
          <p:spPr bwMode="auto">
            <a:xfrm flipV="1">
              <a:off x="3733" y="2358"/>
              <a:ext cx="245" cy="11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2" name="AutoShape 45"/>
            <p:cNvCxnSpPr>
              <a:cxnSpLocks noChangeShapeType="1"/>
              <a:stCxn id="21533" idx="4"/>
              <a:endCxn id="21536" idx="0"/>
            </p:cNvCxnSpPr>
            <p:nvPr/>
          </p:nvCxnSpPr>
          <p:spPr bwMode="auto">
            <a:xfrm flipH="1">
              <a:off x="3474" y="2774"/>
              <a:ext cx="259" cy="17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3" name="AutoShape 46"/>
            <p:cNvCxnSpPr>
              <a:cxnSpLocks noChangeShapeType="1"/>
              <a:stCxn id="21534" idx="4"/>
              <a:endCxn id="21532" idx="0"/>
            </p:cNvCxnSpPr>
            <p:nvPr/>
          </p:nvCxnSpPr>
          <p:spPr bwMode="auto">
            <a:xfrm>
              <a:off x="3614" y="1970"/>
              <a:ext cx="364" cy="88"/>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4" name="AutoShape 47"/>
            <p:cNvCxnSpPr>
              <a:cxnSpLocks noChangeShapeType="1"/>
              <a:stCxn id="21534" idx="4"/>
              <a:endCxn id="21535" idx="0"/>
            </p:cNvCxnSpPr>
            <p:nvPr/>
          </p:nvCxnSpPr>
          <p:spPr bwMode="auto">
            <a:xfrm flipH="1">
              <a:off x="3236" y="1970"/>
              <a:ext cx="377" cy="12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5" name="AutoShape 48"/>
            <p:cNvCxnSpPr>
              <a:cxnSpLocks noChangeShapeType="1"/>
              <a:stCxn id="21534" idx="0"/>
            </p:cNvCxnSpPr>
            <p:nvPr/>
          </p:nvCxnSpPr>
          <p:spPr bwMode="auto">
            <a:xfrm flipH="1" flipV="1">
              <a:off x="3473" y="1584"/>
              <a:ext cx="141" cy="8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grpSp>
      <p:grpSp>
        <p:nvGrpSpPr>
          <p:cNvPr id="21512" name="Group 49"/>
          <p:cNvGrpSpPr>
            <a:grpSpLocks/>
          </p:cNvGrpSpPr>
          <p:nvPr/>
        </p:nvGrpSpPr>
        <p:grpSpPr bwMode="auto">
          <a:xfrm>
            <a:off x="6400806" y="4210051"/>
            <a:ext cx="2590803" cy="2084388"/>
            <a:chOff x="4082" y="2652"/>
            <a:chExt cx="1632" cy="1313"/>
          </a:xfrm>
        </p:grpSpPr>
        <p:sp>
          <p:nvSpPr>
            <p:cNvPr id="21518" name="Oval 50"/>
            <p:cNvSpPr>
              <a:spLocks noChangeArrowheads="1"/>
            </p:cNvSpPr>
            <p:nvPr/>
          </p:nvSpPr>
          <p:spPr bwMode="auto">
            <a:xfrm>
              <a:off x="4668" y="2736"/>
              <a:ext cx="44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b=x</a:t>
              </a:r>
            </a:p>
          </p:txBody>
        </p:sp>
        <p:sp>
          <p:nvSpPr>
            <p:cNvPr id="21519" name="Oval 51"/>
            <p:cNvSpPr>
              <a:spLocks noChangeArrowheads="1"/>
            </p:cNvSpPr>
            <p:nvPr/>
          </p:nvSpPr>
          <p:spPr bwMode="auto">
            <a:xfrm>
              <a:off x="5101" y="3132"/>
              <a:ext cx="43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c=y</a:t>
              </a:r>
            </a:p>
          </p:txBody>
        </p:sp>
        <p:sp>
          <p:nvSpPr>
            <p:cNvPr id="21520" name="Oval 52"/>
            <p:cNvSpPr>
              <a:spLocks noChangeArrowheads="1"/>
            </p:cNvSpPr>
            <p:nvPr/>
          </p:nvSpPr>
          <p:spPr bwMode="auto">
            <a:xfrm>
              <a:off x="4257" y="3132"/>
              <a:ext cx="427"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a=z</a:t>
              </a:r>
            </a:p>
          </p:txBody>
        </p:sp>
        <p:sp>
          <p:nvSpPr>
            <p:cNvPr id="21521" name="AutoShape 53"/>
            <p:cNvSpPr>
              <a:spLocks noChangeArrowheads="1"/>
            </p:cNvSpPr>
            <p:nvPr/>
          </p:nvSpPr>
          <p:spPr bwMode="auto">
            <a:xfrm>
              <a:off x="4082" y="3539"/>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22" name="AutoShape 54"/>
            <p:cNvSpPr>
              <a:spLocks noChangeArrowheads="1"/>
            </p:cNvSpPr>
            <p:nvPr/>
          </p:nvSpPr>
          <p:spPr bwMode="auto">
            <a:xfrm>
              <a:off x="4494" y="3541"/>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1</a:t>
              </a:r>
              <a:endParaRPr lang="en-US" sz="1600">
                <a:latin typeface="Times New Roman" charset="0"/>
              </a:endParaRPr>
            </a:p>
          </p:txBody>
        </p:sp>
        <p:sp>
          <p:nvSpPr>
            <p:cNvPr id="21523" name="AutoShape 55"/>
            <p:cNvSpPr>
              <a:spLocks noChangeArrowheads="1"/>
            </p:cNvSpPr>
            <p:nvPr/>
          </p:nvSpPr>
          <p:spPr bwMode="auto">
            <a:xfrm>
              <a:off x="4926" y="3539"/>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24" name="AutoShape 56"/>
            <p:cNvSpPr>
              <a:spLocks noChangeArrowheads="1"/>
            </p:cNvSpPr>
            <p:nvPr/>
          </p:nvSpPr>
          <p:spPr bwMode="auto">
            <a:xfrm>
              <a:off x="5349" y="3537"/>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dirty="0">
                  <a:latin typeface="Times New Roman" charset="0"/>
                </a:rPr>
                <a:t>T</a:t>
              </a:r>
              <a:r>
                <a:rPr lang="en-US" sz="1600" baseline="-25000" dirty="0">
                  <a:latin typeface="Times New Roman" charset="0"/>
                </a:rPr>
                <a:t>3</a:t>
              </a:r>
              <a:endParaRPr lang="en-US" sz="1600" dirty="0">
                <a:latin typeface="Times New Roman" charset="0"/>
              </a:endParaRPr>
            </a:p>
          </p:txBody>
        </p:sp>
        <p:cxnSp>
          <p:nvCxnSpPr>
            <p:cNvPr id="21525" name="AutoShape 57"/>
            <p:cNvCxnSpPr>
              <a:cxnSpLocks noChangeShapeType="1"/>
              <a:stCxn id="21519" idx="4"/>
              <a:endCxn id="21524" idx="0"/>
            </p:cNvCxnSpPr>
            <p:nvPr/>
          </p:nvCxnSpPr>
          <p:spPr bwMode="auto">
            <a:xfrm>
              <a:off x="5320" y="3432"/>
              <a:ext cx="212" cy="105"/>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26" name="AutoShape 58"/>
            <p:cNvCxnSpPr>
              <a:cxnSpLocks noChangeShapeType="1"/>
              <a:stCxn id="21519" idx="4"/>
              <a:endCxn id="21523" idx="0"/>
            </p:cNvCxnSpPr>
            <p:nvPr/>
          </p:nvCxnSpPr>
          <p:spPr bwMode="auto">
            <a:xfrm flipH="1">
              <a:off x="5109" y="3432"/>
              <a:ext cx="211" cy="10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27" name="AutoShape 59"/>
            <p:cNvCxnSpPr>
              <a:cxnSpLocks noChangeShapeType="1"/>
              <a:stCxn id="21518" idx="4"/>
              <a:endCxn id="21520" idx="0"/>
            </p:cNvCxnSpPr>
            <p:nvPr/>
          </p:nvCxnSpPr>
          <p:spPr bwMode="auto">
            <a:xfrm flipH="1">
              <a:off x="4471" y="3036"/>
              <a:ext cx="421" cy="9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28" name="AutoShape 60"/>
            <p:cNvCxnSpPr>
              <a:cxnSpLocks noChangeShapeType="1"/>
              <a:stCxn id="21520" idx="4"/>
              <a:endCxn id="21522" idx="0"/>
            </p:cNvCxnSpPr>
            <p:nvPr/>
          </p:nvCxnSpPr>
          <p:spPr bwMode="auto">
            <a:xfrm>
              <a:off x="4471" y="3432"/>
              <a:ext cx="206" cy="109"/>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29" name="AutoShape 61"/>
            <p:cNvCxnSpPr>
              <a:cxnSpLocks noChangeShapeType="1"/>
              <a:stCxn id="21518" idx="4"/>
              <a:endCxn id="21519" idx="0"/>
            </p:cNvCxnSpPr>
            <p:nvPr/>
          </p:nvCxnSpPr>
          <p:spPr bwMode="auto">
            <a:xfrm>
              <a:off x="4892" y="3036"/>
              <a:ext cx="428" cy="9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30" name="AutoShape 62"/>
            <p:cNvCxnSpPr>
              <a:cxnSpLocks noChangeShapeType="1"/>
              <a:stCxn id="21520" idx="4"/>
              <a:endCxn id="21521" idx="0"/>
            </p:cNvCxnSpPr>
            <p:nvPr/>
          </p:nvCxnSpPr>
          <p:spPr bwMode="auto">
            <a:xfrm flipH="1">
              <a:off x="4264" y="3432"/>
              <a:ext cx="206" cy="10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31" name="AutoShape 63"/>
            <p:cNvCxnSpPr>
              <a:cxnSpLocks noChangeShapeType="1"/>
              <a:stCxn id="21518" idx="0"/>
            </p:cNvCxnSpPr>
            <p:nvPr/>
          </p:nvCxnSpPr>
          <p:spPr bwMode="auto">
            <a:xfrm flipH="1" flipV="1">
              <a:off x="4821" y="2652"/>
              <a:ext cx="71" cy="84"/>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grpSp>
      <p:sp>
        <p:nvSpPr>
          <p:cNvPr id="21513" name="Line 64"/>
          <p:cNvSpPr>
            <a:spLocks noChangeShapeType="1"/>
          </p:cNvSpPr>
          <p:nvPr/>
        </p:nvSpPr>
        <p:spPr bwMode="auto">
          <a:xfrm>
            <a:off x="2478085" y="4267200"/>
            <a:ext cx="685800" cy="457200"/>
          </a:xfrm>
          <a:prstGeom prst="line">
            <a:avLst/>
          </a:prstGeom>
          <a:noFill/>
          <a:ln w="2857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sz="2800"/>
          </a:p>
        </p:txBody>
      </p:sp>
      <p:sp>
        <p:nvSpPr>
          <p:cNvPr id="21514" name="Line 65"/>
          <p:cNvSpPr>
            <a:spLocks noChangeShapeType="1"/>
          </p:cNvSpPr>
          <p:nvPr/>
        </p:nvSpPr>
        <p:spPr bwMode="auto">
          <a:xfrm>
            <a:off x="6931025" y="4038600"/>
            <a:ext cx="457200" cy="304800"/>
          </a:xfrm>
          <a:prstGeom prst="line">
            <a:avLst/>
          </a:prstGeom>
          <a:noFill/>
          <a:ln w="2857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sz="2800"/>
          </a:p>
        </p:txBody>
      </p:sp>
      <p:sp>
        <p:nvSpPr>
          <p:cNvPr id="21516" name="Text Box 67"/>
          <p:cNvSpPr txBox="1">
            <a:spLocks noChangeArrowheads="1"/>
          </p:cNvSpPr>
          <p:nvPr/>
        </p:nvSpPr>
        <p:spPr bwMode="auto">
          <a:xfrm>
            <a:off x="6248400" y="2209800"/>
            <a:ext cx="266700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800" dirty="0" smtClean="0">
                <a:latin typeface="+mn-lt"/>
              </a:rPr>
              <a:t>Double rotation around c and </a:t>
            </a:r>
            <a:r>
              <a:rPr lang="en-US" sz="1800" dirty="0" smtClean="0">
                <a:latin typeface="+mn-lt"/>
              </a:rPr>
              <a:t>a (first rotating x over y and then over z)</a:t>
            </a:r>
            <a:endParaRPr lang="en-US" sz="1800" dirty="0">
              <a:latin typeface="+mn-lt"/>
            </a:endParaRPr>
          </a:p>
        </p:txBody>
      </p:sp>
      <p:sp>
        <p:nvSpPr>
          <p:cNvPr id="81" name="Text Box 67"/>
          <p:cNvSpPr txBox="1">
            <a:spLocks noChangeArrowheads="1"/>
          </p:cNvSpPr>
          <p:nvPr/>
        </p:nvSpPr>
        <p:spPr bwMode="auto">
          <a:xfrm>
            <a:off x="1741494" y="2196039"/>
            <a:ext cx="2168517"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800" dirty="0" smtClean="0">
                <a:latin typeface="+mn-lt"/>
              </a:rPr>
              <a:t>Single rotation around </a:t>
            </a:r>
            <a:r>
              <a:rPr lang="en-US" sz="1800" dirty="0" smtClean="0">
                <a:latin typeface="+mn-lt"/>
              </a:rPr>
              <a:t>b </a:t>
            </a:r>
          </a:p>
          <a:p>
            <a:pPr algn="l" eaLnBrk="1" hangingPunct="1"/>
            <a:r>
              <a:rPr lang="en-US" sz="1800" dirty="0" smtClean="0">
                <a:latin typeface="+mn-lt"/>
              </a:rPr>
              <a:t>(rotating y over z)</a:t>
            </a:r>
            <a:endParaRPr lang="en-US" sz="1800"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a:t>
            </a:r>
            <a:endParaRPr lang="en-US" dirty="0"/>
          </a:p>
        </p:txBody>
      </p:sp>
      <p:sp>
        <p:nvSpPr>
          <p:cNvPr id="3" name="Content Placeholder 2"/>
          <p:cNvSpPr>
            <a:spLocks noGrp="1"/>
          </p:cNvSpPr>
          <p:nvPr>
            <p:ph idx="1"/>
          </p:nvPr>
        </p:nvSpPr>
        <p:spPr>
          <a:xfrm>
            <a:off x="838200" y="1600200"/>
            <a:ext cx="7772400" cy="4419600"/>
          </a:xfrm>
        </p:spPr>
        <p:txBody>
          <a:bodyPr/>
          <a:lstStyle/>
          <a:p>
            <a:r>
              <a:rPr lang="en-US" sz="2400" dirty="0" smtClean="0"/>
              <a:t>The algorithm for doing a </a:t>
            </a:r>
            <a:r>
              <a:rPr lang="en-US" sz="2400" dirty="0" err="1" smtClean="0"/>
              <a:t>trinode</a:t>
            </a:r>
            <a:r>
              <a:rPr lang="en-US" sz="2400" dirty="0" smtClean="0"/>
              <a:t> restructuring, which is used, possibly repeatedly, to restore balance after an insertion or deletion. </a:t>
            </a:r>
            <a:endParaRPr lang="en-US" sz="2400" dirty="0"/>
          </a:p>
        </p:txBody>
      </p:sp>
      <p:sp>
        <p:nvSpPr>
          <p:cNvPr id="4" name="Footer Placeholder 3"/>
          <p:cNvSpPr>
            <a:spLocks noGrp="1"/>
          </p:cNvSpPr>
          <p:nvPr>
            <p:ph type="ftr" sz="quarter" idx="11"/>
          </p:nvPr>
        </p:nvSpPr>
        <p:spPr/>
        <p:txBody>
          <a:bodyPr/>
          <a:lstStyle/>
          <a:p>
            <a:pPr>
              <a:defRPr/>
            </a:pPr>
            <a:r>
              <a:rPr lang="en-US" smtClean="0"/>
              <a:t>Ranks and Rotations</a:t>
            </a:r>
            <a:endParaRPr lang="en-US"/>
          </a:p>
        </p:txBody>
      </p:sp>
      <p:sp>
        <p:nvSpPr>
          <p:cNvPr id="5" name="Slide Number Placeholder 4"/>
          <p:cNvSpPr>
            <a:spLocks noGrp="1"/>
          </p:cNvSpPr>
          <p:nvPr>
            <p:ph type="sldNum" sz="quarter" idx="12"/>
          </p:nvPr>
        </p:nvSpPr>
        <p:spPr/>
        <p:txBody>
          <a:bodyPr/>
          <a:lstStyle/>
          <a:p>
            <a:pPr>
              <a:defRPr/>
            </a:pPr>
            <a:fld id="{F8004C62-1069-374F-938E-3B1BBC111688}" type="slidenum">
              <a:rPr lang="en-US" smtClean="0"/>
              <a:pPr>
                <a:defRPr/>
              </a:pPr>
              <a:t>6</a:t>
            </a:fld>
            <a:endParaRPr lang="en-US"/>
          </a:p>
        </p:txBody>
      </p:sp>
      <p:pic>
        <p:nvPicPr>
          <p:cNvPr id="6" name="Picture 5"/>
          <p:cNvPicPr>
            <a:picLocks noChangeAspect="1"/>
          </p:cNvPicPr>
          <p:nvPr/>
        </p:nvPicPr>
        <p:blipFill>
          <a:blip r:embed="rId2"/>
          <a:stretch>
            <a:fillRect/>
          </a:stretch>
        </p:blipFill>
        <p:spPr>
          <a:xfrm>
            <a:off x="1447800" y="2743200"/>
            <a:ext cx="6324600" cy="3651703"/>
          </a:xfrm>
          <a:prstGeom prst="rect">
            <a:avLst/>
          </a:prstGeom>
        </p:spPr>
      </p:pic>
    </p:spTree>
    <p:extLst>
      <p:ext uri="{BB962C8B-B14F-4D97-AF65-F5344CB8AC3E}">
        <p14:creationId xmlns:p14="http://schemas.microsoft.com/office/powerpoint/2010/main" val="3712512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Ranks and Rotations</a:t>
            </a:r>
            <a:endParaRPr lang="en-US" sz="1400"/>
          </a:p>
        </p:txBody>
      </p:sp>
      <p:sp>
        <p:nvSpPr>
          <p:cNvPr id="23554"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0FA4FB60-16EF-9449-A10C-93B243E509A0}" type="slidenum">
              <a:rPr lang="en-US" sz="1400"/>
              <a:pPr eaLnBrk="1" hangingPunct="1"/>
              <a:t>7</a:t>
            </a:fld>
            <a:endParaRPr lang="en-US" sz="1400"/>
          </a:p>
        </p:txBody>
      </p:sp>
      <p:sp>
        <p:nvSpPr>
          <p:cNvPr id="23555" name="Rectangle 2"/>
          <p:cNvSpPr>
            <a:spLocks noGrp="1" noChangeArrowheads="1"/>
          </p:cNvSpPr>
          <p:nvPr>
            <p:ph type="title"/>
          </p:nvPr>
        </p:nvSpPr>
        <p:spPr>
          <a:xfrm>
            <a:off x="685800" y="304800"/>
            <a:ext cx="8153400" cy="1143000"/>
          </a:xfrm>
        </p:spPr>
        <p:txBody>
          <a:bodyPr>
            <a:normAutofit fontScale="90000"/>
          </a:bodyPr>
          <a:lstStyle/>
          <a:p>
            <a:pPr eaLnBrk="1" hangingPunct="1"/>
            <a:r>
              <a:rPr lang="en-US" dirty="0">
                <a:latin typeface="Tahoma" charset="0"/>
              </a:rPr>
              <a:t>Restructuring </a:t>
            </a:r>
            <a:r>
              <a:rPr lang="en-US" dirty="0" smtClean="0">
                <a:latin typeface="Tahoma" charset="0"/>
              </a:rPr>
              <a:t>(</a:t>
            </a:r>
            <a:r>
              <a:rPr lang="en-US" dirty="0">
                <a:latin typeface="Tahoma" charset="0"/>
              </a:rPr>
              <a:t>as Single Rotations)</a:t>
            </a:r>
          </a:p>
        </p:txBody>
      </p:sp>
      <p:sp>
        <p:nvSpPr>
          <p:cNvPr id="23556" name="Rectangle 3" descr="Rectangle: Click to edit Master text styles&#10;Second level&#10;Third level&#10;Fourth level&#10;Fifth level"/>
          <p:cNvSpPr>
            <a:spLocks noGrp="1" noChangeArrowheads="1"/>
          </p:cNvSpPr>
          <p:nvPr>
            <p:ph type="body" sz="half" idx="1"/>
          </p:nvPr>
        </p:nvSpPr>
        <p:spPr>
          <a:xfrm>
            <a:off x="685800" y="1447800"/>
            <a:ext cx="8382000" cy="914400"/>
          </a:xfrm>
        </p:spPr>
        <p:txBody>
          <a:bodyPr/>
          <a:lstStyle/>
          <a:p>
            <a:pPr eaLnBrk="1" hangingPunct="1">
              <a:buClr>
                <a:schemeClr val="tx1"/>
              </a:buClr>
            </a:pPr>
            <a:r>
              <a:rPr lang="en-US" sz="2400">
                <a:latin typeface="Tahoma" charset="0"/>
              </a:rPr>
              <a:t>Single Rotations:</a:t>
            </a:r>
            <a:endParaRPr lang="en-US" sz="2800">
              <a:latin typeface="Tahoma" charset="0"/>
            </a:endParaRPr>
          </a:p>
        </p:txBody>
      </p:sp>
      <p:pic>
        <p:nvPicPr>
          <p:cNvPr id="23557"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71600" y="2057400"/>
            <a:ext cx="6400800" cy="2209800"/>
          </a:xfrm>
        </p:spPr>
      </p:pic>
      <p:pic>
        <p:nvPicPr>
          <p:cNvPr id="235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495800"/>
            <a:ext cx="6413500" cy="209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Ranks and Rotations</a:t>
            </a:r>
            <a:endParaRPr lang="en-US" sz="1400"/>
          </a:p>
        </p:txBody>
      </p:sp>
      <p:sp>
        <p:nvSpPr>
          <p:cNvPr id="24578"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52F2DE3-5314-5848-8BCC-1B9ED805DA55}" type="slidenum">
              <a:rPr lang="en-US" sz="1400"/>
              <a:pPr eaLnBrk="1" hangingPunct="1"/>
              <a:t>8</a:t>
            </a:fld>
            <a:endParaRPr lang="en-US" sz="1400"/>
          </a:p>
        </p:txBody>
      </p:sp>
      <p:sp>
        <p:nvSpPr>
          <p:cNvPr id="24579" name="Rectangle 2"/>
          <p:cNvSpPr>
            <a:spLocks noGrp="1" noChangeArrowheads="1"/>
          </p:cNvSpPr>
          <p:nvPr>
            <p:ph type="title"/>
          </p:nvPr>
        </p:nvSpPr>
        <p:spPr>
          <a:xfrm>
            <a:off x="609600" y="304800"/>
            <a:ext cx="8382000" cy="1143000"/>
          </a:xfrm>
        </p:spPr>
        <p:txBody>
          <a:bodyPr>
            <a:normAutofit fontScale="90000"/>
          </a:bodyPr>
          <a:lstStyle/>
          <a:p>
            <a:pPr eaLnBrk="1" hangingPunct="1"/>
            <a:r>
              <a:rPr lang="en-US" dirty="0" smtClean="0">
                <a:latin typeface="Tahoma" charset="0"/>
              </a:rPr>
              <a:t>Restructuring (</a:t>
            </a:r>
            <a:r>
              <a:rPr lang="en-US" dirty="0">
                <a:latin typeface="Tahoma" charset="0"/>
              </a:rPr>
              <a:t>as Double Rotations)</a:t>
            </a:r>
          </a:p>
        </p:txBody>
      </p:sp>
      <p:sp>
        <p:nvSpPr>
          <p:cNvPr id="24580" name="Rectangle 3" descr="Rectangle: Click to edit Master text styles&#10;Second level&#10;Third level&#10;Fourth level&#10;Fifth level"/>
          <p:cNvSpPr>
            <a:spLocks noGrp="1" noChangeArrowheads="1"/>
          </p:cNvSpPr>
          <p:nvPr>
            <p:ph type="body" sz="half" idx="1"/>
          </p:nvPr>
        </p:nvSpPr>
        <p:spPr>
          <a:xfrm>
            <a:off x="685800" y="1524000"/>
            <a:ext cx="3810000" cy="609600"/>
          </a:xfrm>
        </p:spPr>
        <p:txBody>
          <a:bodyPr/>
          <a:lstStyle/>
          <a:p>
            <a:pPr eaLnBrk="1" hangingPunct="1"/>
            <a:r>
              <a:rPr lang="en-US" sz="2400">
                <a:latin typeface="Tahoma" charset="0"/>
              </a:rPr>
              <a:t>double rotations:</a:t>
            </a:r>
            <a:endParaRPr lang="en-US" sz="2800">
              <a:latin typeface="Tahoma" charset="0"/>
            </a:endParaRPr>
          </a:p>
        </p:txBody>
      </p:sp>
      <p:pic>
        <p:nvPicPr>
          <p:cNvPr id="24581"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219200" y="2133600"/>
            <a:ext cx="6477000" cy="2209800"/>
          </a:xfrm>
        </p:spPr>
      </p:pic>
      <p:pic>
        <p:nvPicPr>
          <p:cNvPr id="2458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191000"/>
            <a:ext cx="6438900" cy="2197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Ranks and Rotations</a:t>
            </a:r>
            <a:endParaRPr lang="en-US" sz="1400"/>
          </a:p>
        </p:txBody>
      </p:sp>
      <p:sp>
        <p:nvSpPr>
          <p:cNvPr id="27650"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1C37952-79FF-024C-904C-0E551F339FEE}" type="slidenum">
              <a:rPr lang="en-US" sz="1400"/>
              <a:pPr eaLnBrk="1" hangingPunct="1"/>
              <a:t>9</a:t>
            </a:fld>
            <a:endParaRPr lang="en-US" sz="1400" dirty="0"/>
          </a:p>
        </p:txBody>
      </p:sp>
      <p:sp>
        <p:nvSpPr>
          <p:cNvPr id="27651" name="Rectangle 2"/>
          <p:cNvSpPr>
            <a:spLocks noGrp="1" noChangeArrowheads="1"/>
          </p:cNvSpPr>
          <p:nvPr>
            <p:ph type="title"/>
          </p:nvPr>
        </p:nvSpPr>
        <p:spPr>
          <a:xfrm>
            <a:off x="609600" y="381000"/>
            <a:ext cx="5715000" cy="1143000"/>
          </a:xfrm>
        </p:spPr>
        <p:txBody>
          <a:bodyPr/>
          <a:lstStyle/>
          <a:p>
            <a:pPr eaLnBrk="1" hangingPunct="1"/>
            <a:r>
              <a:rPr lang="en-US" dirty="0" smtClean="0">
                <a:latin typeface="Tahoma" charset="0"/>
              </a:rPr>
              <a:t>Performance</a:t>
            </a:r>
            <a:endParaRPr lang="en-US" dirty="0">
              <a:latin typeface="Tahoma" charset="0"/>
            </a:endParaRPr>
          </a:p>
        </p:txBody>
      </p:sp>
      <p:sp>
        <p:nvSpPr>
          <p:cNvPr id="27652" name="Rectangle 3" descr="Rectangle: Click to edit Master text styles&#10;Second level&#10;Third level&#10;Fourth level&#10;Fifth level"/>
          <p:cNvSpPr>
            <a:spLocks noGrp="1" noChangeArrowheads="1"/>
          </p:cNvSpPr>
          <p:nvPr>
            <p:ph type="body" idx="1"/>
          </p:nvPr>
        </p:nvSpPr>
        <p:spPr>
          <a:xfrm>
            <a:off x="609600" y="1524000"/>
            <a:ext cx="8229600" cy="4724400"/>
          </a:xfrm>
        </p:spPr>
        <p:txBody>
          <a:bodyPr>
            <a:normAutofit/>
          </a:bodyPr>
          <a:lstStyle/>
          <a:p>
            <a:pPr eaLnBrk="1" hangingPunct="1"/>
            <a:r>
              <a:rPr lang="en-US" sz="2000" dirty="0" smtClean="0">
                <a:latin typeface="Tahoma" charset="0"/>
              </a:rPr>
              <a:t>Assume we are given a reference to the node where we are performing a </a:t>
            </a:r>
            <a:r>
              <a:rPr lang="en-US" sz="2000" dirty="0" err="1" smtClean="0">
                <a:latin typeface="Tahoma" charset="0"/>
              </a:rPr>
              <a:t>trinode</a:t>
            </a:r>
            <a:r>
              <a:rPr lang="en-US" sz="2000" dirty="0" smtClean="0">
                <a:latin typeface="Tahoma" charset="0"/>
              </a:rPr>
              <a:t> restructure and that the binary search tree is represented using nodes and pointers, that is, a linked-structured binary tree. </a:t>
            </a:r>
          </a:p>
          <a:p>
            <a:pPr eaLnBrk="1" hangingPunct="1"/>
            <a:r>
              <a:rPr lang="en-US" sz="2000" dirty="0" smtClean="0">
                <a:latin typeface="Tahoma" charset="0"/>
              </a:rPr>
              <a:t>A </a:t>
            </a:r>
            <a:r>
              <a:rPr lang="en-US" sz="2000" dirty="0">
                <a:latin typeface="Tahoma" charset="0"/>
              </a:rPr>
              <a:t>single </a:t>
            </a:r>
            <a:r>
              <a:rPr lang="en-US" sz="2000" dirty="0" err="1" smtClean="0">
                <a:latin typeface="Tahoma" charset="0"/>
              </a:rPr>
              <a:t>trinode</a:t>
            </a:r>
            <a:r>
              <a:rPr lang="en-US" sz="2000" dirty="0" smtClean="0">
                <a:latin typeface="Tahoma" charset="0"/>
              </a:rPr>
              <a:t> restructuring </a:t>
            </a:r>
            <a:r>
              <a:rPr lang="en-US" sz="2000" dirty="0">
                <a:latin typeface="Tahoma" charset="0"/>
              </a:rPr>
              <a:t>takes O(1) </a:t>
            </a:r>
            <a:r>
              <a:rPr lang="en-US" sz="2000" dirty="0" smtClean="0">
                <a:latin typeface="Tahoma" charset="0"/>
              </a:rPr>
              <a:t>time.</a:t>
            </a:r>
            <a:endParaRPr lang="en-US" sz="2000" dirty="0">
              <a:latin typeface="Tahoma" charset="0"/>
            </a:endParaRPr>
          </a:p>
          <a:p>
            <a:pPr lvl="1" eaLnBrk="1" hangingPunct="1">
              <a:lnSpc>
                <a:spcPct val="110000"/>
              </a:lnSpc>
            </a:pPr>
            <a:r>
              <a:rPr lang="en-US" sz="1800" dirty="0" smtClean="0">
                <a:latin typeface="Tahoma" charset="0"/>
              </a:rPr>
              <a:t>A single or double rotation takes O(1) time, because it changes O(1) pointers.</a:t>
            </a:r>
          </a:p>
          <a:p>
            <a:pPr eaLnBrk="1" hangingPunct="1">
              <a:lnSpc>
                <a:spcPct val="110000"/>
              </a:lnSpc>
            </a:pPr>
            <a:r>
              <a:rPr lang="en-US" sz="2000" dirty="0" smtClean="0">
                <a:latin typeface="Tahoma" charset="0"/>
              </a:rPr>
              <a:t>Each kind of rank-balanced tree can do updates in O(log n) time using </a:t>
            </a:r>
            <a:r>
              <a:rPr lang="en-US" sz="2000" dirty="0" err="1" smtClean="0">
                <a:latin typeface="Tahoma" charset="0"/>
              </a:rPr>
              <a:t>trinode</a:t>
            </a:r>
            <a:r>
              <a:rPr lang="en-US" sz="2000" dirty="0" smtClean="0">
                <a:latin typeface="Tahoma" charset="0"/>
              </a:rPr>
              <a:t> restructuring operations.</a:t>
            </a:r>
          </a:p>
        </p:txBody>
      </p:sp>
      <p:pic>
        <p:nvPicPr>
          <p:cNvPr id="7"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a:xfrm>
            <a:off x="152400" y="4800600"/>
            <a:ext cx="4193628" cy="1447800"/>
          </a:xfrm>
          <a:prstGeom prst="rect">
            <a:avLst/>
          </a:prstGeom>
        </p:spPr>
      </p:pic>
      <p:pic>
        <p:nvPicPr>
          <p:cNvPr id="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a:xfrm>
            <a:off x="4648200" y="4817975"/>
            <a:ext cx="4415970" cy="150662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5938</TotalTime>
  <Words>2538</Words>
  <Application>Microsoft Office PowerPoint</Application>
  <PresentationFormat>On-screen Show (4:3)</PresentationFormat>
  <Paragraphs>566</Paragraphs>
  <Slides>39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ＭＳ Ｐゴシック</vt:lpstr>
      <vt:lpstr>Arial</vt:lpstr>
      <vt:lpstr>Symbol</vt:lpstr>
      <vt:lpstr>Tahoma</vt:lpstr>
      <vt:lpstr>Times</vt:lpstr>
      <vt:lpstr>Times New Roman</vt:lpstr>
      <vt:lpstr>Wingdings</vt:lpstr>
      <vt:lpstr>Blueprint</vt:lpstr>
      <vt:lpstr>Ranks and Rotations</vt:lpstr>
      <vt:lpstr>Application: Real-Time Systems</vt:lpstr>
      <vt:lpstr>Solution: Balanced Binary Search Trees</vt:lpstr>
      <vt:lpstr>Rank-Balanced Trees</vt:lpstr>
      <vt:lpstr>Restoring Balance:  Trinode Restructuring</vt:lpstr>
      <vt:lpstr>Pseudo-code</vt:lpstr>
      <vt:lpstr>Restructuring (as Single Rotations)</vt:lpstr>
      <vt:lpstr>Restructuring (as Double Rotations)</vt:lpstr>
      <vt:lpstr>Performance</vt:lpstr>
      <vt:lpstr>AVL Trees</vt:lpstr>
      <vt:lpstr>AVL Tree Definition</vt:lpstr>
      <vt:lpstr>Height of an AVL Tree</vt:lpstr>
      <vt:lpstr>Insertion</vt:lpstr>
      <vt:lpstr>Trinode Restructuring</vt:lpstr>
      <vt:lpstr>Insertion Example, continued</vt:lpstr>
      <vt:lpstr>Restructuring (as Single Rotations)</vt:lpstr>
      <vt:lpstr>Restructuring (as Double Rotations)</vt:lpstr>
      <vt:lpstr>Pseudo-code</vt:lpstr>
      <vt:lpstr>Pseudo-code</vt:lpstr>
      <vt:lpstr>Removal</vt:lpstr>
      <vt:lpstr>Rebalancing after a Removal</vt:lpstr>
      <vt:lpstr>Pseudo-code</vt:lpstr>
      <vt:lpstr>AVL Tree Performance</vt:lpstr>
      <vt:lpstr>Red-Black Trees</vt:lpstr>
      <vt:lpstr>Red-Black Trees</vt:lpstr>
      <vt:lpstr>Height of a Red-Black Tree</vt:lpstr>
      <vt:lpstr>Red-Black Tree Performance</vt:lpstr>
      <vt:lpstr>Red-Black Equivalent Trees</vt:lpstr>
      <vt:lpstr>Example</vt:lpstr>
      <vt:lpstr>Red-Black Trees are  Red-Black-Equivalent Trees</vt:lpstr>
      <vt:lpstr>Red-Black-Equivalent Trees are Red-Black Trees</vt:lpstr>
      <vt:lpstr>Insertion (not in book)</vt:lpstr>
      <vt:lpstr>Remedying a Double Red</vt:lpstr>
      <vt:lpstr>Restructuring (not in book)</vt:lpstr>
      <vt:lpstr>Restructuring (cont.)</vt:lpstr>
      <vt:lpstr>Recoloring (not in book)</vt:lpstr>
      <vt:lpstr>Analysis of Insertion</vt:lpstr>
      <vt:lpstr>Deletion (not in book)</vt:lpstr>
      <vt:lpstr>Remedying a Double Black</vt:lpstr>
    </vt:vector>
  </TitlesOfParts>
  <Company>Brown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Balanced Binary Search Trees</dc:title>
  <dc:creator>Michael Goodrich and Roberto Tamassia</dc:creator>
  <cp:lastModifiedBy>Reza Peyrovian</cp:lastModifiedBy>
  <cp:revision>987</cp:revision>
  <cp:lastPrinted>2014-03-20T13:47:37Z</cp:lastPrinted>
  <dcterms:created xsi:type="dcterms:W3CDTF">2002-01-21T02:22:10Z</dcterms:created>
  <dcterms:modified xsi:type="dcterms:W3CDTF">2017-02-06T20:52:56Z</dcterms:modified>
</cp:coreProperties>
</file>