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scotty-c/dirty-cow-poc"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ub.docker.com/"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ub.docker.com/"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9b696356b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9b696356b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The baseline or the </a:t>
            </a:r>
            <a:r>
              <a:rPr b="1" lang="en-GB">
                <a:solidFill>
                  <a:schemeClr val="dk1"/>
                </a:solidFill>
              </a:rPr>
              <a:t>base image</a:t>
            </a:r>
            <a:r>
              <a:rPr lang="en-GB">
                <a:solidFill>
                  <a:schemeClr val="dk1"/>
                </a:solidFill>
              </a:rPr>
              <a:t> is the root image where we build our images based on it. It has special instruction where it is built from </a:t>
            </a:r>
            <a:r>
              <a:rPr b="1" lang="en-GB">
                <a:solidFill>
                  <a:schemeClr val="dk1"/>
                </a:solidFill>
              </a:rPr>
              <a:t>scratch</a:t>
            </a:r>
            <a:r>
              <a:rPr lang="en-GB">
                <a:solidFill>
                  <a:schemeClr val="dk1"/>
                </a:solidFill>
              </a:rPr>
              <a:t> and mostly contains the core binaries required to be used in other images. For more information, please check this hyperlink: https://docs.docker.com/build/building/base-images/</a:t>
            </a:r>
            <a:endParaRPr/>
          </a:p>
          <a:p>
            <a:pPr indent="0" lvl="0" marL="0" rtl="0" algn="l">
              <a:spcBef>
                <a:spcPts val="0"/>
              </a:spcBef>
              <a:spcAft>
                <a:spcPts val="0"/>
              </a:spcAft>
              <a:buNone/>
            </a:pPr>
            <a:r>
              <a:rPr lang="en-GB"/>
              <a:t>A quick example on the base image, assume that we want to build image to run python3 apps then all what we needs is just the python3 binary.</a:t>
            </a:r>
            <a:endParaRPr/>
          </a:p>
          <a:p>
            <a:pPr indent="0" lvl="0" marL="0" rtl="0" algn="l">
              <a:spcBef>
                <a:spcPts val="0"/>
              </a:spcBef>
              <a:spcAft>
                <a:spcPts val="0"/>
              </a:spcAft>
              <a:buNone/>
            </a:pPr>
            <a:r>
              <a:rPr lang="en-GB"/>
              <a:t>This image mayn't be enough to build python apps but this is just an example so bare that in mind :D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8e1d6ccbd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8e1d6ccbd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Write-On-Copy:</a:t>
            </a:r>
            <a:r>
              <a:rPr lang="en-GB"/>
              <a:t> where docker builds a write layer upon the already existing </a:t>
            </a:r>
            <a:r>
              <a:rPr b="1" lang="en-GB"/>
              <a:t>read-only</a:t>
            </a:r>
            <a:r>
              <a:rPr lang="en-GB"/>
              <a:t> image layers.</a:t>
            </a:r>
            <a:endParaRPr/>
          </a:p>
          <a:p>
            <a:pPr indent="0" lvl="0" marL="0" rtl="0" algn="l">
              <a:spcBef>
                <a:spcPts val="0"/>
              </a:spcBef>
              <a:spcAft>
                <a:spcPts val="0"/>
              </a:spcAft>
              <a:buNone/>
            </a:pPr>
            <a:r>
              <a:rPr lang="en-GB"/>
              <a:t>The data written/updated on the container will no longer exist when the container will be destroyed i.e. containers are ephemeral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9b696356b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9b696356b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data written/updated on the container will no longer exist when the container will be destroyed i.e. containers are ephemeral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8e1d6ccbd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8e1d6ccbd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9b111aee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9b111aee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We no longer need to check the installation/setup as we can pick a docker image already has these dependencies and all what we will do is just coding :D</a:t>
            </a:r>
            <a:endParaRPr/>
          </a:p>
          <a:p>
            <a:pPr indent="0" lvl="0" marL="0" rtl="0" algn="l">
              <a:spcBef>
                <a:spcPts val="0"/>
              </a:spcBef>
              <a:spcAft>
                <a:spcPts val="0"/>
              </a:spcAft>
              <a:buNone/>
            </a:pPr>
            <a:r>
              <a:rPr lang="en-GB"/>
              <a:t>- You can run your application inside docker containers on different platforms as long as docker host is here!</a:t>
            </a:r>
            <a:endParaRPr/>
          </a:p>
          <a:p>
            <a:pPr indent="0" lvl="0" marL="0" rtl="0" algn="l">
              <a:spcBef>
                <a:spcPts val="0"/>
              </a:spcBef>
              <a:spcAft>
                <a:spcPts val="0"/>
              </a:spcAft>
              <a:buNone/>
            </a:pPr>
            <a:r>
              <a:rPr lang="en-GB"/>
              <a:t>- Consistency between our releases i.e. we make ensure from what we have built without mistakes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8e1d6ccbd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8e1d6ccbd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r>
              <a:rPr b="1" lang="en-GB"/>
              <a:t>Volumes</a:t>
            </a:r>
            <a:r>
              <a:rPr lang="en-GB"/>
              <a:t> are docker objects used to persist the data inside the container even if that container is killed. You can check these volumes on the following path on the host OS:  </a:t>
            </a:r>
            <a:r>
              <a:rPr b="1" lang="en-GB"/>
              <a:t>/var/lib/docker/volumes/</a:t>
            </a:r>
            <a:r>
              <a:rPr lang="en-GB"/>
              <a:t>.</a:t>
            </a:r>
            <a:endParaRPr/>
          </a:p>
          <a:p>
            <a:pPr indent="0" lvl="0" marL="0" rtl="0" algn="l">
              <a:spcBef>
                <a:spcPts val="0"/>
              </a:spcBef>
              <a:spcAft>
                <a:spcPts val="0"/>
              </a:spcAft>
              <a:buNone/>
            </a:pPr>
            <a:r>
              <a:rPr lang="en-GB"/>
              <a:t>- </a:t>
            </a:r>
            <a:r>
              <a:rPr b="1" lang="en-GB"/>
              <a:t>Bind mounts</a:t>
            </a:r>
            <a:r>
              <a:rPr lang="en-GB"/>
              <a:t>:</a:t>
            </a:r>
            <a:r>
              <a:rPr lang="en-GB"/>
              <a:t> are used to mount files from you host system to the containers, the main difference between bind mounts and volumes where there is nothing need to be created in case of bind mounts.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8e1d6ccbd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8e1d6ccbd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Bridge(default): where each container has its own ip address</a:t>
            </a:r>
            <a:endParaRPr/>
          </a:p>
          <a:p>
            <a:pPr indent="0" lvl="0" marL="0" rtl="0" algn="l">
              <a:spcBef>
                <a:spcPts val="0"/>
              </a:spcBef>
              <a:spcAft>
                <a:spcPts val="0"/>
              </a:spcAft>
              <a:buNone/>
            </a:pPr>
            <a:r>
              <a:rPr lang="en-GB"/>
              <a:t>- Host: where the container ip address is the same as the host where no two containers can share the same port</a:t>
            </a:r>
            <a:endParaRPr/>
          </a:p>
          <a:p>
            <a:pPr indent="0" lvl="0" marL="0" rtl="0" algn="l">
              <a:spcBef>
                <a:spcPts val="0"/>
              </a:spcBef>
              <a:spcAft>
                <a:spcPts val="0"/>
              </a:spcAft>
              <a:buNone/>
            </a:pPr>
            <a:r>
              <a:rPr lang="en-GB"/>
              <a:t>- None: the container is isolated and not get assigned any ip address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8e1d6ccbd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8e1d6ccbd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One of the most FAQs :D Why do we still need virtual machines a.k.a VMs? Can Docker replace virtual machines generally speaking?</a:t>
            </a:r>
            <a:endParaRPr/>
          </a:p>
          <a:p>
            <a:pPr indent="0" lvl="0" marL="0" rtl="0" algn="l">
              <a:spcBef>
                <a:spcPts val="0"/>
              </a:spcBef>
              <a:spcAft>
                <a:spcPts val="0"/>
              </a:spcAft>
              <a:buNone/>
            </a:pPr>
            <a:r>
              <a:rPr lang="en-GB"/>
              <a:t>Well! Docker provides a very light weight encapsulation solution when you want to create an isolated environment for your application comparable to virtual machine which do the same purpose but with a very huge amount of resources. Remember: virtual machines create an utter Operating System that means it create everything including its kernel, bootloaders e.g. grub, hardware drivers and more. Also virtual machines each of them has its kernel unlike Docker which utilizes the host OS system kernel.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And this drives us to the second point which is a great pros for VMs over docker where it provide more security and isolation as it has it dedicated kernel. In some cases you can exploit a docker container to reach the host OS i.e. privilege escalation. For more information: read about dirty cow exploitation and how can a container running with root privileges can cause a security hole from this </a:t>
            </a:r>
            <a:r>
              <a:rPr lang="en-GB" u="sng">
                <a:solidFill>
                  <a:schemeClr val="hlink"/>
                </a:solidFill>
                <a:hlinkClick r:id="rId2"/>
              </a:rPr>
              <a:t>hyperlink</a:t>
            </a:r>
            <a:r>
              <a:rPr lang="en-GB"/>
              <a:t>, this attack is named: escape container.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9b111aee7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9b111aee7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Brief introduction to docker compose and how it makes easy to connect containers together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8e1d6ccbd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8e1d6ccbd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need something to automate lifecycle of the containers like: creation, deletion, restart, etc..</a:t>
            </a:r>
            <a:endParaRPr/>
          </a:p>
          <a:p>
            <a:pPr indent="0" lvl="0" marL="0" rtl="0" algn="l">
              <a:spcBef>
                <a:spcPts val="0"/>
              </a:spcBef>
              <a:spcAft>
                <a:spcPts val="0"/>
              </a:spcAft>
              <a:buNone/>
            </a:pPr>
            <a:r>
              <a:rPr lang="en-GB"/>
              <a:t>As well as provide high availability</a:t>
            </a:r>
            <a:endParaRPr/>
          </a:p>
          <a:p>
            <a:pPr indent="0" lvl="0" marL="0" rtl="0" algn="l">
              <a:spcBef>
                <a:spcPts val="0"/>
              </a:spcBef>
              <a:spcAft>
                <a:spcPts val="0"/>
              </a:spcAft>
              <a:buNone/>
            </a:pPr>
            <a:r>
              <a:rPr lang="en-GB"/>
              <a:t>Control the desired/live state: Rollout the changes automatically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8e1d6ccb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8e1d6ccb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9b696356b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9b696356b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8e1d6ccbd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8e1d6ccbd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9b084cca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9b084cca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Installation</a:t>
            </a:r>
            <a:r>
              <a:rPr lang="en-GB"/>
              <a:t> vs Development! Imagine if we were requested to install more libraries/packages like postgres database, angular frontend? can you imagine how it will be disgusting :D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9b084ccad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9b084ccad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portability! We need to do different tasks to achieve the same goal e.g. we need to install python on windows plus the flask framework which varies from the setup in linux environment to achieve the same goal which is: run a hello world web app :D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9b084ccad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9b084ccad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Consistency! Image if you need to replicate something without missing any part e.g. as here in the slides we have accidentally forgot to install flask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8e1d6ccbd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8e1d6ccbd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solidFill>
                  <a:schemeClr val="dk1"/>
                </a:solidFill>
              </a:rPr>
              <a:t>Docker:</a:t>
            </a:r>
            <a:r>
              <a:rPr lang="en-GB">
                <a:solidFill>
                  <a:schemeClr val="dk1"/>
                </a:solidFill>
              </a:rPr>
              <a:t> it is a very well-known </a:t>
            </a:r>
            <a:r>
              <a:rPr lang="en-GB">
                <a:solidFill>
                  <a:srgbClr val="FF0000"/>
                </a:solidFill>
              </a:rPr>
              <a:t>containerization engine</a:t>
            </a:r>
            <a:r>
              <a:rPr lang="en-GB">
                <a:solidFill>
                  <a:schemeClr val="dk1"/>
                </a:solidFill>
              </a:rPr>
              <a:t> where it used to </a:t>
            </a:r>
            <a:r>
              <a:rPr lang="en-GB">
                <a:solidFill>
                  <a:srgbClr val="FF0000"/>
                </a:solidFill>
              </a:rPr>
              <a:t>bundle</a:t>
            </a:r>
            <a:r>
              <a:rPr lang="en-GB">
                <a:solidFill>
                  <a:schemeClr val="dk1"/>
                </a:solidFill>
              </a:rPr>
              <a:t> your source code with their dependencies and libraries to execute/run them easily in different platforms.</a:t>
            </a:r>
            <a:endParaRPr>
              <a:solidFill>
                <a:schemeClr val="dk1"/>
              </a:solidFill>
            </a:endParaRPr>
          </a:p>
          <a:p>
            <a:pPr indent="0" lvl="0" marL="0" rtl="0" algn="l">
              <a:spcBef>
                <a:spcPts val="0"/>
              </a:spcBef>
              <a:spcAft>
                <a:spcPts val="0"/>
              </a:spcAft>
              <a:buClr>
                <a:schemeClr val="dk1"/>
              </a:buClr>
              <a:buSzPts val="1100"/>
              <a:buFont typeface="Arial"/>
              <a:buNone/>
            </a:pPr>
            <a:r>
              <a:rPr b="1" lang="en-GB">
                <a:solidFill>
                  <a:schemeClr val="dk1"/>
                </a:solidFill>
              </a:rPr>
              <a:t>Host:</a:t>
            </a:r>
            <a:r>
              <a:rPr lang="en-GB">
                <a:solidFill>
                  <a:schemeClr val="dk1"/>
                </a:solidFill>
              </a:rPr>
              <a:t> it is the core of the architecture as it is responsible for maintaining the lifecycle of the docker objects like containers and images. It also take care from the out-of-bound tasks like pulling images from remote/upstream </a:t>
            </a:r>
            <a:r>
              <a:rPr b="1" lang="en-GB">
                <a:solidFill>
                  <a:schemeClr val="dk1"/>
                </a:solidFill>
              </a:rPr>
              <a:t>registry(ies)</a:t>
            </a:r>
            <a:r>
              <a:rPr lang="en-GB">
                <a:solidFill>
                  <a:schemeClr val="dk1"/>
                </a:solidFill>
              </a:rPr>
              <a:t>.</a:t>
            </a:r>
            <a:endParaRPr/>
          </a:p>
          <a:p>
            <a:pPr indent="0" lvl="0" marL="0" rtl="0" algn="l">
              <a:spcBef>
                <a:spcPts val="0"/>
              </a:spcBef>
              <a:spcAft>
                <a:spcPts val="0"/>
              </a:spcAft>
              <a:buNone/>
            </a:pPr>
            <a:r>
              <a:rPr b="1" lang="en-GB"/>
              <a:t>Client:</a:t>
            </a:r>
            <a:r>
              <a:rPr lang="en-GB"/>
              <a:t> interacts with docker host through API requests e.g. create a container. Usually we use the docker cli however in some cases you may use sdks like python docker i.e. have fun with docker in python code :D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8e1d6ccbd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8e1d6ccbd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Images:</a:t>
            </a:r>
            <a:r>
              <a:rPr lang="en-GB"/>
              <a:t> the template we need to build and run our source code in docker e.g. as in our case, it will include the python required as well as the flask installed to run our hello world app.</a:t>
            </a:r>
            <a:endParaRPr/>
          </a:p>
          <a:p>
            <a:pPr indent="0" lvl="0" marL="0" rtl="0" algn="l">
              <a:spcBef>
                <a:spcPts val="0"/>
              </a:spcBef>
              <a:spcAft>
                <a:spcPts val="0"/>
              </a:spcAft>
              <a:buNone/>
            </a:pPr>
            <a:r>
              <a:rPr b="1" lang="en-GB"/>
              <a:t>Dockerfile:</a:t>
            </a:r>
            <a:r>
              <a:rPr lang="en-GB"/>
              <a:t> a text file that contains the docker instructions to create these images.</a:t>
            </a:r>
            <a:endParaRPr/>
          </a:p>
          <a:p>
            <a:pPr indent="0" lvl="0" marL="0" rtl="0" algn="l">
              <a:spcBef>
                <a:spcPts val="0"/>
              </a:spcBef>
              <a:spcAft>
                <a:spcPts val="0"/>
              </a:spcAft>
              <a:buNone/>
            </a:pPr>
            <a:r>
              <a:rPr lang="en-GB"/>
              <a:t>The meaning of the docker instructions in the snapshot:</a:t>
            </a:r>
            <a:br>
              <a:rPr lang="en-GB"/>
            </a:br>
            <a:r>
              <a:rPr lang="en-GB"/>
              <a:t>1- </a:t>
            </a:r>
            <a:r>
              <a:rPr b="1" lang="en-GB"/>
              <a:t>FROM:</a:t>
            </a:r>
            <a:r>
              <a:rPr lang="en-GB"/>
              <a:t> determines the baseline that will be used to build our image.</a:t>
            </a:r>
            <a:endParaRPr/>
          </a:p>
          <a:p>
            <a:pPr indent="0" lvl="0" marL="0" rtl="0" algn="l">
              <a:spcBef>
                <a:spcPts val="0"/>
              </a:spcBef>
              <a:spcAft>
                <a:spcPts val="0"/>
              </a:spcAft>
              <a:buNone/>
            </a:pPr>
            <a:r>
              <a:rPr lang="en-GB"/>
              <a:t>2- </a:t>
            </a:r>
            <a:r>
              <a:rPr b="1" lang="en-GB"/>
              <a:t>WORKDIR:</a:t>
            </a:r>
            <a:r>
              <a:rPr lang="en-GB"/>
              <a:t> determines the default path that your commands will take place e.g. the COPY command copy/clone the app.py file to the workdir inside the container i.e. if you have jumped inside the container and hit ls </a:t>
            </a:r>
            <a:r>
              <a:rPr b="1" lang="en-GB"/>
              <a:t>/hello-world</a:t>
            </a:r>
            <a:r>
              <a:rPr lang="en-GB"/>
              <a:t>, you will find the app.py.</a:t>
            </a:r>
            <a:endParaRPr/>
          </a:p>
          <a:p>
            <a:pPr indent="0" lvl="0" marL="0" rtl="0" algn="l">
              <a:spcBef>
                <a:spcPts val="0"/>
              </a:spcBef>
              <a:spcAft>
                <a:spcPts val="0"/>
              </a:spcAft>
              <a:buNone/>
            </a:pPr>
            <a:r>
              <a:rPr lang="en-GB"/>
              <a:t>3- </a:t>
            </a:r>
            <a:r>
              <a:rPr b="1" lang="en-GB"/>
              <a:t>RUN:</a:t>
            </a:r>
            <a:r>
              <a:rPr lang="en-GB"/>
              <a:t> executes the command(s) necessary to build our image. </a:t>
            </a:r>
            <a:r>
              <a:rPr b="1" lang="en-GB"/>
              <a:t>Note:</a:t>
            </a:r>
            <a:r>
              <a:rPr lang="en-GB"/>
              <a:t> any RUN instructions doesn't take place in the docker container unlike CMD and ENTRYPOINT.</a:t>
            </a:r>
            <a:endParaRPr/>
          </a:p>
          <a:p>
            <a:pPr indent="0" lvl="0" marL="0" rtl="0" algn="l">
              <a:spcBef>
                <a:spcPts val="0"/>
              </a:spcBef>
              <a:spcAft>
                <a:spcPts val="0"/>
              </a:spcAft>
              <a:buNone/>
            </a:pPr>
            <a:r>
              <a:rPr lang="en-GB"/>
              <a:t>4- </a:t>
            </a:r>
            <a:r>
              <a:rPr b="1" lang="en-GB"/>
              <a:t>COPY:</a:t>
            </a:r>
            <a:r>
              <a:rPr lang="en-GB"/>
              <a:t> clone/copy files from your host machine to the docker image.</a:t>
            </a:r>
            <a:endParaRPr/>
          </a:p>
          <a:p>
            <a:pPr indent="0" lvl="0" marL="0" rtl="0" algn="l">
              <a:spcBef>
                <a:spcPts val="0"/>
              </a:spcBef>
              <a:spcAft>
                <a:spcPts val="0"/>
              </a:spcAft>
              <a:buNone/>
            </a:pPr>
            <a:r>
              <a:rPr lang="en-GB"/>
              <a:t>5- </a:t>
            </a:r>
            <a:r>
              <a:rPr b="1" lang="en-GB"/>
              <a:t>CMD:</a:t>
            </a:r>
            <a:r>
              <a:rPr lang="en-GB"/>
              <a:t> set the default command parameters to execute </a:t>
            </a:r>
            <a:r>
              <a:rPr b="1" lang="en-GB"/>
              <a:t>inside</a:t>
            </a:r>
            <a:r>
              <a:rPr lang="en-GB"/>
              <a:t> the container.</a:t>
            </a:r>
            <a:endParaRPr/>
          </a:p>
          <a:p>
            <a:pPr indent="0" lvl="0" marL="0" rtl="0" algn="l">
              <a:spcBef>
                <a:spcPts val="0"/>
              </a:spcBef>
              <a:spcAft>
                <a:spcPts val="0"/>
              </a:spcAft>
              <a:buNone/>
            </a:pPr>
            <a:r>
              <a:rPr lang="en-GB"/>
              <a:t>Each image docker instruction create an </a:t>
            </a:r>
            <a:r>
              <a:rPr b="1" lang="en-GB"/>
              <a:t>immutable layer</a:t>
            </a:r>
            <a:r>
              <a:rPr lang="en-GB"/>
              <a:t> where we can't modify after building, however they are replaced. Image layers represent change in the filesystem, for </a:t>
            </a:r>
            <a:r>
              <a:rPr lang="en-GB"/>
              <a:t>sake</a:t>
            </a:r>
            <a:r>
              <a:rPr lang="en-GB"/>
              <a:t> of </a:t>
            </a:r>
            <a:r>
              <a:rPr lang="en-GB"/>
              <a:t>simplicity</a:t>
            </a:r>
            <a:r>
              <a:rPr lang="en-GB"/>
              <a:t> we will assume that each docker instruction creates exactly a single image layer however this isn't the case.</a:t>
            </a:r>
            <a:endParaRPr/>
          </a:p>
          <a:p>
            <a:pPr indent="0" lvl="0" marL="0" rtl="0" algn="l">
              <a:spcBef>
                <a:spcPts val="0"/>
              </a:spcBef>
              <a:spcAft>
                <a:spcPts val="0"/>
              </a:spcAft>
              <a:buNone/>
            </a:pPr>
            <a:r>
              <a:rPr lang="en-GB"/>
              <a:t>The meaning of immutable appears when you replace a docker file instruction as docker starting from this instruction (which has been modified) will rebuild the image.</a:t>
            </a:r>
            <a:endParaRPr/>
          </a:p>
          <a:p>
            <a:pPr indent="0" lvl="0" marL="0" rtl="0" algn="l">
              <a:spcBef>
                <a:spcPts val="0"/>
              </a:spcBef>
              <a:spcAft>
                <a:spcPts val="0"/>
              </a:spcAft>
              <a:buNone/>
            </a:pPr>
            <a:r>
              <a:rPr lang="en-GB"/>
              <a:t>Docker Registry is the place where we can pull/push docker images and use them to build and run our application source code. One of the most famous docker registry which is used by default is </a:t>
            </a:r>
            <a:r>
              <a:rPr lang="en-GB" u="sng">
                <a:solidFill>
                  <a:schemeClr val="hlink"/>
                </a:solidFill>
                <a:hlinkClick r:id="rId2"/>
              </a:rPr>
              <a:t>dockerhub</a:t>
            </a:r>
            <a:r>
              <a:rPr lang="en-GB"/>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9b696356b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9b696356b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Images:</a:t>
            </a:r>
            <a:r>
              <a:rPr lang="en-GB"/>
              <a:t> the template we need to build and run our source code in docker e.g. as in our case, it will include the python required as well as the flask installed to run our hello world app.</a:t>
            </a:r>
            <a:endParaRPr/>
          </a:p>
          <a:p>
            <a:pPr indent="0" lvl="0" marL="0" rtl="0" algn="l">
              <a:spcBef>
                <a:spcPts val="0"/>
              </a:spcBef>
              <a:spcAft>
                <a:spcPts val="0"/>
              </a:spcAft>
              <a:buNone/>
            </a:pPr>
            <a:r>
              <a:rPr b="1" lang="en-GB"/>
              <a:t>Dockerfile:</a:t>
            </a:r>
            <a:r>
              <a:rPr lang="en-GB"/>
              <a:t> a text file that contains the docker instructions to create these images.</a:t>
            </a:r>
            <a:endParaRPr/>
          </a:p>
          <a:p>
            <a:pPr indent="0" lvl="0" marL="0" rtl="0" algn="l">
              <a:spcBef>
                <a:spcPts val="0"/>
              </a:spcBef>
              <a:spcAft>
                <a:spcPts val="0"/>
              </a:spcAft>
              <a:buNone/>
            </a:pPr>
            <a:r>
              <a:rPr lang="en-GB"/>
              <a:t>The meaning of the docker instructions in the snapshot:</a:t>
            </a:r>
            <a:br>
              <a:rPr lang="en-GB"/>
            </a:br>
            <a:r>
              <a:rPr lang="en-GB"/>
              <a:t>1- </a:t>
            </a:r>
            <a:r>
              <a:rPr b="1" lang="en-GB"/>
              <a:t>FROM:</a:t>
            </a:r>
            <a:r>
              <a:rPr lang="en-GB"/>
              <a:t> determines the baseline that will be used to build our image.</a:t>
            </a:r>
            <a:endParaRPr/>
          </a:p>
          <a:p>
            <a:pPr indent="0" lvl="0" marL="0" rtl="0" algn="l">
              <a:spcBef>
                <a:spcPts val="0"/>
              </a:spcBef>
              <a:spcAft>
                <a:spcPts val="0"/>
              </a:spcAft>
              <a:buNone/>
            </a:pPr>
            <a:r>
              <a:rPr lang="en-GB"/>
              <a:t>2- </a:t>
            </a:r>
            <a:r>
              <a:rPr b="1" lang="en-GB"/>
              <a:t>WORKDIR:</a:t>
            </a:r>
            <a:r>
              <a:rPr lang="en-GB"/>
              <a:t> determines the default path that your commands will take place e.g. the COPY command copy/clone the app.py file to the workdir inside the container i.e. if you have jumped inside the container and hit ls </a:t>
            </a:r>
            <a:r>
              <a:rPr b="1" lang="en-GB"/>
              <a:t>/hello-world</a:t>
            </a:r>
            <a:r>
              <a:rPr lang="en-GB"/>
              <a:t>, you will find the app.py.</a:t>
            </a:r>
            <a:endParaRPr/>
          </a:p>
          <a:p>
            <a:pPr indent="0" lvl="0" marL="0" rtl="0" algn="l">
              <a:spcBef>
                <a:spcPts val="0"/>
              </a:spcBef>
              <a:spcAft>
                <a:spcPts val="0"/>
              </a:spcAft>
              <a:buNone/>
            </a:pPr>
            <a:r>
              <a:rPr lang="en-GB"/>
              <a:t>3- </a:t>
            </a:r>
            <a:r>
              <a:rPr b="1" lang="en-GB"/>
              <a:t>RUN:</a:t>
            </a:r>
            <a:r>
              <a:rPr lang="en-GB"/>
              <a:t> executes the command(s) necessary to build our image. </a:t>
            </a:r>
            <a:r>
              <a:rPr b="1" lang="en-GB"/>
              <a:t>Note:</a:t>
            </a:r>
            <a:r>
              <a:rPr lang="en-GB"/>
              <a:t> any RUN instructions doesn't take place in the docker container unlike CMD and ENTRYPOINT.</a:t>
            </a:r>
            <a:endParaRPr/>
          </a:p>
          <a:p>
            <a:pPr indent="0" lvl="0" marL="0" rtl="0" algn="l">
              <a:spcBef>
                <a:spcPts val="0"/>
              </a:spcBef>
              <a:spcAft>
                <a:spcPts val="0"/>
              </a:spcAft>
              <a:buNone/>
            </a:pPr>
            <a:r>
              <a:rPr lang="en-GB"/>
              <a:t>4- </a:t>
            </a:r>
            <a:r>
              <a:rPr b="1" lang="en-GB"/>
              <a:t>COPY:</a:t>
            </a:r>
            <a:r>
              <a:rPr lang="en-GB"/>
              <a:t> clone/copy files from your host machine to the docker image.</a:t>
            </a:r>
            <a:endParaRPr/>
          </a:p>
          <a:p>
            <a:pPr indent="0" lvl="0" marL="0" rtl="0" algn="l">
              <a:spcBef>
                <a:spcPts val="0"/>
              </a:spcBef>
              <a:spcAft>
                <a:spcPts val="0"/>
              </a:spcAft>
              <a:buNone/>
            </a:pPr>
            <a:r>
              <a:rPr lang="en-GB"/>
              <a:t>5- </a:t>
            </a:r>
            <a:r>
              <a:rPr b="1" lang="en-GB"/>
              <a:t>CMD:</a:t>
            </a:r>
            <a:r>
              <a:rPr lang="en-GB"/>
              <a:t> set the default command parameters to execute </a:t>
            </a:r>
            <a:r>
              <a:rPr b="1" lang="en-GB"/>
              <a:t>inside</a:t>
            </a:r>
            <a:r>
              <a:rPr lang="en-GB"/>
              <a:t> the container.</a:t>
            </a:r>
            <a:endParaRPr/>
          </a:p>
          <a:p>
            <a:pPr indent="0" lvl="0" marL="0" rtl="0" algn="l">
              <a:spcBef>
                <a:spcPts val="0"/>
              </a:spcBef>
              <a:spcAft>
                <a:spcPts val="0"/>
              </a:spcAft>
              <a:buNone/>
            </a:pPr>
            <a:r>
              <a:rPr lang="en-GB"/>
              <a:t>Each image docker instruction create an </a:t>
            </a:r>
            <a:r>
              <a:rPr b="1" lang="en-GB"/>
              <a:t>immutable layer</a:t>
            </a:r>
            <a:r>
              <a:rPr lang="en-GB"/>
              <a:t> where we can't modify after building, however they are replaced. Image layers represent change in the filesystem, for sake of simplicity we will assume that each docker instruction creates exactly a single image layer however this isn't the case.</a:t>
            </a:r>
            <a:endParaRPr/>
          </a:p>
          <a:p>
            <a:pPr indent="0" lvl="0" marL="0" rtl="0" algn="l">
              <a:spcBef>
                <a:spcPts val="0"/>
              </a:spcBef>
              <a:spcAft>
                <a:spcPts val="0"/>
              </a:spcAft>
              <a:buNone/>
            </a:pPr>
            <a:r>
              <a:rPr lang="en-GB"/>
              <a:t>The meaning of immutable appears when you replace a docker file instruction as docker starting from this instruction (which has been modified) will rebuild the image.</a:t>
            </a:r>
            <a:endParaRPr/>
          </a:p>
          <a:p>
            <a:pPr indent="0" lvl="0" marL="0" rtl="0" algn="l">
              <a:spcBef>
                <a:spcPts val="0"/>
              </a:spcBef>
              <a:spcAft>
                <a:spcPts val="0"/>
              </a:spcAft>
              <a:buNone/>
            </a:pPr>
            <a:r>
              <a:rPr lang="en-GB"/>
              <a:t>Docker Registry is the place where we can pull/push docker images and use them to build and run our application source code. One of the most famous docker registry which is used by default is </a:t>
            </a:r>
            <a:r>
              <a:rPr lang="en-GB" u="sng">
                <a:solidFill>
                  <a:schemeClr val="hlink"/>
                </a:solidFill>
                <a:hlinkClick r:id="rId2"/>
              </a:rPr>
              <a:t>dockerhub</a:t>
            </a:r>
            <a:r>
              <a:rPr lang="en-GB"/>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Docker101 Session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Semester Fall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Images</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Example for base images</a:t>
            </a:r>
            <a:endParaRPr/>
          </a:p>
        </p:txBody>
      </p:sp>
      <p:pic>
        <p:nvPicPr>
          <p:cNvPr id="116" name="Google Shape;116;p22"/>
          <p:cNvPicPr preferRelativeResize="0"/>
          <p:nvPr/>
        </p:nvPicPr>
        <p:blipFill>
          <a:blip r:embed="rId3">
            <a:alphaModFix/>
          </a:blip>
          <a:stretch>
            <a:fillRect/>
          </a:stretch>
        </p:blipFill>
        <p:spPr>
          <a:xfrm>
            <a:off x="2976563" y="2205038"/>
            <a:ext cx="3190875" cy="733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Containers</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Running instance of the docker image template</a:t>
            </a:r>
            <a:endParaRPr/>
          </a:p>
          <a:p>
            <a:pPr indent="0" lvl="0" marL="0" rtl="0" algn="l">
              <a:spcBef>
                <a:spcPts val="1200"/>
              </a:spcBef>
              <a:spcAft>
                <a:spcPts val="0"/>
              </a:spcAft>
              <a:buNone/>
            </a:pPr>
            <a:r>
              <a:rPr lang="en-GB"/>
              <a:t>- Write-On-Copy</a:t>
            </a:r>
            <a:endParaRPr/>
          </a:p>
          <a:p>
            <a:pPr indent="0" lvl="0" marL="0" rtl="0" algn="l">
              <a:spcBef>
                <a:spcPts val="1200"/>
              </a:spcBef>
              <a:spcAft>
                <a:spcPts val="1200"/>
              </a:spcAft>
              <a:buNone/>
            </a:pPr>
            <a:r>
              <a:rPr lang="en-GB"/>
              <a:t>- Ephemeral!</a:t>
            </a:r>
            <a:endParaRPr/>
          </a:p>
        </p:txBody>
      </p:sp>
      <p:pic>
        <p:nvPicPr>
          <p:cNvPr id="123" name="Google Shape;123;p23"/>
          <p:cNvPicPr preferRelativeResize="0"/>
          <p:nvPr/>
        </p:nvPicPr>
        <p:blipFill>
          <a:blip r:embed="rId3">
            <a:alphaModFix/>
          </a:blip>
          <a:stretch>
            <a:fillRect/>
          </a:stretch>
        </p:blipFill>
        <p:spPr>
          <a:xfrm>
            <a:off x="5677725" y="1227938"/>
            <a:ext cx="1143000" cy="3419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Containers</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Running instance of the docker image template</a:t>
            </a:r>
            <a:endParaRPr/>
          </a:p>
          <a:p>
            <a:pPr indent="0" lvl="0" marL="0" rtl="0" algn="l">
              <a:spcBef>
                <a:spcPts val="1200"/>
              </a:spcBef>
              <a:spcAft>
                <a:spcPts val="0"/>
              </a:spcAft>
              <a:buNone/>
            </a:pPr>
            <a:r>
              <a:rPr lang="en-GB"/>
              <a:t>- It is the instance of the classes in OOP</a:t>
            </a:r>
            <a:endParaRPr/>
          </a:p>
          <a:p>
            <a:pPr indent="0" lvl="0" marL="0" rtl="0" algn="l">
              <a:spcBef>
                <a:spcPts val="1200"/>
              </a:spcBef>
              <a:spcAft>
                <a:spcPts val="1200"/>
              </a:spcAft>
              <a:buNone/>
            </a:pPr>
            <a:r>
              <a:rPr lang="en-GB"/>
              <a:t>- Ephemeral!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CLI-Adhoc</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 List images</a:t>
            </a:r>
            <a:endParaRPr/>
          </a:p>
          <a:p>
            <a:pPr indent="0" lvl="0" marL="0" rtl="0" algn="l">
              <a:spcBef>
                <a:spcPts val="1200"/>
              </a:spcBef>
              <a:spcAft>
                <a:spcPts val="0"/>
              </a:spcAft>
              <a:buNone/>
            </a:pPr>
            <a:r>
              <a:rPr lang="en-GB"/>
              <a:t>- List containers</a:t>
            </a:r>
            <a:endParaRPr/>
          </a:p>
          <a:p>
            <a:pPr indent="0" lvl="0" marL="0" rtl="0" algn="l">
              <a:spcBef>
                <a:spcPts val="1200"/>
              </a:spcBef>
              <a:spcAft>
                <a:spcPts val="1200"/>
              </a:spcAft>
              <a:buNone/>
            </a:pPr>
            <a:r>
              <a:rPr lang="en-GB"/>
              <a:t>- Control container lifecycle: create, stop, kill</a:t>
            </a:r>
            <a:endParaRPr/>
          </a:p>
        </p:txBody>
      </p:sp>
      <p:sp>
        <p:nvSpPr>
          <p:cNvPr id="136" name="Google Shape;136;p25"/>
          <p:cNvSpPr txBox="1"/>
          <p:nvPr>
            <p:ph idx="1" type="body"/>
          </p:nvPr>
        </p:nvSpPr>
        <p:spPr>
          <a:xfrm>
            <a:off x="311700" y="2571750"/>
            <a:ext cx="8520600" cy="243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Consolas"/>
                <a:ea typeface="Consolas"/>
                <a:cs typeface="Consolas"/>
                <a:sym typeface="Consolas"/>
              </a:rPr>
              <a:t>$ docker images # list images</a:t>
            </a:r>
            <a:endParaRPr>
              <a:latin typeface="Consolas"/>
              <a:ea typeface="Consolas"/>
              <a:cs typeface="Consolas"/>
              <a:sym typeface="Consolas"/>
            </a:endParaRPr>
          </a:p>
          <a:p>
            <a:pPr indent="0" lvl="0" marL="0" rtl="0" algn="l">
              <a:spcBef>
                <a:spcPts val="1200"/>
              </a:spcBef>
              <a:spcAft>
                <a:spcPts val="0"/>
              </a:spcAft>
              <a:buNone/>
            </a:pPr>
            <a:r>
              <a:rPr lang="en-GB">
                <a:latin typeface="Consolas"/>
                <a:ea typeface="Consolas"/>
                <a:cs typeface="Consolas"/>
                <a:sym typeface="Consolas"/>
              </a:rPr>
              <a:t>$ docker ps # list containers</a:t>
            </a:r>
            <a:endParaRPr>
              <a:latin typeface="Consolas"/>
              <a:ea typeface="Consolas"/>
              <a:cs typeface="Consolas"/>
              <a:sym typeface="Consolas"/>
            </a:endParaRPr>
          </a:p>
          <a:p>
            <a:pPr indent="0" lvl="0" marL="0" rtl="0" algn="l">
              <a:spcBef>
                <a:spcPts val="1200"/>
              </a:spcBef>
              <a:spcAft>
                <a:spcPts val="0"/>
              </a:spcAft>
              <a:buNone/>
            </a:pPr>
            <a:r>
              <a:rPr lang="en-GB">
                <a:latin typeface="Consolas"/>
                <a:ea typeface="Consolas"/>
                <a:cs typeface="Consolas"/>
                <a:sym typeface="Consolas"/>
              </a:rPr>
              <a:t>$ docker run &lt;image-name&gt; # run the docker container</a:t>
            </a:r>
            <a:endParaRPr>
              <a:latin typeface="Consolas"/>
              <a:ea typeface="Consolas"/>
              <a:cs typeface="Consolas"/>
              <a:sym typeface="Consolas"/>
            </a:endParaRPr>
          </a:p>
          <a:p>
            <a:pPr indent="0" lvl="0" marL="0" rtl="0" algn="l">
              <a:spcBef>
                <a:spcPts val="1200"/>
              </a:spcBef>
              <a:spcAft>
                <a:spcPts val="0"/>
              </a:spcAft>
              <a:buNone/>
            </a:pPr>
            <a:r>
              <a:rPr lang="en-GB">
                <a:latin typeface="Consolas"/>
                <a:ea typeface="Consolas"/>
                <a:cs typeface="Consolas"/>
                <a:sym typeface="Consolas"/>
              </a:rPr>
              <a:t>$ docker stop &lt;container-id&gt; # to shutdown a running container</a:t>
            </a:r>
            <a:endParaRPr>
              <a:latin typeface="Consolas"/>
              <a:ea typeface="Consolas"/>
              <a:cs typeface="Consolas"/>
              <a:sym typeface="Consolas"/>
            </a:endParaRPr>
          </a:p>
          <a:p>
            <a:pPr indent="0" lvl="0" marL="0" rtl="0" algn="l">
              <a:spcBef>
                <a:spcPts val="1200"/>
              </a:spcBef>
              <a:spcAft>
                <a:spcPts val="1200"/>
              </a:spcAft>
              <a:buNone/>
            </a:pPr>
            <a:r>
              <a:rPr lang="en-GB">
                <a:latin typeface="Consolas"/>
                <a:ea typeface="Consolas"/>
                <a:cs typeface="Consolas"/>
                <a:sym typeface="Consolas"/>
              </a:rPr>
              <a:t>$ docker rm &lt;container-id&gt; # to remove an existing container</a:t>
            </a:r>
            <a:endParaRPr>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Resolve Our Issues!</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 Focus on code i.e. Faster Development ✅</a:t>
            </a:r>
            <a:endParaRPr/>
          </a:p>
          <a:p>
            <a:pPr indent="0" lvl="0" marL="0" rtl="0" algn="l">
              <a:spcBef>
                <a:spcPts val="1200"/>
              </a:spcBef>
              <a:spcAft>
                <a:spcPts val="0"/>
              </a:spcAft>
              <a:buNone/>
            </a:pPr>
            <a:r>
              <a:rPr lang="en-GB"/>
              <a:t>- Portability ✅</a:t>
            </a:r>
            <a:endParaRPr/>
          </a:p>
          <a:p>
            <a:pPr indent="0" lvl="0" marL="0" rtl="0" algn="l">
              <a:spcBef>
                <a:spcPts val="1200"/>
              </a:spcBef>
              <a:spcAft>
                <a:spcPts val="1200"/>
              </a:spcAft>
              <a:buNone/>
            </a:pPr>
            <a:r>
              <a:rPr lang="en-GB"/>
              <a:t>- Consistency ✅</a:t>
            </a:r>
            <a:endParaRPr/>
          </a:p>
        </p:txBody>
      </p:sp>
      <p:pic>
        <p:nvPicPr>
          <p:cNvPr id="143" name="Google Shape;143;p26"/>
          <p:cNvPicPr preferRelativeResize="0"/>
          <p:nvPr/>
        </p:nvPicPr>
        <p:blipFill>
          <a:blip r:embed="rId3">
            <a:alphaModFix/>
          </a:blip>
          <a:stretch>
            <a:fillRect/>
          </a:stretch>
        </p:blipFill>
        <p:spPr>
          <a:xfrm>
            <a:off x="1123950" y="2679950"/>
            <a:ext cx="8020050" cy="971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Volumes</a:t>
            </a:r>
            <a:endParaRPr/>
          </a:p>
        </p:txBody>
      </p:sp>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Docker containers are ephemeral remember?</a:t>
            </a:r>
            <a:endParaRPr/>
          </a:p>
          <a:p>
            <a:pPr indent="0" lvl="0" marL="0" rtl="0" algn="l">
              <a:spcBef>
                <a:spcPts val="1200"/>
              </a:spcBef>
              <a:spcAft>
                <a:spcPts val="1200"/>
              </a:spcAft>
              <a:buNone/>
            </a:pPr>
            <a:r>
              <a:rPr lang="en-GB"/>
              <a:t>- Bind Mount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Networks</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8"/>
          <p:cNvPicPr preferRelativeResize="0"/>
          <p:nvPr/>
        </p:nvPicPr>
        <p:blipFill>
          <a:blip r:embed="rId3">
            <a:alphaModFix/>
          </a:blip>
          <a:stretch>
            <a:fillRect/>
          </a:stretch>
        </p:blipFill>
        <p:spPr>
          <a:xfrm>
            <a:off x="671500" y="1152475"/>
            <a:ext cx="7800975" cy="3962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Docker vs Virtual Machines</a:t>
            </a:r>
            <a:endParaRPr/>
          </a:p>
        </p:txBody>
      </p:sp>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29"/>
          <p:cNvPicPr preferRelativeResize="0"/>
          <p:nvPr/>
        </p:nvPicPr>
        <p:blipFill>
          <a:blip r:embed="rId3">
            <a:alphaModFix/>
          </a:blip>
          <a:stretch>
            <a:fillRect/>
          </a:stretch>
        </p:blipFill>
        <p:spPr>
          <a:xfrm>
            <a:off x="886400" y="1152475"/>
            <a:ext cx="7007075" cy="39414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Compose</a:t>
            </a:r>
            <a:endParaRPr/>
          </a:p>
        </p:txBody>
      </p:sp>
      <p:sp>
        <p:nvSpPr>
          <p:cNvPr id="169" name="Google Shape;16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Multiple containers associated together</a:t>
            </a:r>
            <a:endParaRPr/>
          </a:p>
        </p:txBody>
      </p:sp>
      <p:pic>
        <p:nvPicPr>
          <p:cNvPr id="170" name="Google Shape;170;p30"/>
          <p:cNvPicPr preferRelativeResize="0"/>
          <p:nvPr/>
        </p:nvPicPr>
        <p:blipFill>
          <a:blip r:embed="rId3">
            <a:alphaModFix/>
          </a:blip>
          <a:stretch>
            <a:fillRect/>
          </a:stretch>
        </p:blipFill>
        <p:spPr>
          <a:xfrm>
            <a:off x="1991163" y="1723059"/>
            <a:ext cx="5161675" cy="2580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More Insights</a:t>
            </a:r>
            <a:endParaRPr/>
          </a:p>
        </p:txBody>
      </p:sp>
      <p:sp>
        <p:nvSpPr>
          <p:cNvPr id="176" name="Google Shape;176;p31"/>
          <p:cNvSpPr txBox="1"/>
          <p:nvPr>
            <p:ph idx="1" type="body"/>
          </p:nvPr>
        </p:nvSpPr>
        <p:spPr>
          <a:xfrm>
            <a:off x="185325"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Orchestration</a:t>
            </a:r>
            <a:endParaRPr/>
          </a:p>
          <a:p>
            <a:pPr indent="0" lvl="0" marL="0" rtl="0" algn="l">
              <a:spcBef>
                <a:spcPts val="1200"/>
              </a:spcBef>
              <a:spcAft>
                <a:spcPts val="0"/>
              </a:spcAft>
              <a:buNone/>
            </a:pPr>
            <a:r>
              <a:rPr lang="en-GB"/>
              <a:t>- Docker swarm</a:t>
            </a:r>
            <a:endParaRPr/>
          </a:p>
          <a:p>
            <a:pPr indent="0" lvl="0" marL="0" rtl="0" algn="l">
              <a:spcBef>
                <a:spcPts val="1200"/>
              </a:spcBef>
              <a:spcAft>
                <a:spcPts val="1200"/>
              </a:spcAft>
              <a:buNone/>
            </a:pPr>
            <a:r>
              <a:rPr lang="en-GB"/>
              <a:t>- Kubernetes</a:t>
            </a:r>
            <a:endParaRPr/>
          </a:p>
        </p:txBody>
      </p:sp>
      <p:pic>
        <p:nvPicPr>
          <p:cNvPr descr="Orchestra Images - Free Download on Freepik" id="177" name="Google Shape;177;p31"/>
          <p:cNvPicPr preferRelativeResize="0"/>
          <p:nvPr/>
        </p:nvPicPr>
        <p:blipFill>
          <a:blip r:embed="rId3">
            <a:alphaModFix/>
          </a:blip>
          <a:stretch>
            <a:fillRect/>
          </a:stretch>
        </p:blipFill>
        <p:spPr>
          <a:xfrm>
            <a:off x="4221700" y="1017725"/>
            <a:ext cx="4274317" cy="36099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Outline</a:t>
            </a:r>
            <a:endParaRPr/>
          </a:p>
        </p:txBody>
      </p:sp>
      <p:sp>
        <p:nvSpPr>
          <p:cNvPr id="61" name="Google Shape;61;p14"/>
          <p:cNvSpPr txBox="1"/>
          <p:nvPr>
            <p:ph idx="1" type="body"/>
          </p:nvPr>
        </p:nvSpPr>
        <p:spPr>
          <a:xfrm>
            <a:off x="311700" y="1152475"/>
            <a:ext cx="8520600" cy="38631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a:t>- Why Docker?</a:t>
            </a:r>
            <a:endParaRPr/>
          </a:p>
          <a:p>
            <a:pPr indent="0" lvl="0" marL="0" rtl="0" algn="l">
              <a:spcBef>
                <a:spcPts val="1200"/>
              </a:spcBef>
              <a:spcAft>
                <a:spcPts val="0"/>
              </a:spcAft>
              <a:buNone/>
            </a:pPr>
            <a:r>
              <a:rPr lang="en-GB"/>
              <a:t>- What is Docker? Intro</a:t>
            </a:r>
            <a:endParaRPr/>
          </a:p>
          <a:p>
            <a:pPr indent="0" lvl="0" marL="0" rtl="0" algn="l">
              <a:spcBef>
                <a:spcPts val="1200"/>
              </a:spcBef>
              <a:spcAft>
                <a:spcPts val="0"/>
              </a:spcAft>
              <a:buNone/>
            </a:pPr>
            <a:r>
              <a:rPr lang="en-GB"/>
              <a:t>- Images</a:t>
            </a:r>
            <a:endParaRPr/>
          </a:p>
          <a:p>
            <a:pPr indent="0" lvl="0" marL="0" rtl="0" algn="l">
              <a:spcBef>
                <a:spcPts val="1200"/>
              </a:spcBef>
              <a:spcAft>
                <a:spcPts val="0"/>
              </a:spcAft>
              <a:buNone/>
            </a:pPr>
            <a:r>
              <a:rPr lang="en-GB"/>
              <a:t>- Containers</a:t>
            </a:r>
            <a:endParaRPr/>
          </a:p>
          <a:p>
            <a:pPr indent="0" lvl="0" marL="0" rtl="0" algn="l">
              <a:spcBef>
                <a:spcPts val="1200"/>
              </a:spcBef>
              <a:spcAft>
                <a:spcPts val="0"/>
              </a:spcAft>
              <a:buNone/>
            </a:pPr>
            <a:r>
              <a:rPr lang="en-GB"/>
              <a:t>- CLI-Adhoc</a:t>
            </a:r>
            <a:endParaRPr/>
          </a:p>
          <a:p>
            <a:pPr indent="0" lvl="0" marL="0" rtl="0" algn="l">
              <a:spcBef>
                <a:spcPts val="1200"/>
              </a:spcBef>
              <a:spcAft>
                <a:spcPts val="0"/>
              </a:spcAft>
              <a:buNone/>
            </a:pPr>
            <a:r>
              <a:rPr lang="en-GB"/>
              <a:t>- Resolve Our Issues!</a:t>
            </a:r>
            <a:endParaRPr/>
          </a:p>
          <a:p>
            <a:pPr indent="0" lvl="0" marL="0" rtl="0" algn="l">
              <a:spcBef>
                <a:spcPts val="1200"/>
              </a:spcBef>
              <a:spcAft>
                <a:spcPts val="0"/>
              </a:spcAft>
              <a:buNone/>
            </a:pPr>
            <a:r>
              <a:rPr lang="en-GB"/>
              <a:t>- Volumes</a:t>
            </a:r>
            <a:endParaRPr/>
          </a:p>
          <a:p>
            <a:pPr indent="0" lvl="0" marL="0" rtl="0" algn="l">
              <a:spcBef>
                <a:spcPts val="1200"/>
              </a:spcBef>
              <a:spcAft>
                <a:spcPts val="0"/>
              </a:spcAft>
              <a:buNone/>
            </a:pPr>
            <a:r>
              <a:rPr lang="en-GB"/>
              <a:t>- Networks</a:t>
            </a:r>
            <a:endParaRPr/>
          </a:p>
          <a:p>
            <a:pPr indent="0" lvl="0" marL="0" rtl="0" algn="l">
              <a:spcBef>
                <a:spcPts val="1200"/>
              </a:spcBef>
              <a:spcAft>
                <a:spcPts val="0"/>
              </a:spcAft>
              <a:buNone/>
            </a:pPr>
            <a:r>
              <a:rPr lang="en-GB"/>
              <a:t>- Docker vs Virtual Machines</a:t>
            </a:r>
            <a:endParaRPr/>
          </a:p>
          <a:p>
            <a:pPr indent="0" lvl="0" marL="0" rtl="0" algn="l">
              <a:spcBef>
                <a:spcPts val="1200"/>
              </a:spcBef>
              <a:spcAft>
                <a:spcPts val="0"/>
              </a:spcAft>
              <a:buNone/>
            </a:pPr>
            <a:r>
              <a:rPr lang="en-GB"/>
              <a:t>- Compose</a:t>
            </a:r>
            <a:endParaRPr/>
          </a:p>
          <a:p>
            <a:pPr indent="0" lvl="0" marL="0" rtl="0" algn="l">
              <a:spcBef>
                <a:spcPts val="1200"/>
              </a:spcBef>
              <a:spcAft>
                <a:spcPts val="1200"/>
              </a:spcAft>
              <a:buNone/>
            </a:pPr>
            <a:r>
              <a:rPr lang="en-GB"/>
              <a:t>- More insights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740850" y="2214275"/>
            <a:ext cx="16623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Q/A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Docker?</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Installation cumbersome</a:t>
            </a:r>
            <a:endParaRPr/>
          </a:p>
          <a:p>
            <a:pPr indent="0" lvl="0" marL="0" rtl="0" algn="l">
              <a:spcBef>
                <a:spcPts val="1200"/>
              </a:spcBef>
              <a:spcAft>
                <a:spcPts val="0"/>
              </a:spcAft>
              <a:buNone/>
            </a:pPr>
            <a:r>
              <a:rPr lang="en-GB"/>
              <a:t>- Cross platform?</a:t>
            </a:r>
            <a:endParaRPr/>
          </a:p>
          <a:p>
            <a:pPr indent="0" lvl="0" marL="0" rtl="0" algn="l">
              <a:spcBef>
                <a:spcPts val="1200"/>
              </a:spcBef>
              <a:spcAft>
                <a:spcPts val="1200"/>
              </a:spcAft>
              <a:buNone/>
            </a:pPr>
            <a:r>
              <a:rPr lang="en-GB"/>
              <a:t>- It worked on my machine!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Docker?</a:t>
            </a:r>
            <a:endParaRPr/>
          </a:p>
        </p:txBody>
      </p:sp>
      <p:sp>
        <p:nvSpPr>
          <p:cNvPr id="73" name="Google Shape;73;p16"/>
          <p:cNvSpPr txBox="1"/>
          <p:nvPr>
            <p:ph idx="1" type="body"/>
          </p:nvPr>
        </p:nvSpPr>
        <p:spPr>
          <a:xfrm>
            <a:off x="311700" y="1152475"/>
            <a:ext cx="8520600" cy="186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Consolas"/>
                <a:ea typeface="Consolas"/>
                <a:cs typeface="Consolas"/>
                <a:sym typeface="Consolas"/>
              </a:rPr>
              <a:t>$ sudo apt install -y python3</a:t>
            </a:r>
            <a:endParaRPr>
              <a:latin typeface="Consolas"/>
              <a:ea typeface="Consolas"/>
              <a:cs typeface="Consolas"/>
              <a:sym typeface="Consolas"/>
            </a:endParaRPr>
          </a:p>
          <a:p>
            <a:pPr indent="0" lvl="0" marL="0" rtl="0" algn="l">
              <a:spcBef>
                <a:spcPts val="1200"/>
              </a:spcBef>
              <a:spcAft>
                <a:spcPts val="0"/>
              </a:spcAft>
              <a:buClr>
                <a:schemeClr val="dk1"/>
              </a:buClr>
              <a:buSzPts val="1100"/>
              <a:buFont typeface="Arial"/>
              <a:buNone/>
            </a:pPr>
            <a:r>
              <a:rPr lang="en-GB">
                <a:latin typeface="Consolas"/>
                <a:ea typeface="Consolas"/>
                <a:cs typeface="Consolas"/>
                <a:sym typeface="Consolas"/>
              </a:rPr>
              <a:t>$ sudo apt install -y python3-flask</a:t>
            </a:r>
            <a:endParaRPr>
              <a:latin typeface="Consolas"/>
              <a:ea typeface="Consolas"/>
              <a:cs typeface="Consolas"/>
              <a:sym typeface="Consolas"/>
            </a:endParaRPr>
          </a:p>
          <a:p>
            <a:pPr indent="0" lvl="0" marL="0" rtl="0" algn="l">
              <a:spcBef>
                <a:spcPts val="1200"/>
              </a:spcBef>
              <a:spcAft>
                <a:spcPts val="1200"/>
              </a:spcAft>
              <a:buNone/>
            </a:pPr>
            <a:r>
              <a:rPr lang="en-GB">
                <a:latin typeface="Consolas"/>
                <a:ea typeface="Consolas"/>
                <a:cs typeface="Consolas"/>
                <a:sym typeface="Consolas"/>
              </a:rPr>
              <a:t>$ flask --app app run</a:t>
            </a:r>
            <a:endParaRPr>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Docker?</a:t>
            </a:r>
            <a:endParaRPr/>
          </a:p>
        </p:txBody>
      </p:sp>
      <p:pic>
        <p:nvPicPr>
          <p:cNvPr id="79" name="Google Shape;79;p17"/>
          <p:cNvPicPr preferRelativeResize="0"/>
          <p:nvPr/>
        </p:nvPicPr>
        <p:blipFill>
          <a:blip r:embed="rId3">
            <a:alphaModFix/>
          </a:blip>
          <a:stretch>
            <a:fillRect/>
          </a:stretch>
        </p:blipFill>
        <p:spPr>
          <a:xfrm>
            <a:off x="152400" y="1170125"/>
            <a:ext cx="8685015" cy="3820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Docker?</a:t>
            </a:r>
            <a:endParaRPr/>
          </a:p>
        </p:txBody>
      </p:sp>
      <p:pic>
        <p:nvPicPr>
          <p:cNvPr id="85" name="Google Shape;85;p18"/>
          <p:cNvPicPr preferRelativeResize="0"/>
          <p:nvPr/>
        </p:nvPicPr>
        <p:blipFill>
          <a:blip r:embed="rId3">
            <a:alphaModFix/>
          </a:blip>
          <a:stretch>
            <a:fillRect/>
          </a:stretch>
        </p:blipFill>
        <p:spPr>
          <a:xfrm>
            <a:off x="152400" y="1170125"/>
            <a:ext cx="2781300" cy="1638300"/>
          </a:xfrm>
          <a:prstGeom prst="rect">
            <a:avLst/>
          </a:prstGeom>
          <a:noFill/>
          <a:ln>
            <a:noFill/>
          </a:ln>
        </p:spPr>
      </p:pic>
      <p:sp>
        <p:nvSpPr>
          <p:cNvPr id="86" name="Google Shape;86;p18"/>
          <p:cNvSpPr txBox="1"/>
          <p:nvPr>
            <p:ph idx="1" type="body"/>
          </p:nvPr>
        </p:nvSpPr>
        <p:spPr>
          <a:xfrm>
            <a:off x="3269750" y="1059125"/>
            <a:ext cx="5626800" cy="186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Consolas"/>
                <a:ea typeface="Consolas"/>
                <a:cs typeface="Consolas"/>
                <a:sym typeface="Consolas"/>
              </a:rPr>
              <a:t>$ sudo yum install python3-pip</a:t>
            </a:r>
            <a:endParaRPr>
              <a:latin typeface="Consolas"/>
              <a:ea typeface="Consolas"/>
              <a:cs typeface="Consolas"/>
              <a:sym typeface="Consolas"/>
            </a:endParaRPr>
          </a:p>
          <a:p>
            <a:pPr indent="0" lvl="0" marL="0" rtl="0" algn="l">
              <a:spcBef>
                <a:spcPts val="1200"/>
              </a:spcBef>
              <a:spcAft>
                <a:spcPts val="0"/>
              </a:spcAft>
              <a:buNone/>
            </a:pPr>
            <a:r>
              <a:rPr lang="en-GB">
                <a:solidFill>
                  <a:srgbClr val="FF0000"/>
                </a:solidFill>
                <a:latin typeface="Consolas"/>
                <a:ea typeface="Consolas"/>
                <a:cs typeface="Consolas"/>
                <a:sym typeface="Consolas"/>
              </a:rPr>
              <a:t>$ sudo pip3 install flask</a:t>
            </a:r>
            <a:endParaRPr>
              <a:solidFill>
                <a:srgbClr val="FF0000"/>
              </a:solidFill>
              <a:latin typeface="Consolas"/>
              <a:ea typeface="Consolas"/>
              <a:cs typeface="Consolas"/>
              <a:sym typeface="Consolas"/>
            </a:endParaRPr>
          </a:p>
          <a:p>
            <a:pPr indent="0" lvl="0" marL="0" rtl="0" algn="l">
              <a:spcBef>
                <a:spcPts val="1200"/>
              </a:spcBef>
              <a:spcAft>
                <a:spcPts val="1200"/>
              </a:spcAft>
              <a:buNone/>
            </a:pPr>
            <a:r>
              <a:rPr lang="en-GB">
                <a:latin typeface="Consolas"/>
                <a:ea typeface="Consolas"/>
                <a:cs typeface="Consolas"/>
                <a:sym typeface="Consolas"/>
              </a:rPr>
              <a:t>$ flask --app app run</a:t>
            </a:r>
            <a:endParaRPr>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Docker? intro</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Architecture: Client-Server</a:t>
            </a:r>
            <a:endParaRPr/>
          </a:p>
          <a:p>
            <a:pPr indent="0" lvl="0" marL="0" rtl="0" algn="l">
              <a:spcBef>
                <a:spcPts val="1200"/>
              </a:spcBef>
              <a:spcAft>
                <a:spcPts val="1200"/>
              </a:spcAft>
              <a:buNone/>
            </a:pPr>
            <a:r>
              <a:t/>
            </a:r>
            <a:endParaRPr/>
          </a:p>
        </p:txBody>
      </p:sp>
      <p:pic>
        <p:nvPicPr>
          <p:cNvPr id="93" name="Google Shape;93;p19"/>
          <p:cNvPicPr preferRelativeResize="0"/>
          <p:nvPr/>
        </p:nvPicPr>
        <p:blipFill>
          <a:blip r:embed="rId3">
            <a:alphaModFix/>
          </a:blip>
          <a:stretch>
            <a:fillRect/>
          </a:stretch>
        </p:blipFill>
        <p:spPr>
          <a:xfrm>
            <a:off x="1574988" y="1730100"/>
            <a:ext cx="5994026" cy="3337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Images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The docker template!</a:t>
            </a:r>
            <a:endParaRPr/>
          </a:p>
          <a:p>
            <a:pPr indent="0" lvl="0" marL="0" rtl="0" algn="l">
              <a:spcBef>
                <a:spcPts val="1200"/>
              </a:spcBef>
              <a:spcAft>
                <a:spcPts val="0"/>
              </a:spcAft>
              <a:buNone/>
            </a:pPr>
            <a:r>
              <a:rPr lang="en-GB"/>
              <a:t>- Dockerfile</a:t>
            </a:r>
            <a:endParaRPr/>
          </a:p>
          <a:p>
            <a:pPr indent="0" lvl="0" marL="0" rtl="0" algn="l">
              <a:spcBef>
                <a:spcPts val="1200"/>
              </a:spcBef>
              <a:spcAft>
                <a:spcPts val="0"/>
              </a:spcAft>
              <a:buNone/>
            </a:pPr>
            <a:r>
              <a:rPr lang="en-GB"/>
              <a:t>- </a:t>
            </a:r>
            <a:r>
              <a:rPr lang="en-GB"/>
              <a:t>Immutable layers</a:t>
            </a:r>
            <a:endParaRPr/>
          </a:p>
          <a:p>
            <a:pPr indent="0" lvl="0" marL="0" rtl="0" algn="l">
              <a:spcBef>
                <a:spcPts val="1200"/>
              </a:spcBef>
              <a:spcAft>
                <a:spcPts val="1200"/>
              </a:spcAft>
              <a:buClr>
                <a:schemeClr val="dk1"/>
              </a:buClr>
              <a:buSzPts val="1100"/>
              <a:buFont typeface="Arial"/>
              <a:buNone/>
            </a:pPr>
            <a:r>
              <a:rPr lang="en-GB"/>
              <a:t>- Docker Registry</a:t>
            </a:r>
            <a:endParaRPr/>
          </a:p>
        </p:txBody>
      </p:sp>
      <p:pic>
        <p:nvPicPr>
          <p:cNvPr id="100" name="Google Shape;100;p20"/>
          <p:cNvPicPr preferRelativeResize="0"/>
          <p:nvPr/>
        </p:nvPicPr>
        <p:blipFill>
          <a:blip r:embed="rId3">
            <a:alphaModFix/>
          </a:blip>
          <a:stretch>
            <a:fillRect/>
          </a:stretch>
        </p:blipFill>
        <p:spPr>
          <a:xfrm>
            <a:off x="2543163" y="1428750"/>
            <a:ext cx="6600825" cy="1143000"/>
          </a:xfrm>
          <a:prstGeom prst="rect">
            <a:avLst/>
          </a:prstGeom>
          <a:noFill/>
          <a:ln>
            <a:noFill/>
          </a:ln>
        </p:spPr>
      </p:pic>
      <p:pic>
        <p:nvPicPr>
          <p:cNvPr id="101" name="Google Shape;101;p20"/>
          <p:cNvPicPr preferRelativeResize="0"/>
          <p:nvPr/>
        </p:nvPicPr>
        <p:blipFill>
          <a:blip r:embed="rId4">
            <a:alphaModFix/>
          </a:blip>
          <a:stretch>
            <a:fillRect/>
          </a:stretch>
        </p:blipFill>
        <p:spPr>
          <a:xfrm>
            <a:off x="5337538" y="2571749"/>
            <a:ext cx="1152525" cy="2526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Images</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The docker template! acts like Classes in OOP</a:t>
            </a:r>
            <a:endParaRPr/>
          </a:p>
          <a:p>
            <a:pPr indent="0" lvl="0" marL="0" rtl="0" algn="l">
              <a:spcBef>
                <a:spcPts val="1200"/>
              </a:spcBef>
              <a:spcAft>
                <a:spcPts val="0"/>
              </a:spcAft>
              <a:buNone/>
            </a:pPr>
            <a:r>
              <a:rPr lang="en-GB"/>
              <a:t>- Dockerfile</a:t>
            </a:r>
            <a:endParaRPr/>
          </a:p>
          <a:p>
            <a:pPr indent="0" lvl="0" marL="0" rtl="0" algn="l">
              <a:spcBef>
                <a:spcPts val="1200"/>
              </a:spcBef>
              <a:spcAft>
                <a:spcPts val="0"/>
              </a:spcAft>
              <a:buNone/>
            </a:pPr>
            <a:r>
              <a:rPr lang="en-GB"/>
              <a:t>- Image layers</a:t>
            </a:r>
            <a:endParaRPr/>
          </a:p>
          <a:p>
            <a:pPr indent="0" lvl="0" marL="0" rtl="0" algn="l">
              <a:spcBef>
                <a:spcPts val="1200"/>
              </a:spcBef>
              <a:spcAft>
                <a:spcPts val="1200"/>
              </a:spcAft>
              <a:buClr>
                <a:schemeClr val="dk1"/>
              </a:buClr>
              <a:buSzPts val="1100"/>
              <a:buFont typeface="Arial"/>
              <a:buNone/>
            </a:pPr>
            <a:r>
              <a:rPr lang="en-GB"/>
              <a:t>- Docker Registry</a:t>
            </a:r>
            <a:endParaRPr/>
          </a:p>
        </p:txBody>
      </p:sp>
      <p:pic>
        <p:nvPicPr>
          <p:cNvPr id="108" name="Google Shape;108;p21"/>
          <p:cNvPicPr preferRelativeResize="0"/>
          <p:nvPr/>
        </p:nvPicPr>
        <p:blipFill>
          <a:blip r:embed="rId3">
            <a:alphaModFix/>
          </a:blip>
          <a:stretch>
            <a:fillRect/>
          </a:stretch>
        </p:blipFill>
        <p:spPr>
          <a:xfrm>
            <a:off x="2231475" y="3235925"/>
            <a:ext cx="6600825" cy="1143000"/>
          </a:xfrm>
          <a:prstGeom prst="rect">
            <a:avLst/>
          </a:prstGeom>
          <a:noFill/>
          <a:ln>
            <a:noFill/>
          </a:ln>
        </p:spPr>
      </p:pic>
      <p:pic>
        <p:nvPicPr>
          <p:cNvPr id="109" name="Google Shape;109;p21"/>
          <p:cNvPicPr preferRelativeResize="0"/>
          <p:nvPr/>
        </p:nvPicPr>
        <p:blipFill>
          <a:blip r:embed="rId4">
            <a:alphaModFix/>
          </a:blip>
          <a:stretch>
            <a:fillRect/>
          </a:stretch>
        </p:blipFill>
        <p:spPr>
          <a:xfrm>
            <a:off x="7283713" y="903599"/>
            <a:ext cx="1152525" cy="2526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