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00" d="100"/>
          <a:sy n="100" d="100"/>
        </p:scale>
        <p:origin x="-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BA643-B6E4-5F47-8F97-5B8A5CDFA610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gular Pentagon 1"/>
          <p:cNvSpPr/>
          <p:nvPr/>
        </p:nvSpPr>
        <p:spPr>
          <a:xfrm>
            <a:off x="1981200" y="426185"/>
            <a:ext cx="1972705" cy="945177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gular Pentagon 2"/>
          <p:cNvSpPr/>
          <p:nvPr/>
        </p:nvSpPr>
        <p:spPr>
          <a:xfrm>
            <a:off x="3817198" y="1567697"/>
            <a:ext cx="2022813" cy="853588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4055001" y="3114290"/>
            <a:ext cx="1586492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761999" y="2057159"/>
            <a:ext cx="1595956" cy="5795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2456858" y="733962"/>
            <a:ext cx="954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HashMap</a:t>
            </a:r>
            <a:r>
              <a:rPr lang="en-US" sz="1400" i="1" dirty="0" smtClean="0">
                <a:solidFill>
                  <a:prstClr val="black"/>
                </a:solidFill>
              </a:rPr>
              <a:t> </a:t>
            </a:r>
            <a:endParaRPr lang="en-US" sz="1400" i="1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>
            <a:stCxn id="2" idx="4"/>
            <a:endCxn id="3" idx="0"/>
          </p:cNvCxnSpPr>
          <p:nvPr/>
        </p:nvCxnSpPr>
        <p:spPr>
          <a:xfrm rot="16200000" flipH="1">
            <a:off x="4104710" y="843801"/>
            <a:ext cx="196337" cy="12514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3"/>
            <a:endCxn id="4" idx="0"/>
          </p:cNvCxnSpPr>
          <p:nvPr/>
        </p:nvCxnSpPr>
        <p:spPr>
          <a:xfrm rot="16200000" flipH="1">
            <a:off x="4491924" y="2757966"/>
            <a:ext cx="693005" cy="196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5" idx="0"/>
          </p:cNvCxnSpPr>
          <p:nvPr/>
        </p:nvCxnSpPr>
        <p:spPr>
          <a:xfrm rot="5400000">
            <a:off x="1616067" y="1315271"/>
            <a:ext cx="685799" cy="797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18366" y="4411418"/>
            <a:ext cx="181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x400,000 = </a:t>
            </a:r>
            <a:r>
              <a:rPr lang="en-US" sz="1400" i="1" dirty="0" smtClean="0"/>
              <a:t>30.517MB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84300" y="3114290"/>
            <a:ext cx="172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Edge</a:t>
            </a:r>
          </a:p>
          <a:p>
            <a:r>
              <a:rPr lang="en-US" sz="1400" i="1" dirty="0"/>
              <a:t>x</a:t>
            </a:r>
            <a:r>
              <a:rPr lang="en-US" sz="1400" i="1" dirty="0" smtClean="0"/>
              <a:t>400,000 = </a:t>
            </a:r>
            <a:r>
              <a:rPr lang="en-US" sz="1400" i="1" dirty="0" smtClean="0"/>
              <a:t>6.103MB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68872" y="2113508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Integer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984745" y="1567697"/>
            <a:ext cx="77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100,000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076289" y="1106031"/>
            <a:ext cx="77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100,000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27811" y="248284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86650" y="1918659"/>
            <a:ext cx="182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8,000,000 bytes overhead</a:t>
            </a:r>
            <a:endParaRPr lang="en-US" sz="12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464646" y="3214621"/>
            <a:ext cx="182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6,400,000 bytes overhead</a:t>
            </a:r>
          </a:p>
        </p:txBody>
      </p:sp>
      <p:sp>
        <p:nvSpPr>
          <p:cNvPr id="18" name="Regular Pentagon 17"/>
          <p:cNvSpPr/>
          <p:nvPr/>
        </p:nvSpPr>
        <p:spPr>
          <a:xfrm>
            <a:off x="3817198" y="4165432"/>
            <a:ext cx="2022813" cy="1038999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055001" y="1672438"/>
            <a:ext cx="1745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X100,000 = </a:t>
            </a:r>
            <a:r>
              <a:rPr lang="en-US" sz="1400" i="1" dirty="0" smtClean="0"/>
              <a:t>7.629MB</a:t>
            </a:r>
            <a:endParaRPr lang="en-US" sz="1400" i="1" dirty="0"/>
          </a:p>
        </p:txBody>
      </p:sp>
      <p:cxnSp>
        <p:nvCxnSpPr>
          <p:cNvPr id="20" name="Straight Arrow Connector 19"/>
          <p:cNvCxnSpPr>
            <a:stCxn id="4" idx="2"/>
          </p:cNvCxnSpPr>
          <p:nvPr/>
        </p:nvCxnSpPr>
        <p:spPr>
          <a:xfrm rot="16200000" flipH="1">
            <a:off x="4620472" y="3935769"/>
            <a:ext cx="457438" cy="1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51724" y="37079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03206" y="5688265"/>
            <a:ext cx="1849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Integer</a:t>
            </a:r>
          </a:p>
          <a:p>
            <a:r>
              <a:rPr lang="en-US" sz="1400" dirty="0" smtClean="0"/>
              <a:t> x</a:t>
            </a:r>
            <a:r>
              <a:rPr lang="en-US" sz="1400" i="1" dirty="0" smtClean="0"/>
              <a:t>800,000 =</a:t>
            </a:r>
            <a:r>
              <a:rPr lang="en-US" sz="1400" i="1" dirty="0" smtClean="0"/>
              <a:t> </a:t>
            </a:r>
            <a:r>
              <a:rPr lang="en-US" sz="1400" i="1" dirty="0" smtClean="0"/>
              <a:t>12.207</a:t>
            </a:r>
            <a:r>
              <a:rPr lang="en-US" sz="1400" i="1" dirty="0" smtClean="0"/>
              <a:t>MB</a:t>
            </a:r>
            <a:endParaRPr lang="en-US" sz="1400" i="1" dirty="0"/>
          </a:p>
        </p:txBody>
      </p:sp>
      <p:sp>
        <p:nvSpPr>
          <p:cNvPr id="23" name="Rectangle 22"/>
          <p:cNvSpPr/>
          <p:nvPr/>
        </p:nvSpPr>
        <p:spPr>
          <a:xfrm>
            <a:off x="3953906" y="5688265"/>
            <a:ext cx="1783350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4" name="Straight Arrow Connector 23"/>
          <p:cNvCxnSpPr>
            <a:stCxn id="18" idx="3"/>
            <a:endCxn id="23" idx="0"/>
          </p:cNvCxnSpPr>
          <p:nvPr/>
        </p:nvCxnSpPr>
        <p:spPr>
          <a:xfrm rot="16200000" flipH="1">
            <a:off x="4595176" y="5437860"/>
            <a:ext cx="483834" cy="169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02183" y="5204431"/>
            <a:ext cx="40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64646" y="4433500"/>
            <a:ext cx="1906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32,000,000 bytes overhead</a:t>
            </a:r>
            <a:endParaRPr lang="en-US" sz="12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4646" y="5573763"/>
            <a:ext cx="1828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3,2</a:t>
            </a:r>
            <a:r>
              <a:rPr lang="en-US" sz="1200" i="1" dirty="0" smtClean="0"/>
              <a:t>00,000 </a:t>
            </a:r>
            <a:r>
              <a:rPr lang="en-US" sz="1200" i="1" dirty="0" smtClean="0"/>
              <a:t>bytes data</a:t>
            </a:r>
            <a:endParaRPr lang="en-US" sz="1200" i="1" dirty="0" smtClean="0"/>
          </a:p>
          <a:p>
            <a:r>
              <a:rPr lang="en-US" sz="1200" i="1" dirty="0" smtClean="0"/>
              <a:t>9,6</a:t>
            </a:r>
            <a:r>
              <a:rPr lang="en-US" sz="1200" i="1" dirty="0" smtClean="0"/>
              <a:t>00,000 </a:t>
            </a:r>
            <a:r>
              <a:rPr lang="en-US" sz="1200" i="1" dirty="0" smtClean="0"/>
              <a:t>bytes overhead</a:t>
            </a:r>
            <a:endParaRPr lang="en-US" sz="12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914400" y="4411418"/>
            <a:ext cx="2152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ArrayList</a:t>
            </a:r>
            <a:r>
              <a:rPr lang="en-US" sz="1200" i="1" dirty="0" smtClean="0"/>
              <a:t> total size =</a:t>
            </a:r>
            <a:r>
              <a:rPr lang="en-US" sz="1200" i="1" dirty="0" smtClean="0"/>
              <a:t> </a:t>
            </a:r>
            <a:r>
              <a:rPr lang="en-US" sz="1200" i="1" dirty="0" smtClean="0"/>
              <a:t>56.457</a:t>
            </a:r>
            <a:r>
              <a:rPr lang="en-US" sz="1200" i="1" dirty="0" smtClean="0"/>
              <a:t>MB</a:t>
            </a:r>
            <a:endParaRPr lang="en-US" sz="1200" i="1" dirty="0" smtClean="0"/>
          </a:p>
          <a:p>
            <a:r>
              <a:rPr lang="en-US" sz="1200" i="1" dirty="0" smtClean="0"/>
              <a:t>Savings:  </a:t>
            </a:r>
            <a:r>
              <a:rPr lang="en-US" sz="1200" i="1" dirty="0" smtClean="0"/>
              <a:t>20.4%</a:t>
            </a:r>
            <a:endParaRPr lang="en-US" sz="1200" i="1" dirty="0" smtClean="0"/>
          </a:p>
          <a:p>
            <a:endParaRPr lang="en-US" sz="1200" i="1" dirty="0" smtClean="0"/>
          </a:p>
          <a:p>
            <a:r>
              <a:rPr lang="en-US" sz="1200" i="1" dirty="0" err="1" smtClean="0"/>
              <a:t>ArrayList</a:t>
            </a:r>
            <a:r>
              <a:rPr lang="en-US" sz="1200" i="1" dirty="0" smtClean="0"/>
              <a:t> bloat factor = </a:t>
            </a:r>
            <a:r>
              <a:rPr lang="en-US" sz="1200" i="1" dirty="0" smtClean="0"/>
              <a:t>94.6%</a:t>
            </a:r>
            <a:endParaRPr lang="en-US" sz="12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59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IBM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Edith Schonberg</cp:lastModifiedBy>
  <cp:revision>5</cp:revision>
  <dcterms:created xsi:type="dcterms:W3CDTF">2010-08-20T17:50:18Z</dcterms:created>
  <dcterms:modified xsi:type="dcterms:W3CDTF">2010-08-20T17:59:38Z</dcterms:modified>
</cp:coreProperties>
</file>