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034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170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21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525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83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430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357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22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479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73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8E20A-EA1D-4B22-8F32-1DD182F993F0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F2C77-433B-4CDA-B159-5938547B33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313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8E20A-EA1D-4B22-8F32-1DD182F993F0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F2C77-433B-4CDA-B159-5938547B33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961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2600" y="4876800"/>
            <a:ext cx="32004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>
                <a:solidFill>
                  <a:srgbClr val="FF0000"/>
                </a:solidFill>
              </a:rPr>
              <a:t>Presented By:</a:t>
            </a:r>
          </a:p>
          <a:p>
            <a:pPr algn="l"/>
            <a:r>
              <a:rPr lang="en-US" sz="2000" b="1" dirty="0" smtClean="0">
                <a:solidFill>
                  <a:srgbClr val="FF0000"/>
                </a:solidFill>
              </a:rPr>
              <a:t>Jitesh Kumar Bhatia</a:t>
            </a:r>
          </a:p>
          <a:p>
            <a:pPr algn="l"/>
            <a:r>
              <a:rPr lang="en-US" sz="2000" b="1" dirty="0" smtClean="0">
                <a:solidFill>
                  <a:srgbClr val="FF0000"/>
                </a:solidFill>
              </a:rPr>
              <a:t>GLA University, Mathura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941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/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30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&lt;html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&lt;head&gt;</a:t>
            </a:r>
          </a:p>
          <a:p>
            <a:pPr marL="0" indent="0">
              <a:buNone/>
            </a:pPr>
            <a:r>
              <a:rPr lang="en-US" sz="1600" dirty="0"/>
              <a:t>&lt;script&gt;</a:t>
            </a:r>
          </a:p>
          <a:p>
            <a:pPr marL="0" indent="0">
              <a:buNone/>
            </a:pPr>
            <a:r>
              <a:rPr lang="en-US" sz="1600" dirty="0"/>
              <a:t>function </a:t>
            </a:r>
            <a:r>
              <a:rPr lang="en-US" sz="1600" dirty="0" err="1"/>
              <a:t>myTimer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 smtClean="0"/>
              <a:t>     </a:t>
            </a:r>
            <a:r>
              <a:rPr lang="en-US" sz="1600" dirty="0" err="1" smtClean="0"/>
              <a:t>document.getElementById</a:t>
            </a:r>
            <a:r>
              <a:rPr lang="en-US" sz="1600" dirty="0"/>
              <a:t>("demo").</a:t>
            </a:r>
            <a:r>
              <a:rPr lang="en-US" sz="1600" dirty="0" err="1"/>
              <a:t>innerHTML</a:t>
            </a:r>
            <a:r>
              <a:rPr lang="en-US" sz="1600" dirty="0"/>
              <a:t> = Date();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&lt;/script&gt;</a:t>
            </a:r>
          </a:p>
          <a:p>
            <a:pPr marL="0" indent="0">
              <a:buNone/>
            </a:pPr>
            <a:r>
              <a:rPr lang="en-US" sz="1600" dirty="0" smtClean="0"/>
              <a:t>&lt;/head&gt;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button type="button" </a:t>
            </a:r>
            <a:r>
              <a:rPr lang="en-US" sz="1600" dirty="0" err="1"/>
              <a:t>onclick</a:t>
            </a:r>
            <a:r>
              <a:rPr lang="en-US" sz="1600" dirty="0"/>
              <a:t>="</a:t>
            </a:r>
            <a:r>
              <a:rPr lang="en-US" sz="1600" b="1" dirty="0" err="1"/>
              <a:t>setInterval</a:t>
            </a:r>
            <a:r>
              <a:rPr lang="en-US" sz="1600" b="1" dirty="0"/>
              <a:t>(function(){</a:t>
            </a:r>
            <a:r>
              <a:rPr lang="en-US" sz="1600" b="1" dirty="0" err="1"/>
              <a:t>myTimer</a:t>
            </a:r>
            <a:r>
              <a:rPr lang="en-US" sz="1600" b="1" dirty="0"/>
              <a:t>()}, 1000);</a:t>
            </a:r>
            <a:r>
              <a:rPr lang="en-US" sz="1600" dirty="0"/>
              <a:t>"&gt;Start Clock&lt;/button&gt;</a:t>
            </a:r>
          </a:p>
          <a:p>
            <a:pPr marL="0" indent="0">
              <a:buNone/>
            </a:pPr>
            <a:r>
              <a:rPr lang="en-US" sz="1600" dirty="0"/>
              <a:t>&lt;p id="demo"&gt;&lt;/p&gt;</a:t>
            </a:r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5938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0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&lt;html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&lt;head&gt;</a:t>
            </a:r>
          </a:p>
          <a:p>
            <a:pPr marL="0" indent="0">
              <a:buNone/>
            </a:pPr>
            <a:r>
              <a:rPr lang="en-US" sz="1600" dirty="0"/>
              <a:t>&lt;script&gt;</a:t>
            </a:r>
          </a:p>
          <a:p>
            <a:pPr marL="0" indent="0">
              <a:buNone/>
            </a:pPr>
            <a:r>
              <a:rPr lang="en-US" sz="1600" dirty="0"/>
              <a:t>function </a:t>
            </a:r>
            <a:r>
              <a:rPr lang="en-US" sz="1600" dirty="0" err="1"/>
              <a:t>myTimer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d = new Date();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document.getElementById</a:t>
            </a:r>
            <a:r>
              <a:rPr lang="en-US" sz="1600" dirty="0"/>
              <a:t>("demo").</a:t>
            </a:r>
            <a:r>
              <a:rPr lang="en-US" sz="1600" dirty="0" err="1"/>
              <a:t>innerHTML</a:t>
            </a:r>
            <a:r>
              <a:rPr lang="en-US" sz="1600" dirty="0"/>
              <a:t> = </a:t>
            </a:r>
            <a:r>
              <a:rPr lang="en-US" sz="1600" dirty="0" err="1"/>
              <a:t>d.toLocaleTimeString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&lt;/script&gt;</a:t>
            </a:r>
          </a:p>
          <a:p>
            <a:pPr marL="0" indent="0">
              <a:buNone/>
            </a:pPr>
            <a:r>
              <a:rPr lang="en-US" sz="1600" dirty="0" smtClean="0"/>
              <a:t>&lt;/head&gt;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button type="button" </a:t>
            </a:r>
            <a:r>
              <a:rPr lang="en-US" sz="1600" dirty="0" err="1"/>
              <a:t>onclick</a:t>
            </a:r>
            <a:r>
              <a:rPr lang="en-US" sz="1600" dirty="0"/>
              <a:t>="</a:t>
            </a:r>
            <a:r>
              <a:rPr lang="en-US" sz="1600" dirty="0" err="1"/>
              <a:t>setInterval</a:t>
            </a:r>
            <a:r>
              <a:rPr lang="en-US" sz="1600" dirty="0"/>
              <a:t>(function(){</a:t>
            </a:r>
            <a:r>
              <a:rPr lang="en-US" sz="1600" dirty="0" err="1"/>
              <a:t>myTimer</a:t>
            </a:r>
            <a:r>
              <a:rPr lang="en-US" sz="1600" dirty="0"/>
              <a:t>()}, 1000);"&gt;Start Clock&lt;/button&gt;</a:t>
            </a:r>
          </a:p>
          <a:p>
            <a:pPr marL="0" indent="0">
              <a:buNone/>
            </a:pPr>
            <a:r>
              <a:rPr lang="en-US" sz="1600" dirty="0"/>
              <a:t>&lt;p id="demo"&gt;&lt;/p&gt;</a:t>
            </a:r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00600"/>
            <a:ext cx="5638800" cy="16764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800599"/>
            <a:ext cx="5638800" cy="1676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1945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19188"/>
            <a:ext cx="89154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&lt;html&gt;</a:t>
            </a:r>
          </a:p>
          <a:p>
            <a:pPr marL="0" indent="0">
              <a:buNone/>
            </a:pPr>
            <a:r>
              <a:rPr lang="en-US" sz="1600" dirty="0"/>
              <a:t>&lt;head&gt;</a:t>
            </a:r>
          </a:p>
          <a:p>
            <a:pPr marL="0" indent="0">
              <a:buNone/>
            </a:pPr>
            <a:r>
              <a:rPr lang="en-US" sz="1600" dirty="0"/>
              <a:t>&lt;script type="text/</a:t>
            </a:r>
            <a:r>
              <a:rPr lang="en-US" sz="1600" dirty="0" err="1"/>
              <a:t>javascript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/>
              <a:t>function facto</a:t>
            </a:r>
            <a:r>
              <a:rPr lang="en-US" sz="1600" dirty="0" smtClean="0"/>
              <a:t>(){</a:t>
            </a:r>
            <a:endParaRPr lang="en-US" sz="1600" dirty="0"/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str</a:t>
            </a:r>
            <a:r>
              <a:rPr lang="en-US" sz="1600" dirty="0"/>
              <a:t>=</a:t>
            </a:r>
            <a:r>
              <a:rPr lang="en-US" sz="1600" dirty="0" err="1"/>
              <a:t>document.getElementById</a:t>
            </a:r>
            <a:r>
              <a:rPr lang="en-US" sz="1600" dirty="0"/>
              <a:t>("</a:t>
            </a:r>
            <a:r>
              <a:rPr lang="en-US" sz="1600" dirty="0" err="1"/>
              <a:t>num</a:t>
            </a:r>
            <a:r>
              <a:rPr lang="en-US" sz="1600" dirty="0"/>
              <a:t>").value;</a:t>
            </a:r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f=1;</a:t>
            </a:r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num</a:t>
            </a:r>
            <a:r>
              <a:rPr lang="en-US" sz="1600" dirty="0"/>
              <a:t>=</a:t>
            </a:r>
            <a:r>
              <a:rPr lang="en-US" sz="1600" dirty="0" err="1"/>
              <a:t>parseInt</a:t>
            </a:r>
            <a:r>
              <a:rPr lang="en-US" sz="1600" dirty="0"/>
              <a:t>(</a:t>
            </a:r>
            <a:r>
              <a:rPr lang="en-US" sz="1600" dirty="0" err="1"/>
              <a:t>str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for(i=</a:t>
            </a:r>
            <a:r>
              <a:rPr lang="en-US" sz="1600" dirty="0" err="1"/>
              <a:t>num;i</a:t>
            </a:r>
            <a:r>
              <a:rPr lang="en-US" sz="1600" dirty="0"/>
              <a:t>&gt;0;i-</a:t>
            </a:r>
            <a:r>
              <a:rPr lang="en-US" sz="1600" dirty="0" smtClean="0"/>
              <a:t>-){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f=f*i;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err="1"/>
              <a:t>document.getElementById</a:t>
            </a:r>
            <a:r>
              <a:rPr lang="en-US" sz="1600" dirty="0"/>
              <a:t>("result").</a:t>
            </a:r>
            <a:r>
              <a:rPr lang="en-US" sz="1600" dirty="0" err="1"/>
              <a:t>innerHTML</a:t>
            </a:r>
            <a:r>
              <a:rPr lang="en-US" sz="1600" dirty="0"/>
              <a:t>="The factorial of "+</a:t>
            </a:r>
            <a:r>
              <a:rPr lang="en-US" sz="1600" dirty="0" err="1"/>
              <a:t>num</a:t>
            </a:r>
            <a:r>
              <a:rPr lang="en-US" sz="1600" dirty="0"/>
              <a:t>+" is "+f;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&lt;/script&gt;</a:t>
            </a:r>
          </a:p>
          <a:p>
            <a:pPr marL="0" indent="0">
              <a:buNone/>
            </a:pPr>
            <a:r>
              <a:rPr lang="en-US" sz="1600" dirty="0"/>
              <a:t>&lt;/head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/>
              <a:t>Enter a number&lt;input type=text name=t1 id=</a:t>
            </a:r>
            <a:r>
              <a:rPr lang="en-US" sz="1600" dirty="0" err="1"/>
              <a:t>num</a:t>
            </a:r>
            <a:r>
              <a:rPr lang="en-US" sz="1600" dirty="0"/>
              <a:t>&gt; </a:t>
            </a:r>
          </a:p>
          <a:p>
            <a:pPr marL="0" indent="0">
              <a:buNone/>
            </a:pPr>
            <a:r>
              <a:rPr lang="en-US" sz="1600" dirty="0"/>
              <a:t>&lt;input type=button value="Find Factorial" </a:t>
            </a:r>
            <a:r>
              <a:rPr lang="en-US" sz="1600" dirty="0" err="1"/>
              <a:t>onclick</a:t>
            </a:r>
            <a:r>
              <a:rPr lang="en-US" sz="1600" dirty="0"/>
              <a:t>=facto()&gt;</a:t>
            </a:r>
          </a:p>
          <a:p>
            <a:pPr marL="0" indent="0">
              <a:buNone/>
            </a:pPr>
            <a:r>
              <a:rPr lang="en-US" sz="1600" dirty="0"/>
              <a:t>&lt;p id=result&gt;&lt;/p&gt;</a:t>
            </a:r>
          </a:p>
          <a:p>
            <a:pPr marL="0" indent="0">
              <a:buNone/>
            </a:pPr>
            <a:r>
              <a:rPr lang="en-US" sz="1600" dirty="0"/>
              <a:t>&lt;/body</a:t>
            </a:r>
            <a:r>
              <a:rPr lang="en-US" sz="1600" dirty="0" smtClean="0"/>
              <a:t>&gt;&lt;/</a:t>
            </a:r>
            <a:r>
              <a:rPr lang="en-US" sz="1600" dirty="0"/>
              <a:t>html&gt;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419600"/>
            <a:ext cx="6153150" cy="109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9174" y="4381500"/>
            <a:ext cx="6278626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0634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8 </a:t>
            </a:r>
            <a:br>
              <a:rPr lang="en-US" dirty="0" smtClean="0"/>
            </a:br>
            <a:r>
              <a:rPr lang="en-US" dirty="0" smtClean="0"/>
              <a:t>(script without function)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&lt;html&gt;</a:t>
            </a:r>
          </a:p>
          <a:p>
            <a:pPr marL="0" indent="0">
              <a:buNone/>
            </a:pPr>
            <a:r>
              <a:rPr lang="en-US" sz="1600" dirty="0"/>
              <a:t>&lt;head&gt;&lt;/head&gt;</a:t>
            </a:r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script type="text/</a:t>
            </a:r>
            <a:r>
              <a:rPr lang="en-US" sz="1600" dirty="0" err="1"/>
              <a:t>javascript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 err="1"/>
              <a:t>str</a:t>
            </a:r>
            <a:r>
              <a:rPr lang="en-US" sz="1600" dirty="0"/>
              <a:t>=prompt("Enter a number","10");</a:t>
            </a:r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f=1;</a:t>
            </a:r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num</a:t>
            </a:r>
            <a:r>
              <a:rPr lang="en-US" sz="1600" dirty="0"/>
              <a:t>=</a:t>
            </a:r>
            <a:r>
              <a:rPr lang="en-US" sz="1600" dirty="0" err="1"/>
              <a:t>parseInt</a:t>
            </a:r>
            <a:r>
              <a:rPr lang="en-US" sz="1600" dirty="0"/>
              <a:t>(</a:t>
            </a:r>
            <a:r>
              <a:rPr lang="en-US" sz="1600" dirty="0" err="1"/>
              <a:t>str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for(i=</a:t>
            </a:r>
            <a:r>
              <a:rPr lang="en-US" sz="1600" dirty="0" err="1"/>
              <a:t>num;i</a:t>
            </a:r>
            <a:r>
              <a:rPr lang="en-US" sz="1600" dirty="0"/>
              <a:t>&gt;0;i--)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	f=f*i;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 err="1"/>
              <a:t>document.write</a:t>
            </a:r>
            <a:r>
              <a:rPr lang="en-US" sz="1600" dirty="0"/>
              <a:t>("The factorial of "+</a:t>
            </a:r>
            <a:r>
              <a:rPr lang="en-US" sz="1600" dirty="0" err="1"/>
              <a:t>num</a:t>
            </a:r>
            <a:r>
              <a:rPr lang="en-US" sz="1600" dirty="0"/>
              <a:t>+" is "+f);</a:t>
            </a:r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script&gt;</a:t>
            </a:r>
          </a:p>
          <a:p>
            <a:pPr marL="0" indent="0">
              <a:buNone/>
            </a:pPr>
            <a:r>
              <a:rPr lang="en-US" sz="1600" dirty="0"/>
              <a:t>&lt;/body&gt;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19200"/>
            <a:ext cx="5105400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52416" y="3590544"/>
            <a:ext cx="4133850" cy="1362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2400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&lt;html</a:t>
            </a:r>
            <a:r>
              <a:rPr lang="en-US" sz="1600" dirty="0" smtClean="0"/>
              <a:t>&gt;&lt;</a:t>
            </a:r>
            <a:r>
              <a:rPr lang="en-US" sz="1600" dirty="0"/>
              <a:t>head&gt;</a:t>
            </a:r>
          </a:p>
          <a:p>
            <a:pPr marL="0" indent="0">
              <a:buNone/>
            </a:pPr>
            <a:r>
              <a:rPr lang="en-US" sz="1600" dirty="0"/>
              <a:t>&lt;script type="text/</a:t>
            </a:r>
            <a:r>
              <a:rPr lang="en-US" sz="1600" dirty="0" err="1"/>
              <a:t>javascript</a:t>
            </a:r>
            <a:r>
              <a:rPr lang="en-US" sz="1600" dirty="0"/>
              <a:t>"&gt;</a:t>
            </a:r>
          </a:p>
          <a:p>
            <a:pPr marL="0" indent="0">
              <a:buNone/>
            </a:pPr>
            <a:r>
              <a:rPr lang="en-US" sz="1600" dirty="0"/>
              <a:t>function xyz(){</a:t>
            </a:r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str</a:t>
            </a:r>
            <a:r>
              <a:rPr lang="en-US" sz="1600" dirty="0"/>
              <a:t>=</a:t>
            </a:r>
            <a:r>
              <a:rPr lang="en-US" sz="1600" dirty="0" err="1"/>
              <a:t>document.getElementById</a:t>
            </a:r>
            <a:r>
              <a:rPr lang="en-US" sz="1600" dirty="0"/>
              <a:t>("</a:t>
            </a:r>
            <a:r>
              <a:rPr lang="en-US" sz="1600" dirty="0" err="1"/>
              <a:t>num</a:t>
            </a:r>
            <a:r>
              <a:rPr lang="en-US" sz="1600" dirty="0"/>
              <a:t>").value;</a:t>
            </a:r>
          </a:p>
          <a:p>
            <a:pPr marL="0" indent="0">
              <a:buNone/>
            </a:pPr>
            <a:r>
              <a:rPr lang="en-US" sz="1600" dirty="0" err="1"/>
              <a:t>var</a:t>
            </a:r>
            <a:r>
              <a:rPr lang="en-US" sz="1600" dirty="0"/>
              <a:t> </a:t>
            </a:r>
            <a:r>
              <a:rPr lang="en-US" sz="1600" dirty="0" err="1"/>
              <a:t>num</a:t>
            </a:r>
            <a:r>
              <a:rPr lang="en-US" sz="1600" dirty="0"/>
              <a:t>=</a:t>
            </a:r>
            <a:r>
              <a:rPr lang="en-US" sz="1600" dirty="0" err="1"/>
              <a:t>parseInt</a:t>
            </a:r>
            <a:r>
              <a:rPr lang="en-US" sz="1600" dirty="0"/>
              <a:t>(</a:t>
            </a:r>
            <a:r>
              <a:rPr lang="en-US" sz="1600" dirty="0" err="1"/>
              <a:t>str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 err="1"/>
              <a:t>document.getElementById</a:t>
            </a:r>
            <a:r>
              <a:rPr lang="en-US" sz="1600" dirty="0"/>
              <a:t>("result").</a:t>
            </a:r>
            <a:r>
              <a:rPr lang="en-US" sz="1600" dirty="0" err="1"/>
              <a:t>innerHTML</a:t>
            </a:r>
            <a:r>
              <a:rPr lang="en-US" sz="1600" dirty="0"/>
              <a:t>="";</a:t>
            </a:r>
          </a:p>
          <a:p>
            <a:pPr marL="0" indent="0">
              <a:buNone/>
            </a:pPr>
            <a:r>
              <a:rPr lang="en-US" sz="1600" dirty="0"/>
              <a:t>for(i=1;i&lt;=10;i++){</a:t>
            </a:r>
          </a:p>
          <a:p>
            <a:pPr marL="0" indent="0">
              <a:buNone/>
            </a:pPr>
            <a:r>
              <a:rPr lang="en-US" sz="1600" dirty="0" err="1" smtClean="0"/>
              <a:t>document.getElementById</a:t>
            </a:r>
            <a:r>
              <a:rPr lang="en-US" sz="1600" dirty="0"/>
              <a:t>("result").</a:t>
            </a:r>
            <a:r>
              <a:rPr lang="en-US" sz="1600" dirty="0" err="1"/>
              <a:t>innerHTML</a:t>
            </a:r>
            <a:r>
              <a:rPr lang="en-US" sz="1600" dirty="0"/>
              <a:t>+="&lt;</a:t>
            </a:r>
            <a:r>
              <a:rPr lang="en-US" sz="1600" dirty="0" err="1"/>
              <a:t>tr</a:t>
            </a:r>
            <a:r>
              <a:rPr lang="en-US" sz="1600" dirty="0"/>
              <a:t>&gt;&lt;td&gt;" + </a:t>
            </a:r>
            <a:r>
              <a:rPr lang="en-US" sz="1600" dirty="0" err="1"/>
              <a:t>num</a:t>
            </a:r>
            <a:r>
              <a:rPr lang="en-US" sz="1600" dirty="0"/>
              <a:t> + "&lt;/td&gt;&lt;td&gt;*&lt;/td&gt;&lt;td&gt;" + i + "&lt;/td&gt;&lt;td&gt;=&lt;/td&gt;&lt;td&gt;" + </a:t>
            </a:r>
            <a:r>
              <a:rPr lang="en-US" sz="1600" dirty="0" err="1"/>
              <a:t>num</a:t>
            </a:r>
            <a:r>
              <a:rPr lang="en-US" sz="1600" dirty="0"/>
              <a:t>*i+ "&lt;/td&gt;&lt;/</a:t>
            </a:r>
            <a:r>
              <a:rPr lang="en-US" sz="1600" dirty="0" err="1"/>
              <a:t>tr</a:t>
            </a:r>
            <a:r>
              <a:rPr lang="en-US" sz="1600" dirty="0"/>
              <a:t>&gt;";</a:t>
            </a:r>
          </a:p>
          <a:p>
            <a:pPr marL="0" indent="0">
              <a:buNone/>
            </a:pPr>
            <a:r>
              <a:rPr lang="en-US" sz="1600" dirty="0" smtClean="0"/>
              <a:t>}}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&lt;/script&gt;</a:t>
            </a:r>
          </a:p>
          <a:p>
            <a:pPr marL="0" indent="0">
              <a:buNone/>
            </a:pPr>
            <a:r>
              <a:rPr lang="en-US" sz="1600" dirty="0"/>
              <a:t>&lt;/head&gt;</a:t>
            </a:r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/>
              <a:t>Enter a number&lt;input type=text name=t1 id=</a:t>
            </a:r>
            <a:r>
              <a:rPr lang="en-US" sz="1600" dirty="0" err="1"/>
              <a:t>num</a:t>
            </a:r>
            <a:r>
              <a:rPr lang="en-US" sz="1600" dirty="0"/>
              <a:t>&gt; </a:t>
            </a:r>
          </a:p>
          <a:p>
            <a:pPr marL="0" indent="0">
              <a:buNone/>
            </a:pPr>
            <a:r>
              <a:rPr lang="en-US" sz="1600" dirty="0"/>
              <a:t>&lt;input type=button value="Show Table" </a:t>
            </a:r>
            <a:r>
              <a:rPr lang="en-US" sz="1600" dirty="0" err="1"/>
              <a:t>onclick</a:t>
            </a:r>
            <a:r>
              <a:rPr lang="en-US" sz="1600" dirty="0"/>
              <a:t>=xyz()&gt;</a:t>
            </a:r>
          </a:p>
          <a:p>
            <a:pPr marL="0" indent="0">
              <a:buNone/>
            </a:pPr>
            <a:r>
              <a:rPr lang="en-US" sz="1600" dirty="0"/>
              <a:t>&lt;table border=1 id=result&gt;</a:t>
            </a:r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table&gt;</a:t>
            </a:r>
          </a:p>
          <a:p>
            <a:pPr marL="0" indent="0">
              <a:buNone/>
            </a:pPr>
            <a:r>
              <a:rPr lang="en-US" sz="1600" dirty="0"/>
              <a:t>&lt;/body</a:t>
            </a:r>
            <a:r>
              <a:rPr lang="en-US" sz="1600" dirty="0" smtClean="0"/>
              <a:t>&gt;&lt;/</a:t>
            </a:r>
            <a:r>
              <a:rPr lang="en-US" sz="1600" dirty="0"/>
              <a:t>html&gt;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933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5287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&lt;html</a:t>
            </a:r>
            <a:r>
              <a:rPr lang="en-US" sz="1600" dirty="0" smtClean="0"/>
              <a:t>&gt;&lt;head&gt;</a:t>
            </a:r>
          </a:p>
          <a:p>
            <a:pPr marL="0" indent="0">
              <a:buNone/>
            </a:pPr>
            <a:r>
              <a:rPr lang="en-US" sz="1600" dirty="0"/>
              <a:t>&lt;script&gt;</a:t>
            </a:r>
          </a:p>
          <a:p>
            <a:pPr marL="0" indent="0">
              <a:buNone/>
            </a:pPr>
            <a:r>
              <a:rPr lang="en-US" sz="1600" dirty="0"/>
              <a:t>function </a:t>
            </a:r>
            <a:r>
              <a:rPr lang="en-US" sz="1600" dirty="0" err="1"/>
              <a:t>changeImage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image = </a:t>
            </a:r>
            <a:r>
              <a:rPr lang="en-US" sz="1600" dirty="0" err="1"/>
              <a:t>document.getElementById</a:t>
            </a:r>
            <a:r>
              <a:rPr lang="en-US" sz="1600" dirty="0"/>
              <a:t>('</a:t>
            </a:r>
            <a:r>
              <a:rPr lang="en-US" sz="1600" dirty="0" err="1"/>
              <a:t>myImage</a:t>
            </a:r>
            <a:r>
              <a:rPr lang="en-US" sz="1600" dirty="0"/>
              <a:t>');</a:t>
            </a:r>
          </a:p>
          <a:p>
            <a:pPr marL="0" indent="0">
              <a:buNone/>
            </a:pPr>
            <a:r>
              <a:rPr lang="en-US" sz="1600" dirty="0"/>
              <a:t>    if (</a:t>
            </a:r>
            <a:r>
              <a:rPr lang="en-US" sz="1600" dirty="0" err="1"/>
              <a:t>image.src.match</a:t>
            </a:r>
            <a:r>
              <a:rPr lang="en-US" sz="1600" dirty="0"/>
              <a:t>("</a:t>
            </a:r>
            <a:r>
              <a:rPr lang="en-US" sz="1600" dirty="0" err="1"/>
              <a:t>bulbon</a:t>
            </a:r>
            <a:r>
              <a:rPr lang="en-US" sz="1600" dirty="0"/>
              <a:t>")) 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image.src</a:t>
            </a:r>
            <a:r>
              <a:rPr lang="en-US" sz="1600" dirty="0"/>
              <a:t> = "pic_bulboff.gif";</a:t>
            </a:r>
          </a:p>
          <a:p>
            <a:pPr marL="0" indent="0">
              <a:buNone/>
            </a:pPr>
            <a:r>
              <a:rPr lang="en-US" sz="1600" dirty="0"/>
              <a:t>    } else 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image.src</a:t>
            </a:r>
            <a:r>
              <a:rPr lang="en-US" sz="1600" dirty="0"/>
              <a:t> = "pic_bulbon.gif";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&lt;/script</a:t>
            </a:r>
            <a:r>
              <a:rPr lang="en-US" sz="1600" dirty="0" smtClean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&lt;/head&gt;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&lt;body&gt;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h1&gt;Click the bulb for ON/OFF&lt;/h1&gt;</a:t>
            </a:r>
          </a:p>
          <a:p>
            <a:pPr marL="0" indent="0">
              <a:buNone/>
            </a:pPr>
            <a:r>
              <a:rPr lang="en-US" sz="1600" dirty="0" smtClean="0"/>
              <a:t>&lt;</a:t>
            </a:r>
            <a:r>
              <a:rPr lang="en-US" sz="1600" dirty="0"/>
              <a:t>center&gt;&lt;</a:t>
            </a:r>
            <a:r>
              <a:rPr lang="en-US" sz="1600" dirty="0" err="1"/>
              <a:t>img</a:t>
            </a:r>
            <a:r>
              <a:rPr lang="en-US" sz="1600" dirty="0"/>
              <a:t> id="</a:t>
            </a:r>
            <a:r>
              <a:rPr lang="en-US" sz="1600" dirty="0" err="1"/>
              <a:t>myImage</a:t>
            </a:r>
            <a:r>
              <a:rPr lang="en-US" sz="1600" dirty="0"/>
              <a:t>" </a:t>
            </a:r>
            <a:r>
              <a:rPr lang="en-US" sz="1600" dirty="0" err="1"/>
              <a:t>onclick</a:t>
            </a:r>
            <a:r>
              <a:rPr lang="en-US" sz="1600" dirty="0"/>
              <a:t>="</a:t>
            </a:r>
            <a:r>
              <a:rPr lang="en-US" sz="1600" dirty="0" err="1"/>
              <a:t>changeImage</a:t>
            </a:r>
            <a:r>
              <a:rPr lang="en-US" sz="1600" dirty="0"/>
              <a:t>()" </a:t>
            </a:r>
            <a:r>
              <a:rPr lang="en-US" sz="1600" dirty="0" err="1"/>
              <a:t>src</a:t>
            </a:r>
            <a:r>
              <a:rPr lang="en-US" sz="1600" dirty="0"/>
              <a:t>="pic_bulboff.gif" width="100" height="180"&gt;</a:t>
            </a:r>
          </a:p>
          <a:p>
            <a:pPr marL="0" indent="0">
              <a:buNone/>
            </a:pPr>
            <a:r>
              <a:rPr lang="en-US" sz="1600" dirty="0"/>
              <a:t>&lt;/center&gt;</a:t>
            </a:r>
          </a:p>
          <a:p>
            <a:pPr marL="0" indent="0">
              <a:buNone/>
            </a:pPr>
            <a:r>
              <a:rPr lang="en-US" sz="1600" dirty="0" smtClean="0"/>
              <a:t>&lt;/</a:t>
            </a:r>
            <a:r>
              <a:rPr lang="en-US" sz="1600" dirty="0"/>
              <a:t>body&gt;</a:t>
            </a:r>
          </a:p>
          <a:p>
            <a:pPr marL="0" indent="0">
              <a:buNone/>
            </a:pPr>
            <a:r>
              <a:rPr lang="en-US" sz="1600" dirty="0"/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733800"/>
            <a:ext cx="7162800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4668" y="3733800"/>
            <a:ext cx="7228332" cy="1201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8452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Javascript (some)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35357182"/>
              </p:ext>
            </p:extLst>
          </p:nvPr>
        </p:nvGraphicFramePr>
        <p:xfrm>
          <a:off x="457200" y="1397000"/>
          <a:ext cx="8305800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124"/>
                <a:gridCol w="6264676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Event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onchange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 HTML element has been changed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onclick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clicks an HTML element</a:t>
                      </a:r>
                    </a:p>
                  </a:txBody>
                  <a:tcPr marL="60960" marR="60960" marT="60960" marB="60960"/>
                </a:tc>
              </a:tr>
              <a:tr h="38608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onmouseover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moves the mouse over an HTML element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onmouseout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onkeydown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pushes a keyboard key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onload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browser has finished loading the page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onsubmit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submitting the 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onblur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Triggers when the </a:t>
                      </a:r>
                      <a:r>
                        <a:rPr lang="en-US" dirty="0" smtClean="0">
                          <a:effectLst/>
                        </a:rPr>
                        <a:t>window/element </a:t>
                      </a:r>
                      <a:r>
                        <a:rPr lang="en-US" dirty="0">
                          <a:effectLst/>
                        </a:rPr>
                        <a:t>loses focus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onfocus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Triggers when the </a:t>
                      </a:r>
                      <a:r>
                        <a:rPr lang="en-US" dirty="0" smtClean="0">
                          <a:effectLst/>
                        </a:rPr>
                        <a:t>window/element </a:t>
                      </a:r>
                      <a:r>
                        <a:rPr lang="en-US" dirty="0">
                          <a:effectLst/>
                        </a:rPr>
                        <a:t>gets focus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onunload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Triggers when the user leaves the document</a:t>
                      </a:r>
                    </a:p>
                  </a:txBody>
                  <a:tcPr marL="60960" marR="60960" marT="60960" marB="6096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ondblclick</a:t>
                      </a:r>
                      <a:endParaRPr lang="en-US" dirty="0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Triggers on a mouse double-click</a:t>
                      </a:r>
                    </a:p>
                  </a:txBody>
                  <a:tcPr marL="60960" marR="6096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084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Pop up Boxes in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531"/>
            <a:ext cx="8229600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800" dirty="0"/>
              <a:t>Alert box with text and [OK] button</a:t>
            </a:r>
          </a:p>
          <a:p>
            <a:pPr lvl="1">
              <a:defRPr/>
            </a:pPr>
            <a:r>
              <a:rPr lang="en-US" sz="1600" dirty="0"/>
              <a:t>Just a message shown in a dialog box:</a:t>
            </a:r>
          </a:p>
          <a:p>
            <a:pPr lvl="1">
              <a:buFontTx/>
              <a:buNone/>
              <a:defRPr/>
            </a:pPr>
            <a:endParaRPr lang="en-US" sz="16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Confirmation </a:t>
            </a:r>
            <a:r>
              <a:rPr lang="en-US" sz="1800" dirty="0"/>
              <a:t>box</a:t>
            </a:r>
          </a:p>
          <a:p>
            <a:pPr lvl="1">
              <a:defRPr/>
            </a:pPr>
            <a:r>
              <a:rPr lang="en-US" sz="1600" dirty="0"/>
              <a:t>Contains text, [OK] button and [Cancel] button: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nsolas" pitchFamily="49" charset="0"/>
            </a:endParaRPr>
          </a:p>
          <a:p>
            <a:pPr>
              <a:defRPr/>
            </a:pP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Prompt </a:t>
            </a:r>
            <a:r>
              <a:rPr lang="en-US" sz="1800" dirty="0"/>
              <a:t>box</a:t>
            </a:r>
          </a:p>
          <a:p>
            <a:pPr lvl="1">
              <a:defRPr/>
            </a:pPr>
            <a:r>
              <a:rPr lang="en-US" sz="1600" dirty="0"/>
              <a:t>Contains text, input field with default value:</a:t>
            </a:r>
          </a:p>
          <a:p>
            <a:endParaRPr lang="en-US" sz="1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90600" y="19812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alert("Some </a:t>
            </a:r>
            <a:r>
              <a:rPr lang="nb-NO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text here");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21080" y="3226713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inp = confirm("Are </a:t>
            </a:r>
            <a:r>
              <a:rPr lang="nb-NO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you sure?");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4495800"/>
            <a:ext cx="71628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nb-NO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 inp = prompt </a:t>
            </a:r>
            <a:r>
              <a:rPr lang="nb-NO" sz="22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("enter amount", 10</a:t>
            </a:r>
            <a:r>
              <a:rPr lang="nb-NO" sz="22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  <a:endParaRPr lang="nb-NO" sz="22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645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dirty="0" smtClean="0"/>
              <a:t>Form validation is checking the format of each of the element in the form at client side before sending the data to the server.</a:t>
            </a:r>
          </a:p>
          <a:p>
            <a:pPr algn="just"/>
            <a:r>
              <a:rPr lang="en-US" sz="1800" dirty="0" smtClean="0"/>
              <a:t>Form validation can be done using </a:t>
            </a:r>
            <a:r>
              <a:rPr lang="en-US" sz="1800" dirty="0"/>
              <a:t>J</a:t>
            </a:r>
            <a:r>
              <a:rPr lang="en-US" sz="1800" dirty="0" smtClean="0"/>
              <a:t>avascript.</a:t>
            </a:r>
          </a:p>
          <a:p>
            <a:pPr algn="just"/>
            <a:r>
              <a:rPr lang="en-US" sz="1800" dirty="0" smtClean="0"/>
              <a:t>Some of the form validations are:</a:t>
            </a:r>
          </a:p>
          <a:p>
            <a:pPr lvl="1" algn="just"/>
            <a:r>
              <a:rPr lang="en-US" sz="1600" dirty="0" smtClean="0"/>
              <a:t>Checking whether the fields are filled or not.</a:t>
            </a:r>
          </a:p>
          <a:p>
            <a:pPr lvl="1" algn="just"/>
            <a:r>
              <a:rPr lang="en-US" sz="1600" dirty="0" smtClean="0"/>
              <a:t>Mobile number is of 10 digits.</a:t>
            </a:r>
          </a:p>
          <a:p>
            <a:pPr lvl="1" algn="just"/>
            <a:r>
              <a:rPr lang="en-US" sz="1600" dirty="0" smtClean="0"/>
              <a:t>Email ID must be in correct format.</a:t>
            </a:r>
          </a:p>
          <a:p>
            <a:pPr lvl="1" algn="just"/>
            <a:r>
              <a:rPr lang="en-US" sz="1600" dirty="0" smtClean="0"/>
              <a:t>Password and confirm password should be same.</a:t>
            </a:r>
          </a:p>
          <a:p>
            <a:pPr lvl="1" algn="just"/>
            <a:r>
              <a:rPr lang="en-US" sz="1600" dirty="0" smtClean="0"/>
              <a:t>Checking password for certain rules.</a:t>
            </a:r>
          </a:p>
          <a:p>
            <a:pPr lvl="1" algn="just"/>
            <a:r>
              <a:rPr lang="en-US" sz="1600" dirty="0" smtClean="0"/>
              <a:t>Mobile number should start with +91.</a:t>
            </a:r>
          </a:p>
          <a:p>
            <a:pPr lvl="1"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9929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images-3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935461">
            <a:off x="2364088" y="1466850"/>
            <a:ext cx="52514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373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JavaScript is a front-end scripting language developed by Netscape for dynamic content.</a:t>
            </a:r>
          </a:p>
          <a:p>
            <a:pPr algn="just"/>
            <a:r>
              <a:rPr lang="en-US" sz="2000" dirty="0" smtClean="0"/>
              <a:t>Lightweight, but with limited capabilities.</a:t>
            </a:r>
          </a:p>
          <a:p>
            <a:pPr algn="just"/>
            <a:r>
              <a:rPr lang="en-US" sz="2000" dirty="0" smtClean="0"/>
              <a:t>Client-side technology</a:t>
            </a:r>
          </a:p>
          <a:p>
            <a:pPr lvl="1" algn="just"/>
            <a:r>
              <a:rPr lang="en-US" sz="1800" dirty="0" smtClean="0"/>
              <a:t>Embedded in your HTML page</a:t>
            </a:r>
          </a:p>
          <a:p>
            <a:pPr lvl="1" algn="just"/>
            <a:r>
              <a:rPr lang="en-US" sz="1800" dirty="0" smtClean="0"/>
              <a:t>Interpreted by the Web browser</a:t>
            </a:r>
          </a:p>
          <a:p>
            <a:pPr algn="just"/>
            <a:r>
              <a:rPr lang="en-US" sz="2000" dirty="0" smtClean="0"/>
              <a:t>Simple and flexible</a:t>
            </a:r>
            <a:endParaRPr lang="en-US" sz="2000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9686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JavaScript allows interactivity such as:</a:t>
            </a:r>
          </a:p>
          <a:p>
            <a:pPr lvl="1"/>
            <a:r>
              <a:rPr lang="en-US" sz="1800" dirty="0" smtClean="0"/>
              <a:t>Implementing form validation</a:t>
            </a:r>
          </a:p>
          <a:p>
            <a:pPr lvl="1"/>
            <a:r>
              <a:rPr lang="en-US" sz="1800" dirty="0" smtClean="0"/>
              <a:t>React to user actions</a:t>
            </a:r>
          </a:p>
          <a:p>
            <a:pPr lvl="1"/>
            <a:r>
              <a:rPr lang="en-US" sz="1800" dirty="0" smtClean="0"/>
              <a:t>Changing an image on moving mouse over it</a:t>
            </a:r>
          </a:p>
          <a:p>
            <a:pPr lvl="1"/>
            <a:r>
              <a:rPr lang="en-US" sz="1800" dirty="0" smtClean="0"/>
              <a:t>Sections of a page appearing and disappearing</a:t>
            </a:r>
          </a:p>
          <a:p>
            <a:pPr lvl="1"/>
            <a:r>
              <a:rPr lang="en-US" sz="1800" dirty="0" smtClean="0"/>
              <a:t>Content loading and changing dynamically</a:t>
            </a:r>
          </a:p>
          <a:p>
            <a:pPr lvl="1"/>
            <a:r>
              <a:rPr lang="en-US" sz="1800" dirty="0" smtClean="0"/>
              <a:t>Performing complex calculations</a:t>
            </a:r>
          </a:p>
          <a:p>
            <a:pPr lvl="1"/>
            <a:r>
              <a:rPr lang="en-US" sz="1800" dirty="0"/>
              <a:t>M</a:t>
            </a:r>
            <a:r>
              <a:rPr lang="en-US" sz="1800" dirty="0" smtClean="0"/>
              <a:t>any others….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87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Javascript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JavaScript code can be placed in:</a:t>
            </a:r>
          </a:p>
          <a:p>
            <a:pPr lvl="1"/>
            <a:r>
              <a:rPr lang="en-US" sz="2000" dirty="0" smtClean="0"/>
              <a:t>&lt;script&gt; tag in the head </a:t>
            </a:r>
          </a:p>
          <a:p>
            <a:pPr lvl="1"/>
            <a:r>
              <a:rPr lang="en-US" sz="2000" dirty="0" smtClean="0"/>
              <a:t>&lt;script&gt; tag in the body – not recommended</a:t>
            </a:r>
          </a:p>
          <a:p>
            <a:pPr lvl="1"/>
            <a:r>
              <a:rPr lang="en-US" sz="2000" dirty="0" smtClean="0"/>
              <a:t>External files, linked via &lt;script&gt; tag the head</a:t>
            </a:r>
          </a:p>
          <a:p>
            <a:pPr lvl="2"/>
            <a:r>
              <a:rPr lang="en-US" sz="1800" dirty="0" smtClean="0"/>
              <a:t>Files usually have .</a:t>
            </a:r>
            <a:r>
              <a:rPr lang="en-US" sz="1800" dirty="0" err="1" smtClean="0"/>
              <a:t>js</a:t>
            </a:r>
            <a:r>
              <a:rPr lang="en-US" sz="1800" dirty="0" smtClean="0"/>
              <a:t> extension</a:t>
            </a:r>
          </a:p>
          <a:p>
            <a:pPr lvl="2"/>
            <a:r>
              <a:rPr lang="en-US" sz="1800" dirty="0" smtClean="0"/>
              <a:t>Highly recommended</a:t>
            </a:r>
          </a:p>
          <a:p>
            <a:pPr lvl="2"/>
            <a:r>
              <a:rPr lang="en-US" sz="1800" dirty="0" smtClean="0"/>
              <a:t>The .</a:t>
            </a:r>
            <a:r>
              <a:rPr lang="en-US" sz="1800" dirty="0" err="1" smtClean="0"/>
              <a:t>js</a:t>
            </a:r>
            <a:r>
              <a:rPr lang="en-US" sz="1800" dirty="0" smtClean="0"/>
              <a:t> files get cached by the browser</a:t>
            </a:r>
          </a:p>
          <a:p>
            <a:pPr lvl="1"/>
            <a:r>
              <a:rPr lang="en-US" sz="2000" dirty="0" smtClean="0"/>
              <a:t>Linking an external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file named “abc.js”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</a:p>
          <a:p>
            <a:endParaRPr lang="en-US" sz="24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14400" y="4267200"/>
            <a:ext cx="7696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&lt;script src=“abc.js” type="text/javscript"&gt; &lt;/script&gt;</a:t>
            </a:r>
          </a:p>
        </p:txBody>
      </p:sp>
      <p:pic>
        <p:nvPicPr>
          <p:cNvPr id="5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697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2800" dirty="0" smtClean="0"/>
              <a:t>When does </a:t>
            </a:r>
            <a:r>
              <a:rPr lang="en-US" sz="2800" dirty="0"/>
              <a:t>J</a:t>
            </a:r>
            <a:r>
              <a:rPr lang="en-US" sz="2800" dirty="0" smtClean="0"/>
              <a:t>avascript </a:t>
            </a:r>
            <a:br>
              <a:rPr lang="en-US" sz="2800" dirty="0" smtClean="0"/>
            </a:br>
            <a:r>
              <a:rPr lang="en-US" sz="2800" dirty="0" smtClean="0"/>
              <a:t>code gets executed?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JavaScript code is executed during the page loading or when the browser fires an event</a:t>
            </a:r>
          </a:p>
          <a:p>
            <a:pPr lvl="1" algn="just"/>
            <a:r>
              <a:rPr lang="en-US" sz="1800" dirty="0" smtClean="0"/>
              <a:t>All statements are executed at page loading</a:t>
            </a:r>
          </a:p>
          <a:p>
            <a:pPr lvl="1" algn="just"/>
            <a:r>
              <a:rPr lang="en-US" sz="1800" dirty="0" smtClean="0"/>
              <a:t>Some statements just define functions that can be called later</a:t>
            </a:r>
          </a:p>
          <a:p>
            <a:pPr lvl="1" algn="just"/>
            <a:r>
              <a:rPr lang="en-US" sz="1800" dirty="0" smtClean="0"/>
              <a:t>Function calls can be attached as "event handlers" via tag attributes (</a:t>
            </a:r>
            <a:r>
              <a:rPr lang="en-US" sz="1800" dirty="0" err="1" smtClean="0"/>
              <a:t>onsubmit</a:t>
            </a:r>
            <a:r>
              <a:rPr lang="en-US" sz="1800" dirty="0" smtClean="0"/>
              <a:t>, </a:t>
            </a:r>
            <a:r>
              <a:rPr lang="en-US" sz="1800" dirty="0" err="1" smtClean="0"/>
              <a:t>onclick</a:t>
            </a:r>
            <a:r>
              <a:rPr lang="en-US" sz="1800" dirty="0" smtClean="0"/>
              <a:t>, </a:t>
            </a:r>
            <a:r>
              <a:rPr lang="en-US" sz="1800" dirty="0" err="1" smtClean="0"/>
              <a:t>onkeypress</a:t>
            </a:r>
            <a:r>
              <a:rPr lang="en-US" sz="1800" dirty="0" smtClean="0"/>
              <a:t>, etc.)</a:t>
            </a:r>
          </a:p>
          <a:p>
            <a:pPr lvl="1" algn="just"/>
            <a:r>
              <a:rPr lang="en-US" sz="1800" dirty="0" smtClean="0"/>
              <a:t>Executed when the event is fired by the browser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484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&lt;html&gt;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&lt;head&gt;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&lt;script type="text/javascript"&gt;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  function test (</a:t>
            </a:r>
            <a:r>
              <a:rPr lang="en-US" sz="1800" noProof="1" smtClean="0">
                <a:cs typeface="Consolas" pitchFamily="49" charset="0"/>
                <a:sym typeface="Wingdings" pitchFamily="2" charset="2"/>
              </a:rPr>
              <a:t>) </a:t>
            </a:r>
            <a:r>
              <a:rPr lang="en-US" sz="1800" noProof="1">
                <a:cs typeface="Consolas" pitchFamily="49" charset="0"/>
                <a:sym typeface="Wingdings" pitchFamily="2" charset="2"/>
              </a:rPr>
              <a:t>{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    </a:t>
            </a:r>
            <a:r>
              <a:rPr lang="en-US" sz="1800" noProof="1" smtClean="0">
                <a:cs typeface="Consolas" pitchFamily="49" charset="0"/>
                <a:sym typeface="Wingdings" pitchFamily="2" charset="2"/>
              </a:rPr>
              <a:t>alert(“Image Clicked”);</a:t>
            </a:r>
            <a:endParaRPr lang="en-US" sz="1800" noProof="1"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  }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&lt;/script&gt;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&lt;/head&gt;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endParaRPr lang="en-US" sz="1800" noProof="1">
              <a:cs typeface="Consolas" pitchFamily="49" charset="0"/>
              <a:sym typeface="Wingdings" pitchFamily="2" charset="2"/>
            </a:endParaRP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&lt;body&gt;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  &lt;img </a:t>
            </a:r>
            <a:r>
              <a:rPr lang="en-US" sz="1800" noProof="1" smtClean="0">
                <a:cs typeface="Consolas" pitchFamily="49" charset="0"/>
                <a:sym typeface="Wingdings" pitchFamily="2" charset="2"/>
              </a:rPr>
              <a:t>src=“logo.jpg” </a:t>
            </a:r>
            <a:r>
              <a:rPr lang="en-US" sz="1800" noProof="1">
                <a:cs typeface="Consolas" pitchFamily="49" charset="0"/>
                <a:sym typeface="Wingdings" pitchFamily="2" charset="2"/>
              </a:rPr>
              <a:t>onclick="test</a:t>
            </a:r>
            <a:r>
              <a:rPr lang="en-US" sz="1800" noProof="1" smtClean="0">
                <a:cs typeface="Consolas" pitchFamily="49" charset="0"/>
                <a:sym typeface="Wingdings" pitchFamily="2" charset="2"/>
              </a:rPr>
              <a:t>()" </a:t>
            </a:r>
            <a:r>
              <a:rPr lang="en-US" sz="1800" noProof="1">
                <a:cs typeface="Consolas" pitchFamily="49" charset="0"/>
                <a:sym typeface="Wingdings" pitchFamily="2" charset="2"/>
              </a:rPr>
              <a:t>/&gt;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&lt;/body&gt;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  <a:defRPr/>
            </a:pPr>
            <a:r>
              <a:rPr lang="en-US" sz="1800" noProof="1">
                <a:cs typeface="Consolas" pitchFamily="49" charset="0"/>
                <a:sym typeface="Wingdings" pitchFamily="2" charset="2"/>
              </a:rPr>
              <a:t>&lt;/html&gt;</a:t>
            </a:r>
          </a:p>
          <a:p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895600"/>
            <a:ext cx="4638164" cy="1600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52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9037"/>
            <a:ext cx="8229600" cy="4525963"/>
          </a:xfrm>
        </p:spPr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sz="1400" dirty="0"/>
              <a:t>&lt;html&gt;</a:t>
            </a:r>
          </a:p>
          <a:p>
            <a:pPr marL="400050" lvl="1" indent="0">
              <a:buNone/>
            </a:pPr>
            <a:r>
              <a:rPr lang="en-US" sz="1400" dirty="0"/>
              <a:t>&lt;body&gt;</a:t>
            </a:r>
          </a:p>
          <a:p>
            <a:pPr marL="400050" lvl="1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p&gt;JavaScript can change the content of an HTML element:&lt;/p&gt;</a:t>
            </a:r>
          </a:p>
          <a:p>
            <a:pPr marL="400050" lvl="1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button type="button" </a:t>
            </a:r>
            <a:r>
              <a:rPr lang="en-US" sz="1400" dirty="0" err="1"/>
              <a:t>onclick</a:t>
            </a:r>
            <a:r>
              <a:rPr lang="en-US" sz="1400" dirty="0"/>
              <a:t>="</a:t>
            </a:r>
            <a:r>
              <a:rPr lang="en-US" sz="1400" dirty="0" err="1"/>
              <a:t>myFunction</a:t>
            </a:r>
            <a:r>
              <a:rPr lang="en-US" sz="1400" dirty="0"/>
              <a:t>()"&gt;Click Me!&lt;/button&gt;</a:t>
            </a:r>
          </a:p>
          <a:p>
            <a:pPr marL="400050" lvl="1" indent="0">
              <a:buNone/>
            </a:pPr>
            <a:r>
              <a:rPr lang="en-US" sz="1400" dirty="0" smtClean="0"/>
              <a:t>&lt;</a:t>
            </a:r>
            <a:r>
              <a:rPr lang="en-US" sz="1400" dirty="0"/>
              <a:t>p id="demo"&gt;This is a demonstration.&lt;/p&gt;</a:t>
            </a:r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r>
              <a:rPr lang="en-US" sz="1400" dirty="0"/>
              <a:t>&lt;script&gt;</a:t>
            </a:r>
          </a:p>
          <a:p>
            <a:pPr marL="400050" lvl="1" indent="0">
              <a:buNone/>
            </a:pPr>
            <a:r>
              <a:rPr lang="en-US" sz="1400" dirty="0"/>
              <a:t>function </a:t>
            </a:r>
            <a:r>
              <a:rPr lang="en-US" sz="1400" dirty="0" err="1"/>
              <a:t>myFunction</a:t>
            </a:r>
            <a:r>
              <a:rPr lang="en-US" sz="1400" dirty="0"/>
              <a:t>() { </a:t>
            </a:r>
          </a:p>
          <a:p>
            <a:pPr marL="400050" lvl="1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document.getElementById</a:t>
            </a:r>
            <a:r>
              <a:rPr lang="en-US" sz="1400" dirty="0"/>
              <a:t>("demo").</a:t>
            </a:r>
            <a:r>
              <a:rPr lang="en-US" sz="1400" dirty="0" err="1"/>
              <a:t>innerHTML</a:t>
            </a:r>
            <a:r>
              <a:rPr lang="en-US" sz="1400" dirty="0"/>
              <a:t> = "Hello JavaScript!";</a:t>
            </a:r>
          </a:p>
          <a:p>
            <a:pPr marL="400050" lvl="1" indent="0">
              <a:buNone/>
            </a:pPr>
            <a:r>
              <a:rPr lang="en-US" sz="1400" dirty="0"/>
              <a:t>}</a:t>
            </a:r>
          </a:p>
          <a:p>
            <a:pPr marL="400050" lvl="1" indent="0">
              <a:buNone/>
            </a:pPr>
            <a:r>
              <a:rPr lang="en-US" sz="1400" dirty="0"/>
              <a:t>&lt;/script&gt;</a:t>
            </a:r>
          </a:p>
          <a:p>
            <a:pPr marL="400050" lvl="1" indent="0">
              <a:buNone/>
            </a:pPr>
            <a:endParaRPr lang="en-US" sz="1400" dirty="0"/>
          </a:p>
          <a:p>
            <a:pPr marL="400050" lvl="1" indent="0">
              <a:buNone/>
            </a:pPr>
            <a:r>
              <a:rPr lang="en-US" sz="1400" dirty="0"/>
              <a:t>&lt;/body&gt;</a:t>
            </a:r>
          </a:p>
          <a:p>
            <a:pPr marL="400050" lvl="1" indent="0">
              <a:buNone/>
            </a:pPr>
            <a:r>
              <a:rPr lang="en-US" sz="1400" dirty="0"/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572000"/>
            <a:ext cx="6305550" cy="176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7912" y="4488089"/>
            <a:ext cx="6472238" cy="18492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1584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2590800" cy="32765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&lt;html&gt;</a:t>
            </a:r>
          </a:p>
          <a:p>
            <a:pPr marL="0" indent="0">
              <a:buNone/>
            </a:pPr>
            <a:r>
              <a:rPr lang="en-US" sz="1600" dirty="0"/>
              <a:t>&lt;head&gt;</a:t>
            </a:r>
          </a:p>
          <a:p>
            <a:pPr marL="0" indent="0">
              <a:buNone/>
            </a:pPr>
            <a:r>
              <a:rPr lang="en-US" sz="1600" dirty="0"/>
              <a:t>&lt;style&gt;</a:t>
            </a:r>
          </a:p>
          <a:p>
            <a:pPr marL="0" indent="0">
              <a:buNone/>
            </a:pPr>
            <a:r>
              <a:rPr lang="en-US" sz="1600" dirty="0"/>
              <a:t>p</a:t>
            </a:r>
          </a:p>
          <a:p>
            <a:pPr marL="0" indent="0">
              <a:buNone/>
            </a:pP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 err="1"/>
              <a:t>color:red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dirty="0"/>
              <a:t>font-style: italic;</a:t>
            </a:r>
          </a:p>
          <a:p>
            <a:pPr marL="0" indent="0">
              <a:buNone/>
            </a:pPr>
            <a:r>
              <a:rPr lang="en-US" sz="1600" dirty="0"/>
              <a:t>font-size: 15px;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r>
              <a:rPr lang="en-US" sz="1600" dirty="0"/>
              <a:t>&lt;/style&gt;</a:t>
            </a:r>
          </a:p>
          <a:p>
            <a:pPr marL="0" indent="0">
              <a:buNone/>
            </a:pPr>
            <a:r>
              <a:rPr lang="en-US" sz="1600" dirty="0"/>
              <a:t>&lt;/head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1219200"/>
            <a:ext cx="5943600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&lt;body&gt;</a:t>
            </a:r>
          </a:p>
          <a:p>
            <a:r>
              <a:rPr lang="en-US" sz="1600" dirty="0"/>
              <a:t>&lt;p&gt;JavaScript can change the </a:t>
            </a:r>
            <a:r>
              <a:rPr lang="en-US" sz="1600" dirty="0" smtClean="0"/>
              <a:t>style </a:t>
            </a:r>
            <a:r>
              <a:rPr lang="en-US" sz="1600" dirty="0"/>
              <a:t>of an HTML element:&lt;/p&gt;</a:t>
            </a:r>
          </a:p>
          <a:p>
            <a:r>
              <a:rPr lang="en-US" sz="1600" dirty="0"/>
              <a:t>&lt;button type="button" </a:t>
            </a:r>
            <a:r>
              <a:rPr lang="en-US" sz="1600" dirty="0" err="1"/>
              <a:t>onclick</a:t>
            </a:r>
            <a:r>
              <a:rPr lang="en-US" sz="1600" dirty="0"/>
              <a:t>="</a:t>
            </a:r>
            <a:r>
              <a:rPr lang="en-US" sz="1600" dirty="0" err="1"/>
              <a:t>myFunction</a:t>
            </a:r>
            <a:r>
              <a:rPr lang="en-US" sz="1600" dirty="0"/>
              <a:t>()"&gt;Click Me!&lt;/button&gt;</a:t>
            </a:r>
          </a:p>
          <a:p>
            <a:r>
              <a:rPr lang="en-US" sz="1600" dirty="0"/>
              <a:t>&lt;p id="demo"&gt;This is a demonstration.&lt;/p&gt;</a:t>
            </a:r>
          </a:p>
          <a:p>
            <a:r>
              <a:rPr lang="en-US" sz="1600" dirty="0"/>
              <a:t>&lt;script&gt;</a:t>
            </a:r>
          </a:p>
          <a:p>
            <a:r>
              <a:rPr lang="en-US" sz="1600" dirty="0"/>
              <a:t>function </a:t>
            </a:r>
            <a:r>
              <a:rPr lang="en-US" sz="1600" dirty="0" err="1"/>
              <a:t>myFunction</a:t>
            </a:r>
            <a:r>
              <a:rPr lang="en-US" sz="1600" dirty="0"/>
              <a:t>() { </a:t>
            </a:r>
          </a:p>
          <a:p>
            <a:r>
              <a:rPr lang="en-US" sz="1600" dirty="0"/>
              <a:t> </a:t>
            </a:r>
            <a:r>
              <a:rPr lang="en-US" sz="1600" dirty="0" err="1" smtClean="0"/>
              <a:t>document.getElementById</a:t>
            </a:r>
            <a:r>
              <a:rPr lang="en-US" sz="1600" dirty="0"/>
              <a:t>("demo").</a:t>
            </a:r>
            <a:r>
              <a:rPr lang="en-US" sz="1600" dirty="0" err="1"/>
              <a:t>style.fontStyle</a:t>
            </a:r>
            <a:r>
              <a:rPr lang="en-US" sz="1600" dirty="0"/>
              <a:t>="normal";</a:t>
            </a:r>
          </a:p>
          <a:p>
            <a:r>
              <a:rPr lang="en-US" sz="1600" dirty="0"/>
              <a:t> </a:t>
            </a:r>
            <a:r>
              <a:rPr lang="en-US" sz="1600" dirty="0" err="1" smtClean="0"/>
              <a:t>document.getElementById</a:t>
            </a:r>
            <a:r>
              <a:rPr lang="en-US" sz="1600" dirty="0"/>
              <a:t>("demo").</a:t>
            </a:r>
            <a:r>
              <a:rPr lang="en-US" sz="1600" dirty="0" err="1"/>
              <a:t>style.color</a:t>
            </a:r>
            <a:r>
              <a:rPr lang="en-US" sz="1600" dirty="0"/>
              <a:t>="</a:t>
            </a:r>
            <a:r>
              <a:rPr lang="en-US" sz="1600" dirty="0" err="1"/>
              <a:t>rgb</a:t>
            </a:r>
            <a:r>
              <a:rPr lang="en-US" sz="1600" dirty="0"/>
              <a:t>(0,122,85</a:t>
            </a:r>
            <a:r>
              <a:rPr lang="en-US" sz="1600" dirty="0" smtClean="0"/>
              <a:t>)";</a:t>
            </a:r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document.getElementById</a:t>
            </a:r>
            <a:r>
              <a:rPr lang="en-US" sz="1600" dirty="0"/>
              <a:t>("demo").</a:t>
            </a:r>
            <a:r>
              <a:rPr lang="en-US" sz="1600" dirty="0" err="1"/>
              <a:t>style.fontWeight</a:t>
            </a:r>
            <a:r>
              <a:rPr lang="en-US" sz="1600" dirty="0"/>
              <a:t>="bold";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&lt;/script&gt;</a:t>
            </a:r>
          </a:p>
          <a:p>
            <a:r>
              <a:rPr lang="en-US" sz="1600" dirty="0"/>
              <a:t>&lt;/body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&lt;/html&gt;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62634"/>
            <a:ext cx="5029200" cy="16381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8360" y="4756538"/>
            <a:ext cx="5273040" cy="1720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765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4830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abc</a:t>
            </a:r>
            <a:r>
              <a:rPr lang="en-US" dirty="0" smtClean="0"/>
              <a:t>()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Date();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&lt;/head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body&gt;</a:t>
            </a:r>
          </a:p>
          <a:p>
            <a:pPr marL="0" indent="0">
              <a:buNone/>
            </a:pPr>
            <a:r>
              <a:rPr lang="en-US" dirty="0"/>
              <a:t>&lt;h1&gt;Display current Date&lt;/h1&gt;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p&gt;Click Date to display current day, date, and time.&lt;/p&gt;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button type="button" </a:t>
            </a:r>
            <a:r>
              <a:rPr lang="en-US" dirty="0" err="1"/>
              <a:t>onclick</a:t>
            </a:r>
            <a:r>
              <a:rPr lang="en-US" dirty="0" smtClean="0"/>
              <a:t>=“</a:t>
            </a:r>
            <a:r>
              <a:rPr lang="en-US" dirty="0" err="1" smtClean="0"/>
              <a:t>abc</a:t>
            </a:r>
            <a:r>
              <a:rPr lang="en-US" dirty="0" smtClean="0"/>
              <a:t>()"&gt;</a:t>
            </a:r>
            <a:r>
              <a:rPr lang="en-US" dirty="0"/>
              <a:t>Date&lt;/button&gt;</a:t>
            </a:r>
          </a:p>
          <a:p>
            <a:pPr marL="0" indent="0">
              <a:buNone/>
            </a:pPr>
            <a:r>
              <a:rPr lang="en-US" dirty="0"/>
              <a:t>&lt;p id="demo"&gt;&lt;/p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/>
              <a:t>The current date will be displayed above this line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body&gt;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html&gt;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00"/>
            <a:ext cx="37338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648200"/>
            <a:ext cx="41148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74613"/>
            <a:ext cx="18288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986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1259</Words>
  <Application>Microsoft Office PowerPoint</Application>
  <PresentationFormat>On-screen Show (4:3)</PresentationFormat>
  <Paragraphs>263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Javascript</vt:lpstr>
      <vt:lpstr>Introduction</vt:lpstr>
      <vt:lpstr>Advantages of Javascript</vt:lpstr>
      <vt:lpstr>Using Javascript code</vt:lpstr>
      <vt:lpstr>When does Javascript  code gets executed?</vt:lpstr>
      <vt:lpstr>Example 1</vt:lpstr>
      <vt:lpstr>Example 2</vt:lpstr>
      <vt:lpstr>Example 3</vt:lpstr>
      <vt:lpstr>Example 4</vt:lpstr>
      <vt:lpstr>Example 5</vt:lpstr>
      <vt:lpstr>Example 6</vt:lpstr>
      <vt:lpstr>Example 7</vt:lpstr>
      <vt:lpstr>Example 8  (script without function)</vt:lpstr>
      <vt:lpstr>Example 9</vt:lpstr>
      <vt:lpstr>Example 10</vt:lpstr>
      <vt:lpstr>Events in Javascript (some)</vt:lpstr>
      <vt:lpstr>Pop up Boxes in Javascript</vt:lpstr>
      <vt:lpstr>Form Validation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GLAU</dc:creator>
  <cp:lastModifiedBy>windows</cp:lastModifiedBy>
  <cp:revision>23</cp:revision>
  <dcterms:created xsi:type="dcterms:W3CDTF">2021-11-12T09:05:10Z</dcterms:created>
  <dcterms:modified xsi:type="dcterms:W3CDTF">2023-09-21T09:15:38Z</dcterms:modified>
</cp:coreProperties>
</file>