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5" r:id="rId11"/>
    <p:sldId id="276" r:id="rId12"/>
    <p:sldId id="266" r:id="rId13"/>
    <p:sldId id="267" r:id="rId14"/>
    <p:sldId id="268" r:id="rId15"/>
    <p:sldId id="269" r:id="rId16"/>
    <p:sldId id="270" r:id="rId17"/>
    <p:sldId id="271" r:id="rId18"/>
    <p:sldId id="272" r:id="rId19"/>
    <p:sldId id="273" r:id="rId20"/>
    <p:sldId id="274" r:id="rId21"/>
  </p:sldIdLst>
  <p:sldSz cx="18288000" cy="10287000"/>
  <p:notesSz cx="6858000" cy="9144000"/>
  <p:embeddedFontLst>
    <p:embeddedFont>
      <p:font typeface="Arial Black" panose="020B0A04020102020204" pitchFamily="34" charset="0"/>
      <p:bold r:id="rId22"/>
    </p:embeddedFont>
    <p:embeddedFont>
      <p:font typeface="Arimo" panose="020B0604020202020204" charset="0"/>
      <p:regular r:id="rId23"/>
    </p:embeddedFon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
      <p:font typeface="Cambria Math" panose="02040503050406030204" pitchFamily="18" charset="0"/>
      <p:regular r:id="rId30"/>
    </p:embeddedFont>
    <p:embeddedFont>
      <p:font typeface="Montserrat Classic" panose="020B0604020202020204" charset="0"/>
      <p:regular r:id="rId31"/>
    </p:embeddedFont>
    <p:embeddedFont>
      <p:font typeface="Montserrat Classic Bold" panose="020B0604020202020204" charset="0"/>
      <p:regular r:id="rId32"/>
    </p:embeddedFont>
    <p:embeddedFont>
      <p:font typeface="Montserrat Light" panose="020B0604020202020204" charset="0"/>
      <p:regular r:id="rId33"/>
    </p:embeddedFont>
    <p:embeddedFont>
      <p:font typeface="Open Sans" panose="020B0604020202020204" charset="0"/>
      <p:regular r:id="rId34"/>
    </p:embeddedFont>
    <p:embeddedFont>
      <p:font typeface="Open Sans Light" panose="020B0604020202020204" charset="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36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C279-FD6E-446D-B7D3-757D4006B0D2}"/>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3D4C3144-6CE3-4C6D-91D1-2708C634CC5F}"/>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5BF9B2-F74A-4438-9E6F-67CFB676732F}"/>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5" name="Footer Placeholder 4">
            <a:extLst>
              <a:ext uri="{FF2B5EF4-FFF2-40B4-BE49-F238E27FC236}">
                <a16:creationId xmlns:a16="http://schemas.microsoft.com/office/drawing/2014/main" id="{DAE0012B-8663-44F9-8704-39671335E0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4C7BA-E5F4-4027-BBAC-E99221FD7F37}"/>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322278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E2CA-94D2-47DC-8FD8-5BD72FAE25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D60349-14D2-46A5-8911-CFC5446A74A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9F1E66-611D-4233-BB63-94B9175E7142}"/>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5" name="Footer Placeholder 4">
            <a:extLst>
              <a:ext uri="{FF2B5EF4-FFF2-40B4-BE49-F238E27FC236}">
                <a16:creationId xmlns:a16="http://schemas.microsoft.com/office/drawing/2014/main" id="{FA4EE84F-1896-47DA-8747-5F5C4052FF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0588A-BF62-410C-A88B-73E7D87A63A1}"/>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2146066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402D-1B72-45D8-9384-C27B6AB28DD4}"/>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C000AF-D4FF-4380-8DBE-4E9A6FA4454F}"/>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F3A478-05D3-44F0-B8AF-B0FE22BBDC80}"/>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5" name="Footer Placeholder 4">
            <a:extLst>
              <a:ext uri="{FF2B5EF4-FFF2-40B4-BE49-F238E27FC236}">
                <a16:creationId xmlns:a16="http://schemas.microsoft.com/office/drawing/2014/main" id="{C53A2881-1A53-4396-A8C9-8429C6598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D5CFF-37E6-4344-A30F-598A44ED1D4C}"/>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1913370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C19F-A47F-45F4-A288-B8D2558E7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BF0499-F6E2-478B-A62C-4BCD137FEC55}"/>
              </a:ext>
            </a:extLst>
          </p:cNvPr>
          <p:cNvSpPr>
            <a:spLocks noGrp="1"/>
          </p:cNvSpPr>
          <p:nvPr>
            <p:ph sz="half" idx="1"/>
          </p:nvPr>
        </p:nvSpPr>
        <p:spPr>
          <a:xfrm>
            <a:off x="1257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D79C02-A130-491E-AEFC-8918C6174421}"/>
              </a:ext>
            </a:extLst>
          </p:cNvPr>
          <p:cNvSpPr>
            <a:spLocks noGrp="1"/>
          </p:cNvSpPr>
          <p:nvPr>
            <p:ph sz="half" idx="2"/>
          </p:nvPr>
        </p:nvSpPr>
        <p:spPr>
          <a:xfrm>
            <a:off x="9258300" y="2738438"/>
            <a:ext cx="7772400" cy="65270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38EE57-C3D7-4674-BA20-29860ACFE9AA}"/>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6" name="Footer Placeholder 5">
            <a:extLst>
              <a:ext uri="{FF2B5EF4-FFF2-40B4-BE49-F238E27FC236}">
                <a16:creationId xmlns:a16="http://schemas.microsoft.com/office/drawing/2014/main" id="{F63840E4-D0C6-4424-959A-A73BA7673A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9E1BBA-7C85-4454-B664-9B2371CC4764}"/>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656420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ECF8-316D-4769-8C17-796DC0A86036}"/>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654C7-1407-4215-B58F-0ACE32420E67}"/>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a:extLst>
              <a:ext uri="{FF2B5EF4-FFF2-40B4-BE49-F238E27FC236}">
                <a16:creationId xmlns:a16="http://schemas.microsoft.com/office/drawing/2014/main" id="{28D54A5A-C259-4F46-957E-298B4A323940}"/>
              </a:ext>
            </a:extLst>
          </p:cNvPr>
          <p:cNvSpPr>
            <a:spLocks noGrp="1"/>
          </p:cNvSpPr>
          <p:nvPr>
            <p:ph sz="half" idx="2"/>
          </p:nvPr>
        </p:nvSpPr>
        <p:spPr>
          <a:xfrm>
            <a:off x="1259683" y="3757613"/>
            <a:ext cx="7736681"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F6C099-7FB6-471E-959F-08E6F0718E79}"/>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a:extLst>
              <a:ext uri="{FF2B5EF4-FFF2-40B4-BE49-F238E27FC236}">
                <a16:creationId xmlns:a16="http://schemas.microsoft.com/office/drawing/2014/main" id="{26E7D6A5-0C13-498C-93DF-0FB1EAFE3953}"/>
              </a:ext>
            </a:extLst>
          </p:cNvPr>
          <p:cNvSpPr>
            <a:spLocks noGrp="1"/>
          </p:cNvSpPr>
          <p:nvPr>
            <p:ph sz="quarter" idx="4"/>
          </p:nvPr>
        </p:nvSpPr>
        <p:spPr>
          <a:xfrm>
            <a:off x="9258300" y="3757613"/>
            <a:ext cx="7774782" cy="55268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2B1CD9-7851-44AC-A48B-92FEA9527E4E}"/>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8" name="Footer Placeholder 7">
            <a:extLst>
              <a:ext uri="{FF2B5EF4-FFF2-40B4-BE49-F238E27FC236}">
                <a16:creationId xmlns:a16="http://schemas.microsoft.com/office/drawing/2014/main" id="{786BBA75-D128-40A2-B9B0-C9B02794CA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FB3302-5339-4940-BE0F-58F0EA2C80FF}"/>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1023433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20C-1CD0-4F9B-84C5-8E720363A7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FB01B2-7ACD-4523-A8E8-362F6875BA40}"/>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4" name="Footer Placeholder 3">
            <a:extLst>
              <a:ext uri="{FF2B5EF4-FFF2-40B4-BE49-F238E27FC236}">
                <a16:creationId xmlns:a16="http://schemas.microsoft.com/office/drawing/2014/main" id="{1EE3E996-8386-4951-96FB-A90ADC80F5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6F299D-03F7-48C8-A80D-FBCCAAD67C8C}"/>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1062489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A6A4A-BA98-4B77-8B6B-398A6E6CE94B}"/>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3" name="Footer Placeholder 2">
            <a:extLst>
              <a:ext uri="{FF2B5EF4-FFF2-40B4-BE49-F238E27FC236}">
                <a16:creationId xmlns:a16="http://schemas.microsoft.com/office/drawing/2014/main" id="{0422DCA1-2681-491F-B5F7-E06AD16662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99E0A6-89D3-4A3D-90AE-F437B9383E3F}"/>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1498084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63FF-C679-49B8-8DE1-43BEF4841012}"/>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6367F0-7950-4A7C-AC8F-6A91D6D68E48}"/>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4BA356-E892-402E-B889-9ACA55CA940B}"/>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a:extLst>
              <a:ext uri="{FF2B5EF4-FFF2-40B4-BE49-F238E27FC236}">
                <a16:creationId xmlns:a16="http://schemas.microsoft.com/office/drawing/2014/main" id="{85260BE4-3B8B-48CC-B6F7-FE7797242569}"/>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6" name="Footer Placeholder 5">
            <a:extLst>
              <a:ext uri="{FF2B5EF4-FFF2-40B4-BE49-F238E27FC236}">
                <a16:creationId xmlns:a16="http://schemas.microsoft.com/office/drawing/2014/main" id="{84B4A0C4-78A9-4331-85BD-2DFE1E5CAB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77F225-3677-4B47-B471-77787E4DAAEA}"/>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93252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CACF-6E3A-424D-8EE5-658331C68E0B}"/>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F95329-BD6A-465B-BA3D-7448520B2B15}"/>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E381315D-3F91-4E64-947B-FD207E8BFBE6}"/>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a:extLst>
              <a:ext uri="{FF2B5EF4-FFF2-40B4-BE49-F238E27FC236}">
                <a16:creationId xmlns:a16="http://schemas.microsoft.com/office/drawing/2014/main" id="{7F82EE26-8375-4410-AF09-1FF146C8454B}"/>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6" name="Footer Placeholder 5">
            <a:extLst>
              <a:ext uri="{FF2B5EF4-FFF2-40B4-BE49-F238E27FC236}">
                <a16:creationId xmlns:a16="http://schemas.microsoft.com/office/drawing/2014/main" id="{4E29E8AB-CD3F-444F-8B8A-2BA0BFE1E1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25057A-A40E-4CC6-83FF-253616B72A93}"/>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2144750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A64F-6686-4428-BC00-ADB383307A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241CDC-003F-4689-8E63-F6D4091B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11367-1BB4-436B-AD9C-1FE65DB043FF}"/>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5" name="Footer Placeholder 4">
            <a:extLst>
              <a:ext uri="{FF2B5EF4-FFF2-40B4-BE49-F238E27FC236}">
                <a16:creationId xmlns:a16="http://schemas.microsoft.com/office/drawing/2014/main" id="{C7E6289F-6611-4723-8E59-7A7A14534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4EF06-D7D4-4CF2-9F45-F5AC954800F4}"/>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3095368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8036D-5532-4F84-8D8A-C33C02DEA4CA}"/>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640C85-2B4C-4DD7-B3D2-B2C0E82E8882}"/>
              </a:ext>
            </a:extLst>
          </p:cNvPr>
          <p:cNvSpPr>
            <a:spLocks noGrp="1"/>
          </p:cNvSpPr>
          <p:nvPr>
            <p:ph type="body" orient="vert" idx="1"/>
          </p:nvPr>
        </p:nvSpPr>
        <p:spPr>
          <a:xfrm>
            <a:off x="1257300" y="547688"/>
            <a:ext cx="11601450" cy="871775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38661-4E8E-4E0D-AFE2-69B9719AACF2}"/>
              </a:ext>
            </a:extLst>
          </p:cNvPr>
          <p:cNvSpPr>
            <a:spLocks noGrp="1"/>
          </p:cNvSpPr>
          <p:nvPr>
            <p:ph type="dt" sz="half" idx="10"/>
          </p:nvPr>
        </p:nvSpPr>
        <p:spPr/>
        <p:txBody>
          <a:bodyPr/>
          <a:lstStyle/>
          <a:p>
            <a:fld id="{3F7CA995-4DA0-48C4-9B2B-37AFADF12243}" type="datetimeFigureOut">
              <a:rPr lang="en-IN" smtClean="0"/>
              <a:t>11-06-2020</a:t>
            </a:fld>
            <a:endParaRPr lang="en-IN"/>
          </a:p>
        </p:txBody>
      </p:sp>
      <p:sp>
        <p:nvSpPr>
          <p:cNvPr id="5" name="Footer Placeholder 4">
            <a:extLst>
              <a:ext uri="{FF2B5EF4-FFF2-40B4-BE49-F238E27FC236}">
                <a16:creationId xmlns:a16="http://schemas.microsoft.com/office/drawing/2014/main" id="{17D04A2D-5C7F-418F-B4FF-64B1A3164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FF0EE-8396-4D5A-870D-3EE5C1AF7966}"/>
              </a:ext>
            </a:extLst>
          </p:cNvPr>
          <p:cNvSpPr>
            <a:spLocks noGrp="1"/>
          </p:cNvSpPr>
          <p:nvPr>
            <p:ph type="sldNum" sz="quarter" idx="12"/>
          </p:nvPr>
        </p:nvSpPr>
        <p:spPr/>
        <p:txBody>
          <a:bodyPr/>
          <a:lstStyle/>
          <a:p>
            <a:fld id="{90E49074-CF39-4B81-BC46-A3F54881822A}" type="slidenum">
              <a:rPr lang="en-IN" smtClean="0"/>
              <a:t>‹#›</a:t>
            </a:fld>
            <a:endParaRPr lang="en-IN"/>
          </a:p>
        </p:txBody>
      </p:sp>
    </p:spTree>
    <p:extLst>
      <p:ext uri="{BB962C8B-B14F-4D97-AF65-F5344CB8AC3E}">
        <p14:creationId xmlns:p14="http://schemas.microsoft.com/office/powerpoint/2010/main" val="209688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B4EB6-203F-46EF-96A0-C47DCA38E341}"/>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E92636-EE2C-4BA1-A47C-364ED4B6F1D5}"/>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E5717A-8FC1-484D-9F33-401E78249E3A}"/>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3F7CA995-4DA0-48C4-9B2B-37AFADF12243}" type="datetimeFigureOut">
              <a:rPr lang="en-IN" smtClean="0"/>
              <a:t>11-06-2020</a:t>
            </a:fld>
            <a:endParaRPr lang="en-IN"/>
          </a:p>
        </p:txBody>
      </p:sp>
      <p:sp>
        <p:nvSpPr>
          <p:cNvPr id="5" name="Footer Placeholder 4">
            <a:extLst>
              <a:ext uri="{FF2B5EF4-FFF2-40B4-BE49-F238E27FC236}">
                <a16:creationId xmlns:a16="http://schemas.microsoft.com/office/drawing/2014/main" id="{B5555AFA-331A-43E4-B30B-0D43BE49C0D6}"/>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55960E-AC82-4990-9F0B-41A53C5AFDAC}"/>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90E49074-CF39-4B81-BC46-A3F54881822A}" type="slidenum">
              <a:rPr lang="en-IN" smtClean="0"/>
              <a:t>‹#›</a:t>
            </a:fld>
            <a:endParaRPr lang="en-IN"/>
          </a:p>
        </p:txBody>
      </p:sp>
    </p:spTree>
    <p:extLst>
      <p:ext uri="{BB962C8B-B14F-4D97-AF65-F5344CB8AC3E}">
        <p14:creationId xmlns:p14="http://schemas.microsoft.com/office/powerpoint/2010/main" val="1314000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t="1749" b="1749"/>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596614" y="0"/>
            <a:ext cx="11882252" cy="10287000"/>
          </a:xfrm>
          <a:prstGeom prst="rect">
            <a:avLst/>
          </a:prstGeom>
          <a:solidFill>
            <a:srgbClr val="20212A"/>
          </a:solidFill>
        </p:spPr>
      </p:sp>
      <p:pic>
        <p:nvPicPr>
          <p:cNvPr id="3" name="Picture 3"/>
          <p:cNvPicPr>
            <a:picLocks noChangeAspect="1"/>
          </p:cNvPicPr>
          <p:nvPr/>
        </p:nvPicPr>
        <p:blipFill>
          <a:blip r:embed="rId3"/>
          <a:srcRect/>
          <a:stretch>
            <a:fillRect/>
          </a:stretch>
        </p:blipFill>
        <p:spPr>
          <a:xfrm rot="-10800000">
            <a:off x="16724750" y="9026940"/>
            <a:ext cx="1069100" cy="1069100"/>
          </a:xfrm>
          <a:prstGeom prst="rect">
            <a:avLst/>
          </a:prstGeom>
        </p:spPr>
      </p:pic>
      <p:pic>
        <p:nvPicPr>
          <p:cNvPr id="4" name="Picture 4"/>
          <p:cNvPicPr>
            <a:picLocks noChangeAspect="1"/>
          </p:cNvPicPr>
          <p:nvPr/>
        </p:nvPicPr>
        <p:blipFill>
          <a:blip r:embed="rId3"/>
          <a:srcRect/>
          <a:stretch>
            <a:fillRect/>
          </a:stretch>
        </p:blipFill>
        <p:spPr>
          <a:xfrm>
            <a:off x="7363545" y="734235"/>
            <a:ext cx="1069100" cy="1069100"/>
          </a:xfrm>
          <a:prstGeom prst="rect">
            <a:avLst/>
          </a:prstGeom>
        </p:spPr>
      </p:pic>
      <p:sp>
        <p:nvSpPr>
          <p:cNvPr id="5" name="TextBox 5"/>
          <p:cNvSpPr txBox="1"/>
          <p:nvPr/>
        </p:nvSpPr>
        <p:spPr>
          <a:xfrm>
            <a:off x="7982513" y="3607959"/>
            <a:ext cx="9110454" cy="1748520"/>
          </a:xfrm>
          <a:prstGeom prst="rect">
            <a:avLst/>
          </a:prstGeom>
        </p:spPr>
        <p:txBody>
          <a:bodyPr lIns="0" tIns="0" rIns="0" bIns="0" rtlCol="0" anchor="t">
            <a:spAutoFit/>
          </a:bodyPr>
          <a:lstStyle/>
          <a:p>
            <a:pPr algn="ctr">
              <a:lnSpc>
                <a:spcPts val="5014"/>
              </a:lnSpc>
            </a:pPr>
            <a:r>
              <a:rPr lang="en-US" sz="3200" spc="250" dirty="0">
                <a:solidFill>
                  <a:srgbClr val="EDE6E2"/>
                </a:solidFill>
                <a:latin typeface="Montserrat Classic"/>
              </a:rPr>
              <a:t>PROJECT BY:</a:t>
            </a:r>
          </a:p>
          <a:p>
            <a:pPr algn="ctr">
              <a:lnSpc>
                <a:spcPts val="4480"/>
              </a:lnSpc>
            </a:pPr>
            <a:r>
              <a:rPr lang="en-US" sz="2800" spc="224" dirty="0">
                <a:solidFill>
                  <a:srgbClr val="EDE6E2"/>
                </a:solidFill>
                <a:latin typeface="Montserrat Classic"/>
              </a:rPr>
              <a:t>AGAM MADAN, PIYUSH KATARIYA, ROHAN ARORA</a:t>
            </a:r>
          </a:p>
        </p:txBody>
      </p:sp>
      <p:sp>
        <p:nvSpPr>
          <p:cNvPr id="6" name="AutoShape 6"/>
          <p:cNvSpPr/>
          <p:nvPr/>
        </p:nvSpPr>
        <p:spPr>
          <a:xfrm>
            <a:off x="12004616" y="3216814"/>
            <a:ext cx="1066247" cy="234574"/>
          </a:xfrm>
          <a:prstGeom prst="rect">
            <a:avLst/>
          </a:prstGeom>
          <a:solidFill>
            <a:srgbClr val="FF4A3B"/>
          </a:solidFill>
        </p:spPr>
      </p:sp>
      <p:sp>
        <p:nvSpPr>
          <p:cNvPr id="7" name="TextBox 7"/>
          <p:cNvSpPr txBox="1"/>
          <p:nvPr/>
        </p:nvSpPr>
        <p:spPr>
          <a:xfrm>
            <a:off x="8432645" y="905685"/>
            <a:ext cx="9252961" cy="2311128"/>
          </a:xfrm>
          <a:prstGeom prst="rect">
            <a:avLst/>
          </a:prstGeom>
        </p:spPr>
        <p:txBody>
          <a:bodyPr lIns="0" tIns="0" rIns="0" bIns="0" rtlCol="0" anchor="t">
            <a:spAutoFit/>
          </a:bodyPr>
          <a:lstStyle/>
          <a:p>
            <a:pPr algn="ctr">
              <a:lnSpc>
                <a:spcPts val="8955"/>
              </a:lnSpc>
            </a:pPr>
            <a:r>
              <a:rPr lang="en-US" sz="8955" spc="-89" dirty="0">
                <a:solidFill>
                  <a:srgbClr val="EDE6E2"/>
                </a:solidFill>
                <a:latin typeface="Montserrat Classic Bold"/>
              </a:rPr>
              <a:t>Real Time Face Mask Detection</a:t>
            </a:r>
          </a:p>
        </p:txBody>
      </p:sp>
      <p:sp>
        <p:nvSpPr>
          <p:cNvPr id="8" name="TextBox 8"/>
          <p:cNvSpPr txBox="1"/>
          <p:nvPr/>
        </p:nvSpPr>
        <p:spPr>
          <a:xfrm>
            <a:off x="7898095" y="5743393"/>
            <a:ext cx="9110454" cy="4003632"/>
          </a:xfrm>
          <a:prstGeom prst="rect">
            <a:avLst/>
          </a:prstGeom>
        </p:spPr>
        <p:txBody>
          <a:bodyPr lIns="0" tIns="0" rIns="0" bIns="0" rtlCol="0" anchor="t">
            <a:spAutoFit/>
          </a:bodyPr>
          <a:lstStyle/>
          <a:p>
            <a:pPr algn="ctr">
              <a:lnSpc>
                <a:spcPts val="5014"/>
              </a:lnSpc>
            </a:pPr>
            <a:r>
              <a:rPr lang="en-US" sz="3582" spc="250" dirty="0">
                <a:solidFill>
                  <a:srgbClr val="EDE6E2"/>
                </a:solidFill>
                <a:latin typeface="Montserrat Classic"/>
              </a:rPr>
              <a:t>SUPERVISED BY:</a:t>
            </a:r>
          </a:p>
          <a:p>
            <a:pPr algn="ctr">
              <a:lnSpc>
                <a:spcPts val="4480"/>
              </a:lnSpc>
            </a:pPr>
            <a:r>
              <a:rPr lang="en-US" sz="2800" spc="224" dirty="0">
                <a:solidFill>
                  <a:srgbClr val="EDE6E2"/>
                </a:solidFill>
                <a:latin typeface="Montserrat Classic"/>
              </a:rPr>
              <a:t>Dr. RACHNA JAIN</a:t>
            </a:r>
          </a:p>
          <a:p>
            <a:pPr algn="ctr">
              <a:lnSpc>
                <a:spcPts val="4480"/>
              </a:lnSpc>
            </a:pPr>
            <a:r>
              <a:rPr lang="en-US" sz="2800" spc="224" dirty="0">
                <a:solidFill>
                  <a:srgbClr val="EDE6E2"/>
                </a:solidFill>
                <a:latin typeface="Montserrat Classic"/>
              </a:rPr>
              <a:t>ASSISTANT PROFESSOR</a:t>
            </a:r>
          </a:p>
          <a:p>
            <a:pPr algn="ctr">
              <a:lnSpc>
                <a:spcPts val="4480"/>
              </a:lnSpc>
            </a:pPr>
            <a:r>
              <a:rPr lang="en-US" sz="2800" spc="224" dirty="0">
                <a:solidFill>
                  <a:srgbClr val="EDE6E2"/>
                </a:solidFill>
                <a:latin typeface="Montserrat Classic"/>
              </a:rPr>
              <a:t>DEPT. OF COMPUTER SCIENCE AND ENGINEERING</a:t>
            </a:r>
          </a:p>
          <a:p>
            <a:pPr algn="ctr">
              <a:lnSpc>
                <a:spcPts val="4480"/>
              </a:lnSpc>
            </a:pPr>
            <a:r>
              <a:rPr lang="en-US" sz="2800" spc="224" dirty="0">
                <a:solidFill>
                  <a:srgbClr val="EDE6E2"/>
                </a:solidFill>
                <a:latin typeface="Montserrat Classic"/>
              </a:rPr>
              <a:t>BHARATI VIDYAPEETH’S COLLEGE OF ENGINEERING, NEW DELHI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2BFFCD-2B27-484B-BBBD-3CB04283CE94}"/>
              </a:ext>
            </a:extLst>
          </p:cNvPr>
          <p:cNvPicPr>
            <a:picLocks noChangeAspect="1"/>
          </p:cNvPicPr>
          <p:nvPr/>
        </p:nvPicPr>
        <p:blipFill>
          <a:blip r:embed="rId2"/>
          <a:stretch>
            <a:fillRect/>
          </a:stretch>
        </p:blipFill>
        <p:spPr>
          <a:xfrm>
            <a:off x="-3810" y="-52167"/>
            <a:ext cx="18288000" cy="10316307"/>
          </a:xfrm>
          <a:prstGeom prst="rect">
            <a:avLst/>
          </a:prstGeom>
        </p:spPr>
      </p:pic>
      <p:sp>
        <p:nvSpPr>
          <p:cNvPr id="2" name="Title 1">
            <a:extLst>
              <a:ext uri="{FF2B5EF4-FFF2-40B4-BE49-F238E27FC236}">
                <a16:creationId xmlns:a16="http://schemas.microsoft.com/office/drawing/2014/main" id="{857E0B88-935D-496A-8800-6FF46E75DB08}"/>
              </a:ext>
            </a:extLst>
          </p:cNvPr>
          <p:cNvSpPr>
            <a:spLocks noGrp="1"/>
          </p:cNvSpPr>
          <p:nvPr>
            <p:ph type="title"/>
          </p:nvPr>
        </p:nvSpPr>
        <p:spPr/>
        <p:txBody>
          <a:bodyPr/>
          <a:lstStyle/>
          <a:p>
            <a:r>
              <a:rPr lang="en-IN" b="1" dirty="0">
                <a:solidFill>
                  <a:schemeClr val="bg2"/>
                </a:solidFill>
                <a:latin typeface="Arial Black" panose="020B0A04020102020204" pitchFamily="34" charset="0"/>
              </a:rPr>
              <a:t>EVALUATION MEASURE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7B1763-A6F1-4B50-8D25-85A33B8D8DFB}"/>
                  </a:ext>
                </a:extLst>
              </p:cNvPr>
              <p:cNvSpPr>
                <a:spLocks noGrp="1"/>
              </p:cNvSpPr>
              <p:nvPr>
                <p:ph idx="1"/>
              </p:nvPr>
            </p:nvSpPr>
            <p:spPr>
              <a:xfrm>
                <a:off x="1123950" y="2095500"/>
                <a:ext cx="16040100" cy="7872412"/>
              </a:xfrm>
            </p:spPr>
            <p:txBody>
              <a:bodyPr>
                <a:normAutofit/>
              </a:bodyPr>
              <a:lstStyle/>
              <a:p>
                <a:r>
                  <a:rPr lang="en-IN" dirty="0">
                    <a:solidFill>
                      <a:schemeClr val="bg2"/>
                    </a:solidFill>
                  </a:rPr>
                  <a:t>Accuracy – It is a good measure to start with if classes are balanced.</a:t>
                </a:r>
              </a:p>
              <a:p>
                <a:pPr marL="0" indent="0" algn="ctr">
                  <a:buNone/>
                </a:pPr>
                <a:r>
                  <a:rPr lang="en-IN" dirty="0">
                    <a:solidFill>
                      <a:schemeClr val="bg2"/>
                    </a:solidFill>
                  </a:rPr>
                  <a:t>   </a:t>
                </a:r>
                <a14:m>
                  <m:oMath xmlns:m="http://schemas.openxmlformats.org/officeDocument/2006/math">
                    <m:r>
                      <a:rPr lang="en-IN" i="1" smtClean="0">
                        <a:solidFill>
                          <a:schemeClr val="bg2"/>
                        </a:solidFill>
                        <a:latin typeface="Cambria Math" panose="02040503050406030204" pitchFamily="18" charset="0"/>
                      </a:rPr>
                      <m:t>𝐴𝑐𝑐𝑢𝑟𝑎𝑐𝑦</m:t>
                    </m:r>
                    <m:r>
                      <a:rPr lang="en-IN" i="1" smtClean="0">
                        <a:solidFill>
                          <a:schemeClr val="bg2"/>
                        </a:solidFill>
                        <a:latin typeface="Cambria Math" panose="02040503050406030204" pitchFamily="18" charset="0"/>
                      </a:rPr>
                      <m:t>=</m:t>
                    </m:r>
                    <m:f>
                      <m:fPr>
                        <m:ctrlPr>
                          <a:rPr lang="en-IN" i="1">
                            <a:solidFill>
                              <a:schemeClr val="bg2"/>
                            </a:solidFill>
                            <a:latin typeface="Cambria Math" panose="02040503050406030204" pitchFamily="18" charset="0"/>
                          </a:rPr>
                        </m:ctrlPr>
                      </m:fPr>
                      <m:num>
                        <m:d>
                          <m:dPr>
                            <m:ctrlPr>
                              <a:rPr lang="en-IN" i="1">
                                <a:solidFill>
                                  <a:schemeClr val="bg2"/>
                                </a:solidFill>
                                <a:latin typeface="Cambria Math" panose="02040503050406030204" pitchFamily="18" charset="0"/>
                              </a:rPr>
                            </m:ctrlPr>
                          </m:dPr>
                          <m:e>
                            <m:r>
                              <a:rPr lang="en-IN" i="1">
                                <a:solidFill>
                                  <a:schemeClr val="bg2"/>
                                </a:solidFill>
                                <a:latin typeface="Cambria Math" panose="02040503050406030204" pitchFamily="18" charset="0"/>
                              </a:rPr>
                              <m:t> </m:t>
                            </m:r>
                            <m:r>
                              <a:rPr lang="en-IN" i="1">
                                <a:solidFill>
                                  <a:schemeClr val="bg2"/>
                                </a:solidFill>
                                <a:latin typeface="Cambria Math" panose="02040503050406030204" pitchFamily="18" charset="0"/>
                              </a:rPr>
                              <m:t>𝑇𝑃</m:t>
                            </m:r>
                            <m:r>
                              <a:rPr lang="en-IN" i="1">
                                <a:solidFill>
                                  <a:schemeClr val="bg2"/>
                                </a:solidFill>
                                <a:latin typeface="Cambria Math" panose="02040503050406030204" pitchFamily="18" charset="0"/>
                              </a:rPr>
                              <m:t>+</m:t>
                            </m:r>
                            <m:r>
                              <a:rPr lang="en-IN" i="1">
                                <a:solidFill>
                                  <a:schemeClr val="bg2"/>
                                </a:solidFill>
                                <a:latin typeface="Cambria Math" panose="02040503050406030204" pitchFamily="18" charset="0"/>
                              </a:rPr>
                              <m:t>𝑇𝑁</m:t>
                            </m:r>
                            <m:r>
                              <a:rPr lang="en-IN" i="1">
                                <a:solidFill>
                                  <a:schemeClr val="bg2"/>
                                </a:solidFill>
                                <a:latin typeface="Cambria Math" panose="02040503050406030204" pitchFamily="18" charset="0"/>
                              </a:rPr>
                              <m:t> </m:t>
                            </m:r>
                          </m:e>
                        </m:d>
                      </m:num>
                      <m:den>
                        <m:r>
                          <a:rPr lang="en-IN" i="1">
                            <a:solidFill>
                              <a:schemeClr val="bg2"/>
                            </a:solidFill>
                            <a:latin typeface="Cambria Math" panose="02040503050406030204" pitchFamily="18" charset="0"/>
                          </a:rPr>
                          <m:t>(</m:t>
                        </m:r>
                        <m:r>
                          <a:rPr lang="en-IN" i="1">
                            <a:solidFill>
                              <a:schemeClr val="bg2"/>
                            </a:solidFill>
                            <a:latin typeface="Cambria Math" panose="02040503050406030204" pitchFamily="18" charset="0"/>
                          </a:rPr>
                          <m:t>𝑇𝑃</m:t>
                        </m:r>
                        <m:r>
                          <a:rPr lang="en-IN" i="1">
                            <a:solidFill>
                              <a:schemeClr val="bg2"/>
                            </a:solidFill>
                            <a:latin typeface="Cambria Math" panose="02040503050406030204" pitchFamily="18" charset="0"/>
                          </a:rPr>
                          <m:t>+</m:t>
                        </m:r>
                        <m:r>
                          <a:rPr lang="en-IN" i="1">
                            <a:solidFill>
                              <a:schemeClr val="bg2"/>
                            </a:solidFill>
                            <a:latin typeface="Cambria Math" panose="02040503050406030204" pitchFamily="18" charset="0"/>
                          </a:rPr>
                          <m:t>𝐹𝑃</m:t>
                        </m:r>
                        <m:r>
                          <a:rPr lang="en-IN" i="1">
                            <a:solidFill>
                              <a:schemeClr val="bg2"/>
                            </a:solidFill>
                            <a:latin typeface="Cambria Math" panose="02040503050406030204" pitchFamily="18" charset="0"/>
                          </a:rPr>
                          <m:t>+</m:t>
                        </m:r>
                        <m:r>
                          <a:rPr lang="en-IN" i="1">
                            <a:solidFill>
                              <a:schemeClr val="bg2"/>
                            </a:solidFill>
                            <a:latin typeface="Cambria Math" panose="02040503050406030204" pitchFamily="18" charset="0"/>
                          </a:rPr>
                          <m:t>𝐹𝑁</m:t>
                        </m:r>
                        <m:r>
                          <a:rPr lang="en-IN" i="1">
                            <a:solidFill>
                              <a:schemeClr val="bg2"/>
                            </a:solidFill>
                            <a:latin typeface="Cambria Math" panose="02040503050406030204" pitchFamily="18" charset="0"/>
                          </a:rPr>
                          <m:t>+</m:t>
                        </m:r>
                        <m:r>
                          <a:rPr lang="en-IN" i="1">
                            <a:solidFill>
                              <a:schemeClr val="bg2"/>
                            </a:solidFill>
                            <a:latin typeface="Cambria Math" panose="02040503050406030204" pitchFamily="18" charset="0"/>
                          </a:rPr>
                          <m:t>𝑇𝑁</m:t>
                        </m:r>
                        <m:r>
                          <a:rPr lang="en-IN" i="1">
                            <a:solidFill>
                              <a:schemeClr val="bg2"/>
                            </a:solidFill>
                            <a:latin typeface="Cambria Math" panose="02040503050406030204" pitchFamily="18" charset="0"/>
                          </a:rPr>
                          <m:t>)</m:t>
                        </m:r>
                      </m:den>
                    </m:f>
                  </m:oMath>
                </a14:m>
                <a:r>
                  <a:rPr lang="en-IN" dirty="0"/>
                  <a:t> </a:t>
                </a:r>
              </a:p>
              <a:p>
                <a:r>
                  <a:rPr lang="en-IN" dirty="0">
                    <a:solidFill>
                      <a:schemeClr val="bg2"/>
                    </a:solidFill>
                  </a:rPr>
                  <a:t>Precision -  It is the measure of positive predicted values.</a:t>
                </a:r>
              </a:p>
              <a:p>
                <a:pPr marL="0" indent="0" algn="ctr">
                  <a:buNone/>
                </a:pPr>
                <a:r>
                  <a:rPr lang="en-IN" dirty="0">
                    <a:solidFill>
                      <a:schemeClr val="bg2"/>
                    </a:solidFill>
                  </a:rPr>
                  <a:t> </a:t>
                </a:r>
                <a14:m>
                  <m:oMath xmlns:m="http://schemas.openxmlformats.org/officeDocument/2006/math">
                    <m:r>
                      <a:rPr lang="en-IN" i="1">
                        <a:solidFill>
                          <a:schemeClr val="bg2"/>
                        </a:solidFill>
                        <a:latin typeface="Cambria Math" panose="02040503050406030204" pitchFamily="18" charset="0"/>
                      </a:rPr>
                      <m:t>𝑃𝑟𝑒𝑐𝑖𝑠𝑖𝑜𝑛</m:t>
                    </m:r>
                    <m:r>
                      <a:rPr lang="en-IN" i="1">
                        <a:solidFill>
                          <a:schemeClr val="bg2"/>
                        </a:solidFill>
                        <a:latin typeface="Cambria Math" panose="02040503050406030204" pitchFamily="18" charset="0"/>
                      </a:rPr>
                      <m:t>=</m:t>
                    </m:r>
                    <m:f>
                      <m:fPr>
                        <m:ctrlPr>
                          <a:rPr lang="en-IN" i="1">
                            <a:solidFill>
                              <a:schemeClr val="bg2"/>
                            </a:solidFill>
                            <a:latin typeface="Cambria Math" panose="02040503050406030204" pitchFamily="18" charset="0"/>
                          </a:rPr>
                        </m:ctrlPr>
                      </m:fPr>
                      <m:num>
                        <m:r>
                          <a:rPr lang="en-IN" i="1">
                            <a:solidFill>
                              <a:schemeClr val="bg2"/>
                            </a:solidFill>
                            <a:latin typeface="Cambria Math" panose="02040503050406030204" pitchFamily="18" charset="0"/>
                          </a:rPr>
                          <m:t>𝑇𝑃</m:t>
                        </m:r>
                      </m:num>
                      <m:den>
                        <m:r>
                          <a:rPr lang="en-IN" i="1">
                            <a:solidFill>
                              <a:schemeClr val="bg2"/>
                            </a:solidFill>
                            <a:latin typeface="Cambria Math" panose="02040503050406030204" pitchFamily="18" charset="0"/>
                          </a:rPr>
                          <m:t>𝑇𝑃</m:t>
                        </m:r>
                        <m:r>
                          <a:rPr lang="en-IN" i="1">
                            <a:solidFill>
                              <a:schemeClr val="bg2"/>
                            </a:solidFill>
                            <a:latin typeface="Cambria Math" panose="02040503050406030204" pitchFamily="18" charset="0"/>
                          </a:rPr>
                          <m:t>+</m:t>
                        </m:r>
                        <m:r>
                          <a:rPr lang="en-IN" i="1">
                            <a:solidFill>
                              <a:schemeClr val="bg2"/>
                            </a:solidFill>
                            <a:latin typeface="Cambria Math" panose="02040503050406030204" pitchFamily="18" charset="0"/>
                          </a:rPr>
                          <m:t>𝐹𝑃</m:t>
                        </m:r>
                      </m:den>
                    </m:f>
                  </m:oMath>
                </a14:m>
                <a:endParaRPr lang="en-IN" dirty="0">
                  <a:solidFill>
                    <a:schemeClr val="bg2"/>
                  </a:solidFill>
                </a:endParaRPr>
              </a:p>
              <a:p>
                <a:r>
                  <a:rPr lang="en-IN" dirty="0">
                    <a:solidFill>
                      <a:schemeClr val="bg2"/>
                    </a:solidFill>
                  </a:rPr>
                  <a:t>Recall – It is the ability of a classifier to find all positive samples.</a:t>
                </a:r>
              </a:p>
              <a:p>
                <a:pPr marL="0" indent="0">
                  <a:buNone/>
                </a:pPr>
                <a14:m>
                  <m:oMathPara xmlns:m="http://schemas.openxmlformats.org/officeDocument/2006/math">
                    <m:oMathParaPr>
                      <m:jc m:val="centerGroup"/>
                    </m:oMathParaPr>
                    <m:oMath xmlns:m="http://schemas.openxmlformats.org/officeDocument/2006/math">
                      <m:r>
                        <a:rPr lang="en-IN" i="1" smtClean="0">
                          <a:solidFill>
                            <a:schemeClr val="bg2"/>
                          </a:solidFill>
                          <a:latin typeface="Cambria Math" panose="02040503050406030204" pitchFamily="18" charset="0"/>
                        </a:rPr>
                        <m:t>𝑅𝑒𝑐𝑎𝑙𝑙</m:t>
                      </m:r>
                      <m:r>
                        <a:rPr lang="en-IN" i="1" smtClean="0">
                          <a:solidFill>
                            <a:schemeClr val="bg2"/>
                          </a:solidFill>
                          <a:latin typeface="Cambria Math" panose="02040503050406030204" pitchFamily="18" charset="0"/>
                        </a:rPr>
                        <m:t>=</m:t>
                      </m:r>
                      <m:f>
                        <m:fPr>
                          <m:ctrlPr>
                            <a:rPr lang="en-IN" i="1">
                              <a:solidFill>
                                <a:schemeClr val="bg2"/>
                              </a:solidFill>
                              <a:latin typeface="Cambria Math" panose="02040503050406030204" pitchFamily="18" charset="0"/>
                            </a:rPr>
                          </m:ctrlPr>
                        </m:fPr>
                        <m:num>
                          <m:r>
                            <a:rPr lang="en-IN" i="1">
                              <a:solidFill>
                                <a:schemeClr val="bg2"/>
                              </a:solidFill>
                              <a:latin typeface="Cambria Math" panose="02040503050406030204" pitchFamily="18" charset="0"/>
                            </a:rPr>
                            <m:t>𝑇𝑃</m:t>
                          </m:r>
                        </m:num>
                        <m:den>
                          <m:r>
                            <a:rPr lang="en-IN" i="1">
                              <a:solidFill>
                                <a:schemeClr val="bg2"/>
                              </a:solidFill>
                              <a:latin typeface="Cambria Math" panose="02040503050406030204" pitchFamily="18" charset="0"/>
                            </a:rPr>
                            <m:t>𝑇𝑃</m:t>
                          </m:r>
                          <m:r>
                            <a:rPr lang="en-IN" i="1">
                              <a:solidFill>
                                <a:schemeClr val="bg2"/>
                              </a:solidFill>
                              <a:latin typeface="Cambria Math" panose="02040503050406030204" pitchFamily="18" charset="0"/>
                            </a:rPr>
                            <m:t>+</m:t>
                          </m:r>
                          <m:r>
                            <a:rPr lang="en-IN" i="1">
                              <a:solidFill>
                                <a:schemeClr val="bg2"/>
                              </a:solidFill>
                              <a:latin typeface="Cambria Math" panose="02040503050406030204" pitchFamily="18" charset="0"/>
                            </a:rPr>
                            <m:t>𝐹𝑁</m:t>
                          </m:r>
                        </m:den>
                      </m:f>
                    </m:oMath>
                  </m:oMathPara>
                </a14:m>
                <a:endParaRPr lang="en-IN" dirty="0"/>
              </a:p>
              <a:p>
                <a:r>
                  <a:rPr lang="en-IN" dirty="0">
                    <a:solidFill>
                      <a:schemeClr val="bg2"/>
                    </a:solidFill>
                  </a:rPr>
                  <a:t>F1 score – It is a measure of test accuracy.</a:t>
                </a:r>
              </a:p>
              <a:p>
                <a:pPr marL="0" indent="0" algn="ctr">
                  <a:buNone/>
                </a:pPr>
                <a:r>
                  <a:rPr lang="en-IN" dirty="0">
                    <a:solidFill>
                      <a:schemeClr val="bg2"/>
                    </a:solidFill>
                  </a:rPr>
                  <a:t> </a:t>
                </a:r>
                <a14:m>
                  <m:oMath xmlns:m="http://schemas.openxmlformats.org/officeDocument/2006/math">
                    <m:r>
                      <a:rPr lang="en-IN" i="1" smtClean="0">
                        <a:solidFill>
                          <a:schemeClr val="bg2"/>
                        </a:solidFill>
                        <a:latin typeface="Cambria Math" panose="02040503050406030204" pitchFamily="18" charset="0"/>
                      </a:rPr>
                      <m:t>𝐹</m:t>
                    </m:r>
                    <m:r>
                      <a:rPr lang="en-IN" i="1" smtClean="0">
                        <a:solidFill>
                          <a:schemeClr val="bg2"/>
                        </a:solidFill>
                        <a:latin typeface="Cambria Math" panose="02040503050406030204" pitchFamily="18" charset="0"/>
                      </a:rPr>
                      <m:t>1 </m:t>
                    </m:r>
                    <m:r>
                      <a:rPr lang="en-IN" i="1" smtClean="0">
                        <a:solidFill>
                          <a:schemeClr val="bg2"/>
                        </a:solidFill>
                        <a:latin typeface="Cambria Math" panose="02040503050406030204" pitchFamily="18" charset="0"/>
                      </a:rPr>
                      <m:t>𝑠𝑐𝑜𝑟𝑒</m:t>
                    </m:r>
                    <m:r>
                      <a:rPr lang="en-IN" i="1" smtClean="0">
                        <a:solidFill>
                          <a:schemeClr val="bg2"/>
                        </a:solidFill>
                        <a:latin typeface="Cambria Math" panose="02040503050406030204" pitchFamily="18" charset="0"/>
                      </a:rPr>
                      <m:t>=</m:t>
                    </m:r>
                    <m:f>
                      <m:fPr>
                        <m:ctrlPr>
                          <a:rPr lang="en-IN" i="1">
                            <a:solidFill>
                              <a:schemeClr val="bg2"/>
                            </a:solidFill>
                            <a:latin typeface="Cambria Math" panose="02040503050406030204" pitchFamily="18" charset="0"/>
                          </a:rPr>
                        </m:ctrlPr>
                      </m:fPr>
                      <m:num>
                        <m:r>
                          <a:rPr lang="en-IN" i="1">
                            <a:solidFill>
                              <a:schemeClr val="bg2"/>
                            </a:solidFill>
                            <a:latin typeface="Cambria Math" panose="02040503050406030204" pitchFamily="18" charset="0"/>
                          </a:rPr>
                          <m:t>2∗</m:t>
                        </m:r>
                        <m:d>
                          <m:dPr>
                            <m:ctrlPr>
                              <a:rPr lang="en-IN" i="1">
                                <a:solidFill>
                                  <a:schemeClr val="bg2"/>
                                </a:solidFill>
                                <a:latin typeface="Cambria Math" panose="02040503050406030204" pitchFamily="18" charset="0"/>
                              </a:rPr>
                            </m:ctrlPr>
                          </m:dPr>
                          <m:e>
                            <m:r>
                              <a:rPr lang="en-IN" i="1">
                                <a:solidFill>
                                  <a:schemeClr val="bg2"/>
                                </a:solidFill>
                                <a:latin typeface="Cambria Math" panose="02040503050406030204" pitchFamily="18" charset="0"/>
                              </a:rPr>
                              <m:t>𝑅𝑒𝑐𝑎𝑙𝑙</m:t>
                            </m:r>
                            <m:r>
                              <a:rPr lang="en-IN" i="1">
                                <a:solidFill>
                                  <a:schemeClr val="bg2"/>
                                </a:solidFill>
                                <a:latin typeface="Cambria Math" panose="02040503050406030204" pitchFamily="18" charset="0"/>
                              </a:rPr>
                              <m:t>∗</m:t>
                            </m:r>
                            <m:r>
                              <a:rPr lang="en-IN" i="1">
                                <a:solidFill>
                                  <a:schemeClr val="bg2"/>
                                </a:solidFill>
                                <a:latin typeface="Cambria Math" panose="02040503050406030204" pitchFamily="18" charset="0"/>
                              </a:rPr>
                              <m:t>𝑃𝑟𝑒𝑐𝑖𝑠𝑖𝑜𝑛</m:t>
                            </m:r>
                          </m:e>
                        </m:d>
                      </m:num>
                      <m:den>
                        <m:r>
                          <a:rPr lang="en-IN" i="1">
                            <a:solidFill>
                              <a:schemeClr val="bg2"/>
                            </a:solidFill>
                            <a:latin typeface="Cambria Math" panose="02040503050406030204" pitchFamily="18" charset="0"/>
                          </a:rPr>
                          <m:t>𝑅𝑒𝑐𝑎𝑙𝑙</m:t>
                        </m:r>
                        <m:r>
                          <a:rPr lang="en-IN" i="1">
                            <a:solidFill>
                              <a:schemeClr val="bg2"/>
                            </a:solidFill>
                            <a:latin typeface="Cambria Math" panose="02040503050406030204" pitchFamily="18" charset="0"/>
                          </a:rPr>
                          <m:t>+</m:t>
                        </m:r>
                        <m:r>
                          <a:rPr lang="en-IN" i="1">
                            <a:solidFill>
                              <a:schemeClr val="bg2"/>
                            </a:solidFill>
                            <a:latin typeface="Cambria Math" panose="02040503050406030204" pitchFamily="18" charset="0"/>
                          </a:rPr>
                          <m:t>𝑃𝑟𝑒𝑐𝑖𝑠𝑖𝑜𝑛</m:t>
                        </m:r>
                      </m:den>
                    </m:f>
                  </m:oMath>
                </a14:m>
                <a:endParaRPr lang="en-IN" dirty="0">
                  <a:solidFill>
                    <a:schemeClr val="bg2"/>
                  </a:solidFill>
                </a:endParaRPr>
              </a:p>
              <a:p>
                <a:pPr marL="0" indent="0">
                  <a:buNone/>
                </a:pPr>
                <a:endParaRPr lang="en-IN" dirty="0">
                  <a:solidFill>
                    <a:schemeClr val="bg2"/>
                  </a:solidFill>
                </a:endParaRPr>
              </a:p>
              <a:p>
                <a:pPr marL="0" indent="0" algn="ctr">
                  <a:buNone/>
                </a:pPr>
                <a:endParaRPr lang="en-IN" dirty="0">
                  <a:solidFill>
                    <a:schemeClr val="bg2"/>
                  </a:solidFill>
                </a:endParaRPr>
              </a:p>
              <a:p>
                <a:pPr marL="0" indent="0">
                  <a:buNone/>
                </a:pPr>
                <a:endParaRPr lang="en-IN" dirty="0">
                  <a:solidFill>
                    <a:schemeClr val="bg2"/>
                  </a:solidFill>
                </a:endParaRPr>
              </a:p>
              <a:p>
                <a:pPr marL="0" indent="0">
                  <a:buNone/>
                </a:pPr>
                <a:endParaRPr lang="en-IN" dirty="0">
                  <a:solidFill>
                    <a:schemeClr val="bg2"/>
                  </a:solidFill>
                </a:endParaRPr>
              </a:p>
              <a:p>
                <a:pPr marL="0" indent="0">
                  <a:buNone/>
                </a:pPr>
                <a:endParaRPr lang="en-IN" dirty="0">
                  <a:solidFill>
                    <a:schemeClr val="bg2"/>
                  </a:solidFill>
                </a:endParaRPr>
              </a:p>
            </p:txBody>
          </p:sp>
        </mc:Choice>
        <mc:Fallback xmlns="">
          <p:sp>
            <p:nvSpPr>
              <p:cNvPr id="3" name="Content Placeholder 2">
                <a:extLst>
                  <a:ext uri="{FF2B5EF4-FFF2-40B4-BE49-F238E27FC236}">
                    <a16:creationId xmlns:a16="http://schemas.microsoft.com/office/drawing/2014/main" id="{9A7B1763-A6F1-4B50-8D25-85A33B8D8DFB}"/>
                  </a:ext>
                </a:extLst>
              </p:cNvPr>
              <p:cNvSpPr>
                <a:spLocks noGrp="1" noRot="1" noChangeAspect="1" noMove="1" noResize="1" noEditPoints="1" noAdjustHandles="1" noChangeArrowheads="1" noChangeShapeType="1" noTextEdit="1"/>
              </p:cNvSpPr>
              <p:nvPr>
                <p:ph idx="1"/>
              </p:nvPr>
            </p:nvSpPr>
            <p:spPr>
              <a:xfrm>
                <a:off x="1123950" y="2095500"/>
                <a:ext cx="16040100" cy="7872412"/>
              </a:xfrm>
              <a:blipFill>
                <a:blip r:embed="rId3"/>
                <a:stretch>
                  <a:fillRect l="-1330" t="-2401"/>
                </a:stretch>
              </a:blipFill>
            </p:spPr>
            <p:txBody>
              <a:bodyPr/>
              <a:lstStyle/>
              <a:p>
                <a:r>
                  <a:rPr lang="en-IN">
                    <a:noFill/>
                  </a:rPr>
                  <a:t> </a:t>
                </a:r>
              </a:p>
            </p:txBody>
          </p:sp>
        </mc:Fallback>
      </mc:AlternateContent>
    </p:spTree>
    <p:extLst>
      <p:ext uri="{BB962C8B-B14F-4D97-AF65-F5344CB8AC3E}">
        <p14:creationId xmlns:p14="http://schemas.microsoft.com/office/powerpoint/2010/main" val="174651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592950" y="9331951"/>
            <a:ext cx="955049" cy="95504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sp>
        <p:nvSpPr>
          <p:cNvPr id="5" name="TextBox 5"/>
          <p:cNvSpPr txBox="1"/>
          <p:nvPr/>
        </p:nvSpPr>
        <p:spPr>
          <a:xfrm>
            <a:off x="320868" y="3943111"/>
            <a:ext cx="9411650" cy="3424142"/>
          </a:xfrm>
          <a:prstGeom prst="rect">
            <a:avLst/>
          </a:prstGeom>
        </p:spPr>
        <p:txBody>
          <a:bodyPr lIns="0" tIns="0" rIns="0" bIns="0" rtlCol="0" anchor="t">
            <a:spAutoFit/>
          </a:bodyPr>
          <a:lstStyle/>
          <a:p>
            <a:pPr marL="690880" lvl="1" indent="-345440">
              <a:lnSpc>
                <a:spcPts val="4480"/>
              </a:lnSpc>
              <a:buFont typeface="Arial"/>
              <a:buChar char="•"/>
            </a:pPr>
            <a:r>
              <a:rPr lang="en-US" sz="3200" dirty="0">
                <a:solidFill>
                  <a:srgbClr val="FFFFFF"/>
                </a:solidFill>
                <a:latin typeface="Open Sans Light"/>
              </a:rPr>
              <a:t>The confusion matrix is plotted with help of heatmap showing two dimensional matrix data in graphical format.</a:t>
            </a:r>
          </a:p>
          <a:p>
            <a:pPr marL="690880" lvl="1" indent="-345440">
              <a:lnSpc>
                <a:spcPts val="4480"/>
              </a:lnSpc>
              <a:buFont typeface="Arial"/>
              <a:buChar char="•"/>
            </a:pPr>
            <a:r>
              <a:rPr lang="en-US" sz="3200" dirty="0">
                <a:solidFill>
                  <a:srgbClr val="FFFFFF"/>
                </a:solidFill>
                <a:latin typeface="Open Sans Light"/>
              </a:rPr>
              <a:t>It has successfully identified 941 true positives, 1103 true negatives, 2 false positive and 163 false negatives.</a:t>
            </a:r>
          </a:p>
        </p:txBody>
      </p:sp>
      <p:pic>
        <p:nvPicPr>
          <p:cNvPr id="6" name="Picture 6"/>
          <p:cNvPicPr>
            <a:picLocks noChangeAspect="1"/>
          </p:cNvPicPr>
          <p:nvPr/>
        </p:nvPicPr>
        <p:blipFill>
          <a:blip r:embed="rId4"/>
          <a:srcRect/>
          <a:stretch>
            <a:fillRect/>
          </a:stretch>
        </p:blipFill>
        <p:spPr>
          <a:xfrm>
            <a:off x="10382507" y="3047857"/>
            <a:ext cx="6210443" cy="6210443"/>
          </a:xfrm>
          <a:prstGeom prst="rect">
            <a:avLst/>
          </a:prstGeom>
        </p:spPr>
      </p:pic>
      <p:sp>
        <p:nvSpPr>
          <p:cNvPr id="7" name="TextBox 7"/>
          <p:cNvSpPr txBox="1"/>
          <p:nvPr/>
        </p:nvSpPr>
        <p:spPr>
          <a:xfrm>
            <a:off x="1028700" y="572543"/>
            <a:ext cx="16041775" cy="1055189"/>
          </a:xfrm>
          <a:prstGeom prst="rect">
            <a:avLst/>
          </a:prstGeom>
        </p:spPr>
        <p:txBody>
          <a:bodyPr lIns="0" tIns="0" rIns="0" bIns="0" rtlCol="0" anchor="t">
            <a:spAutoFit/>
          </a:bodyPr>
          <a:lstStyle/>
          <a:p>
            <a:pPr algn="ctr">
              <a:lnSpc>
                <a:spcPts val="7918"/>
              </a:lnSpc>
            </a:pPr>
            <a:r>
              <a:rPr lang="en-US" sz="7918" spc="-79">
                <a:solidFill>
                  <a:srgbClr val="EDE6E2"/>
                </a:solidFill>
                <a:latin typeface="Montserrat Classic Bold"/>
              </a:rPr>
              <a:t>RESULT AND ANALYSIS</a:t>
            </a:r>
          </a:p>
        </p:txBody>
      </p:sp>
      <p:sp>
        <p:nvSpPr>
          <p:cNvPr id="8" name="TextBox 8"/>
          <p:cNvSpPr txBox="1"/>
          <p:nvPr/>
        </p:nvSpPr>
        <p:spPr>
          <a:xfrm>
            <a:off x="781081" y="1790891"/>
            <a:ext cx="13312711" cy="885190"/>
          </a:xfrm>
          <a:prstGeom prst="rect">
            <a:avLst/>
          </a:prstGeom>
        </p:spPr>
        <p:txBody>
          <a:bodyPr lIns="0" tIns="0" rIns="0" bIns="0" rtlCol="0" anchor="t">
            <a:spAutoFit/>
          </a:bodyPr>
          <a:lstStyle/>
          <a:p>
            <a:pPr algn="ctr">
              <a:lnSpc>
                <a:spcPts val="7280"/>
              </a:lnSpc>
            </a:pPr>
            <a:r>
              <a:rPr lang="en-US" sz="5200">
                <a:solidFill>
                  <a:srgbClr val="FFFFFF"/>
                </a:solidFill>
                <a:latin typeface="Open Sans"/>
              </a:rPr>
              <a:t>Heatmap Respresenting Confusion Matrix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592950" y="9331951"/>
            <a:ext cx="955049" cy="95504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sp>
        <p:nvSpPr>
          <p:cNvPr id="5" name="TextBox 5"/>
          <p:cNvSpPr txBox="1"/>
          <p:nvPr/>
        </p:nvSpPr>
        <p:spPr>
          <a:xfrm>
            <a:off x="0" y="2543311"/>
            <a:ext cx="9411650" cy="6229840"/>
          </a:xfrm>
          <a:prstGeom prst="rect">
            <a:avLst/>
          </a:prstGeom>
        </p:spPr>
        <p:txBody>
          <a:bodyPr lIns="0" tIns="0" rIns="0" bIns="0" rtlCol="0" anchor="t">
            <a:spAutoFit/>
          </a:bodyPr>
          <a:lstStyle/>
          <a:p>
            <a:pPr marL="690880" lvl="1" indent="-345440">
              <a:lnSpc>
                <a:spcPts val="4479"/>
              </a:lnSpc>
              <a:buFont typeface="Arial"/>
              <a:buChar char="•"/>
            </a:pPr>
            <a:r>
              <a:rPr lang="en-US" sz="3200">
                <a:solidFill>
                  <a:srgbClr val="FFFFFF"/>
                </a:solidFill>
                <a:latin typeface="Open Sans Light"/>
              </a:rPr>
              <a:t>The plots are based on model accuracy/loss, the pyplot command style function that makes matplotlib work like Matlab.</a:t>
            </a:r>
          </a:p>
          <a:p>
            <a:pPr marL="690880" lvl="1" indent="-345440">
              <a:lnSpc>
                <a:spcPts val="4479"/>
              </a:lnSpc>
              <a:buFont typeface="Arial"/>
              <a:buChar char="•"/>
            </a:pPr>
            <a:r>
              <a:rPr lang="en-US" sz="3200">
                <a:solidFill>
                  <a:srgbClr val="FFFFFF"/>
                </a:solidFill>
                <a:latin typeface="Open Sans Light"/>
              </a:rPr>
              <a:t>In this figure the violet curve shows the training accuracy which is nearly equal to 98%, the grey curve represents training accuracy on the validation dataset.</a:t>
            </a:r>
          </a:p>
          <a:p>
            <a:pPr marL="690880" lvl="1" indent="-345440">
              <a:lnSpc>
                <a:spcPts val="4480"/>
              </a:lnSpc>
              <a:buFont typeface="Arial"/>
              <a:buChar char="•"/>
            </a:pPr>
            <a:r>
              <a:rPr lang="en-US" sz="3199">
                <a:solidFill>
                  <a:srgbClr val="FFFFFF"/>
                </a:solidFill>
                <a:latin typeface="Open Sans Light"/>
              </a:rPr>
              <a:t>Training loss where the red curve shows loss in training dataset less than 0.1, whereas the blue curve shows training loss on the validation dataset.</a:t>
            </a:r>
          </a:p>
        </p:txBody>
      </p:sp>
      <p:pic>
        <p:nvPicPr>
          <p:cNvPr id="6" name="Picture 6"/>
          <p:cNvPicPr>
            <a:picLocks noChangeAspect="1"/>
          </p:cNvPicPr>
          <p:nvPr/>
        </p:nvPicPr>
        <p:blipFill>
          <a:blip r:embed="rId4"/>
          <a:srcRect/>
          <a:stretch>
            <a:fillRect/>
          </a:stretch>
        </p:blipFill>
        <p:spPr>
          <a:xfrm>
            <a:off x="9601757" y="2600461"/>
            <a:ext cx="7817814" cy="5211876"/>
          </a:xfrm>
          <a:prstGeom prst="rect">
            <a:avLst/>
          </a:prstGeom>
        </p:spPr>
      </p:pic>
      <p:sp>
        <p:nvSpPr>
          <p:cNvPr id="7" name="TextBox 7"/>
          <p:cNvSpPr txBox="1"/>
          <p:nvPr/>
        </p:nvSpPr>
        <p:spPr>
          <a:xfrm>
            <a:off x="1028700" y="572543"/>
            <a:ext cx="16041775" cy="1055189"/>
          </a:xfrm>
          <a:prstGeom prst="rect">
            <a:avLst/>
          </a:prstGeom>
        </p:spPr>
        <p:txBody>
          <a:bodyPr lIns="0" tIns="0" rIns="0" bIns="0" rtlCol="0" anchor="t">
            <a:spAutoFit/>
          </a:bodyPr>
          <a:lstStyle/>
          <a:p>
            <a:pPr algn="ctr">
              <a:lnSpc>
                <a:spcPts val="7918"/>
              </a:lnSpc>
            </a:pPr>
            <a:r>
              <a:rPr lang="en-US" sz="7918" spc="-79">
                <a:solidFill>
                  <a:srgbClr val="EDE6E2"/>
                </a:solidFill>
                <a:latin typeface="Montserrat Classic Bold"/>
              </a:rPr>
              <a:t>RESULT AND ANALYSIS</a:t>
            </a:r>
          </a:p>
        </p:txBody>
      </p:sp>
      <p:sp>
        <p:nvSpPr>
          <p:cNvPr id="8" name="TextBox 8"/>
          <p:cNvSpPr txBox="1"/>
          <p:nvPr/>
        </p:nvSpPr>
        <p:spPr>
          <a:xfrm>
            <a:off x="2137335" y="1532482"/>
            <a:ext cx="13312711" cy="885190"/>
          </a:xfrm>
          <a:prstGeom prst="rect">
            <a:avLst/>
          </a:prstGeom>
        </p:spPr>
        <p:txBody>
          <a:bodyPr lIns="0" tIns="0" rIns="0" bIns="0" rtlCol="0" anchor="t">
            <a:spAutoFit/>
          </a:bodyPr>
          <a:lstStyle/>
          <a:p>
            <a:pPr algn="ctr">
              <a:lnSpc>
                <a:spcPts val="7280"/>
              </a:lnSpc>
            </a:pPr>
            <a:r>
              <a:rPr lang="en-US" sz="5200">
                <a:solidFill>
                  <a:srgbClr val="FFFFFF"/>
                </a:solidFill>
                <a:latin typeface="Open Sans"/>
              </a:rPr>
              <a:t>Training Accuracy/Loss Curve</a:t>
            </a:r>
          </a:p>
        </p:txBody>
      </p:sp>
      <p:sp>
        <p:nvSpPr>
          <p:cNvPr id="9" name="TextBox 9"/>
          <p:cNvSpPr txBox="1"/>
          <p:nvPr/>
        </p:nvSpPr>
        <p:spPr>
          <a:xfrm>
            <a:off x="9473329" y="8147676"/>
            <a:ext cx="8074670" cy="1184275"/>
          </a:xfrm>
          <a:prstGeom prst="rect">
            <a:avLst/>
          </a:prstGeom>
        </p:spPr>
        <p:txBody>
          <a:bodyPr lIns="0" tIns="0" rIns="0" bIns="0" rtlCol="0" anchor="t">
            <a:spAutoFit/>
          </a:bodyPr>
          <a:lstStyle/>
          <a:p>
            <a:pPr algn="ctr">
              <a:lnSpc>
                <a:spcPts val="4759"/>
              </a:lnSpc>
            </a:pPr>
            <a:r>
              <a:rPr lang="en-US" sz="3400">
                <a:solidFill>
                  <a:srgbClr val="FFFFFF"/>
                </a:solidFill>
                <a:latin typeface="Open Sans Light"/>
              </a:rPr>
              <a:t>Training accuracy/loss on train and validation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304251" y="8550819"/>
            <a:ext cx="955049" cy="95504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pic>
        <p:nvPicPr>
          <p:cNvPr id="5" name="Picture 5"/>
          <p:cNvPicPr>
            <a:picLocks noChangeAspect="1"/>
          </p:cNvPicPr>
          <p:nvPr/>
        </p:nvPicPr>
        <p:blipFill>
          <a:blip r:embed="rId4"/>
          <a:srcRect/>
          <a:stretch>
            <a:fillRect/>
          </a:stretch>
        </p:blipFill>
        <p:spPr>
          <a:xfrm>
            <a:off x="2404295" y="2975759"/>
            <a:ext cx="13111101" cy="6530109"/>
          </a:xfrm>
          <a:prstGeom prst="rect">
            <a:avLst/>
          </a:prstGeom>
        </p:spPr>
      </p:pic>
      <p:sp>
        <p:nvSpPr>
          <p:cNvPr id="6" name="TextBox 6"/>
          <p:cNvSpPr txBox="1"/>
          <p:nvPr/>
        </p:nvSpPr>
        <p:spPr>
          <a:xfrm>
            <a:off x="551176" y="830951"/>
            <a:ext cx="17261400" cy="2052136"/>
          </a:xfrm>
          <a:prstGeom prst="rect">
            <a:avLst/>
          </a:prstGeom>
        </p:spPr>
        <p:txBody>
          <a:bodyPr lIns="0" tIns="0" rIns="0" bIns="0" rtlCol="0" anchor="t">
            <a:spAutoFit/>
          </a:bodyPr>
          <a:lstStyle/>
          <a:p>
            <a:pPr algn="ctr">
              <a:lnSpc>
                <a:spcPts val="7918"/>
              </a:lnSpc>
            </a:pPr>
            <a:r>
              <a:rPr lang="en-US" sz="7918" spc="-79" dirty="0">
                <a:solidFill>
                  <a:srgbClr val="EDE6E2"/>
                </a:solidFill>
                <a:latin typeface="Montserrat Classic Bold"/>
              </a:rPr>
              <a:t>COMPARISON WITH OTHER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304251" y="8456789"/>
            <a:ext cx="955049" cy="95504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pic>
        <p:nvPicPr>
          <p:cNvPr id="5" name="Picture 5"/>
          <p:cNvPicPr>
            <a:picLocks noChangeAspect="1"/>
          </p:cNvPicPr>
          <p:nvPr/>
        </p:nvPicPr>
        <p:blipFill>
          <a:blip r:embed="rId4"/>
          <a:srcRect/>
          <a:stretch>
            <a:fillRect/>
          </a:stretch>
        </p:blipFill>
        <p:spPr>
          <a:xfrm>
            <a:off x="1028700" y="3073410"/>
            <a:ext cx="7055141" cy="5383379"/>
          </a:xfrm>
          <a:prstGeom prst="rect">
            <a:avLst/>
          </a:prstGeom>
        </p:spPr>
      </p:pic>
      <p:pic>
        <p:nvPicPr>
          <p:cNvPr id="6" name="Picture 6"/>
          <p:cNvPicPr>
            <a:picLocks noChangeAspect="1"/>
          </p:cNvPicPr>
          <p:nvPr/>
        </p:nvPicPr>
        <p:blipFill>
          <a:blip r:embed="rId5"/>
          <a:srcRect/>
          <a:stretch>
            <a:fillRect/>
          </a:stretch>
        </p:blipFill>
        <p:spPr>
          <a:xfrm>
            <a:off x="8590724" y="3073410"/>
            <a:ext cx="8668576" cy="5387880"/>
          </a:xfrm>
          <a:prstGeom prst="rect">
            <a:avLst/>
          </a:prstGeom>
        </p:spPr>
      </p:pic>
      <p:sp>
        <p:nvSpPr>
          <p:cNvPr id="7" name="TextBox 7"/>
          <p:cNvSpPr txBox="1"/>
          <p:nvPr/>
        </p:nvSpPr>
        <p:spPr>
          <a:xfrm>
            <a:off x="551176" y="830951"/>
            <a:ext cx="17261400" cy="2052136"/>
          </a:xfrm>
          <a:prstGeom prst="rect">
            <a:avLst/>
          </a:prstGeom>
        </p:spPr>
        <p:txBody>
          <a:bodyPr lIns="0" tIns="0" rIns="0" bIns="0" rtlCol="0" anchor="t">
            <a:spAutoFit/>
          </a:bodyPr>
          <a:lstStyle/>
          <a:p>
            <a:pPr algn="ctr">
              <a:lnSpc>
                <a:spcPts val="7918"/>
              </a:lnSpc>
            </a:pPr>
            <a:r>
              <a:rPr lang="en-US" sz="7918" spc="-79" dirty="0">
                <a:solidFill>
                  <a:srgbClr val="EDE6E2"/>
                </a:solidFill>
                <a:latin typeface="Montserrat Classic Bold"/>
              </a:rPr>
              <a:t>COMPARISON WITH OTHER IMPLEMENTATIONS</a:t>
            </a:r>
          </a:p>
        </p:txBody>
      </p:sp>
      <p:sp>
        <p:nvSpPr>
          <p:cNvPr id="8" name="TextBox 8"/>
          <p:cNvSpPr txBox="1"/>
          <p:nvPr/>
        </p:nvSpPr>
        <p:spPr>
          <a:xfrm>
            <a:off x="9777663" y="8566649"/>
            <a:ext cx="5877996" cy="582295"/>
          </a:xfrm>
          <a:prstGeom prst="rect">
            <a:avLst/>
          </a:prstGeom>
        </p:spPr>
        <p:txBody>
          <a:bodyPr lIns="0" tIns="0" rIns="0" bIns="0" rtlCol="0" anchor="t">
            <a:spAutoFit/>
          </a:bodyPr>
          <a:lstStyle/>
          <a:p>
            <a:pPr algn="ctr">
              <a:lnSpc>
                <a:spcPts val="4759"/>
              </a:lnSpc>
            </a:pPr>
            <a:r>
              <a:rPr lang="en-US" sz="3400" dirty="0">
                <a:solidFill>
                  <a:srgbClr val="FFFFFF"/>
                </a:solidFill>
                <a:latin typeface="Open Sans Light"/>
              </a:rPr>
              <a:t>Predicted by our methodology</a:t>
            </a:r>
          </a:p>
        </p:txBody>
      </p:sp>
      <p:sp>
        <p:nvSpPr>
          <p:cNvPr id="9" name="TextBox 9"/>
          <p:cNvSpPr txBox="1"/>
          <p:nvPr/>
        </p:nvSpPr>
        <p:spPr>
          <a:xfrm>
            <a:off x="1319199" y="8566649"/>
            <a:ext cx="6474143" cy="1184275"/>
          </a:xfrm>
          <a:prstGeom prst="rect">
            <a:avLst/>
          </a:prstGeom>
        </p:spPr>
        <p:txBody>
          <a:bodyPr lIns="0" tIns="0" rIns="0" bIns="0" rtlCol="0" anchor="t">
            <a:spAutoFit/>
          </a:bodyPr>
          <a:lstStyle/>
          <a:p>
            <a:pPr algn="ctr">
              <a:lnSpc>
                <a:spcPts val="4759"/>
              </a:lnSpc>
            </a:pPr>
            <a:r>
              <a:rPr lang="en-US" sz="3400" dirty="0">
                <a:solidFill>
                  <a:srgbClr val="FFFFFF"/>
                </a:solidFill>
                <a:latin typeface="Open Sans Light"/>
              </a:rPr>
              <a:t>Predicted by similar methodology</a:t>
            </a:r>
          </a:p>
          <a:p>
            <a:pPr algn="ctr">
              <a:lnSpc>
                <a:spcPts val="4759"/>
              </a:lnSpc>
            </a:pPr>
            <a:r>
              <a:rPr lang="en-US" sz="3400" dirty="0">
                <a:solidFill>
                  <a:srgbClr val="FFFFFF"/>
                </a:solidFill>
                <a:latin typeface="Open Sans Light"/>
              </a:rPr>
              <a:t> used by </a:t>
            </a:r>
            <a:r>
              <a:rPr lang="en-US" sz="3400" dirty="0" err="1">
                <a:solidFill>
                  <a:srgbClr val="FFFFFF"/>
                </a:solidFill>
                <a:latin typeface="Open Sans Light"/>
              </a:rPr>
              <a:t>PyImageSearch</a:t>
            </a:r>
            <a:endParaRPr lang="en-US" sz="3400" dirty="0">
              <a:solidFill>
                <a:srgbClr val="FFFFFF"/>
              </a:solidFill>
              <a:latin typeface="Open Sans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304251" y="8303251"/>
            <a:ext cx="955049" cy="95504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sp>
        <p:nvSpPr>
          <p:cNvPr id="5" name="TextBox 5"/>
          <p:cNvSpPr txBox="1"/>
          <p:nvPr/>
        </p:nvSpPr>
        <p:spPr>
          <a:xfrm>
            <a:off x="1028700" y="830951"/>
            <a:ext cx="16041775" cy="1055189"/>
          </a:xfrm>
          <a:prstGeom prst="rect">
            <a:avLst/>
          </a:prstGeom>
        </p:spPr>
        <p:txBody>
          <a:bodyPr lIns="0" tIns="0" rIns="0" bIns="0" rtlCol="0" anchor="t">
            <a:spAutoFit/>
          </a:bodyPr>
          <a:lstStyle/>
          <a:p>
            <a:pPr>
              <a:lnSpc>
                <a:spcPts val="7918"/>
              </a:lnSpc>
            </a:pPr>
            <a:r>
              <a:rPr lang="en-US" sz="7918" spc="-79">
                <a:solidFill>
                  <a:srgbClr val="EDE6E2"/>
                </a:solidFill>
                <a:latin typeface="Montserrat Classic Bold"/>
              </a:rPr>
              <a:t>CONCLUSION</a:t>
            </a:r>
          </a:p>
        </p:txBody>
      </p:sp>
      <p:sp>
        <p:nvSpPr>
          <p:cNvPr id="6" name="TextBox 6"/>
          <p:cNvSpPr txBox="1"/>
          <p:nvPr/>
        </p:nvSpPr>
        <p:spPr>
          <a:xfrm>
            <a:off x="1028700" y="2411095"/>
            <a:ext cx="16230600" cy="5398135"/>
          </a:xfrm>
          <a:prstGeom prst="rect">
            <a:avLst/>
          </a:prstGeom>
        </p:spPr>
        <p:txBody>
          <a:bodyPr lIns="0" tIns="0" rIns="0" bIns="0" rtlCol="0" anchor="t">
            <a:spAutoFit/>
          </a:bodyPr>
          <a:lstStyle/>
          <a:p>
            <a:pPr marL="734059" lvl="1" indent="-367030">
              <a:lnSpc>
                <a:spcPts val="4759"/>
              </a:lnSpc>
              <a:buFont typeface="Arial"/>
              <a:buChar char="•"/>
            </a:pPr>
            <a:r>
              <a:rPr lang="en-US" sz="3399">
                <a:solidFill>
                  <a:srgbClr val="FFFFFF"/>
                </a:solidFill>
                <a:latin typeface="Open Sans Light"/>
              </a:rPr>
              <a:t>In our face mask detection model we successfully performed both the training and development of the image dataset which were divided into categories of people having masks and people not having masks. </a:t>
            </a:r>
          </a:p>
          <a:p>
            <a:pPr marL="734059" lvl="1" indent="-367030">
              <a:lnSpc>
                <a:spcPts val="4759"/>
              </a:lnSpc>
              <a:buFont typeface="Arial"/>
              <a:buChar char="•"/>
            </a:pPr>
            <a:r>
              <a:rPr lang="en-US" sz="3399">
                <a:solidFill>
                  <a:srgbClr val="FFFFFF"/>
                </a:solidFill>
                <a:latin typeface="Open Sans Light"/>
              </a:rPr>
              <a:t>We were able to classify our images accurately using MobileNetV2 image classifier which is one of the uniqueness of our model.</a:t>
            </a:r>
          </a:p>
          <a:p>
            <a:pPr marL="734059" lvl="1" indent="-367030">
              <a:lnSpc>
                <a:spcPts val="4759"/>
              </a:lnSpc>
              <a:buFont typeface="Arial"/>
              <a:buChar char="•"/>
            </a:pPr>
            <a:r>
              <a:rPr lang="en-US" sz="3399">
                <a:solidFill>
                  <a:srgbClr val="FFFFFF"/>
                </a:solidFill>
                <a:latin typeface="Open Sans Light"/>
              </a:rPr>
              <a:t>The technique of Object detection using OpenCV deep neural networks in our approach generated fruitful results.</a:t>
            </a:r>
          </a:p>
          <a:p>
            <a:pPr marL="734060" lvl="1" indent="-367030">
              <a:lnSpc>
                <a:spcPts val="4759"/>
              </a:lnSpc>
              <a:buFont typeface="Arial"/>
              <a:buChar char="•"/>
            </a:pPr>
            <a:r>
              <a:rPr lang="en-US" sz="3399">
                <a:solidFill>
                  <a:srgbClr val="FFFFFF"/>
                </a:solidFill>
                <a:latin typeface="Open Sans Light"/>
              </a:rPr>
              <a:t>The real time face detection model has an accuracy of 92.53% and produces a highest F1 score with 0.93.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377993" y="9114412"/>
            <a:ext cx="1038009" cy="103800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sp>
        <p:nvSpPr>
          <p:cNvPr id="5" name="TextBox 5"/>
          <p:cNvSpPr txBox="1"/>
          <p:nvPr/>
        </p:nvSpPr>
        <p:spPr>
          <a:xfrm>
            <a:off x="1028700" y="830951"/>
            <a:ext cx="16041775" cy="1055189"/>
          </a:xfrm>
          <a:prstGeom prst="rect">
            <a:avLst/>
          </a:prstGeom>
        </p:spPr>
        <p:txBody>
          <a:bodyPr lIns="0" tIns="0" rIns="0" bIns="0" rtlCol="0" anchor="t">
            <a:spAutoFit/>
          </a:bodyPr>
          <a:lstStyle/>
          <a:p>
            <a:pPr>
              <a:lnSpc>
                <a:spcPts val="7918"/>
              </a:lnSpc>
            </a:pPr>
            <a:r>
              <a:rPr lang="en-US" sz="7918" spc="-79">
                <a:solidFill>
                  <a:srgbClr val="EDE6E2"/>
                </a:solidFill>
                <a:latin typeface="Montserrat Classic Bold"/>
              </a:rPr>
              <a:t>REFERENCES</a:t>
            </a:r>
          </a:p>
        </p:txBody>
      </p:sp>
      <p:sp>
        <p:nvSpPr>
          <p:cNvPr id="6" name="TextBox 6"/>
          <p:cNvSpPr txBox="1"/>
          <p:nvPr/>
        </p:nvSpPr>
        <p:spPr>
          <a:xfrm>
            <a:off x="1028700" y="1857566"/>
            <a:ext cx="15603794" cy="9611995"/>
          </a:xfrm>
          <a:prstGeom prst="rect">
            <a:avLst/>
          </a:prstGeom>
        </p:spPr>
        <p:txBody>
          <a:bodyPr lIns="0" tIns="0" rIns="0" bIns="0" rtlCol="0" anchor="t">
            <a:spAutoFit/>
          </a:bodyPr>
          <a:lstStyle/>
          <a:p>
            <a:pPr>
              <a:lnSpc>
                <a:spcPts val="2239"/>
              </a:lnSpc>
            </a:pPr>
            <a:r>
              <a:rPr lang="en-US" sz="1600">
                <a:solidFill>
                  <a:srgbClr val="FFFFFF"/>
                </a:solidFill>
                <a:latin typeface="Open Sans Light"/>
              </a:rPr>
              <a:t>[1] Lawrence, Steve, C. Lee Giles, Ah Chung Tsoi, and Andrew D. Back. "Face recognition: A convolutional neural-network approach." IEEE transactions on neural networks 8, no. 1 (1997): 98-113.</a:t>
            </a:r>
          </a:p>
          <a:p>
            <a:pPr>
              <a:lnSpc>
                <a:spcPts val="2240"/>
              </a:lnSpc>
            </a:pPr>
            <a:endParaRPr lang="en-US" sz="1600">
              <a:solidFill>
                <a:srgbClr val="FFFFFF"/>
              </a:solidFill>
              <a:latin typeface="Open Sans Light"/>
            </a:endParaRPr>
          </a:p>
          <a:p>
            <a:pPr>
              <a:lnSpc>
                <a:spcPts val="2239"/>
              </a:lnSpc>
            </a:pPr>
            <a:r>
              <a:rPr lang="en-US" sz="1600">
                <a:solidFill>
                  <a:srgbClr val="FFFFFF"/>
                </a:solidFill>
                <a:latin typeface="Open Sans Light"/>
              </a:rPr>
              <a:t>[2] Velasco-Montero, Delia, Jorge Fernández-Berni, Ricardo Carmona-Galán, and Ángel Rodríguez-Vázquez. "Performance analysis of real-time DNN inference on Raspberry Pi." In Real-Time Image and Video Processing 2018, vol. 10670, p. 106700F. International Society for Optics and Photonics, 2018.</a:t>
            </a:r>
          </a:p>
          <a:p>
            <a:pPr>
              <a:lnSpc>
                <a:spcPts val="2240"/>
              </a:lnSpc>
            </a:pPr>
            <a:endParaRPr lang="en-US" sz="1600">
              <a:solidFill>
                <a:srgbClr val="FFFFFF"/>
              </a:solidFill>
              <a:latin typeface="Open Sans Light"/>
            </a:endParaRPr>
          </a:p>
          <a:p>
            <a:pPr>
              <a:lnSpc>
                <a:spcPts val="2239"/>
              </a:lnSpc>
            </a:pPr>
            <a:r>
              <a:rPr lang="en-US" sz="1600">
                <a:solidFill>
                  <a:srgbClr val="FFFFFF"/>
                </a:solidFill>
                <a:latin typeface="Open Sans Light"/>
              </a:rPr>
              <a:t>[3] NGUYEN, HOANH. "FAST OBJECT DETECTION FRAMEWORK BASED ON MOBILENETV2 ARCHITECTURE AND ENHANCED FEATURE PYRAMID." Journal of Theoretical and Applied Information Technology 98, no. 05 (2020).</a:t>
            </a:r>
          </a:p>
          <a:p>
            <a:pPr>
              <a:lnSpc>
                <a:spcPts val="2239"/>
              </a:lnSpc>
            </a:pPr>
            <a:endParaRPr lang="en-US" sz="1600">
              <a:solidFill>
                <a:srgbClr val="FFFFFF"/>
              </a:solidFill>
              <a:latin typeface="Open Sans Light"/>
            </a:endParaRPr>
          </a:p>
          <a:p>
            <a:pPr>
              <a:lnSpc>
                <a:spcPts val="2239"/>
              </a:lnSpc>
            </a:pPr>
            <a:r>
              <a:rPr lang="en-US" sz="1599">
                <a:solidFill>
                  <a:srgbClr val="FFFFFF"/>
                </a:solidFill>
                <a:latin typeface="Open Sans Light"/>
              </a:rPr>
              <a:t>[4] Chen, Dong, Gang Hua, Fang Wen, and Jian Sun. "Supervised transformer network for efficient face detection." In European Conference on Computer Vision, pp. 122-138. Springer, Cham, 2016.</a:t>
            </a:r>
          </a:p>
          <a:p>
            <a:pPr>
              <a:lnSpc>
                <a:spcPts val="2239"/>
              </a:lnSpc>
            </a:pPr>
            <a:endParaRPr lang="en-US" sz="1599">
              <a:solidFill>
                <a:srgbClr val="FFFFFF"/>
              </a:solidFill>
              <a:latin typeface="Open Sans Light"/>
            </a:endParaRPr>
          </a:p>
          <a:p>
            <a:pPr>
              <a:lnSpc>
                <a:spcPts val="2239"/>
              </a:lnSpc>
            </a:pPr>
            <a:r>
              <a:rPr lang="en-US" sz="1599">
                <a:solidFill>
                  <a:srgbClr val="FFFFFF"/>
                </a:solidFill>
                <a:latin typeface="Open Sans Light"/>
              </a:rPr>
              <a:t>[5] Ranjan, Rajeev, Vishal M. Patel, and Rama Chellappa. "Hyperface: A deep multi-task learning framework for face detection, landmark localization, pose estimation, and gender recognition." IEEE Transactions on Pattern Analysis and Machine Intelligence 41, no. 1 (2017): 121-135.</a:t>
            </a:r>
          </a:p>
          <a:p>
            <a:pPr>
              <a:lnSpc>
                <a:spcPts val="2239"/>
              </a:lnSpc>
            </a:pPr>
            <a:endParaRPr lang="en-US" sz="1599">
              <a:solidFill>
                <a:srgbClr val="FFFFFF"/>
              </a:solidFill>
              <a:latin typeface="Open Sans Light"/>
            </a:endParaRPr>
          </a:p>
          <a:p>
            <a:pPr>
              <a:lnSpc>
                <a:spcPts val="2239"/>
              </a:lnSpc>
            </a:pPr>
            <a:r>
              <a:rPr lang="en-US" sz="1599">
                <a:solidFill>
                  <a:srgbClr val="FFFFFF"/>
                </a:solidFill>
                <a:latin typeface="Open Sans Light"/>
              </a:rPr>
              <a:t>[6] Zhu, Chenchen, Yutong Zheng, Khoa Luu, and Marios Savvides. "Cms-rcnn: contextual multi-scale region-based cnn for unconstrained face detection." In Deep learning for biometrics, pp. 57-79. Springer, Cham, 2017.</a:t>
            </a:r>
          </a:p>
          <a:p>
            <a:pPr>
              <a:lnSpc>
                <a:spcPts val="2239"/>
              </a:lnSpc>
            </a:pPr>
            <a:endParaRPr lang="en-US" sz="1599">
              <a:solidFill>
                <a:srgbClr val="FFFFFF"/>
              </a:solidFill>
              <a:latin typeface="Open Sans Light"/>
            </a:endParaRPr>
          </a:p>
          <a:p>
            <a:pPr>
              <a:lnSpc>
                <a:spcPts val="2239"/>
              </a:lnSpc>
            </a:pPr>
            <a:r>
              <a:rPr lang="en-US" sz="1599">
                <a:solidFill>
                  <a:srgbClr val="FFFFFF"/>
                </a:solidFill>
                <a:latin typeface="Open Sans Light"/>
              </a:rPr>
              <a:t>[7] Li, Yunzhu, Benyuan Sun, Tianfu Wu, and Yizhou Wang. "Face detection with end-to-end integration of a convnet and a 3d model." In European Conference on Computer Vision, pp. 420-436. Springer, Cham, 2016.</a:t>
            </a:r>
          </a:p>
          <a:p>
            <a:pPr>
              <a:lnSpc>
                <a:spcPts val="2239"/>
              </a:lnSpc>
            </a:pPr>
            <a:endParaRPr lang="en-US" sz="1599">
              <a:solidFill>
                <a:srgbClr val="FFFFFF"/>
              </a:solidFill>
              <a:latin typeface="Open Sans Light"/>
            </a:endParaRPr>
          </a:p>
          <a:p>
            <a:pPr>
              <a:lnSpc>
                <a:spcPts val="2239"/>
              </a:lnSpc>
            </a:pPr>
            <a:r>
              <a:rPr lang="en-US" sz="1599">
                <a:solidFill>
                  <a:srgbClr val="FFFFFF"/>
                </a:solidFill>
                <a:latin typeface="Open Sans Light"/>
              </a:rPr>
              <a:t>[8] Zhang, Kaipeng, Zhanpeng Zhang, Zhifeng Li, and Yu Qiao. "Joint face detection and alignment using multitask cascaded convolutional networks." IEEE Signal Processing Letters 23, no. 10 (2016): 1499-1503.</a:t>
            </a:r>
          </a:p>
          <a:p>
            <a:pPr>
              <a:lnSpc>
                <a:spcPts val="2239"/>
              </a:lnSpc>
            </a:pPr>
            <a:endParaRPr lang="en-US" sz="1599">
              <a:solidFill>
                <a:srgbClr val="FFFFFF"/>
              </a:solidFill>
              <a:latin typeface="Open Sans Light"/>
            </a:endParaRPr>
          </a:p>
          <a:p>
            <a:pPr>
              <a:lnSpc>
                <a:spcPts val="2239"/>
              </a:lnSpc>
            </a:pPr>
            <a:r>
              <a:rPr lang="en-US" sz="1599">
                <a:solidFill>
                  <a:srgbClr val="FFFFFF"/>
                </a:solidFill>
                <a:latin typeface="Open Sans Light"/>
              </a:rPr>
              <a:t>[9] Huang, Chang, Haizhou Ai, Yuan Li, and Shihong Lao. "High-performance rotation invariant multiview face detection." IEEE Transactions on pattern analysis and machine </a:t>
            </a:r>
          </a:p>
          <a:p>
            <a:pPr>
              <a:lnSpc>
                <a:spcPts val="2239"/>
              </a:lnSpc>
            </a:pPr>
            <a:r>
              <a:rPr lang="en-US" sz="1599">
                <a:solidFill>
                  <a:srgbClr val="FFFFFF"/>
                </a:solidFill>
                <a:latin typeface="Open Sans Light"/>
              </a:rPr>
              <a:t>intelligence 29, no. 4 (2007): 671-686.</a:t>
            </a:r>
          </a:p>
          <a:p>
            <a:pPr>
              <a:lnSpc>
                <a:spcPts val="2239"/>
              </a:lnSpc>
            </a:pPr>
            <a:endParaRPr lang="en-US" sz="1599">
              <a:solidFill>
                <a:srgbClr val="FFFFFF"/>
              </a:solidFill>
              <a:latin typeface="Open Sans Light"/>
            </a:endParaRPr>
          </a:p>
          <a:p>
            <a:pPr>
              <a:lnSpc>
                <a:spcPts val="2239"/>
              </a:lnSpc>
            </a:pPr>
            <a:r>
              <a:rPr lang="en-US" sz="1599">
                <a:solidFill>
                  <a:srgbClr val="FFFFFF"/>
                </a:solidFill>
                <a:latin typeface="Open Sans Light"/>
              </a:rPr>
              <a:t>[10] Jun, Bongjin, Inho Choi, and Daijin Kim. "Local transform features and hybridization for accurate face and human detection." IEEE transactions on pattern analysis and machine intelligence 35, no. 6 (2012): 1423-1436.</a:t>
            </a:r>
          </a:p>
          <a:p>
            <a:pPr>
              <a:lnSpc>
                <a:spcPts val="2239"/>
              </a:lnSpc>
            </a:pPr>
            <a:endParaRPr lang="en-US" sz="1599">
              <a:solidFill>
                <a:srgbClr val="FFFFFF"/>
              </a:solidFill>
              <a:latin typeface="Open Sans Light"/>
            </a:endParaRPr>
          </a:p>
          <a:p>
            <a:pPr>
              <a:lnSpc>
                <a:spcPts val="2239"/>
              </a:lnSpc>
            </a:pPr>
            <a:endParaRPr lang="en-US" sz="1599">
              <a:solidFill>
                <a:srgbClr val="FFFFFF"/>
              </a:solidFill>
              <a:latin typeface="Open Sans Light"/>
            </a:endParaRPr>
          </a:p>
          <a:p>
            <a:pPr>
              <a:lnSpc>
                <a:spcPts val="2240"/>
              </a:lnSpc>
            </a:pPr>
            <a:endParaRPr lang="en-US" sz="1599">
              <a:solidFill>
                <a:srgbClr val="FFFFFF"/>
              </a:solidFill>
              <a:latin typeface="Open Sans Light"/>
            </a:endParaRPr>
          </a:p>
          <a:p>
            <a:pPr>
              <a:lnSpc>
                <a:spcPts val="4759"/>
              </a:lnSpc>
            </a:pPr>
            <a:endParaRPr lang="en-US" sz="1599">
              <a:solidFill>
                <a:srgbClr val="FFFFFF"/>
              </a:solidFill>
              <a:latin typeface="Open Sans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377993" y="9114412"/>
            <a:ext cx="1038009" cy="103800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sp>
        <p:nvSpPr>
          <p:cNvPr id="5" name="TextBox 5"/>
          <p:cNvSpPr txBox="1"/>
          <p:nvPr/>
        </p:nvSpPr>
        <p:spPr>
          <a:xfrm>
            <a:off x="1028700" y="572543"/>
            <a:ext cx="16041775" cy="1055189"/>
          </a:xfrm>
          <a:prstGeom prst="rect">
            <a:avLst/>
          </a:prstGeom>
        </p:spPr>
        <p:txBody>
          <a:bodyPr lIns="0" tIns="0" rIns="0" bIns="0" rtlCol="0" anchor="t">
            <a:spAutoFit/>
          </a:bodyPr>
          <a:lstStyle/>
          <a:p>
            <a:pPr>
              <a:lnSpc>
                <a:spcPts val="7918"/>
              </a:lnSpc>
            </a:pPr>
            <a:r>
              <a:rPr lang="en-US" sz="7918" spc="-79">
                <a:solidFill>
                  <a:srgbClr val="EDE6E2"/>
                </a:solidFill>
                <a:latin typeface="Montserrat Classic Bold"/>
              </a:rPr>
              <a:t>REFERENCES</a:t>
            </a:r>
          </a:p>
        </p:txBody>
      </p:sp>
      <p:sp>
        <p:nvSpPr>
          <p:cNvPr id="6" name="TextBox 6"/>
          <p:cNvSpPr txBox="1"/>
          <p:nvPr/>
        </p:nvSpPr>
        <p:spPr>
          <a:xfrm>
            <a:off x="1028700" y="1599157"/>
            <a:ext cx="15603794" cy="8446135"/>
          </a:xfrm>
          <a:prstGeom prst="rect">
            <a:avLst/>
          </a:prstGeom>
        </p:spPr>
        <p:txBody>
          <a:bodyPr lIns="0" tIns="0" rIns="0" bIns="0" rtlCol="0" anchor="t">
            <a:spAutoFit/>
          </a:bodyPr>
          <a:lstStyle/>
          <a:p>
            <a:pPr>
              <a:lnSpc>
                <a:spcPts val="2239"/>
              </a:lnSpc>
            </a:pPr>
            <a:r>
              <a:rPr lang="en-US" sz="1600">
                <a:solidFill>
                  <a:srgbClr val="FFFFFF"/>
                </a:solidFill>
                <a:latin typeface="Open Sans Light"/>
              </a:rPr>
              <a:t>[[11] I. Shlizerman, E. Shechtman, R. Garg, and S. M. Seitz. Exploring photo-bios. ACM TOG, 30:61, 2011.</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[12] Ghiasi, Golnaz, and Charless C. Fowlkes. "Occlusion coherence: Localizing occluded faces with a hierarchical deformable part model." In Proceedings of the IEEE Conference on Computer Vision and Pattern Recognition, pp. 2385-2392. 2014.</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[13] Opitz, Michael, Georg Waltner, Georg Poier, Horst Possegger, and Horst Bischof. "Grid loss: Detecting occluded faces." In European conference on computer vision, pp. 386-402. Springer, Cham, 2016.</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[14] Yang, Shuo, Ping Luo, Chen-Change Loy, and Xiaoou Tang. "From facial parts responses to face detection: A deep learning approach." In Proceedings of the IEEE International Conference on Computer Vision, pp. 3676-3684. 2015.</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[15] Ojala, Timo, Matti Pietikäinen, and Topi Maenpaa. "Multiresolution gray-scale and rotation invariant texture classification with local binary patterns." IEEE Transactions on pattern analysis and machine intelligence 24, no. 7 (2002): 971-987.</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[16] Kim, Tae-Hyun, Dong-Chul Park, Dong-Min Woo, Tae Kyeong Jeong, and Soo-Young Min. "Multi-class classifier-based adaboost algorithm." In International Conference on Intelligent Science and Intelligent Data Engineering, pp. 122-127. Springer, Berlin, Heidelberg, 2011.</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[17] Yang, Bin, Junjie Yan, Zhen Lei, and Stan Z. Li. "Fine-grained evaluation on face detection in the wild." In 2015 11th IEEE International Conference and Workshops on Automatic Face and Gesture Recognition (FG), vol. 1, pp. 1-7. IEEE, 2015.</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[18] Klare, Brendan F., Ben Klein, Emma Taborsky, Austin Blanton, Jordan Cheney, Kristen Allen, Patrick Grother, Alan Mah, and Anil K. Jain. "Pushing the frontiers of unconstrained face detection and recognition: Iarpa janus benchmark a." In Proceedings of the IEEE conference on computer vision and pattern recognition, pp. 1931-1939. 2015.</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[19] Klare, Brendan F., Ben Klein, Emma Taborsky, Austin Blanton, Jordan Cheney, Kristen Allen, Patrick Grother, Alan Mah, and Anil K. Jain. "Pushing the frontiers of unconstrained face detection and recognition: Iarpa janus benchmark a." In Proceedings of the IEEE conference on computer vision and pattern recognition, pp. 1931-1939. 2015.</a:t>
            </a:r>
          </a:p>
          <a:p>
            <a:pPr>
              <a:lnSpc>
                <a:spcPts val="2239"/>
              </a:lnSpc>
            </a:pPr>
            <a:endParaRPr lang="en-US" sz="1600">
              <a:solidFill>
                <a:srgbClr val="FFFFFF"/>
              </a:solidFill>
              <a:latin typeface="Open Sans Light"/>
            </a:endParaRPr>
          </a:p>
          <a:p>
            <a:pPr>
              <a:lnSpc>
                <a:spcPts val="2240"/>
              </a:lnSpc>
            </a:pPr>
            <a:r>
              <a:rPr lang="en-US" sz="1600">
                <a:solidFill>
                  <a:srgbClr val="FFFFFF"/>
                </a:solidFill>
                <a:latin typeface="Open Sans Light"/>
              </a:rPr>
              <a:t>[20] Yang, Shuo, Ping Luo, Chen-Change Loy, and Xiaoou Tang. "Wider face: A face detection benchmark." In Proceedings of the IEEE conference on computer vision and pattern recognition, pp. 5525-5533. 2016.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221291" y="8978957"/>
            <a:ext cx="1038009" cy="103800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sp>
        <p:nvSpPr>
          <p:cNvPr id="5" name="TextBox 5"/>
          <p:cNvSpPr txBox="1"/>
          <p:nvPr/>
        </p:nvSpPr>
        <p:spPr>
          <a:xfrm>
            <a:off x="1028700" y="572543"/>
            <a:ext cx="16041775" cy="1055189"/>
          </a:xfrm>
          <a:prstGeom prst="rect">
            <a:avLst/>
          </a:prstGeom>
        </p:spPr>
        <p:txBody>
          <a:bodyPr lIns="0" tIns="0" rIns="0" bIns="0" rtlCol="0" anchor="t">
            <a:spAutoFit/>
          </a:bodyPr>
          <a:lstStyle/>
          <a:p>
            <a:pPr>
              <a:lnSpc>
                <a:spcPts val="7918"/>
              </a:lnSpc>
            </a:pPr>
            <a:r>
              <a:rPr lang="en-US" sz="7918" spc="-79">
                <a:solidFill>
                  <a:srgbClr val="EDE6E2"/>
                </a:solidFill>
                <a:latin typeface="Montserrat Classic Bold"/>
              </a:rPr>
              <a:t>REFERENCES</a:t>
            </a:r>
          </a:p>
        </p:txBody>
      </p:sp>
      <p:sp>
        <p:nvSpPr>
          <p:cNvPr id="6" name="TextBox 6"/>
          <p:cNvSpPr txBox="1"/>
          <p:nvPr/>
        </p:nvSpPr>
        <p:spPr>
          <a:xfrm>
            <a:off x="1028700" y="1599157"/>
            <a:ext cx="15603794" cy="3935095"/>
          </a:xfrm>
          <a:prstGeom prst="rect">
            <a:avLst/>
          </a:prstGeom>
        </p:spPr>
        <p:txBody>
          <a:bodyPr lIns="0" tIns="0" rIns="0" bIns="0" rtlCol="0" anchor="t">
            <a:spAutoFit/>
          </a:bodyPr>
          <a:lstStyle/>
          <a:p>
            <a:pPr>
              <a:lnSpc>
                <a:spcPts val="2239"/>
              </a:lnSpc>
            </a:pPr>
            <a:r>
              <a:rPr lang="en-US" sz="1600">
                <a:solidFill>
                  <a:srgbClr val="FFFFFF"/>
                </a:solidFill>
                <a:latin typeface="Open Sans Light"/>
              </a:rPr>
              <a:t>[21] Viola, Paul, and Michael Jones. "Rapid object detection using a boosted cascade of simple features." In Proceedings of the 2001 IEEE computer society conference on computer vision and pattern recognition. CVPR 2001, vol. 1, pp. I-I. IEEE, 2001.</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[22] Zhang, Kaipeng, Zhanpeng Zhang, Zhifeng Li, and Yu Qiao. "Joint face detection and alignment using multitask cascaded convolutional networks." IEEE Signal Processing Letters 23, no. 10 (2016): 1499-1503.</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[23] Chen, Dong, Shaoqing Ren, Yichen Wei, Xudong Cao, and Jian Sun. "Joint cascade face detection and alignment." In European conference on computer vision, pp. 109-122. Springer, Cham, 2014.</a:t>
            </a:r>
          </a:p>
          <a:p>
            <a:pPr>
              <a:lnSpc>
                <a:spcPts val="2239"/>
              </a:lnSpc>
            </a:pPr>
            <a:endParaRPr lang="en-US" sz="1600">
              <a:solidFill>
                <a:srgbClr val="FFFFFF"/>
              </a:solidFill>
              <a:latin typeface="Open Sans Light"/>
            </a:endParaRPr>
          </a:p>
          <a:p>
            <a:pPr>
              <a:lnSpc>
                <a:spcPts val="2239"/>
              </a:lnSpc>
            </a:pPr>
            <a:r>
              <a:rPr lang="en-US" sz="1600">
                <a:solidFill>
                  <a:srgbClr val="FFFFFF"/>
                </a:solidFill>
                <a:latin typeface="Open Sans Light"/>
              </a:rPr>
              <a:t>[24] Ren, Shaoqing, Kaiming He, Ross Girshick, and Jian Sun. "Faster r-cnn: Towards real-time object detection with region proposal networks." In Advances in neural information processing systems, pp. 91-99. 2015.</a:t>
            </a:r>
          </a:p>
          <a:p>
            <a:pPr>
              <a:lnSpc>
                <a:spcPts val="2239"/>
              </a:lnSpc>
            </a:pPr>
            <a:endParaRPr lang="en-US" sz="1600">
              <a:solidFill>
                <a:srgbClr val="FFFFFF"/>
              </a:solidFill>
              <a:latin typeface="Open Sans Light"/>
            </a:endParaRPr>
          </a:p>
          <a:p>
            <a:pPr>
              <a:lnSpc>
                <a:spcPts val="2240"/>
              </a:lnSpc>
            </a:pPr>
            <a:r>
              <a:rPr lang="en-US" sz="1600">
                <a:solidFill>
                  <a:srgbClr val="FFFFFF"/>
                </a:solidFill>
                <a:latin typeface="Open Sans Light"/>
              </a:rPr>
              <a:t>[25] Li, Haoxiang, Zhe Lin, Xiaohui Shen, Jonathan Brandt, and Gang Hua. "A convolutional neural network cascade for face detection." In Proceedings of the IEEE conference on computer vision and pattern recognition, pp. 5325-5334. 2015.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1000" y="381000"/>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304251" y="9006258"/>
            <a:ext cx="955049" cy="955049"/>
          </a:xfrm>
          <a:prstGeom prst="rect">
            <a:avLst/>
          </a:prstGeom>
        </p:spPr>
      </p:pic>
      <p:grpSp>
        <p:nvGrpSpPr>
          <p:cNvPr id="4" name="Group 4"/>
          <p:cNvGrpSpPr/>
          <p:nvPr/>
        </p:nvGrpSpPr>
        <p:grpSpPr>
          <a:xfrm>
            <a:off x="3047800" y="4165163"/>
            <a:ext cx="12192400" cy="1956673"/>
            <a:chOff x="0" y="0"/>
            <a:chExt cx="16256533" cy="2608898"/>
          </a:xfrm>
        </p:grpSpPr>
        <p:sp>
          <p:nvSpPr>
            <p:cNvPr id="5" name="TextBox 5"/>
            <p:cNvSpPr txBox="1"/>
            <p:nvPr/>
          </p:nvSpPr>
          <p:spPr>
            <a:xfrm>
              <a:off x="0" y="142875"/>
              <a:ext cx="16256533" cy="1467511"/>
            </a:xfrm>
            <a:prstGeom prst="rect">
              <a:avLst/>
            </a:prstGeom>
          </p:spPr>
          <p:txBody>
            <a:bodyPr lIns="0" tIns="0" rIns="0" bIns="0" rtlCol="0" anchor="t">
              <a:spAutoFit/>
            </a:bodyPr>
            <a:lstStyle/>
            <a:p>
              <a:pPr algn="ctr">
                <a:lnSpc>
                  <a:spcPts val="8000"/>
                </a:lnSpc>
              </a:pPr>
              <a:r>
                <a:rPr lang="en-US" sz="8000" spc="-80">
                  <a:solidFill>
                    <a:srgbClr val="FF4A3B"/>
                  </a:solidFill>
                  <a:latin typeface="Montserrat Classic Bold"/>
                </a:rPr>
                <a:t>THANK YOU!</a:t>
              </a:r>
            </a:p>
          </p:txBody>
        </p:sp>
        <p:sp>
          <p:nvSpPr>
            <p:cNvPr id="6" name="TextBox 6"/>
            <p:cNvSpPr txBox="1"/>
            <p:nvPr/>
          </p:nvSpPr>
          <p:spPr>
            <a:xfrm>
              <a:off x="0" y="1902883"/>
              <a:ext cx="16256533" cy="706014"/>
            </a:xfrm>
            <a:prstGeom prst="rect">
              <a:avLst/>
            </a:prstGeom>
          </p:spPr>
          <p:txBody>
            <a:bodyPr lIns="0" tIns="0" rIns="0" bIns="0" rtlCol="0" anchor="t">
              <a:spAutoFit/>
            </a:bodyPr>
            <a:lstStyle/>
            <a:p>
              <a:pPr algn="ctr">
                <a:lnSpc>
                  <a:spcPts val="4479"/>
                </a:lnSpc>
              </a:pPr>
              <a:endParaRPr/>
            </a:p>
          </p:txBody>
        </p:sp>
      </p:grpSp>
      <p:pic>
        <p:nvPicPr>
          <p:cNvPr id="7" name="Picture 7"/>
          <p:cNvPicPr>
            <a:picLocks noChangeAspect="1"/>
          </p:cNvPicPr>
          <p:nvPr/>
        </p:nvPicPr>
        <p:blipFill>
          <a:blip r:embed="rId3"/>
          <a:srcRect b="21256"/>
          <a:stretch>
            <a:fillRect/>
          </a:stretch>
        </p:blipFill>
        <p:spPr>
          <a:xfrm rot="5464193">
            <a:off x="10497035" y="3726361"/>
            <a:ext cx="16230600" cy="24034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381000" y="381000"/>
            <a:ext cx="955049" cy="955049"/>
          </a:xfrm>
          <a:prstGeom prst="rect">
            <a:avLst/>
          </a:prstGeom>
        </p:spPr>
      </p:pic>
      <p:grpSp>
        <p:nvGrpSpPr>
          <p:cNvPr id="3" name="Group 3"/>
          <p:cNvGrpSpPr/>
          <p:nvPr/>
        </p:nvGrpSpPr>
        <p:grpSpPr>
          <a:xfrm>
            <a:off x="1028700" y="965680"/>
            <a:ext cx="16216034" cy="6604464"/>
            <a:chOff x="0" y="142875"/>
            <a:chExt cx="21621378" cy="8805951"/>
          </a:xfrm>
        </p:grpSpPr>
        <p:sp>
          <p:nvSpPr>
            <p:cNvPr id="4" name="TextBox 4"/>
            <p:cNvSpPr txBox="1"/>
            <p:nvPr/>
          </p:nvSpPr>
          <p:spPr>
            <a:xfrm>
              <a:off x="5445" y="142875"/>
              <a:ext cx="21610489" cy="1471083"/>
            </a:xfrm>
            <a:prstGeom prst="rect">
              <a:avLst/>
            </a:prstGeom>
          </p:spPr>
          <p:txBody>
            <a:bodyPr lIns="0" tIns="0" rIns="0" bIns="0" rtlCol="0" anchor="t">
              <a:spAutoFit/>
            </a:bodyPr>
            <a:lstStyle/>
            <a:p>
              <a:pPr>
                <a:lnSpc>
                  <a:spcPts val="8000"/>
                </a:lnSpc>
              </a:pPr>
              <a:r>
                <a:rPr lang="en-US" sz="8000" spc="-80" dirty="0">
                  <a:solidFill>
                    <a:srgbClr val="EDE6E2"/>
                  </a:solidFill>
                  <a:latin typeface="Montserrat Classic Bold"/>
                </a:rPr>
                <a:t>Motivation for the work</a:t>
              </a:r>
            </a:p>
          </p:txBody>
        </p:sp>
        <p:sp>
          <p:nvSpPr>
            <p:cNvPr id="5" name="TextBox 5"/>
            <p:cNvSpPr txBox="1"/>
            <p:nvPr/>
          </p:nvSpPr>
          <p:spPr>
            <a:xfrm>
              <a:off x="5445" y="2071158"/>
              <a:ext cx="21615933" cy="839391"/>
            </a:xfrm>
            <a:prstGeom prst="rect">
              <a:avLst/>
            </a:prstGeom>
          </p:spPr>
          <p:txBody>
            <a:bodyPr lIns="0" tIns="0" rIns="0" bIns="0" rtlCol="0" anchor="t">
              <a:spAutoFit/>
            </a:bodyPr>
            <a:lstStyle/>
            <a:p>
              <a:pPr>
                <a:lnSpc>
                  <a:spcPts val="5040"/>
                </a:lnSpc>
              </a:pPr>
              <a:r>
                <a:rPr lang="en-US" sz="4200" dirty="0">
                  <a:solidFill>
                    <a:srgbClr val="FF4A3B"/>
                  </a:solidFill>
                  <a:latin typeface="Montserrat Classic Bold"/>
                </a:rPr>
                <a:t>Our Story</a:t>
              </a:r>
            </a:p>
          </p:txBody>
        </p:sp>
        <p:sp>
          <p:nvSpPr>
            <p:cNvPr id="6" name="TextBox 6"/>
            <p:cNvSpPr txBox="1"/>
            <p:nvPr/>
          </p:nvSpPr>
          <p:spPr>
            <a:xfrm>
              <a:off x="0" y="4425024"/>
              <a:ext cx="21615933" cy="4523802"/>
            </a:xfrm>
            <a:prstGeom prst="rect">
              <a:avLst/>
            </a:prstGeom>
          </p:spPr>
          <p:txBody>
            <a:bodyPr lIns="0" tIns="0" rIns="0" bIns="0" rtlCol="0" anchor="t">
              <a:spAutoFit/>
            </a:bodyPr>
            <a:lstStyle/>
            <a:p>
              <a:pPr marL="647699" lvl="1" indent="-323849">
                <a:lnSpc>
                  <a:spcPts val="4499"/>
                </a:lnSpc>
                <a:buFont typeface="Arial"/>
                <a:buChar char="•"/>
              </a:pPr>
              <a:r>
                <a:rPr lang="en-US" sz="3000" spc="30" dirty="0">
                  <a:solidFill>
                    <a:srgbClr val="EDE6E2"/>
                  </a:solidFill>
                  <a:latin typeface="Montserrat Light"/>
                </a:rPr>
                <a:t>In the rapid developing world, with increase in technology so is increasing diseases such as Covid-19.</a:t>
              </a:r>
            </a:p>
            <a:p>
              <a:pPr marL="647699" lvl="1" indent="-323849">
                <a:lnSpc>
                  <a:spcPts val="4499"/>
                </a:lnSpc>
                <a:buFont typeface="Arial"/>
                <a:buChar char="•"/>
              </a:pPr>
              <a:r>
                <a:rPr lang="en-US" sz="3000" spc="16" dirty="0">
                  <a:solidFill>
                    <a:srgbClr val="EDE6E2"/>
                  </a:solidFill>
                  <a:latin typeface="Montserrat Light" panose="020B0604020202020204" charset="0"/>
                </a:rPr>
                <a:t>To prevent the spread of disease it is absolutely compulsory to wear mask.</a:t>
              </a:r>
            </a:p>
            <a:p>
              <a:pPr marL="647700" lvl="1" indent="-323850">
                <a:lnSpc>
                  <a:spcPts val="4500"/>
                </a:lnSpc>
                <a:buFont typeface="Arial"/>
                <a:buChar char="•"/>
              </a:pPr>
              <a:r>
                <a:rPr lang="en-US" sz="3000" spc="16" dirty="0">
                  <a:solidFill>
                    <a:srgbClr val="EDE6E2"/>
                  </a:solidFill>
                  <a:latin typeface="Montserrat Light" panose="020B0604020202020204" charset="0"/>
                </a:rPr>
                <a:t>There is a need for Mask Detection technique as checking mask for every person by a person is not feasible, therefore we need a deep learning algorithm which will ease the work of human workforce.</a:t>
              </a:r>
            </a:p>
          </p:txBody>
        </p:sp>
        <p:sp>
          <p:nvSpPr>
            <p:cNvPr id="7" name="AutoShape 7"/>
            <p:cNvSpPr/>
            <p:nvPr/>
          </p:nvSpPr>
          <p:spPr>
            <a:xfrm>
              <a:off x="5445" y="3570949"/>
              <a:ext cx="1270000" cy="279400"/>
            </a:xfrm>
            <a:prstGeom prst="rect">
              <a:avLst/>
            </a:prstGeom>
            <a:solidFill>
              <a:srgbClr val="FF4A3B"/>
            </a:solidFill>
          </p:spPr>
        </p:sp>
      </p:grpSp>
      <p:pic>
        <p:nvPicPr>
          <p:cNvPr id="8" name="Picture 8"/>
          <p:cNvPicPr>
            <a:picLocks noChangeAspect="1"/>
          </p:cNvPicPr>
          <p:nvPr/>
        </p:nvPicPr>
        <p:blipFill>
          <a:blip r:embed="rId2"/>
          <a:srcRect/>
          <a:stretch>
            <a:fillRect/>
          </a:stretch>
        </p:blipFill>
        <p:spPr>
          <a:xfrm rot="-10800000">
            <a:off x="16951951" y="8950951"/>
            <a:ext cx="955049" cy="9550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grpSp>
        <p:nvGrpSpPr>
          <p:cNvPr id="2" name="Group 2"/>
          <p:cNvGrpSpPr/>
          <p:nvPr/>
        </p:nvGrpSpPr>
        <p:grpSpPr>
          <a:xfrm>
            <a:off x="1032784" y="2569536"/>
            <a:ext cx="8763400" cy="6607474"/>
            <a:chOff x="0" y="0"/>
            <a:chExt cx="11684533" cy="8809964"/>
          </a:xfrm>
        </p:grpSpPr>
        <p:sp>
          <p:nvSpPr>
            <p:cNvPr id="3" name="TextBox 3"/>
            <p:cNvSpPr txBox="1"/>
            <p:nvPr/>
          </p:nvSpPr>
          <p:spPr>
            <a:xfrm>
              <a:off x="0" y="701675"/>
              <a:ext cx="11684533" cy="8108289"/>
            </a:xfrm>
            <a:prstGeom prst="rect">
              <a:avLst/>
            </a:prstGeom>
          </p:spPr>
          <p:txBody>
            <a:bodyPr lIns="0" tIns="0" rIns="0" bIns="0" rtlCol="0" anchor="t">
              <a:spAutoFit/>
            </a:bodyPr>
            <a:lstStyle/>
            <a:p>
              <a:pPr marL="457200" indent="-457200">
                <a:lnSpc>
                  <a:spcPts val="4799"/>
                </a:lnSpc>
                <a:buFont typeface="Arial" panose="020B0604020202020204" pitchFamily="34" charset="0"/>
                <a:buChar char="•"/>
              </a:pPr>
              <a:r>
                <a:rPr lang="en-US" sz="3199" spc="31" dirty="0">
                  <a:solidFill>
                    <a:srgbClr val="EDE6E2"/>
                  </a:solidFill>
                  <a:latin typeface="Montserrat Light"/>
                </a:rPr>
                <a:t>Abstract</a:t>
              </a:r>
            </a:p>
            <a:p>
              <a:pPr marL="457200" indent="-457200">
                <a:lnSpc>
                  <a:spcPts val="4799"/>
                </a:lnSpc>
                <a:buFont typeface="Arial" panose="020B0604020202020204" pitchFamily="34" charset="0"/>
                <a:buChar char="•"/>
              </a:pPr>
              <a:r>
                <a:rPr lang="en-US" sz="3199" spc="31" dirty="0">
                  <a:solidFill>
                    <a:srgbClr val="EDE6E2"/>
                  </a:solidFill>
                  <a:latin typeface="Arimo"/>
                </a:rPr>
                <a:t>Int</a:t>
              </a:r>
              <a:r>
                <a:rPr lang="en-US" sz="3199" spc="31" dirty="0">
                  <a:solidFill>
                    <a:srgbClr val="EDE6E2"/>
                  </a:solidFill>
                  <a:latin typeface="Montserrat Light"/>
                </a:rPr>
                <a:t>roduction</a:t>
              </a:r>
            </a:p>
            <a:p>
              <a:pPr marL="457200" indent="-457200">
                <a:lnSpc>
                  <a:spcPts val="4799"/>
                </a:lnSpc>
                <a:buFont typeface="Arial" panose="020B0604020202020204" pitchFamily="34" charset="0"/>
                <a:buChar char="•"/>
              </a:pPr>
              <a:r>
                <a:rPr lang="en-US" sz="3199" spc="31" dirty="0">
                  <a:solidFill>
                    <a:srgbClr val="EDE6E2"/>
                  </a:solidFill>
                  <a:latin typeface="Montserrat Light"/>
                </a:rPr>
                <a:t>Proposed Framework/ Problem Statement</a:t>
              </a:r>
            </a:p>
            <a:p>
              <a:pPr marL="457200" indent="-457200">
                <a:lnSpc>
                  <a:spcPts val="4799"/>
                </a:lnSpc>
                <a:buFont typeface="Arial" panose="020B0604020202020204" pitchFamily="34" charset="0"/>
                <a:buChar char="•"/>
              </a:pPr>
              <a:r>
                <a:rPr lang="en-US" sz="3199" spc="31" dirty="0">
                  <a:solidFill>
                    <a:srgbClr val="EDE6E2"/>
                  </a:solidFill>
                  <a:latin typeface="Montserrat Light"/>
                </a:rPr>
                <a:t>Data set</a:t>
              </a:r>
            </a:p>
            <a:p>
              <a:pPr marL="457200" indent="-457200">
                <a:lnSpc>
                  <a:spcPts val="4799"/>
                </a:lnSpc>
                <a:buFont typeface="Arial" panose="020B0604020202020204" pitchFamily="34" charset="0"/>
                <a:buChar char="•"/>
              </a:pPr>
              <a:r>
                <a:rPr lang="en-US" sz="3199" spc="31" dirty="0">
                  <a:solidFill>
                    <a:srgbClr val="EDE6E2"/>
                  </a:solidFill>
                  <a:latin typeface="Montserrat Light"/>
                </a:rPr>
                <a:t>Methodology</a:t>
              </a:r>
            </a:p>
            <a:p>
              <a:pPr marL="457200" indent="-457200">
                <a:lnSpc>
                  <a:spcPts val="4799"/>
                </a:lnSpc>
                <a:buFont typeface="Arial" panose="020B0604020202020204" pitchFamily="34" charset="0"/>
                <a:buChar char="•"/>
              </a:pPr>
              <a:r>
                <a:rPr lang="en-US" sz="3199" spc="31" dirty="0">
                  <a:solidFill>
                    <a:srgbClr val="EDE6E2"/>
                  </a:solidFill>
                  <a:latin typeface="Montserrat Light"/>
                </a:rPr>
                <a:t>Result</a:t>
              </a:r>
            </a:p>
            <a:p>
              <a:pPr marL="457200" indent="-457200">
                <a:lnSpc>
                  <a:spcPts val="4799"/>
                </a:lnSpc>
                <a:buFont typeface="Arial" panose="020B0604020202020204" pitchFamily="34" charset="0"/>
                <a:buChar char="•"/>
              </a:pPr>
              <a:r>
                <a:rPr lang="en-US" sz="3199" spc="31" dirty="0">
                  <a:solidFill>
                    <a:srgbClr val="EDE6E2"/>
                  </a:solidFill>
                  <a:latin typeface="Montserrat Light"/>
                </a:rPr>
                <a:t>Comparison with other model</a:t>
              </a:r>
            </a:p>
            <a:p>
              <a:pPr marL="457200" indent="-457200">
                <a:lnSpc>
                  <a:spcPts val="4799"/>
                </a:lnSpc>
                <a:buFont typeface="Arial" panose="020B0604020202020204" pitchFamily="34" charset="0"/>
                <a:buChar char="•"/>
              </a:pPr>
              <a:r>
                <a:rPr lang="en-US" sz="3199" spc="31" dirty="0">
                  <a:solidFill>
                    <a:srgbClr val="EDE6E2"/>
                  </a:solidFill>
                  <a:latin typeface="Montserrat Light"/>
                </a:rPr>
                <a:t>Conclusion and Future scope</a:t>
              </a:r>
            </a:p>
            <a:p>
              <a:pPr marL="457200" indent="-457200">
                <a:lnSpc>
                  <a:spcPts val="4799"/>
                </a:lnSpc>
                <a:buFont typeface="Arial" panose="020B0604020202020204" pitchFamily="34" charset="0"/>
                <a:buChar char="•"/>
              </a:pPr>
              <a:r>
                <a:rPr lang="en-US" sz="3199" spc="31" dirty="0">
                  <a:solidFill>
                    <a:srgbClr val="EDE6E2"/>
                  </a:solidFill>
                  <a:latin typeface="Montserrat Light"/>
                </a:rPr>
                <a:t>References</a:t>
              </a:r>
            </a:p>
          </p:txBody>
        </p:sp>
        <p:sp>
          <p:nvSpPr>
            <p:cNvPr id="4" name="AutoShape 4"/>
            <p:cNvSpPr/>
            <p:nvPr/>
          </p:nvSpPr>
          <p:spPr>
            <a:xfrm>
              <a:off x="5445" y="0"/>
              <a:ext cx="1270000" cy="279400"/>
            </a:xfrm>
            <a:prstGeom prst="rect">
              <a:avLst/>
            </a:prstGeom>
            <a:solidFill>
              <a:srgbClr val="FF4A3B"/>
            </a:solidFill>
          </p:spPr>
          <p:txBody>
            <a:bodyPr/>
            <a:lstStyle/>
            <a:p>
              <a:endParaRPr lang="en-IN" dirty="0"/>
            </a:p>
          </p:txBody>
        </p:sp>
      </p:grpSp>
      <p:grpSp>
        <p:nvGrpSpPr>
          <p:cNvPr id="5" name="Group 5"/>
          <p:cNvGrpSpPr/>
          <p:nvPr/>
        </p:nvGrpSpPr>
        <p:grpSpPr>
          <a:xfrm>
            <a:off x="1032784" y="1028700"/>
            <a:ext cx="9576696" cy="2033191"/>
            <a:chOff x="0" y="0"/>
            <a:chExt cx="12768929" cy="2710921"/>
          </a:xfrm>
        </p:grpSpPr>
        <p:sp>
          <p:nvSpPr>
            <p:cNvPr id="6" name="TextBox 6"/>
            <p:cNvSpPr txBox="1"/>
            <p:nvPr/>
          </p:nvSpPr>
          <p:spPr>
            <a:xfrm>
              <a:off x="0" y="142875"/>
              <a:ext cx="12762979" cy="1471083"/>
            </a:xfrm>
            <a:prstGeom prst="rect">
              <a:avLst/>
            </a:prstGeom>
          </p:spPr>
          <p:txBody>
            <a:bodyPr lIns="0" tIns="0" rIns="0" bIns="0" rtlCol="0" anchor="t">
              <a:spAutoFit/>
            </a:bodyPr>
            <a:lstStyle/>
            <a:p>
              <a:pPr>
                <a:lnSpc>
                  <a:spcPts val="8000"/>
                </a:lnSpc>
              </a:pPr>
              <a:r>
                <a:rPr lang="en-US" sz="8000" spc="-80" dirty="0">
                  <a:solidFill>
                    <a:srgbClr val="EDE6E2"/>
                  </a:solidFill>
                  <a:latin typeface="Montserrat Classic Bold"/>
                </a:rPr>
                <a:t>Table of Contents</a:t>
              </a:r>
            </a:p>
          </p:txBody>
        </p:sp>
        <p:sp>
          <p:nvSpPr>
            <p:cNvPr id="7" name="TextBox 7"/>
            <p:cNvSpPr txBox="1"/>
            <p:nvPr/>
          </p:nvSpPr>
          <p:spPr>
            <a:xfrm>
              <a:off x="0" y="1867958"/>
              <a:ext cx="12768929" cy="842963"/>
            </a:xfrm>
            <a:prstGeom prst="rect">
              <a:avLst/>
            </a:prstGeom>
          </p:spPr>
          <p:txBody>
            <a:bodyPr lIns="0" tIns="0" rIns="0" bIns="0" rtlCol="0" anchor="t">
              <a:spAutoFit/>
            </a:bodyPr>
            <a:lstStyle/>
            <a:p>
              <a:pPr>
                <a:lnSpc>
                  <a:spcPts val="5040"/>
                </a:lnSpc>
              </a:pPr>
              <a:endParaRPr dirty="0"/>
            </a:p>
          </p:txBody>
        </p:sp>
      </p:grpSp>
      <p:pic>
        <p:nvPicPr>
          <p:cNvPr id="8" name="Picture 8"/>
          <p:cNvPicPr>
            <a:picLocks noChangeAspect="1"/>
          </p:cNvPicPr>
          <p:nvPr/>
        </p:nvPicPr>
        <p:blipFill>
          <a:blip r:embed="rId2"/>
          <a:srcRect/>
          <a:stretch>
            <a:fillRect/>
          </a:stretch>
        </p:blipFill>
        <p:spPr>
          <a:xfrm>
            <a:off x="11484878" y="1248285"/>
            <a:ext cx="6254482" cy="71965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sp>
        <p:nvSpPr>
          <p:cNvPr id="3" name="TextBox 3"/>
          <p:cNvSpPr txBox="1"/>
          <p:nvPr/>
        </p:nvSpPr>
        <p:spPr>
          <a:xfrm>
            <a:off x="1217525" y="830951"/>
            <a:ext cx="16207867" cy="2074863"/>
          </a:xfrm>
          <a:prstGeom prst="rect">
            <a:avLst/>
          </a:prstGeom>
        </p:spPr>
        <p:txBody>
          <a:bodyPr lIns="0" tIns="0" rIns="0" bIns="0" rtlCol="0" anchor="t">
            <a:spAutoFit/>
          </a:bodyPr>
          <a:lstStyle/>
          <a:p>
            <a:pPr>
              <a:lnSpc>
                <a:spcPts val="8000"/>
              </a:lnSpc>
            </a:pPr>
            <a:r>
              <a:rPr lang="en-US" sz="8000" spc="-80" dirty="0">
                <a:solidFill>
                  <a:srgbClr val="EDE6E2"/>
                </a:solidFill>
                <a:latin typeface="Montserrat Classic Bold"/>
              </a:rPr>
              <a:t>Abstract</a:t>
            </a:r>
          </a:p>
          <a:p>
            <a:pPr>
              <a:lnSpc>
                <a:spcPts val="8000"/>
              </a:lnSpc>
            </a:pPr>
            <a:endParaRPr lang="en-US" sz="8000" spc="-80" dirty="0">
              <a:solidFill>
                <a:srgbClr val="EDE6E2"/>
              </a:solidFill>
              <a:latin typeface="Montserrat Classic Bold"/>
            </a:endParaRPr>
          </a:p>
        </p:txBody>
      </p:sp>
      <p:pic>
        <p:nvPicPr>
          <p:cNvPr id="4" name="Picture 4"/>
          <p:cNvPicPr>
            <a:picLocks noChangeAspect="1"/>
          </p:cNvPicPr>
          <p:nvPr/>
        </p:nvPicPr>
        <p:blipFill>
          <a:blip r:embed="rId2"/>
          <a:srcRect/>
          <a:stretch>
            <a:fillRect/>
          </a:stretch>
        </p:blipFill>
        <p:spPr>
          <a:xfrm rot="-10800000">
            <a:off x="16951951" y="8950951"/>
            <a:ext cx="955049" cy="955049"/>
          </a:xfrm>
          <a:prstGeom prst="rect">
            <a:avLst/>
          </a:prstGeom>
        </p:spPr>
      </p:pic>
      <p:sp>
        <p:nvSpPr>
          <p:cNvPr id="5" name="TextBox 5"/>
          <p:cNvSpPr txBox="1"/>
          <p:nvPr/>
        </p:nvSpPr>
        <p:spPr>
          <a:xfrm>
            <a:off x="1028700" y="4462145"/>
            <a:ext cx="16230600" cy="4883068"/>
          </a:xfrm>
          <a:prstGeom prst="rect">
            <a:avLst/>
          </a:prstGeom>
        </p:spPr>
        <p:txBody>
          <a:bodyPr lIns="0" tIns="0" rIns="0" bIns="0" rtlCol="0" anchor="t">
            <a:spAutoFit/>
          </a:bodyPr>
          <a:lstStyle/>
          <a:p>
            <a:pPr marL="734059" lvl="1" indent="-367030">
              <a:lnSpc>
                <a:spcPts val="4759"/>
              </a:lnSpc>
              <a:buFont typeface="Arial"/>
              <a:buChar char="•"/>
            </a:pPr>
            <a:r>
              <a:rPr lang="en-US" sz="3400" dirty="0">
                <a:solidFill>
                  <a:srgbClr val="FFFFFF"/>
                </a:solidFill>
                <a:latin typeface="Open Sans Light"/>
              </a:rPr>
              <a:t>This paper is concerned with the detection of face masks.</a:t>
            </a:r>
          </a:p>
          <a:p>
            <a:pPr marL="734059" lvl="1" indent="-367030">
              <a:lnSpc>
                <a:spcPts val="4759"/>
              </a:lnSpc>
              <a:buFont typeface="Arial"/>
              <a:buChar char="•"/>
            </a:pPr>
            <a:r>
              <a:rPr lang="en-US" sz="3399" dirty="0">
                <a:solidFill>
                  <a:srgbClr val="FFFFFF"/>
                </a:solidFill>
                <a:latin typeface="Open Sans Light"/>
              </a:rPr>
              <a:t>There are two phrases of our project: </a:t>
            </a:r>
          </a:p>
          <a:p>
            <a:pPr marL="1468119" lvl="2" indent="-489373">
              <a:lnSpc>
                <a:spcPts val="4759"/>
              </a:lnSpc>
              <a:buFont typeface="Arial"/>
              <a:buChar char="⚬"/>
            </a:pPr>
            <a:r>
              <a:rPr lang="en-US" sz="3399" dirty="0">
                <a:solidFill>
                  <a:srgbClr val="FFFFFF"/>
                </a:solidFill>
                <a:latin typeface="Open Sans Light"/>
              </a:rPr>
              <a:t>Training  - Detect face mask on images (using Keras/TensorFlow)</a:t>
            </a:r>
          </a:p>
          <a:p>
            <a:pPr marL="1468119" lvl="2" indent="-489373">
              <a:lnSpc>
                <a:spcPts val="4759"/>
              </a:lnSpc>
              <a:buFont typeface="Arial"/>
              <a:buChar char="⚬"/>
            </a:pPr>
            <a:r>
              <a:rPr lang="en-US" sz="3399" dirty="0">
                <a:solidFill>
                  <a:srgbClr val="FFFFFF"/>
                </a:solidFill>
                <a:latin typeface="Open Sans Light"/>
              </a:rPr>
              <a:t>Deployment - Detect face mask on real  time video stream</a:t>
            </a:r>
          </a:p>
          <a:p>
            <a:pPr marL="734059" lvl="1" indent="-367030">
              <a:lnSpc>
                <a:spcPts val="4759"/>
              </a:lnSpc>
              <a:buFont typeface="Arial"/>
              <a:buChar char="•"/>
            </a:pPr>
            <a:r>
              <a:rPr lang="en-US" sz="3399" dirty="0">
                <a:solidFill>
                  <a:srgbClr val="FFFFFF"/>
                </a:solidFill>
                <a:latin typeface="Open Sans Light"/>
              </a:rPr>
              <a:t>Dataset consist of  11,042 images combined manually.</a:t>
            </a:r>
          </a:p>
          <a:p>
            <a:pPr marL="734059" lvl="1" indent="-367030">
              <a:lnSpc>
                <a:spcPts val="4759"/>
              </a:lnSpc>
              <a:buFont typeface="Arial"/>
              <a:buChar char="•"/>
            </a:pPr>
            <a:r>
              <a:rPr lang="en-US" sz="3399" dirty="0">
                <a:solidFill>
                  <a:srgbClr val="FFFFFF"/>
                </a:solidFill>
                <a:latin typeface="Open Sans Light"/>
              </a:rPr>
              <a:t>MobileNetV2 architecture is used for fine tuning on the dataset.</a:t>
            </a:r>
          </a:p>
          <a:p>
            <a:pPr marL="734059" lvl="1" indent="-367030">
              <a:lnSpc>
                <a:spcPts val="4759"/>
              </a:lnSpc>
              <a:buFont typeface="Arial"/>
              <a:buChar char="•"/>
            </a:pPr>
            <a:r>
              <a:rPr lang="en-US" sz="3399" dirty="0">
                <a:solidFill>
                  <a:srgbClr val="FFFFFF"/>
                </a:solidFill>
                <a:latin typeface="Open Sans Light"/>
              </a:rPr>
              <a:t>Adam is used as optimizer and Binary Cross Entropy is used as a loss function.</a:t>
            </a:r>
          </a:p>
          <a:p>
            <a:pPr marL="734060" lvl="1" indent="-367030">
              <a:lnSpc>
                <a:spcPts val="4759"/>
              </a:lnSpc>
              <a:buFont typeface="Arial"/>
              <a:buChar char="•"/>
            </a:pPr>
            <a:r>
              <a:rPr lang="en-US" sz="3399" dirty="0">
                <a:solidFill>
                  <a:srgbClr val="FFFFFF"/>
                </a:solidFill>
                <a:latin typeface="Open Sans Light"/>
              </a:rPr>
              <a:t>Our proposed model gives an accuracy of 92.53%.</a:t>
            </a:r>
          </a:p>
        </p:txBody>
      </p:sp>
      <p:pic>
        <p:nvPicPr>
          <p:cNvPr id="6" name="Picture 6"/>
          <p:cNvPicPr>
            <a:picLocks noChangeAspect="1"/>
          </p:cNvPicPr>
          <p:nvPr/>
        </p:nvPicPr>
        <p:blipFill>
          <a:blip r:embed="rId3"/>
          <a:srcRect/>
          <a:stretch>
            <a:fillRect/>
          </a:stretch>
        </p:blipFill>
        <p:spPr>
          <a:xfrm>
            <a:off x="14017925" y="0"/>
            <a:ext cx="4270075" cy="4114800"/>
          </a:xfrm>
          <a:prstGeom prst="rect">
            <a:avLst/>
          </a:prstGeom>
        </p:spPr>
      </p:pic>
      <p:pic>
        <p:nvPicPr>
          <p:cNvPr id="7" name="Picture 7"/>
          <p:cNvPicPr>
            <a:picLocks noChangeAspect="1"/>
          </p:cNvPicPr>
          <p:nvPr/>
        </p:nvPicPr>
        <p:blipFill>
          <a:blip r:embed="rId4"/>
          <a:srcRect/>
          <a:stretch>
            <a:fillRect/>
          </a:stretch>
        </p:blipFill>
        <p:spPr>
          <a:xfrm>
            <a:off x="9998284" y="0"/>
            <a:ext cx="3785616" cy="411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sp>
        <p:nvSpPr>
          <p:cNvPr id="2" name="TextBox 2"/>
          <p:cNvSpPr txBox="1"/>
          <p:nvPr/>
        </p:nvSpPr>
        <p:spPr>
          <a:xfrm>
            <a:off x="1028700" y="2411095"/>
            <a:ext cx="16018399" cy="5987858"/>
          </a:xfrm>
          <a:prstGeom prst="rect">
            <a:avLst/>
          </a:prstGeom>
        </p:spPr>
        <p:txBody>
          <a:bodyPr lIns="0" tIns="0" rIns="0" bIns="0" rtlCol="0" anchor="t">
            <a:spAutoFit/>
          </a:bodyPr>
          <a:lstStyle/>
          <a:p>
            <a:pPr marL="724462" lvl="1" indent="-362231">
              <a:lnSpc>
                <a:spcPts val="4697"/>
              </a:lnSpc>
              <a:buFont typeface="Arial"/>
              <a:buChar char="•"/>
            </a:pPr>
            <a:r>
              <a:rPr lang="en-US" sz="3355" dirty="0">
                <a:solidFill>
                  <a:srgbClr val="FFFFFF"/>
                </a:solidFill>
                <a:latin typeface="Open Sans Light"/>
              </a:rPr>
              <a:t>Face Mask detection has become a very trending application due to Covid-19 pandemic, which demands for a person to wear face masks, keep social distancing and use hand sanitizers to wash your hands. </a:t>
            </a:r>
          </a:p>
          <a:p>
            <a:pPr marL="724462" lvl="1" indent="-362231">
              <a:lnSpc>
                <a:spcPts val="4697"/>
              </a:lnSpc>
              <a:buFont typeface="Arial"/>
              <a:buChar char="•"/>
            </a:pPr>
            <a:r>
              <a:rPr lang="en-US" sz="3355" dirty="0">
                <a:solidFill>
                  <a:srgbClr val="FFFFFF"/>
                </a:solidFill>
                <a:latin typeface="Open Sans Light"/>
              </a:rPr>
              <a:t>While other problems of social distancing and sanitization have been addressed up till now, the problem of face mask detection has not been addressed yet.</a:t>
            </a:r>
          </a:p>
          <a:p>
            <a:pPr marL="724462" lvl="1" indent="-362231">
              <a:lnSpc>
                <a:spcPts val="4697"/>
              </a:lnSpc>
              <a:buFont typeface="Arial"/>
              <a:buChar char="•"/>
            </a:pPr>
            <a:r>
              <a:rPr lang="en-US" sz="3360" dirty="0">
                <a:solidFill>
                  <a:srgbClr val="FFFFFF"/>
                </a:solidFill>
                <a:latin typeface="Open Sans Light" panose="020B0604020202020204" charset="0"/>
                <a:ea typeface="Open Sans Light" panose="020B0604020202020204" charset="0"/>
                <a:cs typeface="Open Sans Light" panose="020B0604020202020204" charset="0"/>
              </a:rPr>
              <a:t>This paper proposes a model for face detection using OpenCV DNN, TensorFlow, Keras and MobileNetV2 architecture which is used as an image classifier. </a:t>
            </a:r>
          </a:p>
          <a:p>
            <a:pPr marL="724463" lvl="1" indent="-362231">
              <a:lnSpc>
                <a:spcPts val="4697"/>
              </a:lnSpc>
              <a:buFont typeface="Arial"/>
              <a:buChar char="•"/>
            </a:pPr>
            <a:r>
              <a:rPr lang="en-US" sz="3360" dirty="0">
                <a:solidFill>
                  <a:srgbClr val="FFFFFF"/>
                </a:solidFill>
                <a:latin typeface="Open Sans Light" panose="020B0604020202020204" charset="0"/>
                <a:ea typeface="Open Sans Light" panose="020B0604020202020204" charset="0"/>
                <a:cs typeface="Open Sans Light" panose="020B0604020202020204" charset="0"/>
              </a:rPr>
              <a:t>This dataset could be used for developing new face mask detectors and performing several applications.</a:t>
            </a:r>
          </a:p>
        </p:txBody>
      </p:sp>
      <p:sp>
        <p:nvSpPr>
          <p:cNvPr id="3" name="TextBox 3"/>
          <p:cNvSpPr txBox="1"/>
          <p:nvPr/>
        </p:nvSpPr>
        <p:spPr>
          <a:xfrm>
            <a:off x="1217525" y="830951"/>
            <a:ext cx="16041775" cy="2052136"/>
          </a:xfrm>
          <a:prstGeom prst="rect">
            <a:avLst/>
          </a:prstGeom>
        </p:spPr>
        <p:txBody>
          <a:bodyPr lIns="0" tIns="0" rIns="0" bIns="0" rtlCol="0" anchor="t">
            <a:spAutoFit/>
          </a:bodyPr>
          <a:lstStyle/>
          <a:p>
            <a:pPr>
              <a:lnSpc>
                <a:spcPts val="7918"/>
              </a:lnSpc>
            </a:pPr>
            <a:r>
              <a:rPr lang="en-US" sz="7918" spc="-79" dirty="0">
                <a:solidFill>
                  <a:srgbClr val="EDE6E2"/>
                </a:solidFill>
                <a:latin typeface="Montserrat Classic Bold"/>
              </a:rPr>
              <a:t>INTRODUCTION</a:t>
            </a:r>
          </a:p>
          <a:p>
            <a:pPr>
              <a:lnSpc>
                <a:spcPts val="7918"/>
              </a:lnSpc>
            </a:pPr>
            <a:endParaRPr lang="en-US" sz="7918" spc="-79" dirty="0">
              <a:solidFill>
                <a:srgbClr val="EDE6E2"/>
              </a:solidFill>
              <a:latin typeface="Montserrat Classic Bold"/>
            </a:endParaRPr>
          </a:p>
        </p:txBody>
      </p:sp>
      <p:pic>
        <p:nvPicPr>
          <p:cNvPr id="4" name="Picture 4"/>
          <p:cNvPicPr>
            <a:picLocks noChangeAspect="1"/>
          </p:cNvPicPr>
          <p:nvPr/>
        </p:nvPicPr>
        <p:blipFill>
          <a:blip r:embed="rId2"/>
          <a:srcRect/>
          <a:stretch>
            <a:fillRect/>
          </a:stretch>
        </p:blipFill>
        <p:spPr>
          <a:xfrm>
            <a:off x="73651" y="210552"/>
            <a:ext cx="955049" cy="955049"/>
          </a:xfrm>
          <a:prstGeom prst="rect">
            <a:avLst/>
          </a:prstGeom>
        </p:spPr>
      </p:pic>
      <p:pic>
        <p:nvPicPr>
          <p:cNvPr id="5" name="Picture 5"/>
          <p:cNvPicPr>
            <a:picLocks noChangeAspect="1"/>
          </p:cNvPicPr>
          <p:nvPr/>
        </p:nvPicPr>
        <p:blipFill>
          <a:blip r:embed="rId2"/>
          <a:srcRect/>
          <a:stretch>
            <a:fillRect/>
          </a:stretch>
        </p:blipFill>
        <p:spPr>
          <a:xfrm rot="-10800000">
            <a:off x="16304251" y="8303251"/>
            <a:ext cx="955049" cy="955049"/>
          </a:xfrm>
          <a:prstGeom prst="rect">
            <a:avLst/>
          </a:prstGeom>
        </p:spPr>
      </p:pic>
      <p:pic>
        <p:nvPicPr>
          <p:cNvPr id="6" name="Picture 6"/>
          <p:cNvPicPr>
            <a:picLocks noChangeAspect="1"/>
          </p:cNvPicPr>
          <p:nvPr/>
        </p:nvPicPr>
        <p:blipFill>
          <a:blip r:embed="rId3"/>
          <a:srcRect b="21256"/>
          <a:stretch>
            <a:fillRect/>
          </a:stretch>
        </p:blipFill>
        <p:spPr>
          <a:xfrm rot="5464193">
            <a:off x="10497035" y="3726361"/>
            <a:ext cx="16230600" cy="24034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sp>
        <p:nvSpPr>
          <p:cNvPr id="2" name="TextBox 2"/>
          <p:cNvSpPr txBox="1"/>
          <p:nvPr/>
        </p:nvSpPr>
        <p:spPr>
          <a:xfrm>
            <a:off x="551176" y="2377111"/>
            <a:ext cx="16230600" cy="3036409"/>
          </a:xfrm>
          <a:prstGeom prst="rect">
            <a:avLst/>
          </a:prstGeom>
        </p:spPr>
        <p:txBody>
          <a:bodyPr lIns="0" tIns="0" rIns="0" bIns="0" rtlCol="0" anchor="t">
            <a:spAutoFit/>
          </a:bodyPr>
          <a:lstStyle/>
          <a:p>
            <a:pPr marL="734059" lvl="1" indent="-367030">
              <a:lnSpc>
                <a:spcPts val="4759"/>
              </a:lnSpc>
              <a:buFont typeface="Arial"/>
              <a:buChar char="•"/>
            </a:pPr>
            <a:r>
              <a:rPr lang="en-US" sz="3400" dirty="0">
                <a:solidFill>
                  <a:srgbClr val="FFFFFF"/>
                </a:solidFill>
                <a:latin typeface="Open Sans Light"/>
              </a:rPr>
              <a:t>The goal is to predict whether the person is wearing a mask or not.</a:t>
            </a:r>
          </a:p>
          <a:p>
            <a:pPr marL="734059" lvl="1" indent="-367030">
              <a:lnSpc>
                <a:spcPts val="4759"/>
              </a:lnSpc>
              <a:buFont typeface="Arial"/>
              <a:buChar char="•"/>
            </a:pPr>
            <a:r>
              <a:rPr lang="en-US" sz="3399" dirty="0">
                <a:solidFill>
                  <a:srgbClr val="FFFFFF"/>
                </a:solidFill>
                <a:latin typeface="Open Sans Light"/>
              </a:rPr>
              <a:t>Since this is an issue of binary classification, the model if predicts correctly then a green rectangular box appears on person wearing mask. </a:t>
            </a:r>
          </a:p>
          <a:p>
            <a:pPr marL="734060" lvl="1" indent="-367030">
              <a:lnSpc>
                <a:spcPts val="4759"/>
              </a:lnSpc>
              <a:buFont typeface="Arial"/>
              <a:buChar char="•"/>
            </a:pPr>
            <a:r>
              <a:rPr lang="en-US" sz="3399" dirty="0">
                <a:solidFill>
                  <a:srgbClr val="FFFFFF"/>
                </a:solidFill>
                <a:latin typeface="Open Sans Light"/>
              </a:rPr>
              <a:t>If the person is not wearing mask, the model predicts red rectangular box on his face along with accuracy score.</a:t>
            </a:r>
          </a:p>
        </p:txBody>
      </p:sp>
      <p:sp>
        <p:nvSpPr>
          <p:cNvPr id="3" name="TextBox 3"/>
          <p:cNvSpPr txBox="1"/>
          <p:nvPr/>
        </p:nvSpPr>
        <p:spPr>
          <a:xfrm>
            <a:off x="1217525" y="830951"/>
            <a:ext cx="16041775" cy="2052136"/>
          </a:xfrm>
          <a:prstGeom prst="rect">
            <a:avLst/>
          </a:prstGeom>
        </p:spPr>
        <p:txBody>
          <a:bodyPr lIns="0" tIns="0" rIns="0" bIns="0" rtlCol="0" anchor="t">
            <a:spAutoFit/>
          </a:bodyPr>
          <a:lstStyle/>
          <a:p>
            <a:pPr>
              <a:lnSpc>
                <a:spcPts val="7918"/>
              </a:lnSpc>
            </a:pPr>
            <a:r>
              <a:rPr lang="en-US" sz="7918" spc="-79" dirty="0">
                <a:solidFill>
                  <a:srgbClr val="EDE6E2"/>
                </a:solidFill>
                <a:latin typeface="Montserrat Classic Bold"/>
              </a:rPr>
              <a:t>PROBLEM STATEMENT</a:t>
            </a:r>
          </a:p>
          <a:p>
            <a:pPr>
              <a:lnSpc>
                <a:spcPts val="7918"/>
              </a:lnSpc>
            </a:pPr>
            <a:endParaRPr lang="en-US" sz="7918" spc="-79" dirty="0">
              <a:solidFill>
                <a:srgbClr val="EDE6E2"/>
              </a:solidFill>
              <a:latin typeface="Montserrat Classic Bold"/>
            </a:endParaRPr>
          </a:p>
        </p:txBody>
      </p:sp>
      <p:pic>
        <p:nvPicPr>
          <p:cNvPr id="4" name="Picture 4"/>
          <p:cNvPicPr>
            <a:picLocks noChangeAspect="1"/>
          </p:cNvPicPr>
          <p:nvPr/>
        </p:nvPicPr>
        <p:blipFill>
          <a:blip r:embed="rId2"/>
          <a:srcRect/>
          <a:stretch>
            <a:fillRect/>
          </a:stretch>
        </p:blipFill>
        <p:spPr>
          <a:xfrm>
            <a:off x="73651" y="210552"/>
            <a:ext cx="955049" cy="955049"/>
          </a:xfrm>
          <a:prstGeom prst="rect">
            <a:avLst/>
          </a:prstGeom>
        </p:spPr>
      </p:pic>
      <p:pic>
        <p:nvPicPr>
          <p:cNvPr id="5" name="Picture 5"/>
          <p:cNvPicPr>
            <a:picLocks noChangeAspect="1"/>
          </p:cNvPicPr>
          <p:nvPr/>
        </p:nvPicPr>
        <p:blipFill>
          <a:blip r:embed="rId2"/>
          <a:srcRect/>
          <a:stretch>
            <a:fillRect/>
          </a:stretch>
        </p:blipFill>
        <p:spPr>
          <a:xfrm rot="-10800000">
            <a:off x="16304251" y="8303251"/>
            <a:ext cx="955049" cy="955049"/>
          </a:xfrm>
          <a:prstGeom prst="rect">
            <a:avLst/>
          </a:prstGeom>
        </p:spPr>
      </p:pic>
      <p:pic>
        <p:nvPicPr>
          <p:cNvPr id="6" name="Picture 6"/>
          <p:cNvPicPr>
            <a:picLocks noChangeAspect="1"/>
          </p:cNvPicPr>
          <p:nvPr/>
        </p:nvPicPr>
        <p:blipFill>
          <a:blip r:embed="rId3"/>
          <a:srcRect b="21256"/>
          <a:stretch>
            <a:fillRect/>
          </a:stretch>
        </p:blipFill>
        <p:spPr>
          <a:xfrm rot="5464193">
            <a:off x="10497035" y="3726361"/>
            <a:ext cx="16230600" cy="2403431"/>
          </a:xfrm>
          <a:prstGeom prst="rect">
            <a:avLst/>
          </a:prstGeom>
        </p:spPr>
      </p:pic>
      <p:sp>
        <p:nvSpPr>
          <p:cNvPr id="9" name="TextBox 8">
            <a:extLst>
              <a:ext uri="{FF2B5EF4-FFF2-40B4-BE49-F238E27FC236}">
                <a16:creationId xmlns:a16="http://schemas.microsoft.com/office/drawing/2014/main" id="{921A458D-A121-497F-B661-99259C298960}"/>
              </a:ext>
            </a:extLst>
          </p:cNvPr>
          <p:cNvSpPr txBox="1"/>
          <p:nvPr/>
        </p:nvSpPr>
        <p:spPr>
          <a:xfrm>
            <a:off x="2883002" y="8816722"/>
            <a:ext cx="4508398" cy="523220"/>
          </a:xfrm>
          <a:prstGeom prst="rect">
            <a:avLst/>
          </a:prstGeom>
          <a:noFill/>
        </p:spPr>
        <p:txBody>
          <a:bodyPr wrap="square" rtlCol="0">
            <a:spAutoFit/>
          </a:bodyPr>
          <a:lstStyle/>
          <a:p>
            <a:pPr algn="ctr"/>
            <a:r>
              <a:rPr lang="en-IN" sz="2800" dirty="0">
                <a:solidFill>
                  <a:schemeClr val="bg2"/>
                </a:solidFill>
              </a:rPr>
              <a:t>Figure 1: Mask Found</a:t>
            </a:r>
          </a:p>
        </p:txBody>
      </p:sp>
      <p:sp>
        <p:nvSpPr>
          <p:cNvPr id="10" name="TextBox 9">
            <a:extLst>
              <a:ext uri="{FF2B5EF4-FFF2-40B4-BE49-F238E27FC236}">
                <a16:creationId xmlns:a16="http://schemas.microsoft.com/office/drawing/2014/main" id="{C55781A8-478E-4AC9-AEA2-C754041B914F}"/>
              </a:ext>
            </a:extLst>
          </p:cNvPr>
          <p:cNvSpPr txBox="1"/>
          <p:nvPr/>
        </p:nvSpPr>
        <p:spPr>
          <a:xfrm>
            <a:off x="9571036" y="8816722"/>
            <a:ext cx="4237653" cy="523220"/>
          </a:xfrm>
          <a:prstGeom prst="rect">
            <a:avLst/>
          </a:prstGeom>
          <a:noFill/>
        </p:spPr>
        <p:txBody>
          <a:bodyPr wrap="square" rtlCol="0">
            <a:spAutoFit/>
          </a:bodyPr>
          <a:lstStyle/>
          <a:p>
            <a:pPr algn="ctr"/>
            <a:r>
              <a:rPr lang="en-IN" sz="2800" dirty="0">
                <a:solidFill>
                  <a:schemeClr val="bg2"/>
                </a:solidFill>
              </a:rPr>
              <a:t>Figure 2: Mask not found</a:t>
            </a:r>
          </a:p>
        </p:txBody>
      </p:sp>
      <p:pic>
        <p:nvPicPr>
          <p:cNvPr id="12" name="Picture 11" descr="A person wearing a suit and tie smiling at the camera&#10;&#10;Description automatically generated">
            <a:extLst>
              <a:ext uri="{FF2B5EF4-FFF2-40B4-BE49-F238E27FC236}">
                <a16:creationId xmlns:a16="http://schemas.microsoft.com/office/drawing/2014/main" id="{A44F6003-B0AA-4333-9195-6C160F5E1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8969" y="5607873"/>
            <a:ext cx="4501786" cy="3167062"/>
          </a:xfrm>
          <a:prstGeom prst="rect">
            <a:avLst/>
          </a:prstGeom>
        </p:spPr>
      </p:pic>
      <p:pic>
        <p:nvPicPr>
          <p:cNvPr id="14" name="Picture 13" descr="A group of people posing for the camera&#10;&#10;Description automatically generated">
            <a:extLst>
              <a:ext uri="{FF2B5EF4-FFF2-40B4-BE49-F238E27FC236}">
                <a16:creationId xmlns:a16="http://schemas.microsoft.com/office/drawing/2014/main" id="{CE14805B-1919-4BDD-8A80-4018AC667A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2480" y="5627225"/>
            <a:ext cx="4789441" cy="31929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sp>
        <p:nvSpPr>
          <p:cNvPr id="2" name="TextBox 2"/>
          <p:cNvSpPr txBox="1"/>
          <p:nvPr/>
        </p:nvSpPr>
        <p:spPr>
          <a:xfrm>
            <a:off x="551176" y="2048981"/>
            <a:ext cx="9446342" cy="6602095"/>
          </a:xfrm>
          <a:prstGeom prst="rect">
            <a:avLst/>
          </a:prstGeom>
        </p:spPr>
        <p:txBody>
          <a:bodyPr lIns="0" tIns="0" rIns="0" bIns="0" rtlCol="0" anchor="t">
            <a:spAutoFit/>
          </a:bodyPr>
          <a:lstStyle/>
          <a:p>
            <a:pPr marL="734059" lvl="1" indent="-367030">
              <a:lnSpc>
                <a:spcPts val="4759"/>
              </a:lnSpc>
              <a:buFont typeface="Arial"/>
              <a:buChar char="•"/>
            </a:pPr>
            <a:r>
              <a:rPr lang="en-US" sz="3400" dirty="0">
                <a:solidFill>
                  <a:srgbClr val="FFFFFF"/>
                </a:solidFill>
                <a:latin typeface="Open Sans Light"/>
              </a:rPr>
              <a:t>The data set consist of 11,042 total images out of which 80 percent of images used for training  data set, and the rest 20 percent have been used for testing.</a:t>
            </a:r>
          </a:p>
          <a:p>
            <a:pPr marL="734059" lvl="1" indent="-367030">
              <a:lnSpc>
                <a:spcPts val="4759"/>
              </a:lnSpc>
              <a:buFont typeface="Arial"/>
              <a:buChar char="•"/>
            </a:pPr>
            <a:r>
              <a:rPr lang="en-US" sz="3399" dirty="0">
                <a:solidFill>
                  <a:srgbClr val="FFFFFF"/>
                </a:solidFill>
                <a:latin typeface="Open Sans Light"/>
              </a:rPr>
              <a:t>The following figure 2 shows the bar graph which represents equal 5521 images distribution between two classes, </a:t>
            </a:r>
            <a:r>
              <a:rPr lang="en-US" sz="3399" dirty="0" err="1">
                <a:solidFill>
                  <a:srgbClr val="FFFFFF"/>
                </a:solidFill>
                <a:latin typeface="Open Sans Light"/>
              </a:rPr>
              <a:t>with_mask</a:t>
            </a:r>
            <a:r>
              <a:rPr lang="en-US" sz="3399">
                <a:solidFill>
                  <a:srgbClr val="FFFFFF"/>
                </a:solidFill>
                <a:latin typeface="Open Sans Light"/>
              </a:rPr>
              <a:t>  and without_mask.</a:t>
            </a:r>
          </a:p>
          <a:p>
            <a:pPr marL="734060" lvl="1" indent="-367030">
              <a:lnSpc>
                <a:spcPts val="4759"/>
              </a:lnSpc>
              <a:buFont typeface="Arial"/>
              <a:buChar char="•"/>
            </a:pPr>
            <a:r>
              <a:rPr lang="en-US" sz="3399">
                <a:solidFill>
                  <a:srgbClr val="FFFFFF"/>
                </a:solidFill>
                <a:latin typeface="Open Sans Light"/>
              </a:rPr>
              <a:t>This accounts for approximately 8,833 images and 2,209 images, which have been used for training and testing respectively. </a:t>
            </a:r>
          </a:p>
        </p:txBody>
      </p:sp>
      <p:sp>
        <p:nvSpPr>
          <p:cNvPr id="3" name="TextBox 3"/>
          <p:cNvSpPr txBox="1"/>
          <p:nvPr/>
        </p:nvSpPr>
        <p:spPr>
          <a:xfrm>
            <a:off x="1123113" y="609726"/>
            <a:ext cx="16041775" cy="2052136"/>
          </a:xfrm>
          <a:prstGeom prst="rect">
            <a:avLst/>
          </a:prstGeom>
        </p:spPr>
        <p:txBody>
          <a:bodyPr lIns="0" tIns="0" rIns="0" bIns="0" rtlCol="0" anchor="t">
            <a:spAutoFit/>
          </a:bodyPr>
          <a:lstStyle/>
          <a:p>
            <a:pPr>
              <a:lnSpc>
                <a:spcPts val="7918"/>
              </a:lnSpc>
            </a:pPr>
            <a:r>
              <a:rPr lang="en-US" sz="7918" spc="-79">
                <a:solidFill>
                  <a:srgbClr val="EDE6E2"/>
                </a:solidFill>
                <a:latin typeface="Montserrat Classic Bold"/>
              </a:rPr>
              <a:t>DATASET</a:t>
            </a:r>
          </a:p>
          <a:p>
            <a:pPr>
              <a:lnSpc>
                <a:spcPts val="7918"/>
              </a:lnSpc>
            </a:pPr>
            <a:endParaRPr lang="en-US" sz="7918" spc="-79">
              <a:solidFill>
                <a:srgbClr val="EDE6E2"/>
              </a:solidFill>
              <a:latin typeface="Montserrat Classic Bold"/>
            </a:endParaRPr>
          </a:p>
        </p:txBody>
      </p:sp>
      <p:pic>
        <p:nvPicPr>
          <p:cNvPr id="4" name="Picture 4"/>
          <p:cNvPicPr>
            <a:picLocks noChangeAspect="1"/>
          </p:cNvPicPr>
          <p:nvPr/>
        </p:nvPicPr>
        <p:blipFill>
          <a:blip r:embed="rId2"/>
          <a:srcRect/>
          <a:stretch>
            <a:fillRect/>
          </a:stretch>
        </p:blipFill>
        <p:spPr>
          <a:xfrm>
            <a:off x="73651" y="210552"/>
            <a:ext cx="955049" cy="955049"/>
          </a:xfrm>
          <a:prstGeom prst="rect">
            <a:avLst/>
          </a:prstGeom>
        </p:spPr>
      </p:pic>
      <p:pic>
        <p:nvPicPr>
          <p:cNvPr id="5" name="Picture 5"/>
          <p:cNvPicPr>
            <a:picLocks noChangeAspect="1"/>
          </p:cNvPicPr>
          <p:nvPr/>
        </p:nvPicPr>
        <p:blipFill>
          <a:blip r:embed="rId2"/>
          <a:srcRect/>
          <a:stretch>
            <a:fillRect/>
          </a:stretch>
        </p:blipFill>
        <p:spPr>
          <a:xfrm rot="-10800000">
            <a:off x="16636993" y="8722225"/>
            <a:ext cx="955049" cy="955049"/>
          </a:xfrm>
          <a:prstGeom prst="rect">
            <a:avLst/>
          </a:prstGeom>
        </p:spPr>
      </p:pic>
      <p:pic>
        <p:nvPicPr>
          <p:cNvPr id="6" name="Picture 6"/>
          <p:cNvPicPr>
            <a:picLocks noChangeAspect="1"/>
          </p:cNvPicPr>
          <p:nvPr/>
        </p:nvPicPr>
        <p:blipFill>
          <a:blip r:embed="rId3"/>
          <a:srcRect b="21256"/>
          <a:stretch>
            <a:fillRect/>
          </a:stretch>
        </p:blipFill>
        <p:spPr>
          <a:xfrm rot="5464193">
            <a:off x="10497035" y="3726361"/>
            <a:ext cx="16230600" cy="2403431"/>
          </a:xfrm>
          <a:prstGeom prst="rect">
            <a:avLst/>
          </a:prstGeom>
        </p:spPr>
      </p:pic>
      <p:pic>
        <p:nvPicPr>
          <p:cNvPr id="7" name="Picture 7"/>
          <p:cNvPicPr>
            <a:picLocks noChangeAspect="1"/>
          </p:cNvPicPr>
          <p:nvPr/>
        </p:nvPicPr>
        <p:blipFill>
          <a:blip r:embed="rId4"/>
          <a:srcRect/>
          <a:stretch>
            <a:fillRect/>
          </a:stretch>
        </p:blipFill>
        <p:spPr>
          <a:xfrm>
            <a:off x="10458324" y="2115656"/>
            <a:ext cx="7052540" cy="5425031"/>
          </a:xfrm>
          <a:prstGeom prst="rect">
            <a:avLst/>
          </a:prstGeom>
        </p:spPr>
      </p:pic>
      <p:sp>
        <p:nvSpPr>
          <p:cNvPr id="8" name="TextBox 8"/>
          <p:cNvSpPr txBox="1"/>
          <p:nvPr/>
        </p:nvSpPr>
        <p:spPr>
          <a:xfrm>
            <a:off x="10930045" y="7677776"/>
            <a:ext cx="6109097" cy="1184275"/>
          </a:xfrm>
          <a:prstGeom prst="rect">
            <a:avLst/>
          </a:prstGeom>
        </p:spPr>
        <p:txBody>
          <a:bodyPr lIns="0" tIns="0" rIns="0" bIns="0" rtlCol="0" anchor="t">
            <a:spAutoFit/>
          </a:bodyPr>
          <a:lstStyle/>
          <a:p>
            <a:pPr algn="ctr">
              <a:lnSpc>
                <a:spcPts val="4759"/>
              </a:lnSpc>
            </a:pPr>
            <a:r>
              <a:rPr lang="en-US" sz="3400">
                <a:solidFill>
                  <a:srgbClr val="FFFFFF"/>
                </a:solidFill>
                <a:latin typeface="Open Sans Light"/>
              </a:rPr>
              <a:t>Bar graph with class: </a:t>
            </a:r>
          </a:p>
          <a:p>
            <a:pPr algn="ctr">
              <a:lnSpc>
                <a:spcPts val="4759"/>
              </a:lnSpc>
            </a:pPr>
            <a:r>
              <a:rPr lang="en-US" sz="3400">
                <a:solidFill>
                  <a:srgbClr val="FFFFFF"/>
                </a:solidFill>
                <a:latin typeface="Open Sans Light"/>
              </a:rPr>
              <a:t>"with mask" and "without mask"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304251" y="8672124"/>
            <a:ext cx="955049" cy="95504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pic>
        <p:nvPicPr>
          <p:cNvPr id="5" name="Picture 5"/>
          <p:cNvPicPr>
            <a:picLocks noChangeAspect="1"/>
          </p:cNvPicPr>
          <p:nvPr/>
        </p:nvPicPr>
        <p:blipFill>
          <a:blip r:embed="rId4"/>
          <a:srcRect/>
          <a:stretch>
            <a:fillRect/>
          </a:stretch>
        </p:blipFill>
        <p:spPr>
          <a:xfrm>
            <a:off x="551176" y="2101310"/>
            <a:ext cx="16450318" cy="7048338"/>
          </a:xfrm>
          <a:prstGeom prst="rect">
            <a:avLst/>
          </a:prstGeom>
        </p:spPr>
      </p:pic>
      <p:sp>
        <p:nvSpPr>
          <p:cNvPr id="6" name="TextBox 6"/>
          <p:cNvSpPr txBox="1"/>
          <p:nvPr/>
        </p:nvSpPr>
        <p:spPr>
          <a:xfrm>
            <a:off x="740001" y="830951"/>
            <a:ext cx="16041775" cy="2052136"/>
          </a:xfrm>
          <a:prstGeom prst="rect">
            <a:avLst/>
          </a:prstGeom>
        </p:spPr>
        <p:txBody>
          <a:bodyPr lIns="0" tIns="0" rIns="0" bIns="0" rtlCol="0" anchor="t">
            <a:spAutoFit/>
          </a:bodyPr>
          <a:lstStyle/>
          <a:p>
            <a:pPr>
              <a:lnSpc>
                <a:spcPts val="7918"/>
              </a:lnSpc>
            </a:pPr>
            <a:r>
              <a:rPr lang="en-US" sz="7918" spc="-79">
                <a:solidFill>
                  <a:srgbClr val="EDE6E2"/>
                </a:solidFill>
                <a:latin typeface="Montserrat Classic Bold"/>
              </a:rPr>
              <a:t>DATA PIPELINE</a:t>
            </a:r>
          </a:p>
          <a:p>
            <a:pPr>
              <a:lnSpc>
                <a:spcPts val="7918"/>
              </a:lnSpc>
            </a:pPr>
            <a:endParaRPr lang="en-US" sz="7918" spc="-79">
              <a:solidFill>
                <a:srgbClr val="EDE6E2"/>
              </a:solidFill>
              <a:latin typeface="Montserrat Classic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12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73651" y="210552"/>
            <a:ext cx="955049" cy="955049"/>
          </a:xfrm>
          <a:prstGeom prst="rect">
            <a:avLst/>
          </a:prstGeom>
        </p:spPr>
      </p:pic>
      <p:pic>
        <p:nvPicPr>
          <p:cNvPr id="3" name="Picture 3"/>
          <p:cNvPicPr>
            <a:picLocks noChangeAspect="1"/>
          </p:cNvPicPr>
          <p:nvPr/>
        </p:nvPicPr>
        <p:blipFill>
          <a:blip r:embed="rId2"/>
          <a:srcRect/>
          <a:stretch>
            <a:fillRect/>
          </a:stretch>
        </p:blipFill>
        <p:spPr>
          <a:xfrm rot="-10800000">
            <a:off x="16304251" y="8303251"/>
            <a:ext cx="955049" cy="955049"/>
          </a:xfrm>
          <a:prstGeom prst="rect">
            <a:avLst/>
          </a:prstGeom>
        </p:spPr>
      </p:pic>
      <p:pic>
        <p:nvPicPr>
          <p:cNvPr id="4" name="Picture 4"/>
          <p:cNvPicPr>
            <a:picLocks noChangeAspect="1"/>
          </p:cNvPicPr>
          <p:nvPr/>
        </p:nvPicPr>
        <p:blipFill>
          <a:blip r:embed="rId3"/>
          <a:srcRect b="21256"/>
          <a:stretch>
            <a:fillRect/>
          </a:stretch>
        </p:blipFill>
        <p:spPr>
          <a:xfrm rot="5464193">
            <a:off x="10497035" y="3726361"/>
            <a:ext cx="16230600" cy="2403431"/>
          </a:xfrm>
          <a:prstGeom prst="rect">
            <a:avLst/>
          </a:prstGeom>
        </p:spPr>
      </p:pic>
      <p:sp>
        <p:nvSpPr>
          <p:cNvPr id="5" name="TextBox 5"/>
          <p:cNvSpPr txBox="1"/>
          <p:nvPr/>
        </p:nvSpPr>
        <p:spPr>
          <a:xfrm>
            <a:off x="1028700" y="830951"/>
            <a:ext cx="16041775" cy="1055189"/>
          </a:xfrm>
          <a:prstGeom prst="rect">
            <a:avLst/>
          </a:prstGeom>
        </p:spPr>
        <p:txBody>
          <a:bodyPr lIns="0" tIns="0" rIns="0" bIns="0" rtlCol="0" anchor="t">
            <a:spAutoFit/>
          </a:bodyPr>
          <a:lstStyle/>
          <a:p>
            <a:pPr>
              <a:lnSpc>
                <a:spcPts val="7918"/>
              </a:lnSpc>
            </a:pPr>
            <a:r>
              <a:rPr lang="en-US" sz="7918" spc="-79">
                <a:solidFill>
                  <a:srgbClr val="EDE6E2"/>
                </a:solidFill>
                <a:latin typeface="Montserrat Classic Bold"/>
              </a:rPr>
              <a:t>METHODOLOGY</a:t>
            </a:r>
          </a:p>
        </p:txBody>
      </p:sp>
      <p:pic>
        <p:nvPicPr>
          <p:cNvPr id="6" name="Picture 6"/>
          <p:cNvPicPr>
            <a:picLocks noChangeAspect="1"/>
          </p:cNvPicPr>
          <p:nvPr/>
        </p:nvPicPr>
        <p:blipFill>
          <a:blip r:embed="rId4"/>
          <a:srcRect t="556" b="556"/>
          <a:stretch>
            <a:fillRect/>
          </a:stretch>
        </p:blipFill>
        <p:spPr>
          <a:xfrm>
            <a:off x="1217525" y="1921499"/>
            <a:ext cx="15010789" cy="72549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2034</Words>
  <Application>Microsoft Office PowerPoint</Application>
  <PresentationFormat>Custom</PresentationFormat>
  <Paragraphs>137</Paragraphs>
  <Slides>19</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19</vt:i4>
      </vt:variant>
    </vt:vector>
  </HeadingPairs>
  <TitlesOfParts>
    <vt:vector size="32" baseType="lpstr">
      <vt:lpstr>Open Sans</vt:lpstr>
      <vt:lpstr>Arimo</vt:lpstr>
      <vt:lpstr>Arial Black</vt:lpstr>
      <vt:lpstr>Open Sans Light</vt:lpstr>
      <vt:lpstr>Montserrat Light</vt:lpstr>
      <vt:lpstr>Cambria Math</vt:lpstr>
      <vt:lpstr>Calibri</vt:lpstr>
      <vt:lpstr>Montserrat Classic Bold</vt:lpstr>
      <vt:lpstr>Calibri Light</vt:lpstr>
      <vt:lpstr>Montserrat Classic</vt:lpstr>
      <vt:lpstr>Arial</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MEASURE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Real Time Face Mask Detection</dc:title>
  <cp:lastModifiedBy>Agam Madan</cp:lastModifiedBy>
  <cp:revision>13</cp:revision>
  <dcterms:created xsi:type="dcterms:W3CDTF">2006-08-16T00:00:00Z</dcterms:created>
  <dcterms:modified xsi:type="dcterms:W3CDTF">2020-06-10T20:07:27Z</dcterms:modified>
  <dc:identifier>DAD-sLlV0zs</dc:identifier>
</cp:coreProperties>
</file>