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96" r:id="rId35"/>
    <p:sldId id="286" r:id="rId36"/>
    <p:sldId id="287" r:id="rId37"/>
    <p:sldId id="288" r:id="rId38"/>
    <p:sldId id="289" r:id="rId39"/>
    <p:sldId id="295" r:id="rId40"/>
    <p:sldId id="291" r:id="rId41"/>
    <p:sldId id="290" r:id="rId42"/>
    <p:sldId id="292" r:id="rId43"/>
    <p:sldId id="293" r:id="rId44"/>
    <p:sldId id="294" r:id="rId45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92" autoAdjust="0"/>
    <p:restoredTop sz="94660"/>
  </p:normalViewPr>
  <p:slideViewPr>
    <p:cSldViewPr snapToGrid="0">
      <p:cViewPr varScale="1">
        <p:scale>
          <a:sx n="59" d="100"/>
          <a:sy n="59" d="100"/>
        </p:scale>
        <p:origin x="9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60000" y="178560"/>
            <a:ext cx="9359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178560"/>
            <a:ext cx="9359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178560"/>
            <a:ext cx="9359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60000" y="178560"/>
            <a:ext cx="9359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178560"/>
            <a:ext cx="9359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178560"/>
            <a:ext cx="9359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178560"/>
            <a:ext cx="9359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60000" y="178560"/>
            <a:ext cx="9359280" cy="585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178560"/>
            <a:ext cx="9359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60000" y="178560"/>
            <a:ext cx="9359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178560"/>
            <a:ext cx="9359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178560"/>
            <a:ext cx="9359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178560"/>
            <a:ext cx="9359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0000" y="178560"/>
            <a:ext cx="9359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60000" y="178560"/>
            <a:ext cx="9359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60000" y="178560"/>
            <a:ext cx="9359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60000" y="178560"/>
            <a:ext cx="9359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60000" y="178560"/>
            <a:ext cx="9359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60000" y="178560"/>
            <a:ext cx="9359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178560"/>
            <a:ext cx="9359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360000" y="178560"/>
            <a:ext cx="9359280" cy="585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60000" y="178560"/>
            <a:ext cx="9359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60000" y="178560"/>
            <a:ext cx="9359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60000" y="178560"/>
            <a:ext cx="9359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60000" y="178560"/>
            <a:ext cx="9359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60000" y="178560"/>
            <a:ext cx="9359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60000" y="178560"/>
            <a:ext cx="9359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360000" y="178560"/>
            <a:ext cx="9359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60000" y="178560"/>
            <a:ext cx="9359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178560"/>
            <a:ext cx="9359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60000" y="178560"/>
            <a:ext cx="9359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60000" y="178560"/>
            <a:ext cx="9359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360000" y="178560"/>
            <a:ext cx="9359280" cy="585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60000" y="178560"/>
            <a:ext cx="9359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360000" y="178560"/>
            <a:ext cx="9359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360000" y="178560"/>
            <a:ext cx="9359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360000" y="178560"/>
            <a:ext cx="9359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360000" y="178560"/>
            <a:ext cx="9359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360000" y="178560"/>
            <a:ext cx="9359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178560"/>
            <a:ext cx="9359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60000" y="178560"/>
            <a:ext cx="9359280" cy="585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178560"/>
            <a:ext cx="9359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178560"/>
            <a:ext cx="9359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60000" y="178560"/>
            <a:ext cx="9359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3150000"/>
            <a:ext cx="9719280" cy="125928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360000" y="178560"/>
            <a:ext cx="9359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9280" cy="1259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9280" cy="539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9280" cy="5392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9280" cy="53928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19280" cy="1259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19280" cy="539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79280" cy="5392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39280" cy="53928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PlaceHolder 5"/>
          <p:cNvSpPr>
            <a:spLocks noGrp="1"/>
          </p:cNvSpPr>
          <p:nvPr>
            <p:ph type="title"/>
          </p:nvPr>
        </p:nvSpPr>
        <p:spPr>
          <a:xfrm>
            <a:off x="360000" y="178560"/>
            <a:ext cx="9359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180000"/>
            <a:ext cx="9719280" cy="1259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CustomShape 2"/>
          <p:cNvSpPr/>
          <p:nvPr/>
        </p:nvSpPr>
        <p:spPr>
          <a:xfrm>
            <a:off x="7560000" y="6840000"/>
            <a:ext cx="2519280" cy="539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CustomShape 3"/>
          <p:cNvSpPr/>
          <p:nvPr/>
        </p:nvSpPr>
        <p:spPr>
          <a:xfrm>
            <a:off x="900000" y="6840000"/>
            <a:ext cx="6479280" cy="5392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CustomShape 4"/>
          <p:cNvSpPr/>
          <p:nvPr/>
        </p:nvSpPr>
        <p:spPr>
          <a:xfrm>
            <a:off x="180000" y="6840000"/>
            <a:ext cx="539280" cy="53928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PlaceHolder 5"/>
          <p:cNvSpPr>
            <a:spLocks noGrp="1"/>
          </p:cNvSpPr>
          <p:nvPr>
            <p:ph type="title"/>
          </p:nvPr>
        </p:nvSpPr>
        <p:spPr>
          <a:xfrm>
            <a:off x="360000" y="178560"/>
            <a:ext cx="9359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360000" y="333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Lexical Analysis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540000" y="4680000"/>
            <a:ext cx="9179280" cy="25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Transition diagrams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185" name="Picture 184"/>
          <p:cNvPicPr/>
          <p:nvPr/>
        </p:nvPicPr>
        <p:blipFill>
          <a:blip r:embed="rId2"/>
          <a:stretch/>
        </p:blipFill>
        <p:spPr>
          <a:xfrm>
            <a:off x="457200" y="1554480"/>
            <a:ext cx="8594640" cy="4917960"/>
          </a:xfrm>
          <a:prstGeom prst="rect">
            <a:avLst/>
          </a:prstGeom>
          <a:ln>
            <a:noFill/>
          </a:ln>
        </p:spPr>
      </p:pic>
      <p:sp>
        <p:nvSpPr>
          <p:cNvPr id="186" name="CustomShape 2"/>
          <p:cNvSpPr/>
          <p:nvPr/>
        </p:nvSpPr>
        <p:spPr>
          <a:xfrm>
            <a:off x="1828800" y="6309360"/>
            <a:ext cx="3291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Source Sans Pro"/>
                <a:ea typeface="DejaVu Sans"/>
              </a:rPr>
              <a:t>For relational operators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Transition diagrams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188" name="Picture 187"/>
          <p:cNvPicPr/>
          <p:nvPr/>
        </p:nvPicPr>
        <p:blipFill>
          <a:blip r:embed="rId2"/>
          <a:stretch/>
        </p:blipFill>
        <p:spPr>
          <a:xfrm>
            <a:off x="560160" y="1737360"/>
            <a:ext cx="8766000" cy="3382560"/>
          </a:xfrm>
          <a:prstGeom prst="rect">
            <a:avLst/>
          </a:prstGeom>
          <a:ln>
            <a:noFill/>
          </a:ln>
        </p:spPr>
      </p:pic>
      <p:sp>
        <p:nvSpPr>
          <p:cNvPr id="189" name="CustomShape 2"/>
          <p:cNvSpPr/>
          <p:nvPr/>
        </p:nvSpPr>
        <p:spPr>
          <a:xfrm>
            <a:off x="3474720" y="5486400"/>
            <a:ext cx="3382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Source Sans Pro"/>
                <a:ea typeface="DejaVu Sans"/>
              </a:rPr>
              <a:t>For unsigned numbers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Transition diagrams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3566160" y="3291840"/>
            <a:ext cx="3382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Source Sans Pro"/>
                <a:ea typeface="DejaVu Sans"/>
              </a:rPr>
              <a:t>For identifiers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92" name="Picture 191"/>
          <p:cNvPicPr/>
          <p:nvPr/>
        </p:nvPicPr>
        <p:blipFill>
          <a:blip r:embed="rId2"/>
          <a:srcRect b="47777"/>
          <a:stretch/>
        </p:blipFill>
        <p:spPr>
          <a:xfrm>
            <a:off x="546480" y="1554480"/>
            <a:ext cx="8355960" cy="1737360"/>
          </a:xfrm>
          <a:prstGeom prst="rect">
            <a:avLst/>
          </a:prstGeom>
          <a:ln>
            <a:noFill/>
          </a:ln>
        </p:spPr>
      </p:pic>
      <p:sp>
        <p:nvSpPr>
          <p:cNvPr id="193" name="CustomShape 3"/>
          <p:cNvSpPr/>
          <p:nvPr/>
        </p:nvSpPr>
        <p:spPr>
          <a:xfrm>
            <a:off x="1097280" y="4114800"/>
            <a:ext cx="7954560" cy="176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Source Sans Pro"/>
                <a:ea typeface="宋体"/>
              </a:rPr>
              <a:t>What to do for keywords?</a:t>
            </a:r>
            <a:endParaRPr lang="en-US" sz="22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Source Sans Pro"/>
                <a:ea typeface="宋体"/>
              </a:rPr>
              <a:t>Use the “Identifier” token</a:t>
            </a:r>
            <a:endParaRPr lang="en-US" sz="22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Source Sans Pro"/>
                <a:ea typeface="宋体"/>
              </a:rPr>
              <a:t>After a match, lookup the keyword table</a:t>
            </a:r>
            <a:endParaRPr lang="en-US" sz="22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Source Sans Pro"/>
                <a:ea typeface="宋体"/>
              </a:rPr>
              <a:t>If found, return a token for the matched keyword</a:t>
            </a:r>
            <a:endParaRPr lang="en-US" sz="22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Source Sans Pro"/>
                <a:ea typeface="宋体"/>
              </a:rPr>
              <a:t>If not, return a token for the </a:t>
            </a:r>
            <a:r>
              <a:rPr lang="en-US" sz="2200" b="0" i="1" strike="noStrike" spc="-1">
                <a:solidFill>
                  <a:srgbClr val="000000"/>
                </a:solidFill>
                <a:latin typeface="Source Sans Pro"/>
                <a:ea typeface="宋体"/>
              </a:rPr>
              <a:t>true</a:t>
            </a:r>
            <a:r>
              <a:rPr lang="en-US" sz="2200" b="0" strike="noStrike" spc="-1">
                <a:solidFill>
                  <a:srgbClr val="000000"/>
                </a:solidFill>
                <a:latin typeface="Source Sans Pro"/>
                <a:ea typeface="宋体"/>
              </a:rPr>
              <a:t> identifier</a:t>
            </a: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Recognising Tokens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Regular expressions provide specifications for the tokens in a language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Finite automaton is used to recognise a token – </a:t>
            </a:r>
            <a:r>
              <a:rPr lang="en-US" sz="2600" b="1" strike="noStrike" spc="-1">
                <a:solidFill>
                  <a:srgbClr val="C9211E"/>
                </a:solidFill>
                <a:latin typeface="Source Sans Pro Semibold"/>
                <a:ea typeface="DejaVu Sans"/>
              </a:rPr>
              <a:t>implementation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9"/>
              </a:spcBef>
            </a:pPr>
            <a:r>
              <a:rPr lang="en-US" sz="2600" b="1" strike="noStrike" spc="-1">
                <a:solidFill>
                  <a:srgbClr val="1C1C1C"/>
                </a:solidFill>
                <a:latin typeface="Constantia"/>
                <a:ea typeface="WenQuanYi Zen Hei Sharp"/>
              </a:rPr>
              <a:t>A finite automaton consists of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Constantia"/>
                <a:ea typeface="WenQuanYi Zen Hei Sharp"/>
              </a:rPr>
              <a:t>An input alphabet </a:t>
            </a:r>
            <a:r>
              <a:rPr lang="en-US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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Constantia"/>
                <a:ea typeface="WenQuanYi Zen Hei Sharp"/>
              </a:rPr>
              <a:t>A set of states 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Constantia"/>
                <a:ea typeface="WenQuanYi Zen Hei Sharp"/>
              </a:rPr>
              <a:t>A start state n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Constantia"/>
                <a:ea typeface="WenQuanYi Zen Hei Sharp"/>
              </a:rPr>
              <a:t>A set of accepting states F </a:t>
            </a:r>
            <a:r>
              <a:rPr lang="en-US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</a:t>
            </a:r>
            <a:r>
              <a:rPr lang="en-US" sz="2400" b="0" strike="noStrike" spc="-1">
                <a:solidFill>
                  <a:srgbClr val="000000"/>
                </a:solidFill>
                <a:latin typeface="Constantia"/>
                <a:ea typeface="WenQuanYi Zen Hei Sharp"/>
              </a:rPr>
              <a:t> 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400" b="0" strike="noStrike" spc="-1">
                <a:solidFill>
                  <a:srgbClr val="000000"/>
                </a:solidFill>
                <a:latin typeface="Constantia"/>
                <a:ea typeface="WenQuanYi Zen Hei Sharp"/>
              </a:rPr>
              <a:t>A set of transitions  state </a:t>
            </a:r>
            <a:r>
              <a:rPr lang="en-US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en-US" sz="2400" b="0" strike="noStrike" spc="-1" baseline="50000">
                <a:solidFill>
                  <a:srgbClr val="000000"/>
                </a:solidFill>
                <a:latin typeface="Constantia"/>
                <a:ea typeface="WenQuanYi Zen Hei Sharp"/>
              </a:rPr>
              <a:t>input</a:t>
            </a:r>
            <a:r>
              <a:rPr lang="en-US" sz="2400" b="0" strike="noStrike" spc="-1">
                <a:solidFill>
                  <a:srgbClr val="000000"/>
                </a:solidFill>
                <a:latin typeface="Constantia"/>
                <a:ea typeface="WenQuanYi Zen Hei Sharp"/>
              </a:rPr>
              <a:t> state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Finite Automaton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360000" y="1645920"/>
            <a:ext cx="9179280" cy="501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4500" lnSpcReduction="10000"/>
          </a:bodyPr>
          <a:lstStyle/>
          <a:p>
            <a:pPr>
              <a:lnSpc>
                <a:spcPct val="100000"/>
              </a:lnSpc>
              <a:spcBef>
                <a:spcPts val="649"/>
              </a:spcBef>
            </a:pPr>
            <a:r>
              <a:rPr lang="en-US" sz="2600" b="1" strike="noStrike" spc="-1">
                <a:solidFill>
                  <a:srgbClr val="1C1C1C"/>
                </a:solidFill>
                <a:latin typeface="Constantia"/>
                <a:ea typeface="WenQuanYi Zen Hei Sharp"/>
              </a:rPr>
              <a:t>Deterministic Finite Automata (DFA)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Constantia"/>
                <a:ea typeface="WenQuanYi Zen Hei Sharp"/>
              </a:rPr>
              <a:t>One transition per input per state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Constantia"/>
                <a:ea typeface="WenQuanYi Zen Hei Sharp"/>
              </a:rPr>
              <a:t>No </a:t>
            </a:r>
            <a:r>
              <a:rPr lang="en-US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</a:t>
            </a:r>
            <a:r>
              <a:rPr lang="en-US" sz="2400" b="0" strike="noStrike" spc="-1">
                <a:solidFill>
                  <a:srgbClr val="000000"/>
                </a:solidFill>
                <a:latin typeface="Constantia"/>
                <a:ea typeface="WenQuanYi Zen Hei Sharp"/>
              </a:rPr>
              <a:t>-moves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649"/>
              </a:spcBef>
            </a:pPr>
            <a:r>
              <a:rPr lang="en-US" sz="2600" b="1" strike="noStrike" spc="-1">
                <a:solidFill>
                  <a:srgbClr val="1C1C1C"/>
                </a:solidFill>
                <a:latin typeface="Constantia"/>
                <a:ea typeface="WenQuanYi Zen Hei Sharp"/>
              </a:rPr>
              <a:t>Nondeterministic Finite Automata (NFA)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Constantia"/>
                <a:ea typeface="WenQuanYi Zen Hei Sharp"/>
              </a:rPr>
              <a:t>Can have multiple transitions for one input in a given state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Constantia"/>
                <a:ea typeface="WenQuanYi Zen Hei Sharp"/>
              </a:rPr>
              <a:t>Can have </a:t>
            </a:r>
            <a:r>
              <a:rPr lang="en-US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</a:t>
            </a:r>
            <a:r>
              <a:rPr lang="en-US" sz="2400" b="0" strike="noStrike" spc="-1">
                <a:solidFill>
                  <a:srgbClr val="000000"/>
                </a:solidFill>
                <a:latin typeface="Constantia"/>
                <a:ea typeface="WenQuanYi Zen Hei Sharp"/>
              </a:rPr>
              <a:t>-moves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649"/>
              </a:spcBef>
            </a:pPr>
            <a:r>
              <a:rPr lang="en-US" sz="2600" b="1" i="1" strike="noStrike" spc="-1">
                <a:solidFill>
                  <a:srgbClr val="1C1C1C"/>
                </a:solidFill>
                <a:latin typeface="Constantia"/>
                <a:ea typeface="WenQuanYi Zen Hei Sharp"/>
              </a:rPr>
              <a:t>Finite</a:t>
            </a:r>
            <a:r>
              <a:rPr lang="en-US" sz="2600" b="1" strike="noStrike" spc="-1">
                <a:solidFill>
                  <a:srgbClr val="1C1C1C"/>
                </a:solidFill>
                <a:latin typeface="Constantia"/>
                <a:ea typeface="WenQuanYi Zen Hei Sharp"/>
              </a:rPr>
              <a:t> automata have </a:t>
            </a:r>
            <a:r>
              <a:rPr lang="en-US" sz="2600" b="1" i="1" strike="noStrike" spc="-1">
                <a:solidFill>
                  <a:srgbClr val="1C1C1C"/>
                </a:solidFill>
                <a:latin typeface="Constantia"/>
                <a:ea typeface="WenQuanYi Zen Hei Sharp"/>
              </a:rPr>
              <a:t>finite</a:t>
            </a:r>
            <a:r>
              <a:rPr lang="en-US" sz="2600" b="1" strike="noStrike" spc="-1">
                <a:solidFill>
                  <a:srgbClr val="1C1C1C"/>
                </a:solidFill>
                <a:latin typeface="Constantia"/>
                <a:ea typeface="WenQuanYi Zen Hei Sharp"/>
              </a:rPr>
              <a:t> memory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400" b="0" strike="noStrike" spc="-1">
                <a:solidFill>
                  <a:srgbClr val="000000"/>
                </a:solidFill>
                <a:latin typeface="Constantia"/>
                <a:ea typeface="WenQuanYi Zen Hei Sharp"/>
              </a:rPr>
              <a:t>Need only to encode the current state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400" b="0" strike="noStrike" spc="-1">
                <a:solidFill>
                  <a:srgbClr val="C9211E"/>
                </a:solidFill>
                <a:latin typeface="Constantia"/>
                <a:ea typeface="宋体"/>
              </a:rPr>
              <a:t>Conversion can be automated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9"/>
              </a:spcBef>
            </a:pPr>
            <a:r>
              <a:rPr lang="en-US" sz="2600" b="0" strike="noStrike" spc="-1">
                <a:solidFill>
                  <a:srgbClr val="000000"/>
                </a:solidFill>
                <a:latin typeface="Constantia"/>
                <a:ea typeface="WenQuanYi Zen Hei Sharp"/>
              </a:rPr>
              <a:t>NFAs and DFAs recognize the same set of languages (regular languages)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9"/>
              </a:spcBef>
            </a:pPr>
            <a:r>
              <a:rPr lang="en-US" sz="2600" b="0" strike="noStrike" spc="-1">
                <a:solidFill>
                  <a:srgbClr val="000000"/>
                </a:solidFill>
                <a:latin typeface="Constantia"/>
                <a:ea typeface="WenQuanYi Zen Hei Sharp"/>
              </a:rPr>
              <a:t>DFAs are easier to implement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Regular Expressions to NFA</a:t>
            </a:r>
            <a:r>
              <a:t/>
            </a:r>
            <a:br/>
            <a:r>
              <a:rPr lang="en-U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McNaughton-Yamada-Thompson Algorithm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360000" y="1980000"/>
            <a:ext cx="9179280" cy="67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For each kind of regular expression, define an NFA</a:t>
            </a:r>
            <a:endParaRPr lang="en-US" sz="2600" b="0" strike="noStrike" spc="-1">
              <a:latin typeface="Arial"/>
            </a:endParaRPr>
          </a:p>
        </p:txBody>
      </p:sp>
      <p:grpSp>
        <p:nvGrpSpPr>
          <p:cNvPr id="200" name="Group 3"/>
          <p:cNvGrpSpPr/>
          <p:nvPr/>
        </p:nvGrpSpPr>
        <p:grpSpPr>
          <a:xfrm>
            <a:off x="731520" y="2979720"/>
            <a:ext cx="2350440" cy="677160"/>
            <a:chOff x="731520" y="2979720"/>
            <a:chExt cx="2350440" cy="677160"/>
          </a:xfrm>
        </p:grpSpPr>
        <p:sp>
          <p:nvSpPr>
            <p:cNvPr id="201" name="Line 4"/>
            <p:cNvSpPr/>
            <p:nvPr/>
          </p:nvSpPr>
          <p:spPr>
            <a:xfrm>
              <a:off x="731520" y="3430800"/>
              <a:ext cx="379440" cy="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02" name="Group 5"/>
            <p:cNvGrpSpPr/>
            <p:nvPr/>
          </p:nvGrpSpPr>
          <p:grpSpPr>
            <a:xfrm>
              <a:off x="2665440" y="3240360"/>
              <a:ext cx="416520" cy="416520"/>
              <a:chOff x="2665440" y="3240360"/>
              <a:chExt cx="416520" cy="416520"/>
            </a:xfrm>
          </p:grpSpPr>
          <p:sp>
            <p:nvSpPr>
              <p:cNvPr id="203" name="CustomShape 6"/>
              <p:cNvSpPr/>
              <p:nvPr/>
            </p:nvSpPr>
            <p:spPr>
              <a:xfrm>
                <a:off x="2722320" y="3297240"/>
                <a:ext cx="302760" cy="302760"/>
              </a:xfrm>
              <a:prstGeom prst="ellipse">
                <a:avLst/>
              </a:prstGeom>
              <a:noFill/>
              <a:ln w="936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4" name="CustomShape 7"/>
              <p:cNvSpPr/>
              <p:nvPr/>
            </p:nvSpPr>
            <p:spPr>
              <a:xfrm>
                <a:off x="2665440" y="3240360"/>
                <a:ext cx="416520" cy="416520"/>
              </a:xfrm>
              <a:prstGeom prst="ellipse">
                <a:avLst/>
              </a:prstGeom>
              <a:noFill/>
              <a:ln w="936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205" name="CustomShape 8"/>
            <p:cNvSpPr/>
            <p:nvPr/>
          </p:nvSpPr>
          <p:spPr>
            <a:xfrm>
              <a:off x="1093680" y="3211560"/>
              <a:ext cx="416880" cy="416880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" name="Line 9"/>
            <p:cNvSpPr/>
            <p:nvPr/>
          </p:nvSpPr>
          <p:spPr>
            <a:xfrm>
              <a:off x="1550880" y="3440160"/>
              <a:ext cx="1065240" cy="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" name="CustomShape 10"/>
            <p:cNvSpPr/>
            <p:nvPr/>
          </p:nvSpPr>
          <p:spPr>
            <a:xfrm>
              <a:off x="1918440" y="2979720"/>
              <a:ext cx="334080" cy="5198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800" b="0" strike="noStrike" spc="-1">
                  <a:solidFill>
                    <a:srgbClr val="000000"/>
                  </a:solidFill>
                  <a:latin typeface="Symbol"/>
                  <a:ea typeface="Symbol"/>
                </a:rPr>
                <a:t></a:t>
              </a:r>
              <a:endParaRPr lang="en-US" sz="2800" b="0" strike="noStrike" spc="-1">
                <a:latin typeface="Arial"/>
              </a:endParaRPr>
            </a:p>
          </p:txBody>
        </p:sp>
      </p:grpSp>
      <p:sp>
        <p:nvSpPr>
          <p:cNvPr id="208" name="CustomShape 11"/>
          <p:cNvSpPr/>
          <p:nvPr/>
        </p:nvSpPr>
        <p:spPr>
          <a:xfrm>
            <a:off x="611640" y="2759400"/>
            <a:ext cx="15822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For  r=</a:t>
            </a:r>
            <a:r>
              <a:rPr lang="en-US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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09" name="CustomShape 12"/>
          <p:cNvSpPr/>
          <p:nvPr/>
        </p:nvSpPr>
        <p:spPr>
          <a:xfrm>
            <a:off x="5029200" y="2662920"/>
            <a:ext cx="160488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For r=a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10" name="CustomShape 13"/>
          <p:cNvSpPr/>
          <p:nvPr/>
        </p:nvSpPr>
        <p:spPr>
          <a:xfrm>
            <a:off x="765720" y="4371480"/>
            <a:ext cx="2708280" cy="48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600" b="0" strike="noStrike" spc="-1">
                <a:solidFill>
                  <a:srgbClr val="000000"/>
                </a:solidFill>
                <a:latin typeface="Constantia"/>
                <a:ea typeface="WenQuanYi Zen Hei Sharp"/>
              </a:rPr>
              <a:t>For r=st</a:t>
            </a:r>
            <a:endParaRPr lang="en-US" sz="2600" b="0" strike="noStrike" spc="-1">
              <a:latin typeface="Arial"/>
            </a:endParaRPr>
          </a:p>
        </p:txBody>
      </p:sp>
      <p:pic>
        <p:nvPicPr>
          <p:cNvPr id="211" name="Picture 210"/>
          <p:cNvPicPr/>
          <p:nvPr/>
        </p:nvPicPr>
        <p:blipFill>
          <a:blip r:embed="rId2"/>
          <a:stretch/>
        </p:blipFill>
        <p:spPr>
          <a:xfrm>
            <a:off x="5212080" y="3108960"/>
            <a:ext cx="4050720" cy="1008720"/>
          </a:xfrm>
          <a:prstGeom prst="rect">
            <a:avLst/>
          </a:prstGeom>
          <a:ln>
            <a:noFill/>
          </a:ln>
        </p:spPr>
      </p:pic>
      <p:pic>
        <p:nvPicPr>
          <p:cNvPr id="212" name="Picture 211"/>
          <p:cNvPicPr/>
          <p:nvPr/>
        </p:nvPicPr>
        <p:blipFill>
          <a:blip r:embed="rId3"/>
          <a:stretch/>
        </p:blipFill>
        <p:spPr>
          <a:xfrm>
            <a:off x="489960" y="4754880"/>
            <a:ext cx="4538520" cy="1096560"/>
          </a:xfrm>
          <a:prstGeom prst="rect">
            <a:avLst/>
          </a:prstGeom>
          <a:ln>
            <a:noFill/>
          </a:ln>
        </p:spPr>
      </p:pic>
      <p:pic>
        <p:nvPicPr>
          <p:cNvPr id="213" name="Picture 212"/>
          <p:cNvPicPr/>
          <p:nvPr/>
        </p:nvPicPr>
        <p:blipFill>
          <a:blip r:embed="rId4"/>
          <a:stretch/>
        </p:blipFill>
        <p:spPr>
          <a:xfrm>
            <a:off x="5261760" y="4572000"/>
            <a:ext cx="4521600" cy="2102400"/>
          </a:xfrm>
          <a:prstGeom prst="rect">
            <a:avLst/>
          </a:prstGeom>
          <a:ln>
            <a:noFill/>
          </a:ln>
        </p:spPr>
      </p:pic>
      <p:sp>
        <p:nvSpPr>
          <p:cNvPr id="214" name="CustomShape 14"/>
          <p:cNvSpPr/>
          <p:nvPr/>
        </p:nvSpPr>
        <p:spPr>
          <a:xfrm>
            <a:off x="5029200" y="4206240"/>
            <a:ext cx="2708280" cy="48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600" b="0" strike="noStrike" spc="-1">
                <a:solidFill>
                  <a:srgbClr val="000000"/>
                </a:solidFill>
                <a:latin typeface="Constantia"/>
                <a:ea typeface="WenQuanYi Zen Hei Sharp"/>
              </a:rPr>
              <a:t>For r=s | t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Regular Expressions to NFA</a:t>
            </a:r>
            <a:r>
              <a:t/>
            </a:r>
            <a:br/>
            <a:r>
              <a:rPr lang="en-U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McNaughton-Yamada-Thompson Algorithm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216" name="Picture 215"/>
          <p:cNvPicPr/>
          <p:nvPr/>
        </p:nvPicPr>
        <p:blipFill>
          <a:blip r:embed="rId2"/>
          <a:stretch/>
        </p:blipFill>
        <p:spPr>
          <a:xfrm>
            <a:off x="822960" y="2050200"/>
            <a:ext cx="6217200" cy="2612520"/>
          </a:xfrm>
          <a:prstGeom prst="rect">
            <a:avLst/>
          </a:prstGeom>
          <a:ln>
            <a:noFill/>
          </a:ln>
        </p:spPr>
      </p:pic>
      <p:sp>
        <p:nvSpPr>
          <p:cNvPr id="217" name="CustomShape 2"/>
          <p:cNvSpPr/>
          <p:nvPr/>
        </p:nvSpPr>
        <p:spPr>
          <a:xfrm>
            <a:off x="1251720" y="2017080"/>
            <a:ext cx="15822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For  r = s*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Example: (a|b)*abb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219" name="Picture 218"/>
          <p:cNvPicPr/>
          <p:nvPr/>
        </p:nvPicPr>
        <p:blipFill>
          <a:blip r:embed="rId2"/>
          <a:stretch/>
        </p:blipFill>
        <p:spPr>
          <a:xfrm>
            <a:off x="1097280" y="1463040"/>
            <a:ext cx="3496680" cy="1176120"/>
          </a:xfrm>
          <a:prstGeom prst="rect">
            <a:avLst/>
          </a:prstGeom>
          <a:ln>
            <a:noFill/>
          </a:ln>
        </p:spPr>
      </p:pic>
      <p:pic>
        <p:nvPicPr>
          <p:cNvPr id="220" name="Picture 219"/>
          <p:cNvPicPr/>
          <p:nvPr/>
        </p:nvPicPr>
        <p:blipFill>
          <a:blip r:embed="rId3"/>
          <a:stretch/>
        </p:blipFill>
        <p:spPr>
          <a:xfrm>
            <a:off x="1280160" y="2651760"/>
            <a:ext cx="3839760" cy="1188000"/>
          </a:xfrm>
          <a:prstGeom prst="rect">
            <a:avLst/>
          </a:prstGeom>
          <a:ln>
            <a:noFill/>
          </a:ln>
        </p:spPr>
      </p:pic>
      <p:pic>
        <p:nvPicPr>
          <p:cNvPr id="221" name="Picture 220"/>
          <p:cNvPicPr/>
          <p:nvPr/>
        </p:nvPicPr>
        <p:blipFill>
          <a:blip r:embed="rId4"/>
          <a:stretch/>
        </p:blipFill>
        <p:spPr>
          <a:xfrm>
            <a:off x="1112760" y="3931920"/>
            <a:ext cx="5470200" cy="2732760"/>
          </a:xfrm>
          <a:prstGeom prst="rect">
            <a:avLst/>
          </a:prstGeom>
          <a:ln>
            <a:noFill/>
          </a:ln>
        </p:spPr>
      </p:pic>
      <p:sp>
        <p:nvSpPr>
          <p:cNvPr id="222" name="CustomShape 2"/>
          <p:cNvSpPr/>
          <p:nvPr/>
        </p:nvSpPr>
        <p:spPr>
          <a:xfrm>
            <a:off x="731520" y="1828800"/>
            <a:ext cx="45648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i="1" strike="noStrike" spc="-1">
                <a:solidFill>
                  <a:srgbClr val="000000"/>
                </a:solidFill>
                <a:latin typeface="Source Sans Pro"/>
                <a:ea typeface="DejaVu Sans"/>
              </a:rPr>
              <a:t>a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731520" y="3108960"/>
            <a:ext cx="45648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i="1" strike="noStrike" spc="-1">
                <a:solidFill>
                  <a:srgbClr val="000000"/>
                </a:solidFill>
                <a:latin typeface="Source Sans Pro"/>
                <a:ea typeface="DejaVu Sans"/>
              </a:rPr>
              <a:t>b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24" name="CustomShape 4"/>
          <p:cNvSpPr/>
          <p:nvPr/>
        </p:nvSpPr>
        <p:spPr>
          <a:xfrm>
            <a:off x="731520" y="5016240"/>
            <a:ext cx="82224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i="1" strike="noStrike" spc="-1">
                <a:solidFill>
                  <a:srgbClr val="000000"/>
                </a:solidFill>
                <a:latin typeface="Source Sans Pro"/>
                <a:ea typeface="DejaVu Sans"/>
              </a:rPr>
              <a:t>a | b</a:t>
            </a: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Example: (a|b)*abb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226" name="Picture 225"/>
          <p:cNvPicPr/>
          <p:nvPr/>
        </p:nvPicPr>
        <p:blipFill>
          <a:blip r:embed="rId2"/>
          <a:stretch/>
        </p:blipFill>
        <p:spPr>
          <a:xfrm>
            <a:off x="182880" y="1554480"/>
            <a:ext cx="5256720" cy="2559600"/>
          </a:xfrm>
          <a:prstGeom prst="rect">
            <a:avLst/>
          </a:prstGeom>
          <a:ln>
            <a:noFill/>
          </a:ln>
        </p:spPr>
      </p:pic>
      <p:pic>
        <p:nvPicPr>
          <p:cNvPr id="227" name="Picture 226"/>
          <p:cNvPicPr/>
          <p:nvPr/>
        </p:nvPicPr>
        <p:blipFill>
          <a:blip r:embed="rId3"/>
          <a:stretch/>
        </p:blipFill>
        <p:spPr>
          <a:xfrm>
            <a:off x="3309480" y="4297680"/>
            <a:ext cx="6473880" cy="2559600"/>
          </a:xfrm>
          <a:prstGeom prst="rect">
            <a:avLst/>
          </a:prstGeom>
          <a:ln>
            <a:noFill/>
          </a:ln>
        </p:spPr>
      </p:pic>
      <p:sp>
        <p:nvSpPr>
          <p:cNvPr id="228" name="CustomShape 2"/>
          <p:cNvSpPr/>
          <p:nvPr/>
        </p:nvSpPr>
        <p:spPr>
          <a:xfrm>
            <a:off x="731520" y="1828800"/>
            <a:ext cx="91368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i="1" strike="noStrike" spc="-1">
                <a:solidFill>
                  <a:srgbClr val="000000"/>
                </a:solidFill>
                <a:latin typeface="Source Sans Pro"/>
                <a:ea typeface="DejaVu Sans"/>
              </a:rPr>
              <a:t>(a|b)*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3200400" y="4389120"/>
            <a:ext cx="164520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i="1" strike="noStrike" spc="-1">
                <a:solidFill>
                  <a:srgbClr val="000000"/>
                </a:solidFill>
                <a:latin typeface="Source Sans Pro"/>
                <a:ea typeface="DejaVu Sans"/>
              </a:rPr>
              <a:t>(a|b)*a</a:t>
            </a: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Example: (a|b)*abb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1097280" y="2154240"/>
            <a:ext cx="182808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i="1" strike="noStrike" spc="-1">
                <a:solidFill>
                  <a:srgbClr val="000000"/>
                </a:solidFill>
                <a:latin typeface="Source Sans Pro"/>
                <a:ea typeface="DejaVu Sans"/>
              </a:rPr>
              <a:t>(a|b)*abb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232" name="Picture 231"/>
          <p:cNvPicPr/>
          <p:nvPr/>
        </p:nvPicPr>
        <p:blipFill>
          <a:blip r:embed="rId2"/>
          <a:stretch/>
        </p:blipFill>
        <p:spPr>
          <a:xfrm>
            <a:off x="754560" y="2926080"/>
            <a:ext cx="8114400" cy="2885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Source Sans Pro Black"/>
                <a:ea typeface="宋体"/>
              </a:rPr>
              <a:t>Responsibilities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5000"/>
              </a:lnSpc>
              <a:spcBef>
                <a:spcPts val="799"/>
              </a:spcBef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  <a:ea typeface="宋体"/>
              </a:rPr>
              <a:t>Scans the  input program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6000"/>
              </a:lnSpc>
              <a:spcBef>
                <a:spcPts val="799"/>
              </a:spcBef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  <a:ea typeface="宋体"/>
              </a:rPr>
              <a:t>Removes white spaces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6000"/>
              </a:lnSpc>
              <a:spcBef>
                <a:spcPts val="799"/>
              </a:spcBef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  <a:ea typeface="宋体"/>
              </a:rPr>
              <a:t>Removes comments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6000"/>
              </a:lnSpc>
              <a:spcBef>
                <a:spcPts val="799"/>
              </a:spcBef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  <a:ea typeface="宋体"/>
              </a:rPr>
              <a:t>Extracts and identifies tokens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6000"/>
              </a:lnSpc>
              <a:spcBef>
                <a:spcPts val="799"/>
              </a:spcBef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  <a:ea typeface="宋体"/>
              </a:rPr>
              <a:t>Generates lexical errors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6000"/>
              </a:lnSpc>
              <a:spcBef>
                <a:spcPts val="799"/>
              </a:spcBef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  <a:ea typeface="宋体"/>
              </a:rPr>
              <a:t>Passes tokens to parser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Converting NFA to DFA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Subset construction: each state of DFA corresponds to a set of NFA states</a:t>
            </a:r>
            <a:endParaRPr lang="en-US" sz="26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For real languages NFA and DFA have approximately the same number of states (though not theoretically)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Definitions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236" name="Picture 235"/>
          <p:cNvPicPr/>
          <p:nvPr/>
        </p:nvPicPr>
        <p:blipFill>
          <a:blip r:embed="rId2"/>
          <a:stretch/>
        </p:blipFill>
        <p:spPr>
          <a:xfrm>
            <a:off x="640080" y="1787400"/>
            <a:ext cx="8594640" cy="2783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Simulating NFA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238" name="Picture 237"/>
          <p:cNvPicPr/>
          <p:nvPr/>
        </p:nvPicPr>
        <p:blipFill>
          <a:blip r:embed="rId2"/>
          <a:stretch/>
        </p:blipFill>
        <p:spPr>
          <a:xfrm>
            <a:off x="1063440" y="2194560"/>
            <a:ext cx="6525360" cy="3748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Computing </a:t>
            </a:r>
            <a:r>
              <a:rPr lang="en-US" sz="3200" b="1" strike="noStrike" spc="-1">
                <a:solidFill>
                  <a:srgbClr val="FFFFFF"/>
                </a:solidFill>
                <a:latin typeface="Source Sans Pro Black"/>
                <a:ea typeface="Source Sans Pro Black"/>
              </a:rPr>
              <a:t>ɛ-closure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71000" lnSpcReduction="20000"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Push all states of T onto stack;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  <a:ea typeface="Noto Sans CJK SC"/>
              </a:rPr>
              <a:t>Initialize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Noto Sans CJK SC"/>
              </a:rPr>
              <a:t> ɛ-closure(T) to T;</a:t>
            </a:r>
            <a:endParaRPr lang="en-US" sz="32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Noto Sans CJK SC"/>
              </a:rPr>
              <a:t>while (stack is not empty) {</a:t>
            </a:r>
            <a:endParaRPr lang="en-US" sz="32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Noto Sans CJK SC"/>
              </a:rPr>
              <a:t>pop t, the top element of the stack</a:t>
            </a:r>
            <a:endParaRPr lang="en-US" sz="32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Noto Sans CJK SC"/>
              </a:rPr>
              <a:t>for (each state u with an edge from t to u</a:t>
            </a:r>
            <a:endParaRPr lang="en-US" sz="3200" b="0" strike="noStrike" spc="-1">
              <a:latin typeface="Arial"/>
            </a:endParaRPr>
          </a:p>
          <a:p>
            <a:pPr marL="1728000" lvl="3" indent="-21564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Noto Sans CJK SC"/>
              </a:rPr>
              <a:t>labeled ɛ)</a:t>
            </a:r>
            <a:endParaRPr lang="en-US" sz="3200" b="0" strike="noStrike" spc="-1">
              <a:latin typeface="Arial"/>
            </a:endParaRPr>
          </a:p>
          <a:p>
            <a:pPr marL="1296000" lvl="2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Noto Sans CJK SC"/>
              </a:rPr>
              <a:t>if (u is not in ɛ-closure(T))</a:t>
            </a:r>
            <a:endParaRPr lang="en-US" sz="3200" b="0" strike="noStrike" spc="-1">
              <a:latin typeface="Arial"/>
            </a:endParaRPr>
          </a:p>
          <a:p>
            <a:pPr marL="1296000" lvl="2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Noto Sans CJK SC"/>
              </a:rPr>
              <a:t>{ add u to ɛ-closure(T))</a:t>
            </a:r>
            <a:endParaRPr lang="en-US" sz="3200" b="0" strike="noStrike" spc="-1">
              <a:latin typeface="Arial"/>
            </a:endParaRPr>
          </a:p>
          <a:p>
            <a:pPr marL="1296000" lvl="2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Noto Sans CJK SC"/>
              </a:rPr>
              <a:t>push u onto stack</a:t>
            </a:r>
            <a:endParaRPr lang="en-US" sz="3200" b="0" strike="noStrike" spc="-1">
              <a:latin typeface="Arial"/>
            </a:endParaRPr>
          </a:p>
          <a:p>
            <a:pPr marL="1296000" lvl="2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Noto Sans CJK SC"/>
              </a:rPr>
              <a:t>}</a:t>
            </a:r>
            <a:endParaRPr lang="en-US" sz="32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Noto Sans CJK SC"/>
              </a:rPr>
              <a:t>}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Subset Constructions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242" name="Picture 241"/>
          <p:cNvPicPr/>
          <p:nvPr/>
        </p:nvPicPr>
        <p:blipFill>
          <a:blip r:embed="rId2"/>
          <a:stretch/>
        </p:blipFill>
        <p:spPr>
          <a:xfrm>
            <a:off x="457200" y="1737360"/>
            <a:ext cx="9143280" cy="3839760"/>
          </a:xfrm>
          <a:prstGeom prst="rect">
            <a:avLst/>
          </a:prstGeom>
          <a:ln>
            <a:noFill/>
          </a:ln>
        </p:spPr>
      </p:pic>
      <p:sp>
        <p:nvSpPr>
          <p:cNvPr id="243" name="Line 2"/>
          <p:cNvSpPr/>
          <p:nvPr/>
        </p:nvSpPr>
        <p:spPr>
          <a:xfrm flipH="1" flipV="1">
            <a:off x="7498080" y="2651760"/>
            <a:ext cx="1920240" cy="2468880"/>
          </a:xfrm>
          <a:prstGeom prst="line">
            <a:avLst/>
          </a:prstGeom>
          <a:ln w="72000">
            <a:solidFill>
              <a:srgbClr val="2C3E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" name="CustomShape 3"/>
          <p:cNvSpPr/>
          <p:nvPr/>
        </p:nvSpPr>
        <p:spPr>
          <a:xfrm>
            <a:off x="7589520" y="4804920"/>
            <a:ext cx="205164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Source Sans Pro"/>
                <a:ea typeface="DejaVu Sans"/>
              </a:rPr>
              <a:t>States of the DFA we are constructing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The resulting DFA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246" name="Picture 245"/>
          <p:cNvPicPr/>
          <p:nvPr/>
        </p:nvPicPr>
        <p:blipFill>
          <a:blip r:embed="rId2"/>
          <a:stretch/>
        </p:blipFill>
        <p:spPr>
          <a:xfrm>
            <a:off x="448200" y="1463040"/>
            <a:ext cx="5312160" cy="2597760"/>
          </a:xfrm>
          <a:prstGeom prst="rect">
            <a:avLst/>
          </a:prstGeom>
          <a:ln>
            <a:noFill/>
          </a:ln>
        </p:spPr>
      </p:pic>
      <p:pic>
        <p:nvPicPr>
          <p:cNvPr id="247" name="Picture 246"/>
          <p:cNvPicPr/>
          <p:nvPr/>
        </p:nvPicPr>
        <p:blipFill>
          <a:blip r:embed="rId3"/>
          <a:stretch/>
        </p:blipFill>
        <p:spPr>
          <a:xfrm>
            <a:off x="4538160" y="3840480"/>
            <a:ext cx="4971240" cy="3067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360000" y="178560"/>
            <a:ext cx="935928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Construction of DFA directly from RE</a:t>
            </a:r>
          </a:p>
        </p:txBody>
      </p:sp>
      <p:sp>
        <p:nvSpPr>
          <p:cNvPr id="249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Augment the regular expression r with a special end symbol # to make accepting states important 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the new expression is r#	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Construct a syntax tree for r#	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Attach a unique integer to each node that is not labeled by ε 	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360000" y="178560"/>
            <a:ext cx="935928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Syntax tree for regular expression </a:t>
            </a:r>
            <a:r>
              <a:t/>
            </a:r>
            <a:br/>
            <a:r>
              <a:rPr lang="en-US" sz="4400" b="0" strike="noStrike" spc="-1">
                <a:latin typeface="Arial"/>
              </a:rPr>
              <a:t>(a|b)*abb #</a:t>
            </a:r>
          </a:p>
        </p:txBody>
      </p:sp>
      <p:pic>
        <p:nvPicPr>
          <p:cNvPr id="251" name="Picture 250"/>
          <p:cNvPicPr/>
          <p:nvPr/>
        </p:nvPicPr>
        <p:blipFill>
          <a:blip r:embed="rId2"/>
          <a:srcRect b="8181"/>
          <a:stretch/>
        </p:blipFill>
        <p:spPr>
          <a:xfrm>
            <a:off x="844200" y="1724400"/>
            <a:ext cx="8391240" cy="5133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360000" y="178560"/>
            <a:ext cx="935928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Annotating the tree</a:t>
            </a:r>
          </a:p>
        </p:txBody>
      </p:sp>
      <p:sp>
        <p:nvSpPr>
          <p:cNvPr id="253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780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Traverse the tree to construct functions nullable, firstpos, lastpos, and followpos	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For a node n, let L(n) be the language generated by the subtree with root n	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nullable(n): L(n) contains the empty string ε	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firstpos(n): set of positions under n that can match the first symbol of a string in L(n)	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lastpos(n): the set of positions under n that can match the last symbol of a string in L(n)	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followpos(i): the set of positions that can follow position i in any generated string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360000" y="178560"/>
            <a:ext cx="935928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000" b="0" strike="noStrike" spc="-1">
                <a:latin typeface="Arial"/>
              </a:rPr>
              <a:t>Computation of nullable, firstpos, lastpos</a:t>
            </a:r>
          </a:p>
        </p:txBody>
      </p:sp>
      <p:pic>
        <p:nvPicPr>
          <p:cNvPr id="255" name="Picture 254"/>
          <p:cNvPicPr/>
          <p:nvPr/>
        </p:nvPicPr>
        <p:blipFill>
          <a:blip r:embed="rId2"/>
          <a:srcRect t="22698"/>
          <a:stretch/>
        </p:blipFill>
        <p:spPr>
          <a:xfrm>
            <a:off x="365760" y="1371600"/>
            <a:ext cx="9326880" cy="5943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Source Sans Pro Black"/>
                <a:ea typeface="宋体"/>
              </a:rPr>
              <a:t>Terminologies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7000" lnSpcReduction="10000"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Token:  classification for a common set of strings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i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Examples: Identifier, Integer, Float, Operator,....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Pattern: The rules that characterize the set of strings for a token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i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Examples: [0-9]+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Lexeme: Actual sequence of characters that matches a pattern and has a given Token class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i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Examples: 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i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Identifier: sum, data, x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i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Integer: 345, 2, 0, 629,....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Picture 255"/>
          <p:cNvPicPr/>
          <p:nvPr/>
        </p:nvPicPr>
        <p:blipFill>
          <a:blip r:embed="rId2"/>
          <a:srcRect b="13153"/>
          <a:stretch/>
        </p:blipFill>
        <p:spPr>
          <a:xfrm>
            <a:off x="182880" y="365760"/>
            <a:ext cx="9326880" cy="6034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04000" y="3314561"/>
            <a:ext cx="9072000" cy="180767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C(L|D)*LLS</a:t>
            </a:r>
          </a:p>
          <a:p>
            <a:pPr marL="514350" indent="-514350">
              <a:buAutoNum type="arabicParenR"/>
            </a:pPr>
            <a:r>
              <a:rPr lang="en-US" dirty="0" smtClean="0"/>
              <a:t>Construct NFA and then DFA using subset construction</a:t>
            </a:r>
          </a:p>
          <a:p>
            <a:pPr marL="514350" indent="-514350">
              <a:buAutoNum type="arabicParenR"/>
            </a:pPr>
            <a:r>
              <a:rPr lang="en-US" dirty="0" smtClean="0"/>
              <a:t>Construct DFA directly from the 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823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360000" y="178560"/>
            <a:ext cx="935928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Evaluating followpos</a:t>
            </a:r>
          </a:p>
        </p:txBody>
      </p:sp>
      <p:sp>
        <p:nvSpPr>
          <p:cNvPr id="258" name="TextShape 2"/>
          <p:cNvSpPr txBox="1"/>
          <p:nvPr/>
        </p:nvSpPr>
        <p:spPr>
          <a:xfrm>
            <a:off x="182880" y="1768680"/>
            <a:ext cx="6035040" cy="5089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40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Two-rules for </a:t>
            </a:r>
            <a:r>
              <a:rPr lang="en-US" sz="3200" b="0" strike="noStrike" spc="-1" dirty="0" err="1">
                <a:latin typeface="Arial"/>
              </a:rPr>
              <a:t>followpos</a:t>
            </a:r>
            <a:r>
              <a:rPr lang="en-US" sz="3200" b="0" strike="noStrike" spc="-1" dirty="0">
                <a:latin typeface="Arial"/>
              </a:rPr>
              <a:t>: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latin typeface="Arial"/>
                <a:ea typeface="Noto Sans CJK SC"/>
              </a:rPr>
              <a:t>If </a:t>
            </a:r>
            <a:r>
              <a:rPr lang="en-US" sz="2800" b="0" i="1" strike="noStrike" spc="-1" dirty="0">
                <a:latin typeface="Arial"/>
                <a:ea typeface="Noto Sans CJK SC"/>
              </a:rPr>
              <a:t>n</a:t>
            </a:r>
            <a:r>
              <a:rPr lang="en-US" sz="2800" b="0" strike="noStrike" spc="-1" dirty="0">
                <a:latin typeface="Arial"/>
                <a:ea typeface="Noto Sans CJK SC"/>
              </a:rPr>
              <a:t> is concatenation-node with left child </a:t>
            </a:r>
            <a:r>
              <a:rPr lang="en-US" sz="2800" b="0" i="1" strike="noStrike" spc="-1" dirty="0">
                <a:latin typeface="Arial"/>
                <a:ea typeface="Noto Sans CJK SC"/>
              </a:rPr>
              <a:t>c</a:t>
            </a:r>
            <a:r>
              <a:rPr lang="en-US" sz="2800" b="0" i="1" strike="noStrike" spc="-1" baseline="-101000" dirty="0">
                <a:latin typeface="Arial"/>
                <a:ea typeface="Noto Sans CJK SC"/>
              </a:rPr>
              <a:t>1</a:t>
            </a:r>
            <a:r>
              <a:rPr lang="en-US" sz="2800" b="0" strike="noStrike" spc="-1" dirty="0">
                <a:latin typeface="Arial"/>
                <a:ea typeface="Noto Sans CJK SC"/>
              </a:rPr>
              <a:t> and right child </a:t>
            </a:r>
            <a:r>
              <a:rPr lang="en-US" sz="2800" b="0" i="1" strike="noStrike" spc="-1" dirty="0">
                <a:latin typeface="Arial"/>
                <a:ea typeface="Noto Sans CJK SC"/>
              </a:rPr>
              <a:t>c</a:t>
            </a:r>
            <a:r>
              <a:rPr lang="en-US" sz="2800" b="0" i="1" strike="noStrike" spc="-1" baseline="-101000" dirty="0">
                <a:latin typeface="Arial"/>
                <a:ea typeface="Noto Sans CJK SC"/>
              </a:rPr>
              <a:t>2</a:t>
            </a:r>
            <a:r>
              <a:rPr lang="en-US" sz="2800" b="0" strike="noStrike" spc="-1" dirty="0">
                <a:latin typeface="Arial"/>
                <a:ea typeface="Noto Sans CJK SC"/>
              </a:rPr>
              <a:t> , and </a:t>
            </a:r>
            <a:r>
              <a:rPr lang="en-US" sz="2800" b="0" i="1" strike="noStrike" spc="-1" dirty="0" err="1">
                <a:latin typeface="Arial"/>
                <a:ea typeface="Noto Sans CJK SC"/>
              </a:rPr>
              <a:t>i</a:t>
            </a:r>
            <a:r>
              <a:rPr lang="en-US" sz="2800" b="0" strike="noStrike" spc="-1" dirty="0">
                <a:latin typeface="Arial"/>
                <a:ea typeface="Noto Sans CJK SC"/>
              </a:rPr>
              <a:t> is a position in </a:t>
            </a:r>
            <a:r>
              <a:rPr lang="en-US" sz="2800" b="0" strike="noStrike" spc="-1" dirty="0" err="1">
                <a:latin typeface="Arial"/>
                <a:ea typeface="Noto Sans CJK SC"/>
              </a:rPr>
              <a:t>lastpos</a:t>
            </a:r>
            <a:r>
              <a:rPr lang="en-US" sz="2800" b="0" strike="noStrike" spc="-1" dirty="0">
                <a:latin typeface="Arial"/>
                <a:ea typeface="Noto Sans CJK SC"/>
              </a:rPr>
              <a:t> (</a:t>
            </a:r>
            <a:r>
              <a:rPr lang="en-US" sz="2800" b="0" i="1" strike="noStrike" spc="-1" dirty="0">
                <a:latin typeface="Arial"/>
                <a:ea typeface="Noto Sans CJK SC"/>
              </a:rPr>
              <a:t>c</a:t>
            </a:r>
            <a:r>
              <a:rPr lang="en-US" sz="2800" b="0" i="1" strike="noStrike" spc="-1" baseline="-101000" dirty="0">
                <a:latin typeface="Arial"/>
                <a:ea typeface="Noto Sans CJK SC"/>
              </a:rPr>
              <a:t>1</a:t>
            </a:r>
            <a:r>
              <a:rPr lang="en-US" sz="2800" b="0" strike="noStrike" spc="-1" dirty="0">
                <a:latin typeface="Arial"/>
                <a:ea typeface="Noto Sans CJK SC"/>
              </a:rPr>
              <a:t>), then all positions in </a:t>
            </a:r>
            <a:r>
              <a:rPr lang="en-US" sz="2800" b="0" strike="noStrike" spc="-1" dirty="0" err="1">
                <a:latin typeface="Arial"/>
                <a:ea typeface="Noto Sans CJK SC"/>
              </a:rPr>
              <a:t>firstpos</a:t>
            </a:r>
            <a:r>
              <a:rPr lang="en-US" sz="2800" b="0" strike="noStrike" spc="-1" dirty="0">
                <a:latin typeface="Arial"/>
                <a:ea typeface="Noto Sans CJK SC"/>
              </a:rPr>
              <a:t>(</a:t>
            </a:r>
            <a:r>
              <a:rPr lang="en-US" sz="2800" b="0" i="1" strike="noStrike" spc="-1" dirty="0">
                <a:latin typeface="Arial"/>
                <a:ea typeface="Noto Sans CJK SC"/>
              </a:rPr>
              <a:t>c</a:t>
            </a:r>
            <a:r>
              <a:rPr lang="en-US" sz="2800" b="0" i="1" strike="noStrike" spc="-1" baseline="-101000" dirty="0">
                <a:latin typeface="Arial"/>
                <a:ea typeface="Noto Sans CJK SC"/>
              </a:rPr>
              <a:t>2</a:t>
            </a:r>
            <a:r>
              <a:rPr lang="en-US" sz="2800" b="0" strike="noStrike" spc="-1" dirty="0">
                <a:latin typeface="Arial"/>
              </a:rPr>
              <a:t>) are in </a:t>
            </a:r>
            <a:r>
              <a:rPr lang="en-US" sz="2800" b="0" strike="noStrike" spc="-1" dirty="0" err="1">
                <a:latin typeface="Arial"/>
              </a:rPr>
              <a:t>followpos</a:t>
            </a:r>
            <a:r>
              <a:rPr lang="en-US" sz="2800" b="0" strike="noStrike" spc="-1" dirty="0">
                <a:latin typeface="Arial"/>
              </a:rPr>
              <a:t>(</a:t>
            </a:r>
            <a:r>
              <a:rPr lang="en-US" sz="2800" b="0" i="1" strike="noStrike" spc="-1" dirty="0" err="1">
                <a:latin typeface="Arial"/>
              </a:rPr>
              <a:t>i</a:t>
            </a:r>
            <a:r>
              <a:rPr lang="en-US" sz="2800" b="0" strike="noStrike" spc="-1" dirty="0">
                <a:latin typeface="Arial"/>
              </a:rPr>
              <a:t>).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latin typeface="Arial"/>
              </a:rPr>
              <a:t>If </a:t>
            </a:r>
            <a:r>
              <a:rPr lang="en-US" sz="2800" b="0" i="1" strike="noStrike" spc="-1" dirty="0">
                <a:latin typeface="Arial"/>
              </a:rPr>
              <a:t>n</a:t>
            </a:r>
            <a:r>
              <a:rPr lang="en-US" sz="2800" b="0" strike="noStrike" spc="-1" dirty="0">
                <a:latin typeface="Arial"/>
              </a:rPr>
              <a:t> is a star-node, and </a:t>
            </a:r>
            <a:r>
              <a:rPr lang="en-US" sz="2800" b="0" i="1" strike="noStrike" spc="-1" dirty="0" err="1">
                <a:latin typeface="Arial"/>
              </a:rPr>
              <a:t>i</a:t>
            </a:r>
            <a:r>
              <a:rPr lang="en-US" sz="2800" b="0" strike="noStrike" spc="-1" dirty="0">
                <a:latin typeface="Arial"/>
              </a:rPr>
              <a:t> is a position in </a:t>
            </a:r>
            <a:r>
              <a:rPr lang="en-US" sz="2800" b="0" strike="noStrike" spc="-1" dirty="0" err="1">
                <a:latin typeface="Arial"/>
              </a:rPr>
              <a:t>lastpos</a:t>
            </a:r>
            <a:r>
              <a:rPr lang="en-US" sz="2800" b="0" strike="noStrike" spc="-1" dirty="0">
                <a:latin typeface="Arial"/>
              </a:rPr>
              <a:t>(</a:t>
            </a:r>
            <a:r>
              <a:rPr lang="en-US" sz="2800" b="0" i="1" strike="noStrike" spc="-1" dirty="0">
                <a:latin typeface="Arial"/>
              </a:rPr>
              <a:t>n</a:t>
            </a:r>
            <a:r>
              <a:rPr lang="en-US" sz="2800" b="0" strike="noStrike" spc="-1" dirty="0">
                <a:latin typeface="Arial"/>
              </a:rPr>
              <a:t>), then all positions in </a:t>
            </a:r>
            <a:r>
              <a:rPr lang="en-US" sz="2800" b="0" strike="noStrike" spc="-1" dirty="0" err="1">
                <a:latin typeface="Arial"/>
              </a:rPr>
              <a:t>firstpos</a:t>
            </a:r>
            <a:r>
              <a:rPr lang="en-US" sz="2800" b="0" strike="noStrike" spc="-1" dirty="0">
                <a:latin typeface="Arial"/>
              </a:rPr>
              <a:t>(</a:t>
            </a:r>
            <a:r>
              <a:rPr lang="en-US" sz="2800" b="0" i="1" strike="noStrike" spc="-1" dirty="0">
                <a:latin typeface="Arial"/>
              </a:rPr>
              <a:t>n</a:t>
            </a:r>
            <a:r>
              <a:rPr lang="en-US" sz="2800" b="0" strike="noStrike" spc="-1" dirty="0">
                <a:latin typeface="Arial"/>
              </a:rPr>
              <a:t>) are in </a:t>
            </a:r>
            <a:r>
              <a:rPr lang="en-US" sz="2800" b="0" strike="noStrike" spc="-1" dirty="0" err="1">
                <a:latin typeface="Arial"/>
              </a:rPr>
              <a:t>followpos</a:t>
            </a:r>
            <a:r>
              <a:rPr lang="en-US" sz="2800" b="0" strike="noStrike" spc="-1" dirty="0">
                <a:latin typeface="Arial"/>
              </a:rPr>
              <a:t>(</a:t>
            </a:r>
            <a:r>
              <a:rPr lang="en-US" sz="2800" b="0" i="1" strike="noStrike" spc="-1" dirty="0" err="1">
                <a:latin typeface="Arial"/>
              </a:rPr>
              <a:t>i</a:t>
            </a:r>
            <a:r>
              <a:rPr lang="en-US" sz="2800" b="0" strike="noStrike" spc="-1" dirty="0">
                <a:latin typeface="Arial"/>
              </a:rPr>
              <a:t>).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After computing </a:t>
            </a:r>
            <a:r>
              <a:rPr lang="en-US" sz="3200" b="0" strike="noStrike" spc="-1" dirty="0" err="1">
                <a:latin typeface="Arial"/>
              </a:rPr>
              <a:t>firstpos</a:t>
            </a:r>
            <a:r>
              <a:rPr lang="en-US" sz="3200" b="0" strike="noStrike" spc="-1" dirty="0">
                <a:latin typeface="Arial"/>
              </a:rPr>
              <a:t> and </a:t>
            </a:r>
            <a:r>
              <a:rPr lang="en-US" sz="3200" b="0" strike="noStrike" spc="-1" dirty="0" err="1">
                <a:latin typeface="Arial"/>
              </a:rPr>
              <a:t>lastpos</a:t>
            </a:r>
            <a:r>
              <a:rPr lang="en-US" sz="3200" b="0" strike="noStrike" spc="-1" dirty="0">
                <a:latin typeface="Arial"/>
              </a:rPr>
              <a:t> for each node, </a:t>
            </a:r>
            <a:r>
              <a:rPr lang="en-US" sz="3200" b="0" strike="noStrike" spc="-1" dirty="0" err="1">
                <a:latin typeface="Arial"/>
              </a:rPr>
              <a:t>followpos</a:t>
            </a:r>
            <a:r>
              <a:rPr lang="en-US" sz="3200" b="0" strike="noStrike" spc="-1" dirty="0">
                <a:latin typeface="Arial"/>
              </a:rPr>
              <a:t> of each position can be computed by making one depth-first traversal of the syntax tree.</a:t>
            </a:r>
          </a:p>
        </p:txBody>
      </p:sp>
      <p:pic>
        <p:nvPicPr>
          <p:cNvPr id="259" name="Picture 258"/>
          <p:cNvPicPr/>
          <p:nvPr/>
        </p:nvPicPr>
        <p:blipFill>
          <a:blip r:embed="rId2"/>
          <a:srcRect l="67073" t="3127"/>
          <a:stretch/>
        </p:blipFill>
        <p:spPr>
          <a:xfrm>
            <a:off x="6217920" y="1280160"/>
            <a:ext cx="3463200" cy="502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Picture 259"/>
          <p:cNvPicPr/>
          <p:nvPr/>
        </p:nvPicPr>
        <p:blipFill>
          <a:blip r:embed="rId2"/>
          <a:srcRect b="20825"/>
          <a:stretch/>
        </p:blipFill>
        <p:spPr>
          <a:xfrm>
            <a:off x="1097280" y="1646280"/>
            <a:ext cx="7406640" cy="3474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360000" y="178560"/>
            <a:ext cx="935928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The Algorithm</a:t>
            </a:r>
          </a:p>
        </p:txBody>
      </p:sp>
      <p:sp>
        <p:nvSpPr>
          <p:cNvPr id="262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55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>
                <a:latin typeface="Arial"/>
              </a:rPr>
              <a:t>Initialize </a:t>
            </a:r>
            <a:r>
              <a:rPr lang="en-US" sz="2200" b="0" strike="noStrike" spc="-1" dirty="0" err="1">
                <a:latin typeface="Arial"/>
              </a:rPr>
              <a:t>Dstates</a:t>
            </a:r>
            <a:r>
              <a:rPr lang="en-US" sz="2200" b="0" strike="noStrike" spc="-1" dirty="0">
                <a:latin typeface="Arial"/>
              </a:rPr>
              <a:t> to contain only the unmarked state </a:t>
            </a:r>
            <a:r>
              <a:rPr lang="en-US" sz="2200" b="0" strike="noStrike" spc="-1" dirty="0" err="1">
                <a:latin typeface="Arial"/>
              </a:rPr>
              <a:t>firstpos</a:t>
            </a:r>
            <a:r>
              <a:rPr lang="en-US" sz="2200" b="0" strike="noStrike" spc="-1" dirty="0">
                <a:latin typeface="Arial"/>
              </a:rPr>
              <a:t>(n</a:t>
            </a:r>
            <a:r>
              <a:rPr lang="en-US" sz="2200" b="0" strike="noStrike" spc="-1" baseline="-33000" dirty="0">
                <a:latin typeface="Arial"/>
              </a:rPr>
              <a:t>o</a:t>
            </a:r>
            <a:r>
              <a:rPr lang="en-US" sz="2200" b="0" strike="noStrike" spc="-1" dirty="0">
                <a:latin typeface="Arial"/>
              </a:rPr>
              <a:t>), where n</a:t>
            </a:r>
            <a:r>
              <a:rPr lang="en-US" sz="2200" b="0" strike="noStrike" spc="-1" baseline="-33000" dirty="0">
                <a:latin typeface="Arial"/>
              </a:rPr>
              <a:t>o</a:t>
            </a:r>
            <a:r>
              <a:rPr lang="en-US" sz="2200" b="0" strike="noStrike" spc="-1" dirty="0">
                <a:latin typeface="Arial"/>
              </a:rPr>
              <a:t> is the root of syntax tree T for ( r ) #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>
                <a:latin typeface="Arial"/>
              </a:rPr>
              <a:t>while ( there is an unmarked state S in </a:t>
            </a:r>
            <a:r>
              <a:rPr lang="en-US" sz="2200" b="0" strike="noStrike" spc="-1" dirty="0" err="1">
                <a:latin typeface="Arial"/>
              </a:rPr>
              <a:t>Dstates</a:t>
            </a:r>
            <a:r>
              <a:rPr lang="en-US" sz="2200" b="0" strike="noStrike" spc="-1" dirty="0">
                <a:latin typeface="Arial"/>
              </a:rPr>
              <a:t> )  {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 dirty="0">
                <a:latin typeface="Arial"/>
              </a:rPr>
              <a:t>mark  S;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 dirty="0">
                <a:latin typeface="Arial"/>
              </a:rPr>
              <a:t>for ( each input symbol a ) {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>
                <a:latin typeface="Arial"/>
              </a:rPr>
              <a:t>let  U be the union of </a:t>
            </a:r>
            <a:r>
              <a:rPr lang="en-US" sz="2200" b="0" strike="noStrike" spc="-1" dirty="0" err="1">
                <a:latin typeface="Arial"/>
              </a:rPr>
              <a:t>followpos</a:t>
            </a:r>
            <a:r>
              <a:rPr lang="en-US" sz="2200" b="0" strike="noStrike" spc="-1" dirty="0">
                <a:latin typeface="Arial"/>
              </a:rPr>
              <a:t>(p)  for all p in S 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>
                <a:latin typeface="Arial"/>
              </a:rPr>
              <a:t>that correspond to a;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>
                <a:latin typeface="Arial"/>
              </a:rPr>
              <a:t>if ( U is not in </a:t>
            </a:r>
            <a:r>
              <a:rPr lang="en-US" sz="2200" b="0" strike="noStrike" spc="-1" dirty="0" err="1">
                <a:latin typeface="Arial"/>
              </a:rPr>
              <a:t>Dstates</a:t>
            </a:r>
            <a:r>
              <a:rPr lang="en-US" sz="2200" b="0" strike="noStrike" spc="-1" dirty="0">
                <a:latin typeface="Arial"/>
              </a:rPr>
              <a:t> )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 dirty="0">
                <a:latin typeface="Arial"/>
              </a:rPr>
              <a:t>add U as an unmarked state to </a:t>
            </a:r>
            <a:r>
              <a:rPr lang="en-US" sz="2200" b="0" strike="noStrike" spc="-1" dirty="0" err="1">
                <a:latin typeface="Arial"/>
              </a:rPr>
              <a:t>Dstates</a:t>
            </a:r>
            <a:r>
              <a:rPr lang="en-US" sz="2200" b="0" strike="noStrike" spc="-1" dirty="0">
                <a:latin typeface="Arial"/>
              </a:rPr>
              <a:t>; </a:t>
            </a:r>
            <a:r>
              <a:rPr lang="en-US" sz="2200" b="0" strike="noStrike" spc="-1" dirty="0" err="1">
                <a:latin typeface="Arial"/>
              </a:rPr>
              <a:t>Dtran</a:t>
            </a:r>
            <a:r>
              <a:rPr lang="en-US" sz="2200" b="0" strike="noStrike" spc="-1" dirty="0">
                <a:latin typeface="Arial"/>
              </a:rPr>
              <a:t>[S, a] = U;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>
                <a:latin typeface="Arial"/>
              </a:rPr>
              <a:t>}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 dirty="0">
                <a:latin typeface="Arial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Picture 262"/>
          <p:cNvPicPr/>
          <p:nvPr/>
        </p:nvPicPr>
        <p:blipFill>
          <a:blip r:embed="rId2"/>
          <a:srcRect b="26455"/>
          <a:stretch/>
        </p:blipFill>
        <p:spPr>
          <a:xfrm>
            <a:off x="1005840" y="1645920"/>
            <a:ext cx="8412480" cy="4066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886" y="1845128"/>
            <a:ext cx="7658100" cy="455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50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02" y="1437317"/>
            <a:ext cx="5554656" cy="30693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571" y="3869871"/>
            <a:ext cx="4963885" cy="293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13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504941"/>
            <a:ext cx="9359280" cy="609398"/>
          </a:xfrm>
        </p:spPr>
        <p:txBody>
          <a:bodyPr/>
          <a:lstStyle/>
          <a:p>
            <a:r>
              <a:rPr lang="en-US" dirty="0" smtClean="0"/>
              <a:t>Minimizing number of DFA states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1534885"/>
            <a:ext cx="9072000" cy="5453743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600" dirty="0" smtClean="0"/>
              <a:t>For any regular language, there is always a unique minimum state DFA, which can be constructed from any DFA of the language.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Algorithm: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dirty="0" smtClean="0"/>
              <a:t>Partition the set of states into two groups: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dirty="0" smtClean="0"/>
              <a:t>G 1 : set of accepting states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dirty="0" smtClean="0"/>
              <a:t>G 2 : set of non accepting states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dirty="0" smtClean="0"/>
              <a:t>For each new group G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partition G into subgroups such that states </a:t>
            </a:r>
            <a:r>
              <a:rPr lang="en-US" dirty="0" smtClean="0">
                <a:solidFill>
                  <a:srgbClr val="FF0000"/>
                </a:solidFill>
              </a:rPr>
              <a:t>s1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s2</a:t>
            </a:r>
            <a:r>
              <a:rPr lang="en-US" dirty="0" smtClean="0"/>
              <a:t> are in the 	same group, </a:t>
            </a:r>
            <a:r>
              <a:rPr lang="en-US" dirty="0" err="1" smtClean="0"/>
              <a:t>iff</a:t>
            </a:r>
            <a:r>
              <a:rPr lang="en-US" dirty="0"/>
              <a:t> </a:t>
            </a:r>
            <a:r>
              <a:rPr lang="en-US" dirty="0" smtClean="0"/>
              <a:t>for all input symbols </a:t>
            </a:r>
            <a:r>
              <a:rPr lang="en-US" i="1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, states </a:t>
            </a:r>
            <a:r>
              <a:rPr lang="en-US" dirty="0" smtClean="0">
                <a:solidFill>
                  <a:srgbClr val="FF0000"/>
                </a:solidFill>
              </a:rPr>
              <a:t>s1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s2</a:t>
            </a:r>
            <a:r>
              <a:rPr lang="en-US" dirty="0" smtClean="0"/>
              <a:t> have 	transitions to states in the same group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dirty="0" smtClean="0"/>
              <a:t>Start state of the minimized DFA is the group containing the start state of the original DFA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dirty="0" smtClean="0"/>
              <a:t>Accepting states of the minimized DFA are the groups containing the accepting states of the original DFA.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64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0000" y="504941"/>
            <a:ext cx="9359280" cy="609398"/>
          </a:xfrm>
        </p:spPr>
        <p:txBody>
          <a:bodyPr/>
          <a:lstStyle/>
          <a:p>
            <a:r>
              <a:rPr lang="en-US" b="1" dirty="0"/>
              <a:t>Minimizing DFA –Example (1)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1583871"/>
            <a:ext cx="8915400" cy="525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22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Source Sans Pro Black"/>
                <a:ea typeface="宋体"/>
              </a:rPr>
              <a:t>Lexical Errors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4000"/>
              </a:lnSpc>
              <a:spcBef>
                <a:spcPts val="899"/>
              </a:spcBef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  <a:ea typeface="宋体"/>
              </a:rPr>
              <a:t>Error Handling is localized with respect to the input source code 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4000"/>
              </a:lnSpc>
              <a:spcBef>
                <a:spcPts val="899"/>
              </a:spcBef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  <a:ea typeface="宋体"/>
              </a:rPr>
              <a:t>For example:  </a:t>
            </a:r>
            <a:r>
              <a:rPr lang="en-US" sz="2600" b="1" strike="noStrike" spc="-1">
                <a:solidFill>
                  <a:srgbClr val="FF8000"/>
                </a:solidFill>
                <a:latin typeface="Source Sans Pro Semibold"/>
                <a:ea typeface="宋体"/>
              </a:rPr>
              <a:t>fi (a == f(x)) … </a:t>
            </a: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  <a:ea typeface="宋体"/>
              </a:rPr>
              <a:t>generates no lexical error in C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4000"/>
              </a:lnSpc>
              <a:spcBef>
                <a:spcPts val="899"/>
              </a:spcBef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  <a:ea typeface="宋体"/>
              </a:rPr>
              <a:t>In what situations do errors occur?</a:t>
            </a:r>
            <a:endParaRPr lang="en-US" sz="2600" b="0" strike="noStrike" spc="-1">
              <a:latin typeface="Arial"/>
            </a:endParaRPr>
          </a:p>
          <a:p>
            <a:pPr marL="288000">
              <a:lnSpc>
                <a:spcPct val="105000"/>
              </a:lnSpc>
              <a:spcAft>
                <a:spcPts val="1134"/>
              </a:spcAft>
            </a:pPr>
            <a:r>
              <a:rPr lang="en-US" sz="2200" b="1" i="1" strike="noStrike" spc="-1">
                <a:solidFill>
                  <a:srgbClr val="1C1C1C"/>
                </a:solidFill>
                <a:latin typeface="Source Sans Pro Light"/>
                <a:ea typeface="宋体"/>
              </a:rPr>
              <a:t>Prefix of remaining input does not match any defined token</a:t>
            </a:r>
            <a:endParaRPr lang="en-US" sz="2200" b="0" strike="noStrike" spc="-1">
              <a:latin typeface="Arial"/>
            </a:endParaRPr>
          </a:p>
          <a:p>
            <a:pPr marL="288000">
              <a:lnSpc>
                <a:spcPct val="105000"/>
              </a:lnSpc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  <a:ea typeface="宋体"/>
              </a:rPr>
              <a:t>Possible error recovery actions:</a:t>
            </a:r>
            <a:endParaRPr lang="en-US" sz="2600" b="0" strike="noStrike" spc="-1">
              <a:latin typeface="Arial"/>
            </a:endParaRPr>
          </a:p>
          <a:p>
            <a:pPr marL="576000" lvl="2" indent="-215640">
              <a:lnSpc>
                <a:spcPct val="105000"/>
              </a:lnSpc>
              <a:spcAft>
                <a:spcPts val="850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en-US" sz="2000" b="1" strike="noStrike" spc="-1">
                <a:solidFill>
                  <a:srgbClr val="1C1C1C"/>
                </a:solidFill>
                <a:latin typeface="Source Sans Pro Light"/>
                <a:ea typeface="宋体"/>
              </a:rPr>
              <a:t>Deleting or Inserting Input Characters</a:t>
            </a:r>
            <a:endParaRPr lang="en-US" sz="2000" b="0" strike="noStrike" spc="-1">
              <a:latin typeface="Arial"/>
            </a:endParaRPr>
          </a:p>
          <a:p>
            <a:pPr marL="576000" lvl="2" indent="-215640">
              <a:lnSpc>
                <a:spcPct val="105000"/>
              </a:lnSpc>
              <a:spcAft>
                <a:spcPts val="850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en-US" sz="2000" b="1" strike="noStrike" spc="-1">
                <a:solidFill>
                  <a:srgbClr val="1C1C1C"/>
                </a:solidFill>
                <a:latin typeface="Source Sans Pro Light"/>
                <a:ea typeface="宋体"/>
              </a:rPr>
              <a:t>Replacing or Transposing Characters</a:t>
            </a:r>
            <a:endParaRPr lang="en-US" sz="2000" b="0" strike="noStrike" spc="-1">
              <a:latin typeface="Arial"/>
            </a:endParaRPr>
          </a:p>
          <a:p>
            <a:pPr marL="576000" lvl="2" indent="-215640">
              <a:lnSpc>
                <a:spcPct val="105000"/>
              </a:lnSpc>
              <a:spcAft>
                <a:spcPts val="850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en-US" sz="2000" b="1" strike="noStrike" spc="-1">
                <a:solidFill>
                  <a:srgbClr val="4E376B"/>
                </a:solidFill>
                <a:latin typeface="Source Sans Pro Light"/>
                <a:ea typeface="宋体"/>
              </a:rPr>
              <a:t>Or, skip over to next separator to </a:t>
            </a:r>
            <a:r>
              <a:rPr lang="en-US" sz="2000" b="1" i="1" strike="noStrike" spc="-1">
                <a:solidFill>
                  <a:srgbClr val="4E376B"/>
                </a:solidFill>
                <a:latin typeface="Source Sans Pro Light"/>
                <a:ea typeface="宋体"/>
              </a:rPr>
              <a:t>ignore</a:t>
            </a:r>
            <a:r>
              <a:rPr lang="en-US" sz="2000" b="1" strike="noStrike" spc="-1">
                <a:solidFill>
                  <a:srgbClr val="4E376B"/>
                </a:solidFill>
                <a:latin typeface="Source Sans Pro Light"/>
                <a:ea typeface="宋体"/>
              </a:rPr>
              <a:t> problem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0000" y="504941"/>
            <a:ext cx="9359280" cy="609398"/>
          </a:xfrm>
        </p:spPr>
        <p:txBody>
          <a:bodyPr/>
          <a:lstStyle/>
          <a:p>
            <a:r>
              <a:rPr lang="en-US" b="1" dirty="0"/>
              <a:t>Minimizing DFA –Example </a:t>
            </a:r>
            <a:r>
              <a:rPr lang="en-US" b="1" dirty="0" smtClean="0"/>
              <a:t>(2)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502229"/>
            <a:ext cx="9147780" cy="581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44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504941"/>
            <a:ext cx="9359280" cy="609398"/>
          </a:xfrm>
        </p:spPr>
        <p:txBody>
          <a:bodyPr/>
          <a:lstStyle/>
          <a:p>
            <a:r>
              <a:rPr lang="en-US" dirty="0" smtClean="0"/>
              <a:t>Architecture of a Lexical Analyzer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86" y="1440720"/>
            <a:ext cx="8948057" cy="577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30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Overall strategy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4000"/>
              </a:lnSpc>
              <a:spcBef>
                <a:spcPts val="899"/>
              </a:spcBef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  <a:ea typeface="宋体"/>
              </a:rPr>
              <a:t>Use one character of </a:t>
            </a:r>
            <a:r>
              <a:rPr lang="en-US" sz="2600" b="1" i="1" strike="noStrike" spc="-1">
                <a:solidFill>
                  <a:srgbClr val="1C1C1C"/>
                </a:solidFill>
                <a:latin typeface="Source Sans Pro Semibold"/>
                <a:ea typeface="宋体"/>
              </a:rPr>
              <a:t>look-ahead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5000"/>
              </a:lnSpc>
              <a:spcBef>
                <a:spcPts val="899"/>
              </a:spcBef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  <a:ea typeface="宋体"/>
              </a:rPr>
              <a:t>Perform a case analysis</a:t>
            </a:r>
            <a:endParaRPr lang="en-US" sz="2600" b="0" strike="noStrike" spc="-1">
              <a:latin typeface="Arial"/>
            </a:endParaRPr>
          </a:p>
          <a:p>
            <a:pPr marL="288000" lvl="1" indent="-215640">
              <a:lnSpc>
                <a:spcPct val="105000"/>
              </a:lnSpc>
              <a:spcAft>
                <a:spcPts val="1134"/>
              </a:spcAft>
              <a:buClr>
                <a:srgbClr val="000000"/>
              </a:buClr>
              <a:buFont typeface="StarSymbol"/>
              <a:buAutoNum type="arabicParenR"/>
            </a:pPr>
            <a:r>
              <a:rPr lang="en-US" sz="2200" b="1" strike="noStrike" spc="-1">
                <a:solidFill>
                  <a:srgbClr val="1C1C1C"/>
                </a:solidFill>
                <a:latin typeface="Source Sans Pro Light"/>
                <a:ea typeface="宋体"/>
              </a:rPr>
              <a:t>Based on lookahead char</a:t>
            </a:r>
            <a:endParaRPr lang="en-US" sz="2200" b="0" strike="noStrike" spc="-1">
              <a:latin typeface="Arial"/>
            </a:endParaRPr>
          </a:p>
          <a:p>
            <a:pPr marL="288000" lvl="1" indent="-215640">
              <a:lnSpc>
                <a:spcPct val="106000"/>
              </a:lnSpc>
              <a:spcAft>
                <a:spcPts val="1134"/>
              </a:spcAft>
              <a:buClr>
                <a:srgbClr val="000000"/>
              </a:buClr>
              <a:buFont typeface="StarSymbol"/>
              <a:buAutoNum type="arabicParenR"/>
            </a:pPr>
            <a:r>
              <a:rPr lang="en-US" sz="2200" b="1" strike="noStrike" spc="-1">
                <a:solidFill>
                  <a:srgbClr val="1C1C1C"/>
                </a:solidFill>
                <a:latin typeface="Source Sans Pro Light"/>
                <a:ea typeface="宋体"/>
              </a:rPr>
              <a:t>Based on current lexeme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5000"/>
              </a:lnSpc>
              <a:spcBef>
                <a:spcPts val="899"/>
              </a:spcBef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  <a:ea typeface="宋体"/>
              </a:rPr>
              <a:t>Outcome</a:t>
            </a:r>
            <a:endParaRPr lang="en-US" sz="2600" b="0" strike="noStrike" spc="-1">
              <a:latin typeface="Arial"/>
            </a:endParaRPr>
          </a:p>
          <a:p>
            <a:pPr marL="288000" lvl="1" indent="-215640">
              <a:lnSpc>
                <a:spcPct val="105000"/>
              </a:lnSpc>
              <a:spcAft>
                <a:spcPts val="1134"/>
              </a:spcAft>
              <a:buClr>
                <a:srgbClr val="000000"/>
              </a:buClr>
              <a:buFont typeface="StarSymbol"/>
              <a:buAutoNum type="arabicParenR"/>
            </a:pPr>
            <a:r>
              <a:rPr lang="en-US" sz="2200" b="1" strike="noStrike" spc="-1">
                <a:solidFill>
                  <a:srgbClr val="1C1C1C"/>
                </a:solidFill>
                <a:latin typeface="Source Sans Pro Light"/>
                <a:ea typeface="宋体"/>
              </a:rPr>
              <a:t>If char can extend lexeme, continue.</a:t>
            </a:r>
            <a:endParaRPr lang="en-US" sz="2200" b="0" strike="noStrike" spc="-1">
              <a:latin typeface="Arial"/>
            </a:endParaRPr>
          </a:p>
          <a:p>
            <a:pPr marL="288000" lvl="1" indent="-215640">
              <a:lnSpc>
                <a:spcPct val="106000"/>
              </a:lnSpc>
              <a:spcAft>
                <a:spcPts val="1134"/>
              </a:spcAft>
              <a:buClr>
                <a:srgbClr val="000000"/>
              </a:buClr>
              <a:buFont typeface="StarSymbol"/>
              <a:buAutoNum type="arabicParenR"/>
            </a:pPr>
            <a:r>
              <a:rPr lang="en-US" sz="2200" b="1" strike="noStrike" spc="-1">
                <a:solidFill>
                  <a:srgbClr val="1C1C1C"/>
                </a:solidFill>
                <a:latin typeface="Source Sans Pro Light"/>
                <a:ea typeface="宋体"/>
              </a:rPr>
              <a:t>If char cannot extend lexeme, find what the complete lexeme is (upto the previous character) and return its token. </a:t>
            </a:r>
            <a:r>
              <a:rPr lang="en-US" sz="2200" b="1" strike="noStrike" spc="-1">
                <a:solidFill>
                  <a:srgbClr val="4E376B"/>
                </a:solidFill>
                <a:latin typeface="Source Sans Pro Light"/>
                <a:ea typeface="宋体"/>
              </a:rPr>
              <a:t>Put the lookahead back into the symbol stream.</a:t>
            </a: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000" b="1" strike="noStrike" spc="-1">
                <a:solidFill>
                  <a:srgbClr val="FFFFFF"/>
                </a:solidFill>
                <a:latin typeface="Calibri"/>
                <a:ea typeface="WenQuanYi Zen Hei Sharp"/>
              </a:rPr>
              <a:t>Regular expressions</a:t>
            </a:r>
            <a:endParaRPr lang="en-US" sz="5000" b="0" strike="noStrike" spc="-1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360000" y="1463040"/>
            <a:ext cx="9179280" cy="519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5500"/>
          </a:bodyPr>
          <a:lstStyle/>
          <a:p>
            <a:pPr>
              <a:lnSpc>
                <a:spcPct val="100000"/>
              </a:lnSpc>
              <a:spcBef>
                <a:spcPts val="649"/>
              </a:spcBef>
            </a:pPr>
            <a:r>
              <a:rPr lang="en-US" sz="2000" b="1" strike="noStrike" spc="-1">
                <a:solidFill>
                  <a:srgbClr val="1C1C1C"/>
                </a:solidFill>
                <a:latin typeface="MS Mincho"/>
                <a:ea typeface="MS Mincho"/>
              </a:rPr>
              <a:t>Ɛ</a:t>
            </a:r>
            <a:r>
              <a:rPr lang="en-US" sz="2600" b="1" strike="noStrike" spc="-1">
                <a:solidFill>
                  <a:srgbClr val="1C1C1C"/>
                </a:solidFill>
                <a:latin typeface="Constantia"/>
                <a:ea typeface="WenQuanYi Zen Hei Sharp"/>
              </a:rPr>
              <a:t> is a regular expression, L(</a:t>
            </a:r>
            <a:r>
              <a:rPr lang="en-US" sz="2000" b="1" strike="noStrike" spc="-1">
                <a:solidFill>
                  <a:srgbClr val="1C1C1C"/>
                </a:solidFill>
                <a:latin typeface="MS Mincho"/>
                <a:ea typeface="MS Mincho"/>
              </a:rPr>
              <a:t>Ɛ</a:t>
            </a:r>
            <a:r>
              <a:rPr lang="en-US" sz="2600" b="1" strike="noStrike" spc="-1">
                <a:solidFill>
                  <a:srgbClr val="1C1C1C"/>
                </a:solidFill>
                <a:latin typeface="Constantia"/>
                <a:ea typeface="WenQuanYi Zen Hei Sharp"/>
              </a:rPr>
              <a:t>) = {</a:t>
            </a:r>
            <a:r>
              <a:rPr lang="en-US" sz="2000" b="1" strike="noStrike" spc="-1">
                <a:solidFill>
                  <a:srgbClr val="1C1C1C"/>
                </a:solidFill>
                <a:latin typeface="MS Mincho"/>
                <a:ea typeface="MS Mincho"/>
              </a:rPr>
              <a:t>Ɛ</a:t>
            </a:r>
            <a:r>
              <a:rPr lang="en-US" sz="2600" b="1" strike="noStrike" spc="-1">
                <a:solidFill>
                  <a:srgbClr val="1C1C1C"/>
                </a:solidFill>
                <a:latin typeface="Constantia"/>
                <a:ea typeface="WenQuanYi Zen Hei Sharp"/>
              </a:rPr>
              <a:t>}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9"/>
              </a:spcBef>
            </a:pPr>
            <a:r>
              <a:rPr lang="en-US" sz="2600" b="1" strike="noStrike" spc="-1">
                <a:solidFill>
                  <a:srgbClr val="1C1C1C"/>
                </a:solidFill>
                <a:latin typeface="Constantia"/>
                <a:ea typeface="WenQuanYi Zen Hei Sharp"/>
              </a:rPr>
              <a:t>If a is a symbol in </a:t>
            </a:r>
            <a:r>
              <a:rPr lang="en-US" sz="2600" b="1" strike="noStrike" spc="-1">
                <a:solidFill>
                  <a:srgbClr val="1C1C1C"/>
                </a:solidFill>
                <a:latin typeface="MS Mincho"/>
                <a:ea typeface="MS Mincho"/>
              </a:rPr>
              <a:t>∑, </a:t>
            </a:r>
            <a:r>
              <a:rPr lang="en-US" sz="2600" b="1" strike="noStrike" spc="-1">
                <a:solidFill>
                  <a:srgbClr val="1C1C1C"/>
                </a:solidFill>
                <a:latin typeface="Constantia"/>
                <a:ea typeface="MS Mincho"/>
              </a:rPr>
              <a:t>then a is a regular expression, L(a) = {a}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9"/>
              </a:spcBef>
            </a:pPr>
            <a:r>
              <a:rPr lang="en-US" sz="2600" b="1" strike="noStrike" spc="-1">
                <a:solidFill>
                  <a:srgbClr val="1C1C1C"/>
                </a:solidFill>
                <a:latin typeface="Constantia"/>
                <a:ea typeface="MS Mincho"/>
              </a:rPr>
              <a:t>(r) | (s) is a regular expression denoting the language L(r) </a:t>
            </a:r>
            <a:r>
              <a:rPr lang="en-US" sz="2600" b="1" strike="noStrike" spc="-1">
                <a:solidFill>
                  <a:srgbClr val="1C1C1C"/>
                </a:solidFill>
                <a:latin typeface="MS Mincho"/>
                <a:ea typeface="MS Mincho"/>
              </a:rPr>
              <a:t>∪ </a:t>
            </a:r>
            <a:r>
              <a:rPr lang="en-US" sz="2600" b="1" strike="noStrike" spc="-1">
                <a:solidFill>
                  <a:srgbClr val="1C1C1C"/>
                </a:solidFill>
                <a:latin typeface="Constantia"/>
                <a:ea typeface="MS Mincho"/>
              </a:rPr>
              <a:t>L(s)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9"/>
              </a:spcBef>
            </a:pPr>
            <a:r>
              <a:rPr lang="en-US" sz="2600" b="0" strike="noStrike" spc="-1">
                <a:solidFill>
                  <a:srgbClr val="1C1C1C"/>
                </a:solidFill>
                <a:latin typeface="Constantia"/>
                <a:ea typeface="MS Mincho"/>
              </a:rPr>
              <a:t>(Strings from both languages)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9"/>
              </a:spcBef>
            </a:pPr>
            <a:r>
              <a:rPr lang="en-US" sz="2600" b="1" strike="noStrike" spc="-1">
                <a:solidFill>
                  <a:srgbClr val="1C1C1C"/>
                </a:solidFill>
                <a:latin typeface="Constantia"/>
                <a:ea typeface="MS Mincho"/>
              </a:rPr>
              <a:t> (r)(s) is a regular expression denoting the language L(r)L(s)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9"/>
              </a:spcBef>
            </a:pPr>
            <a:r>
              <a:rPr lang="en-US" sz="2600" b="0" strike="noStrike" spc="-1">
                <a:solidFill>
                  <a:srgbClr val="1C1C1C"/>
                </a:solidFill>
                <a:latin typeface="Constantia"/>
                <a:ea typeface="MS Mincho"/>
              </a:rPr>
              <a:t>(Strings constructed by concatenating a string from the first language with a string from the second language)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9"/>
              </a:spcBef>
            </a:pPr>
            <a:r>
              <a:rPr lang="en-US" sz="2600" b="1" strike="noStrike" spc="-1">
                <a:solidFill>
                  <a:srgbClr val="1C1C1C"/>
                </a:solidFill>
                <a:latin typeface="Constantia"/>
                <a:ea typeface="MS Mincho"/>
              </a:rPr>
              <a:t>(r)* is a regular expression denoting (L(r))*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9"/>
              </a:spcBef>
            </a:pPr>
            <a:r>
              <a:rPr lang="en-US" sz="2600" b="0" strike="noStrike" spc="-1">
                <a:solidFill>
                  <a:srgbClr val="1C1C1C"/>
                </a:solidFill>
                <a:latin typeface="Constantia"/>
                <a:ea typeface="MS Mincho"/>
              </a:rPr>
              <a:t>(Each string in the language is a concatenation of any number of strings in the language of s)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Constantia"/>
                <a:ea typeface="MS Mincho"/>
              </a:rPr>
              <a:t>(r) is a regular expression denoting L(r)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000" b="1" strike="noStrike" spc="-1">
                <a:solidFill>
                  <a:srgbClr val="FFFFFF"/>
                </a:solidFill>
                <a:latin typeface="Calibri"/>
                <a:ea typeface="WenQuanYi Zen Hei Sharp"/>
              </a:rPr>
              <a:t>Regular expressions</a:t>
            </a:r>
            <a:endParaRPr lang="en-US" sz="5000" b="0" strike="noStrike" spc="-1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360000" y="1463040"/>
            <a:ext cx="9179280" cy="519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algn="just">
              <a:lnSpc>
                <a:spcPct val="100000"/>
              </a:lnSpc>
              <a:spcBef>
                <a:spcPts val="649"/>
              </a:spcBef>
            </a:pPr>
            <a:r>
              <a:rPr lang="en-US" sz="2600" b="1" strike="noStrike" spc="-1">
                <a:solidFill>
                  <a:srgbClr val="1C1C1C"/>
                </a:solidFill>
                <a:latin typeface="Constantia"/>
                <a:ea typeface="WenQuanYi Zen Hei Sharp"/>
              </a:rPr>
              <a:t>Examples:</a:t>
            </a:r>
            <a:endParaRPr lang="en-US" sz="2600" b="0" strike="noStrike" spc="-1">
              <a:latin typeface="Arial"/>
            </a:endParaRPr>
          </a:p>
          <a:p>
            <a:pPr marL="880920" indent="-511920" algn="just">
              <a:lnSpc>
                <a:spcPct val="100000"/>
              </a:lnSpc>
              <a:spcBef>
                <a:spcPts val="598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Constantia"/>
                <a:ea typeface="WenQuanYi Zen Hei Sharp"/>
              </a:rPr>
              <a:t>letter → A | B | … | Z | a | b | … | Z | _</a:t>
            </a:r>
            <a:endParaRPr lang="en-US" sz="2400" b="0" strike="noStrike" spc="-1">
              <a:latin typeface="Arial"/>
            </a:endParaRPr>
          </a:p>
          <a:p>
            <a:pPr marL="880920" indent="-511920" algn="just">
              <a:lnSpc>
                <a:spcPct val="100000"/>
              </a:lnSpc>
              <a:spcBef>
                <a:spcPts val="598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Constantia"/>
                <a:ea typeface="WenQuanYi Zen Hei Sharp"/>
              </a:rPr>
              <a:t>digit → 0 | 1 | … | 9</a:t>
            </a:r>
            <a:endParaRPr lang="en-US" sz="2400" b="0" strike="noStrike" spc="-1">
              <a:latin typeface="Arial"/>
            </a:endParaRPr>
          </a:p>
          <a:p>
            <a:pPr marL="288000" indent="-511920">
              <a:lnSpc>
                <a:spcPct val="100000"/>
              </a:lnSpc>
              <a:spcAft>
                <a:spcPts val="1134"/>
              </a:spcAft>
            </a:pPr>
            <a:r>
              <a:rPr lang="en-US" sz="2400" b="0" strike="noStrike" spc="-1">
                <a:solidFill>
                  <a:srgbClr val="000000"/>
                </a:solidFill>
                <a:latin typeface="Constantia"/>
                <a:ea typeface="WenQuanYi Zen Hei Sharp"/>
              </a:rPr>
              <a:t> id → letter (letter | digit)*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000" b="1" strike="noStrike" spc="-1">
                <a:solidFill>
                  <a:srgbClr val="FFFFFF"/>
                </a:solidFill>
                <a:latin typeface="Calibri"/>
                <a:ea typeface="WenQuanYi Zen Hei Sharp"/>
              </a:rPr>
              <a:t>Regular expressions</a:t>
            </a:r>
            <a:endParaRPr lang="en-US" sz="5000" b="0" strike="noStrike" spc="-1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60000" y="1463040"/>
            <a:ext cx="9179280" cy="519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algn="just">
              <a:lnSpc>
                <a:spcPct val="100000"/>
              </a:lnSpc>
              <a:spcBef>
                <a:spcPts val="649"/>
              </a:spcBef>
            </a:pPr>
            <a:r>
              <a:rPr lang="en-US" sz="2600" b="1" strike="noStrike" spc="-1">
                <a:solidFill>
                  <a:srgbClr val="1C1C1C"/>
                </a:solidFill>
                <a:latin typeface="Constantia"/>
                <a:ea typeface="WenQuanYi Zen Hei Sharp"/>
              </a:rPr>
              <a:t>Extensions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9"/>
              </a:spcBef>
            </a:pPr>
            <a:r>
              <a:rPr lang="en-US" sz="2600" b="0" strike="noStrike" spc="-1">
                <a:solidFill>
                  <a:srgbClr val="000000"/>
                </a:solidFill>
                <a:latin typeface="Constantia"/>
                <a:ea typeface="WenQuanYi Zen Hei Sharp"/>
              </a:rPr>
              <a:t>One or more instances: (r)+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9"/>
              </a:spcBef>
            </a:pPr>
            <a:r>
              <a:rPr lang="en-US" sz="2600" b="0" strike="noStrike" spc="-1">
                <a:solidFill>
                  <a:srgbClr val="000000"/>
                </a:solidFill>
                <a:latin typeface="Constantia"/>
                <a:ea typeface="WenQuanYi Zen Hei Sharp"/>
              </a:rPr>
              <a:t>Zero of one instances: r?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9"/>
              </a:spcBef>
            </a:pPr>
            <a:r>
              <a:rPr lang="en-US" sz="2600" b="0" strike="noStrike" spc="-1">
                <a:solidFill>
                  <a:srgbClr val="000000"/>
                </a:solidFill>
                <a:latin typeface="Constantia"/>
                <a:ea typeface="WenQuanYi Zen Hei Sharp"/>
              </a:rPr>
              <a:t>Character classes: [abc]</a:t>
            </a:r>
            <a:endParaRPr lang="en-US" sz="2600" b="0" strike="noStrike" spc="-1">
              <a:latin typeface="Arial"/>
            </a:endParaRPr>
          </a:p>
          <a:p>
            <a:pPr marL="271440" indent="-270720">
              <a:lnSpc>
                <a:spcPct val="100000"/>
              </a:lnSpc>
              <a:spcBef>
                <a:spcPts val="649"/>
              </a:spcBef>
            </a:pPr>
            <a:r>
              <a:rPr lang="en-US" sz="2600" b="0" strike="noStrike" spc="-1">
                <a:solidFill>
                  <a:srgbClr val="000000"/>
                </a:solidFill>
                <a:latin typeface="Constantia"/>
                <a:ea typeface="WenQuanYi Zen Hei Sharp"/>
              </a:rPr>
              <a:t> </a:t>
            </a:r>
            <a:endParaRPr lang="en-US" sz="2600" b="0" strike="noStrike" spc="-1">
              <a:latin typeface="Arial"/>
            </a:endParaRPr>
          </a:p>
          <a:p>
            <a:pPr marL="271440" indent="-270720">
              <a:lnSpc>
                <a:spcPct val="100000"/>
              </a:lnSpc>
              <a:spcBef>
                <a:spcPts val="649"/>
              </a:spcBef>
            </a:pPr>
            <a:r>
              <a:rPr lang="en-US" sz="2600" b="0" strike="noStrike" spc="-1">
                <a:solidFill>
                  <a:srgbClr val="000000"/>
                </a:solidFill>
                <a:latin typeface="Constantia"/>
                <a:ea typeface="WenQuanYi Zen Hei Sharp"/>
              </a:rPr>
              <a:t>Example:</a:t>
            </a:r>
            <a:endParaRPr lang="en-US" sz="2600" b="0" strike="noStrike" spc="-1">
              <a:latin typeface="Arial"/>
            </a:endParaRPr>
          </a:p>
          <a:p>
            <a:pPr marL="288000" indent="-270720">
              <a:lnSpc>
                <a:spcPct val="100000"/>
              </a:lnSpc>
              <a:spcAft>
                <a:spcPts val="1134"/>
              </a:spcAft>
            </a:pPr>
            <a:r>
              <a:rPr lang="en-US" sz="2400" b="0" strike="noStrike" spc="-1">
                <a:solidFill>
                  <a:srgbClr val="000000"/>
                </a:solidFill>
                <a:latin typeface="Constantia"/>
                <a:ea typeface="WenQuanYi Zen Hei Sharp"/>
              </a:rPr>
              <a:t>letter → [A-Za-z]</a:t>
            </a:r>
            <a:endParaRPr lang="en-US" sz="2400" b="0" strike="noStrike" spc="-1">
              <a:latin typeface="Arial"/>
            </a:endParaRPr>
          </a:p>
          <a:p>
            <a:pPr marL="288000" indent="-270720">
              <a:lnSpc>
                <a:spcPct val="100000"/>
              </a:lnSpc>
              <a:spcAft>
                <a:spcPts val="1134"/>
              </a:spcAft>
            </a:pPr>
            <a:r>
              <a:rPr lang="en-US" sz="2400" b="0" strike="noStrike" spc="-1">
                <a:solidFill>
                  <a:srgbClr val="000000"/>
                </a:solidFill>
                <a:latin typeface="Constantia"/>
                <a:ea typeface="WenQuanYi Zen Hei Sharp"/>
              </a:rPr>
              <a:t>digit → [0-9]</a:t>
            </a:r>
            <a:endParaRPr lang="en-US" sz="2400" b="0" strike="noStrike" spc="-1">
              <a:latin typeface="Arial"/>
            </a:endParaRPr>
          </a:p>
          <a:p>
            <a:pPr marL="288000" indent="-270720">
              <a:lnSpc>
                <a:spcPct val="100000"/>
              </a:lnSpc>
              <a:spcAft>
                <a:spcPts val="1134"/>
              </a:spcAft>
            </a:pPr>
            <a:r>
              <a:rPr lang="en-US" sz="2400" b="0" strike="noStrike" spc="-1">
                <a:solidFill>
                  <a:srgbClr val="000000"/>
                </a:solidFill>
                <a:latin typeface="Constantia"/>
                <a:ea typeface="WenQuanYi Zen Hei Sharp"/>
              </a:rPr>
              <a:t>id → letter(letter|digit)*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Transition diagrams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182" name="Picture 181"/>
          <p:cNvPicPr/>
          <p:nvPr/>
        </p:nvPicPr>
        <p:blipFill>
          <a:blip r:embed="rId2"/>
          <a:stretch/>
        </p:blipFill>
        <p:spPr>
          <a:xfrm>
            <a:off x="851400" y="1791000"/>
            <a:ext cx="8444520" cy="3694320"/>
          </a:xfrm>
          <a:prstGeom prst="rect">
            <a:avLst/>
          </a:prstGeom>
          <a:ln>
            <a:noFill/>
          </a:ln>
        </p:spPr>
      </p:pic>
      <p:sp>
        <p:nvSpPr>
          <p:cNvPr id="183" name="CustomShape 2"/>
          <p:cNvSpPr/>
          <p:nvPr/>
        </p:nvSpPr>
        <p:spPr>
          <a:xfrm>
            <a:off x="4059360" y="5536800"/>
            <a:ext cx="539424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Source Sans Pro"/>
                <a:ea typeface="DejaVu Sans"/>
              </a:rPr>
              <a:t>An additional character is read, that needs to be unread(return to input buffer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548</TotalTime>
  <Words>1168</Words>
  <Application>Microsoft Office PowerPoint</Application>
  <PresentationFormat>Custom</PresentationFormat>
  <Paragraphs>177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41</vt:i4>
      </vt:variant>
    </vt:vector>
  </HeadingPairs>
  <TitlesOfParts>
    <vt:vector size="61" baseType="lpstr">
      <vt:lpstr>宋体</vt:lpstr>
      <vt:lpstr>Arial</vt:lpstr>
      <vt:lpstr>Calibri</vt:lpstr>
      <vt:lpstr>Comic Sans MS</vt:lpstr>
      <vt:lpstr>Constantia</vt:lpstr>
      <vt:lpstr>DejaVu Sans</vt:lpstr>
      <vt:lpstr>MS Mincho</vt:lpstr>
      <vt:lpstr>Noto Sans CJK SC</vt:lpstr>
      <vt:lpstr>Source Sans Pro</vt:lpstr>
      <vt:lpstr>Source Sans Pro Black</vt:lpstr>
      <vt:lpstr>Source Sans Pro Light</vt:lpstr>
      <vt:lpstr>Source Sans Pro Semibold</vt:lpstr>
      <vt:lpstr>StarSymbol</vt:lpstr>
      <vt:lpstr>Symbol</vt:lpstr>
      <vt:lpstr>WenQuanYi Zen Hei Sharp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Minimizing number of DFA states</vt:lpstr>
      <vt:lpstr>Minimizing DFA –Example (1)</vt:lpstr>
      <vt:lpstr>Minimizing DFA –Example (2)</vt:lpstr>
      <vt:lpstr>Architecture of a Lexical Analyzer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>Nandini Mukherjee</dc:creator>
  <dc:description/>
  <cp:lastModifiedBy>Nandini Mukherjee</cp:lastModifiedBy>
  <cp:revision>14</cp:revision>
  <dcterms:created xsi:type="dcterms:W3CDTF">2021-03-02T00:08:45Z</dcterms:created>
  <dcterms:modified xsi:type="dcterms:W3CDTF">2021-03-03T16:11:52Z</dcterms:modified>
  <dc:language>en-US</dc:language>
</cp:coreProperties>
</file>