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92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2231640"/>
          </a:xfrm>
          <a:prstGeom prst="rect">
            <a:avLst/>
          </a:prstGeom>
        </p:spPr>
        <p:txBody>
          <a:bodyPr lIns="0" tIns="0" rIns="0" bIns="0">
            <a:normAutofit fontScale="7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8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120" cy="2231640"/>
          </a:xfrm>
          <a:prstGeom prst="rect">
            <a:avLst/>
          </a:prstGeom>
        </p:spPr>
        <p:txBody>
          <a:bodyPr lIns="0" tIns="0" rIns="0" bIns="0">
            <a:normAutofit fontScale="7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Syntax Analysis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Elimination of ambiguity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2" name="Picture 4"/>
          <p:cNvPicPr/>
          <p:nvPr/>
        </p:nvPicPr>
        <p:blipFill>
          <a:blip r:embed="rId2"/>
          <a:stretch/>
        </p:blipFill>
        <p:spPr>
          <a:xfrm>
            <a:off x="548640" y="1980000"/>
            <a:ext cx="6766200" cy="286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Parsing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82880" y="1554480"/>
            <a:ext cx="9179640" cy="9140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Parsing is a process of determining if a string of tokes can be generated by a grammar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360000" y="2377440"/>
            <a:ext cx="4851720" cy="2468520"/>
          </a:xfrm>
          <a:prstGeom prst="rect">
            <a:avLst/>
          </a:prstGeom>
          <a:ln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5852160" y="2560320"/>
            <a:ext cx="3931560" cy="37486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365760" y="5075640"/>
            <a:ext cx="61261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latin typeface="Source Sans Pro"/>
              </a:rPr>
              <a:t>Top-down parsing constructs a parse tree for the input string, starting from the root and creating the nodes of the parse tree in preorder.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Top-down Parsing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Top-down parsing traces out the steps in a leftmost derivation.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At each step the key problems is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How to choose a production to be applied for a non-terminal </a:t>
            </a:r>
            <a:r>
              <a:rPr lang="en-US" sz="2200" b="1" i="1" strike="noStrike" spc="-1">
                <a:solidFill>
                  <a:srgbClr val="1C1C1C"/>
                </a:solidFill>
                <a:latin typeface="Source Sans Pro Semibold"/>
              </a:rPr>
              <a:t>A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i="1" strike="noStrike" spc="-1">
                <a:solidFill>
                  <a:srgbClr val="1C1C1C"/>
                </a:solidFill>
                <a:latin typeface="Source Sans Pro Semibold"/>
              </a:rPr>
              <a:t>Recursive-descent parsing</a:t>
            </a: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 is a general form of parsing that consists of a set of procedures, one for each non-terminal.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It starts with the start symbol </a:t>
            </a:r>
            <a:r>
              <a:rPr lang="en-US" sz="2200" b="1" i="1" strike="noStrike" spc="-1">
                <a:solidFill>
                  <a:srgbClr val="1C1C1C"/>
                </a:solidFill>
                <a:latin typeface="Source Sans Pro Semibold"/>
              </a:rPr>
              <a:t>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i="1" strike="noStrike" spc="-1">
                <a:solidFill>
                  <a:srgbClr val="1C1C1C"/>
                </a:solidFill>
                <a:latin typeface="Source Sans Pro Semibold"/>
              </a:rPr>
              <a:t>Recursive-descent parsing </a:t>
            </a: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may need backtracking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Example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 → E+T | 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 → T*F | F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 → (E) | id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Derive id + id * id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Start symbol is 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Which production to be applied first?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1446480"/>
            <a:ext cx="4479120" cy="504540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5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Procedure factor;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begin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case token of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( : match ( ( );</a:t>
            </a:r>
            <a:endParaRPr lang="en-US" sz="2400" b="0" strike="noStrike" spc="-1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e;</a:t>
            </a:r>
            <a:endParaRPr lang="en-US" sz="2400" b="0" strike="noStrike" spc="-1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match ( ) );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id :  match (id);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else error;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end case;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</a:rPr>
              <a:t>end factor;</a:t>
            </a:r>
            <a:endParaRPr lang="en-US" sz="2400" b="0" strike="noStrike" spc="-1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030280" y="1463040"/>
            <a:ext cx="447912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procedure match (expectedtoken);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begin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if token = expectedtoken then</a:t>
            </a:r>
            <a:endParaRPr lang="en-US" sz="2200" b="0" strike="noStrike" spc="-1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gettoken;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else</a:t>
            </a:r>
            <a:endParaRPr lang="en-US" sz="2200" b="0" strike="noStrike" spc="-1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error;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endif;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end match;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Predictive parsing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Predictive parsing chooses a correct production by looking ahead at the input a fixed number of symbols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No backtracking is required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Predictive parser can be constructed using a class of grammar known as LL(1)</a:t>
            </a:r>
            <a:endParaRPr lang="en-US" sz="2600" b="0" strike="noStrike" spc="-1">
              <a:latin typeface="Arial"/>
            </a:endParaRPr>
          </a:p>
          <a:p>
            <a:pPr marL="288000" lvl="1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Left to right parsing</a:t>
            </a:r>
            <a:endParaRPr lang="en-US" sz="2200" b="0" strike="noStrike" spc="-1">
              <a:latin typeface="Arial"/>
            </a:endParaRPr>
          </a:p>
          <a:p>
            <a:pPr marL="288000" lvl="1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Leftmost Derivation</a:t>
            </a:r>
            <a:endParaRPr lang="en-US" sz="2200" b="0" strike="noStrike" spc="-1">
              <a:latin typeface="Arial"/>
            </a:endParaRPr>
          </a:p>
          <a:p>
            <a:pPr marL="288000" lvl="1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1 token lookahead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Predictive parsers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731520" y="1828800"/>
            <a:ext cx="7378200" cy="402300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6492240" y="4023360"/>
            <a:ext cx="2834280" cy="17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latin typeface="Source Sans Pro"/>
              </a:rPr>
              <a:t>Parsing Table: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latin typeface="Source Sans Pro"/>
              </a:rPr>
              <a:t>M [ A, a ]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latin typeface="Source Sans Pro"/>
              </a:rPr>
              <a:t>Where </a:t>
            </a:r>
            <a:r>
              <a:rPr lang="en-US" sz="2200" b="1" strike="noStrike" spc="-1">
                <a:latin typeface="Source Sans Pro"/>
              </a:rPr>
              <a:t>A</a:t>
            </a:r>
            <a:r>
              <a:rPr lang="en-US" sz="2200" b="0" strike="noStrike" spc="-1">
                <a:latin typeface="Source Sans Pro"/>
              </a:rPr>
              <a:t> is a non-terminal and </a:t>
            </a:r>
            <a:r>
              <a:rPr lang="en-US" sz="2200" b="1" strike="noStrike" spc="-1">
                <a:latin typeface="Source Sans Pro"/>
              </a:rPr>
              <a:t>a</a:t>
            </a:r>
            <a:r>
              <a:rPr lang="en-US" sz="2200" b="0" strike="noStrike" spc="-1">
                <a:latin typeface="Source Sans Pro"/>
              </a:rPr>
              <a:t> is a terminal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Left Recursive Grammars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74320" y="162936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 → E+T | 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 → T*F | F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 → (E) | id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A general form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→ A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α | β    ------ immediate left recursion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OR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S →  A α |b  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 → Ac | Sd | ɛ ------- non-immediate left recursion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Left Recursive Grammars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29760" y="1720800"/>
            <a:ext cx="9179640" cy="93060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left recursive grammar can cause a Top down parser to go into an infinite loop.</a:t>
            </a:r>
            <a:endParaRPr lang="en-US" sz="2600" b="0" strike="noStrike" spc="-1">
              <a:latin typeface="Arial"/>
            </a:endParaRPr>
          </a:p>
          <a:p>
            <a:pPr marL="1152000">
              <a:lnSpc>
                <a:spcPct val="100000"/>
              </a:lnSpc>
              <a:spcAft>
                <a:spcPts val="283"/>
              </a:spcAft>
            </a:pPr>
            <a:endParaRPr lang="en-US" sz="2600" b="0" strike="noStrike" spc="-1">
              <a:latin typeface="Arial"/>
            </a:endParaRPr>
          </a:p>
          <a:p>
            <a:pPr marL="1152000">
              <a:lnSpc>
                <a:spcPct val="100000"/>
              </a:lnSpc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2" name="Line 3"/>
          <p:cNvSpPr/>
          <p:nvPr/>
        </p:nvSpPr>
        <p:spPr>
          <a:xfrm flipH="1">
            <a:off x="3749040" y="3108960"/>
            <a:ext cx="731520" cy="54864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4"/>
          <p:cNvSpPr/>
          <p:nvPr/>
        </p:nvSpPr>
        <p:spPr>
          <a:xfrm>
            <a:off x="4480560" y="3108960"/>
            <a:ext cx="548640" cy="4572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3474720" y="3749040"/>
            <a:ext cx="365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Source Sans Pro"/>
              </a:rPr>
              <a:t>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4944600" y="3644280"/>
            <a:ext cx="358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Source Sans Pro Semibold"/>
                <a:ea typeface="Source Sans Pro Semibold"/>
              </a:rPr>
              <a:t>α</a:t>
            </a:r>
            <a:r>
              <a:rPr lang="en-US" sz="1800" b="0" strike="noStrike" spc="-1">
                <a:latin typeface="Source Sans Pro Semibold"/>
                <a:ea typeface="Source Sans Pro Semibold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Line 7"/>
          <p:cNvSpPr/>
          <p:nvPr/>
        </p:nvSpPr>
        <p:spPr>
          <a:xfrm flipH="1">
            <a:off x="3017520" y="4206240"/>
            <a:ext cx="731520" cy="54864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4297680" y="2651760"/>
            <a:ext cx="365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Source Sans Pro"/>
              </a:rPr>
              <a:t>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8" name="Line 9"/>
          <p:cNvSpPr/>
          <p:nvPr/>
        </p:nvSpPr>
        <p:spPr>
          <a:xfrm>
            <a:off x="3749040" y="4206240"/>
            <a:ext cx="548640" cy="4572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2763720" y="4833720"/>
            <a:ext cx="365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Source Sans Pro"/>
              </a:rPr>
              <a:t>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4213080" y="4754880"/>
            <a:ext cx="358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Source Sans Pro Semibold"/>
                <a:ea typeface="Source Sans Pro Semibold"/>
              </a:rPr>
              <a:t>α</a:t>
            </a:r>
            <a:r>
              <a:rPr lang="en-US" sz="1800" b="0" strike="noStrike" spc="-1">
                <a:latin typeface="Source Sans Pro Semibold"/>
                <a:ea typeface="Source Sans Pro Semibold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Removing Left Recursion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74320" y="1463040"/>
            <a:ext cx="9179640" cy="512028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Rule for removing immediate left recursion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A → A </a:t>
            </a: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α | β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To be changed as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 → β A’   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A’ → α A’ | є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E → E+T | T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 → T*F | F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F → (E) | id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Role of a Parser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2"/>
          <a:srcRect t="59476"/>
          <a:stretch/>
        </p:blipFill>
        <p:spPr>
          <a:xfrm>
            <a:off x="457200" y="1645920"/>
            <a:ext cx="9235080" cy="384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Removing Left Recursion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74320" y="1463040"/>
            <a:ext cx="9179640" cy="512028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Rule for removing immediate left recursion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A → A </a:t>
            </a: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α | β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To be changed as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 → β A’   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A’ → α A’ | є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E → T E’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E’ → +TE’ |  </a:t>
            </a: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є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 → F T’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T’ → * F T’ | </a:t>
            </a: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є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F → (E) | id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Removing non-immediate left recursion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60000" y="153792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</a:rPr>
              <a:t>Algorithm: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</a:rPr>
              <a:t>Arrange the nonterminals in some order A1,A2,…,An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</a:rPr>
              <a:t>For (each i from 1 to n)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3"/>
              </a:spcBef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8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For (each j from 1 to i-1) {</a:t>
            </a:r>
            <a:endParaRPr lang="en-US" sz="2400" b="0" strike="noStrike" spc="-1">
              <a:latin typeface="Arial"/>
            </a:endParaRPr>
          </a:p>
          <a:p>
            <a:pPr marL="576000">
              <a:lnSpc>
                <a:spcPct val="80000"/>
              </a:lnSpc>
              <a:spcAft>
                <a:spcPts val="850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</a:rPr>
              <a:t>Replace each production of the form Ai → Aj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γ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576000">
              <a:lnSpc>
                <a:spcPct val="80000"/>
              </a:lnSpc>
              <a:spcAft>
                <a:spcPts val="850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by the production Ai →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δ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1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γ 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|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δ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2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γ 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| … |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δ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k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 γ </a:t>
            </a:r>
            <a:endParaRPr lang="en-US" sz="2400" b="0" strike="noStrike" spc="-1">
              <a:latin typeface="Arial"/>
            </a:endParaRPr>
          </a:p>
          <a:p>
            <a:pPr marL="576000">
              <a:lnSpc>
                <a:spcPct val="80000"/>
              </a:lnSpc>
              <a:spcAft>
                <a:spcPts val="850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where Aj →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δ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1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 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|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δ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2 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 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| … |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δ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k</a:t>
            </a:r>
            <a:r>
              <a:rPr lang="en-US" sz="2400" b="1" strike="noStrike" spc="-1">
                <a:solidFill>
                  <a:srgbClr val="1C1C1C"/>
                </a:solidFill>
                <a:latin typeface="MS Mincho"/>
                <a:ea typeface="MS Mincho"/>
              </a:rPr>
              <a:t> </a:t>
            </a: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are all current Aj productions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8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80000"/>
              </a:lnSpc>
              <a:spcAft>
                <a:spcPts val="1134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Light"/>
                <a:ea typeface="MS Mincho"/>
              </a:rPr>
              <a:t>Eliminate left recursion among the Ai-productions</a:t>
            </a:r>
            <a:endParaRPr lang="en-US" sz="24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}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Removing non-immediate left recursion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Example 1: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S →  A α |b  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 → Ac | Sd | ɛ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Example 2: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 → Ba | Aa | c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B → Bb | Ab | 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 Left Factoring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happens if we are unable to decide now?</a:t>
            </a:r>
            <a:endParaRPr lang="en-US" sz="2600" b="0" strike="noStrike" spc="-1">
              <a:latin typeface="Arial"/>
            </a:endParaRPr>
          </a:p>
          <a:p>
            <a:pPr marL="288000" lvl="1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</a:rPr>
              <a:t>Delay the decision, wait for further input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Consider following grammar: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Stmt -&gt; </a:t>
            </a:r>
            <a:r>
              <a:rPr lang="en-US" sz="2200" b="0" strike="noStrike" spc="-1">
                <a:solidFill>
                  <a:srgbClr val="000000"/>
                </a:solidFill>
                <a:latin typeface="Lohit Devanagari"/>
                <a:ea typeface="Constantia"/>
              </a:rPr>
              <a:t>if expr then stmt else stmt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          | </a:t>
            </a:r>
            <a:r>
              <a:rPr lang="en-US" sz="2200" b="0" strike="noStrike" spc="-1">
                <a:solidFill>
                  <a:srgbClr val="000000"/>
                </a:solidFill>
                <a:latin typeface="Lohit Devanagari"/>
                <a:ea typeface="Constantia"/>
              </a:rPr>
              <a:t>if expr then stmt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On seeing input ‘</a:t>
            </a:r>
            <a:r>
              <a:rPr lang="en-US" sz="2400" b="0" strike="noStrike" spc="-1">
                <a:solidFill>
                  <a:srgbClr val="000000"/>
                </a:solidFill>
                <a:latin typeface="Lohit Devanagari"/>
                <a:ea typeface="Constantia"/>
              </a:rPr>
              <a:t>if’ it is not clear for the parser which production to use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Constantia"/>
              </a:rPr>
              <a:t>We can easily perform left factoring: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Constantia"/>
                <a:ea typeface="Constantia"/>
              </a:rPr>
              <a:t>If we have A-&gt;</a:t>
            </a:r>
            <a:r>
              <a:rPr lang="en-US" sz="2200" b="1" strike="noStrike" spc="-1">
                <a:solidFill>
                  <a:srgbClr val="000000"/>
                </a:solidFill>
                <a:latin typeface="MS Mincho"/>
                <a:ea typeface="MS Mincho"/>
              </a:rPr>
              <a:t>αβ</a:t>
            </a:r>
            <a:r>
              <a:rPr lang="en-US" sz="2200" b="1" strike="noStrike" spc="-1">
                <a:solidFill>
                  <a:srgbClr val="000000"/>
                </a:solidFill>
                <a:latin typeface="Lohit Devanagari"/>
                <a:ea typeface="MS Mincho"/>
              </a:rPr>
              <a:t>1</a:t>
            </a:r>
            <a:r>
              <a:rPr lang="en-US" sz="2200" b="1" strike="noStrike" spc="-1">
                <a:solidFill>
                  <a:srgbClr val="000000"/>
                </a:solidFill>
                <a:latin typeface="MS Mincho"/>
                <a:ea typeface="MS Mincho"/>
              </a:rPr>
              <a:t> | αβ</a:t>
            </a:r>
            <a:r>
              <a:rPr lang="en-US" sz="2200" b="1" strike="noStrike" spc="-1">
                <a:solidFill>
                  <a:srgbClr val="000000"/>
                </a:solidFill>
                <a:latin typeface="Lohit Devanagari"/>
                <a:ea typeface="MS Mincho"/>
              </a:rPr>
              <a:t>2   then we replace it with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Constantia"/>
                <a:ea typeface="Constantia"/>
              </a:rPr>
              <a:t>A  -&gt; </a:t>
            </a:r>
            <a:r>
              <a:rPr lang="en-US" sz="1900" b="1" strike="noStrike" spc="-1">
                <a:solidFill>
                  <a:srgbClr val="000000"/>
                </a:solidFill>
                <a:latin typeface="MS Mincho"/>
                <a:ea typeface="MS Mincho"/>
              </a:rPr>
              <a:t>α</a:t>
            </a:r>
            <a:r>
              <a:rPr lang="en-US" sz="1900" b="1" strike="noStrike" spc="-1">
                <a:solidFill>
                  <a:srgbClr val="000000"/>
                </a:solidFill>
                <a:latin typeface="Lohit Devanagari"/>
                <a:ea typeface="MS Mincho"/>
              </a:rPr>
              <a:t>A’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Constantia"/>
                <a:ea typeface="Constantia"/>
              </a:rPr>
              <a:t>A’ -&gt;  </a:t>
            </a:r>
            <a:r>
              <a:rPr lang="en-US" sz="1900" b="1" strike="noStrike" spc="-1">
                <a:solidFill>
                  <a:srgbClr val="000000"/>
                </a:solidFill>
                <a:latin typeface="MS Mincho"/>
                <a:ea typeface="MS Mincho"/>
              </a:rPr>
              <a:t>β</a:t>
            </a:r>
            <a:r>
              <a:rPr lang="en-US" sz="1900" b="1" strike="noStrike" spc="-1">
                <a:solidFill>
                  <a:srgbClr val="000000"/>
                </a:solidFill>
                <a:latin typeface="Lohit Devanagari"/>
                <a:ea typeface="MS Mincho"/>
              </a:rPr>
              <a:t>1</a:t>
            </a:r>
            <a:r>
              <a:rPr lang="en-US" sz="1900" b="1" strike="noStrike" spc="-1">
                <a:solidFill>
                  <a:srgbClr val="000000"/>
                </a:solidFill>
                <a:latin typeface="MS Mincho"/>
                <a:ea typeface="MS Mincho"/>
              </a:rPr>
              <a:t> | β</a:t>
            </a:r>
            <a:r>
              <a:rPr lang="en-US" sz="1900" b="1" strike="noStrike" spc="-1">
                <a:solidFill>
                  <a:srgbClr val="000000"/>
                </a:solidFill>
                <a:latin typeface="Lohit Devanagari"/>
                <a:ea typeface="MS Mincho"/>
              </a:rPr>
              <a:t>2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Left Factoring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Algorithm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For each non-terminal A, find the longest prefix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α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 common to two or more of its alternatives.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If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α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&lt;&gt;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ɛ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, then  replace all of A-productions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A →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αβ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1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 |αβ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2  | … |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 αβ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n |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γ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by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24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A →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α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A’ |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γ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A’ →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β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1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 |β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2  | … |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 β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MS Mincho"/>
              </a:rPr>
              <a:t>n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Construction of Parsing Table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Step 1: Compute First and Follow sets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First set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First set for any symbol in the grammar contains the terminal symbols which can be found at the beginning of any string which can be generated from the symbol.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Construction of Parsing Table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Step 1: Compute First and Follow sets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First set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First set for any symbol in the grammar contains the terminal symbols which can be found at the beginning of any string which can be generated from the symbol.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Follow set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Follow(A), for non-terminal 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</a:rPr>
              <a:t>A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, is the set of all terminals 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</a:rPr>
              <a:t>a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that can appear immediately to the right of 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</a:rPr>
              <a:t>A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in some setential form.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766824"/>
            <a:ext cx="9072000" cy="3877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90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Construction of Parsing Table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Computing FIRST(X)</a:t>
            </a:r>
            <a:endParaRPr lang="en-US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If X is a terminal, then FIRST (X) is X</a:t>
            </a:r>
            <a:endParaRPr lang="en-US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If X →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ɛ is a production, then add  ɛ to FIRST(X)</a:t>
            </a:r>
            <a:endParaRPr lang="en-US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If X is non-terminal and X → Y1 Y2 Y3 ….. Yk is a production, then place 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a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in FIRST (X) if for some i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, a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is in FIRST (Y</a:t>
            </a:r>
            <a:r>
              <a:rPr lang="en-US" sz="2600" b="1" strike="noStrike" spc="-1" baseline="-33000">
                <a:solidFill>
                  <a:srgbClr val="1C1C1C"/>
                </a:solidFill>
                <a:latin typeface="Source Sans Pro Semibold"/>
                <a:ea typeface="Source Sans Pro Semibold"/>
              </a:rPr>
              <a:t>i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) and ɛ is in all of FIRST (Y1), FIRST (Y2) ….. FIRST (Y</a:t>
            </a:r>
            <a:r>
              <a:rPr lang="en-US" sz="2600" b="1" strike="noStrike" spc="-1" baseline="-33000">
                <a:solidFill>
                  <a:srgbClr val="1C1C1C"/>
                </a:solidFill>
                <a:latin typeface="Source Sans Pro Semibold"/>
                <a:ea typeface="Source Sans Pro Semibold"/>
              </a:rPr>
              <a:t>i-1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If ɛ is in FIRST (Yj) for all j=1,2,...k; then add ɛ to FIRST (X)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Construction of Parsing Table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Computing FOLLOW (A)</a:t>
            </a:r>
            <a:endParaRPr lang="en-US" sz="2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Place $ in FOLLOW (S), where S is the start symbol</a:t>
            </a:r>
            <a:endParaRPr lang="en-US" sz="2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solidFill>
                  <a:srgbClr val="C00000"/>
                </a:solidFill>
                <a:latin typeface="Source Sans Pro Semibold"/>
              </a:rPr>
              <a:t>If there is a production A-→ </a:t>
            </a:r>
            <a:r>
              <a:rPr lang="en-US" sz="2600" b="1" strike="noStrike" spc="-1" dirty="0">
                <a:solidFill>
                  <a:srgbClr val="C00000"/>
                </a:solidFill>
                <a:latin typeface="Source Sans Pro Semibold"/>
                <a:ea typeface="Source Sans Pro Semibold"/>
              </a:rPr>
              <a:t>α B β, then everything in FIRST (β) except ɛ is placed in FOLLOW (B)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latin typeface="Source Sans Pro Semibold"/>
                <a:ea typeface="Source Sans Pro Semibold"/>
              </a:rPr>
              <a:t>If there is a production A-→ α B β, and FIRST (β) contains ɛ, then everything in FOLLOW (A) is in FOLLOW (B)</a:t>
            </a:r>
            <a:endParaRPr lang="en-US" sz="2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solidFill>
                  <a:srgbClr val="0070C0"/>
                </a:solidFill>
                <a:latin typeface="Source Sans Pro Semibold"/>
                <a:ea typeface="Source Sans Pro Semibold"/>
              </a:rPr>
              <a:t>If there is a production A → α B, then everything in FOLLOW (A) is in FOLLOW (B)</a:t>
            </a:r>
            <a:endParaRPr lang="en-US" sz="26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Context free grammars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2468880"/>
            <a:ext cx="4211640" cy="373356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6500" lnSpcReduction="10000"/>
          </a:bodyPr>
          <a:lstStyle/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grammar G = (N, T, P, S) is context free grammar, if each production P is of the form    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→  α,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where A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є N and                           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α є (N U T)*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N is a finite set of Non-terminals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 is a finite set of Terminals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P is the set of Productions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S is the Start symbol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063760" y="2743200"/>
            <a:ext cx="4479120" cy="36572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exp op exp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(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number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+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-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*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83960" y="1463040"/>
            <a:ext cx="7222320" cy="100548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Regular language does not support nested construction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Construction of Predictive Parsing Table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For each production A → 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α of the grammar, do the following steps - </a:t>
            </a:r>
            <a:endParaRPr lang="en-US" sz="2600" b="0" strike="noStrike" spc="-1" dirty="0">
              <a:latin typeface="Arial"/>
            </a:endParaRPr>
          </a:p>
          <a:p>
            <a:pPr marL="288000" lvl="1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lphaUcParenR"/>
            </a:pP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  <a:ea typeface="Source Sans Pro Semibold"/>
              </a:rPr>
              <a:t> For each terminal </a:t>
            </a:r>
            <a:r>
              <a:rPr lang="en-US" sz="2200" b="1" i="1" strike="noStrike" spc="-1" dirty="0">
                <a:solidFill>
                  <a:srgbClr val="1C1C1C"/>
                </a:solidFill>
                <a:latin typeface="Source Sans Pro Light"/>
                <a:ea typeface="Source Sans Pro Semibold"/>
              </a:rPr>
              <a:t>a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Light"/>
                <a:ea typeface="Source Sans Pro Semibold"/>
              </a:rPr>
              <a:t> in FIRST (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α), add A-→ α  to M [ A, </a:t>
            </a:r>
            <a:r>
              <a:rPr lang="en-US" sz="2200" b="1" i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a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 ]</a:t>
            </a:r>
            <a:endParaRPr lang="en-US" sz="2200" b="0" strike="noStrike" spc="-1" dirty="0">
              <a:latin typeface="Arial"/>
            </a:endParaRPr>
          </a:p>
          <a:p>
            <a:pPr marL="288000" lvl="1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lphaUcParenR"/>
            </a:pPr>
            <a:r>
              <a:rPr lang="en-US" sz="22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 If  ɛ is in FIRST (α), add A-→ α to M [ A, b ] for each terminal </a:t>
            </a:r>
            <a:r>
              <a:rPr lang="en-US" sz="2200" b="1" i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b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 in </a:t>
            </a:r>
            <a:endParaRPr lang="en-US" sz="2200" b="0" strike="noStrike" spc="-1" dirty="0">
              <a:latin typeface="Arial"/>
            </a:endParaRPr>
          </a:p>
          <a:p>
            <a:pPr marL="72000" lvl="1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</a:pPr>
            <a:r>
              <a:rPr lang="en-US" sz="22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FOLLOW (</a:t>
            </a:r>
            <a:r>
              <a:rPr lang="en-US" sz="2200" b="1" strike="noStrike" spc="-1" dirty="0" smtClean="0">
                <a:solidFill>
                  <a:srgbClr val="1C1C1C"/>
                </a:solidFill>
                <a:latin typeface="Source Sans Pro Semibold"/>
                <a:ea typeface="Source Sans Pro Semibold"/>
              </a:rPr>
              <a:t>A)</a:t>
            </a:r>
            <a:endParaRPr lang="en-US" sz="2200" spc="-1" dirty="0">
              <a:latin typeface="Arial"/>
            </a:endParaRPr>
          </a:p>
          <a:p>
            <a:pPr marL="72000" lvl="1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</a:pPr>
            <a:r>
              <a:rPr lang="en-US" sz="2200" b="1" strike="noStrike" spc="-1" dirty="0" smtClean="0">
                <a:solidFill>
                  <a:srgbClr val="1C1C1C"/>
                </a:solidFill>
                <a:latin typeface="Arial"/>
                <a:ea typeface="Source Sans Pro Semibold"/>
              </a:rPr>
              <a:t>C) </a:t>
            </a:r>
            <a:r>
              <a:rPr lang="en-US" sz="2200" b="1" strike="noStrike" spc="-1" dirty="0" smtClean="0">
                <a:solidFill>
                  <a:srgbClr val="1C1C1C"/>
                </a:solidFill>
                <a:latin typeface="Source Sans Pro Semibold"/>
                <a:ea typeface="Source Sans Pro Semibold"/>
              </a:rPr>
              <a:t>If  </a:t>
            </a:r>
            <a:r>
              <a:rPr lang="en-US" sz="22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ɛ is in FIRST (α) and $ is in FOLLOW (A), add A-→ α to M [ A, </a:t>
            </a:r>
            <a:r>
              <a:rPr lang="en-US" sz="2200" b="1" strike="noStrike" spc="-1" dirty="0" smtClean="0">
                <a:solidFill>
                  <a:srgbClr val="1C1C1C"/>
                </a:solidFill>
                <a:latin typeface="Source Sans Pro Semibold"/>
                <a:ea typeface="Source Sans Pro Semibold"/>
              </a:rPr>
              <a:t>$] </a:t>
            </a:r>
            <a:endParaRPr lang="en-US" sz="2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800" b="1" strike="noStrike" spc="-1" dirty="0">
                <a:solidFill>
                  <a:srgbClr val="1C1C1C"/>
                </a:solidFill>
                <a:latin typeface="Source Sans Pro Semibold"/>
                <a:ea typeface="Source Sans Pro Semibold"/>
              </a:rPr>
              <a:t>Make each undefined entry of M “error”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721721" y="1798329"/>
            <a:ext cx="2364377" cy="1618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marL="457200" indent="-456840"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C00000"/>
                </a:solidFill>
                <a:latin typeface="Source Sans Pro"/>
                <a:ea typeface="DejaVu Sans"/>
              </a:rPr>
              <a:t>E -&gt; TE’</a:t>
            </a:r>
            <a:endParaRPr lang="en-US" sz="2200" b="0" strike="noStrike" spc="-1" dirty="0">
              <a:solidFill>
                <a:srgbClr val="C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E’ -&gt; +TE’ | </a:t>
            </a:r>
            <a:r>
              <a:rPr lang="en-US" sz="2200" b="0" strike="noStrike" spc="-1" dirty="0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endParaRPr lang="en-US" sz="22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T -&gt; FT’</a:t>
            </a:r>
            <a:endParaRPr lang="en-US" sz="22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T’ -&gt; *FT’ | </a:t>
            </a:r>
            <a:r>
              <a:rPr lang="en-US" sz="2200" b="0" strike="noStrike" spc="-1" dirty="0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endParaRPr lang="en-US" sz="22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 -&gt; (E) |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id</a:t>
            </a:r>
          </a:p>
        </p:txBody>
      </p:sp>
      <p:sp>
        <p:nvSpPr>
          <p:cNvPr id="294" name="CustomShape 2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Example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8250" y="2103749"/>
            <a:ext cx="50387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 $ </a:t>
            </a:r>
            <a:r>
              <a:rPr lang="en-US" sz="2000" b="1" dirty="0" smtClean="0"/>
              <a:t>=&gt; TE’ $=&gt; FT’E’ $=&gt;</a:t>
            </a:r>
            <a:r>
              <a:rPr lang="en-US" sz="2000" b="1" dirty="0" err="1" smtClean="0"/>
              <a:t>idT’E</a:t>
            </a:r>
            <a:r>
              <a:rPr lang="en-US" sz="2000" b="1" dirty="0" smtClean="0"/>
              <a:t>’ $  </a:t>
            </a:r>
          </a:p>
          <a:p>
            <a:r>
              <a:rPr lang="en-US" sz="2000" b="1" dirty="0" smtClean="0"/>
              <a:t>=&gt;</a:t>
            </a:r>
            <a:r>
              <a:rPr lang="en-US" sz="2000" b="1" dirty="0" err="1" smtClean="0"/>
              <a:t>idE</a:t>
            </a:r>
            <a:r>
              <a:rPr lang="en-US" sz="2000" b="1" dirty="0" smtClean="0"/>
              <a:t>’ $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2000" b="1" dirty="0" err="1" smtClean="0">
                <a:sym typeface="Wingdings" panose="05000000000000000000" pitchFamily="2" charset="2"/>
              </a:rPr>
              <a:t>id+TE</a:t>
            </a:r>
            <a:r>
              <a:rPr lang="en-US" sz="2000" b="1" dirty="0" smtClean="0">
                <a:sym typeface="Wingdings" panose="05000000000000000000" pitchFamily="2" charset="2"/>
              </a:rPr>
              <a:t>’ $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b="1" dirty="0" err="1" smtClean="0">
                <a:sym typeface="Wingdings" panose="05000000000000000000" pitchFamily="2" charset="2"/>
              </a:rPr>
              <a:t>Id+FT’E</a:t>
            </a:r>
            <a:r>
              <a:rPr lang="en-US" sz="2000" b="1" dirty="0" smtClean="0">
                <a:sym typeface="Wingdings" panose="05000000000000000000" pitchFamily="2" charset="2"/>
              </a:rPr>
              <a:t>’ $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Id+id</a:t>
            </a:r>
            <a:r>
              <a:rPr 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T’ E’ $</a:t>
            </a:r>
          </a:p>
          <a:p>
            <a:r>
              <a:rPr lang="en-US" sz="2000" b="1" dirty="0" smtClean="0">
                <a:sym typeface="Wingdings" panose="05000000000000000000" pitchFamily="2" charset="2"/>
              </a:rPr>
              <a:t>=&gt;</a:t>
            </a:r>
            <a:r>
              <a:rPr lang="en-US" sz="2000" b="1" dirty="0" err="1" smtClean="0">
                <a:sym typeface="Wingdings" panose="05000000000000000000" pitchFamily="2" charset="2"/>
              </a:rPr>
              <a:t>id+id</a:t>
            </a:r>
            <a:r>
              <a:rPr lang="en-US" sz="2000" b="1" dirty="0" smtClean="0">
                <a:sym typeface="Wingdings" panose="05000000000000000000" pitchFamily="2" charset="2"/>
              </a:rPr>
              <a:t> E’  $ (T’ e)</a:t>
            </a:r>
          </a:p>
          <a:p>
            <a:r>
              <a:rPr lang="en-US" sz="2000" b="1" dirty="0" smtClean="0">
                <a:sym typeface="Wingdings" panose="05000000000000000000" pitchFamily="2" charset="2"/>
              </a:rPr>
              <a:t>=&gt; </a:t>
            </a:r>
            <a:r>
              <a:rPr lang="en-US" sz="2000" b="1" dirty="0" err="1" smtClean="0">
                <a:sym typeface="Wingdings" panose="05000000000000000000" pitchFamily="2" charset="2"/>
              </a:rPr>
              <a:t>id+id</a:t>
            </a:r>
            <a:r>
              <a:rPr lang="en-US" sz="2000" b="1" dirty="0" smtClean="0">
                <a:sym typeface="Wingdings" panose="05000000000000000000" pitchFamily="2" charset="2"/>
              </a:rPr>
              <a:t> $ (E’ e)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Id+</a:t>
            </a:r>
            <a:r>
              <a:rPr lang="en-US" sz="2000" b="1" dirty="0" err="1" smtClean="0">
                <a:solidFill>
                  <a:srgbClr val="0070C0"/>
                </a:solidFill>
              </a:rPr>
              <a:t>id</a:t>
            </a:r>
            <a:r>
              <a:rPr lang="en-US" sz="2000" b="1" dirty="0" smtClean="0">
                <a:solidFill>
                  <a:srgbClr val="C00000"/>
                </a:solidFill>
              </a:rPr>
              <a:t>$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40080" y="1782000"/>
            <a:ext cx="2361960" cy="16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 -&gt; TE’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E’ -&gt; +TE’ | </a:t>
            </a:r>
            <a:r>
              <a:rPr lang="en-US" sz="2200" b="0" strike="noStrike" spc="-1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T -&gt; FT’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T’ -&gt; *FT’ | </a:t>
            </a:r>
            <a:r>
              <a:rPr lang="en-US" sz="2200" b="0" strike="noStrike" spc="-1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 -&gt; (E) | </a:t>
            </a:r>
            <a:r>
              <a:rPr lang="en-US" sz="2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id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Example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114800" y="2146320"/>
            <a:ext cx="609480" cy="16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T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E’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T’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98" name="Line 4"/>
          <p:cNvSpPr/>
          <p:nvPr/>
        </p:nvSpPr>
        <p:spPr>
          <a:xfrm>
            <a:off x="4191120" y="2070000"/>
            <a:ext cx="4724280" cy="1440"/>
          </a:xfrm>
          <a:prstGeom prst="line">
            <a:avLst/>
          </a:prstGeom>
          <a:ln w="9360">
            <a:solidFill>
              <a:srgbClr val="06509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5"/>
          <p:cNvSpPr/>
          <p:nvPr/>
        </p:nvSpPr>
        <p:spPr>
          <a:xfrm flipH="1">
            <a:off x="4646880" y="1842840"/>
            <a:ext cx="1440" cy="1905120"/>
          </a:xfrm>
          <a:prstGeom prst="line">
            <a:avLst/>
          </a:prstGeom>
          <a:ln w="9360">
            <a:solidFill>
              <a:srgbClr val="06509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5302080" y="1536480"/>
            <a:ext cx="812520" cy="36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First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Line 7"/>
          <p:cNvSpPr/>
          <p:nvPr/>
        </p:nvSpPr>
        <p:spPr>
          <a:xfrm flipH="1">
            <a:off x="6934320" y="1917720"/>
            <a:ext cx="1440" cy="1904760"/>
          </a:xfrm>
          <a:prstGeom prst="line">
            <a:avLst/>
          </a:prstGeom>
          <a:ln w="9360">
            <a:solidFill>
              <a:srgbClr val="06509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8"/>
          <p:cNvSpPr/>
          <p:nvPr/>
        </p:nvSpPr>
        <p:spPr>
          <a:xfrm>
            <a:off x="7555320" y="1612800"/>
            <a:ext cx="1033560" cy="36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Follow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5185800" y="2071440"/>
            <a:ext cx="89784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{(,id}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5212080" y="2377440"/>
            <a:ext cx="89784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{(,id}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5212080" y="2710080"/>
            <a:ext cx="89784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{(,id}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5220000" y="3017520"/>
            <a:ext cx="88020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</a:t>
            </a:r>
            <a:r>
              <a:rPr lang="en-US" sz="2000" b="0" strike="noStrike" spc="-1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5225760" y="3383280"/>
            <a:ext cx="86040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{*,</a:t>
            </a:r>
            <a:r>
              <a:rPr lang="en-US" sz="2000" b="0" strike="noStrike" spc="-1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7445880" y="2071440"/>
            <a:ext cx="133200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 *, 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7498080" y="2377440"/>
            <a:ext cx="111096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 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7498080" y="3383280"/>
            <a:ext cx="111096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 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1" name="CustomShape 17"/>
          <p:cNvSpPr/>
          <p:nvPr/>
        </p:nvSpPr>
        <p:spPr>
          <a:xfrm>
            <a:off x="7498080" y="2710080"/>
            <a:ext cx="87048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>
            <a:off x="7498080" y="3017520"/>
            <a:ext cx="87048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{), $}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82880" y="2376720"/>
            <a:ext cx="522360" cy="16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T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E’</a:t>
            </a:r>
            <a:endParaRPr lang="en-US" sz="22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T’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14" name="Line 2"/>
          <p:cNvSpPr/>
          <p:nvPr/>
        </p:nvSpPr>
        <p:spPr>
          <a:xfrm>
            <a:off x="156960" y="2284560"/>
            <a:ext cx="4049280" cy="1440"/>
          </a:xfrm>
          <a:prstGeom prst="line">
            <a:avLst/>
          </a:prstGeom>
          <a:ln w="9360">
            <a:solidFill>
              <a:srgbClr val="06509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5" name="Picture 314"/>
          <p:cNvPicPr/>
          <p:nvPr/>
        </p:nvPicPr>
        <p:blipFill>
          <a:blip r:embed="rId2"/>
          <a:stretch/>
        </p:blipFill>
        <p:spPr>
          <a:xfrm>
            <a:off x="3840480" y="2057760"/>
            <a:ext cx="6034680" cy="4708440"/>
          </a:xfrm>
          <a:prstGeom prst="rect">
            <a:avLst/>
          </a:prstGeom>
          <a:ln>
            <a:noFill/>
          </a:ln>
        </p:spPr>
      </p:pic>
      <p:sp>
        <p:nvSpPr>
          <p:cNvPr id="316" name="Line 3"/>
          <p:cNvSpPr/>
          <p:nvPr/>
        </p:nvSpPr>
        <p:spPr>
          <a:xfrm flipH="1">
            <a:off x="639000" y="2104200"/>
            <a:ext cx="1080" cy="1712160"/>
          </a:xfrm>
          <a:prstGeom prst="line">
            <a:avLst/>
          </a:prstGeom>
          <a:ln w="9360">
            <a:solidFill>
              <a:srgbClr val="06509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1142280" y="1828800"/>
            <a:ext cx="812520" cy="36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First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Line 5"/>
          <p:cNvSpPr/>
          <p:nvPr/>
        </p:nvSpPr>
        <p:spPr>
          <a:xfrm flipH="1">
            <a:off x="2101680" y="2103120"/>
            <a:ext cx="1440" cy="1711800"/>
          </a:xfrm>
          <a:prstGeom prst="line">
            <a:avLst/>
          </a:prstGeom>
          <a:ln w="9360">
            <a:solidFill>
              <a:srgbClr val="06509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6"/>
          <p:cNvSpPr/>
          <p:nvPr/>
        </p:nvSpPr>
        <p:spPr>
          <a:xfrm>
            <a:off x="2194560" y="1920240"/>
            <a:ext cx="1033560" cy="36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Follow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1036440" y="2309400"/>
            <a:ext cx="89784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{(,id}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1059120" y="2584440"/>
            <a:ext cx="89784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{(,id}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1059120" y="2883600"/>
            <a:ext cx="89784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{(,id}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3" name="CustomShape 10"/>
          <p:cNvSpPr/>
          <p:nvPr/>
        </p:nvSpPr>
        <p:spPr>
          <a:xfrm>
            <a:off x="1067400" y="3160080"/>
            <a:ext cx="88020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</a:t>
            </a:r>
            <a:r>
              <a:rPr lang="en-US" sz="2000" b="0" strike="noStrike" spc="-1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4" name="CustomShape 11"/>
          <p:cNvSpPr/>
          <p:nvPr/>
        </p:nvSpPr>
        <p:spPr>
          <a:xfrm>
            <a:off x="1073520" y="3488760"/>
            <a:ext cx="86040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{*,</a:t>
            </a:r>
            <a:r>
              <a:rPr lang="en-US" sz="2000" b="0" strike="noStrike" spc="-1">
                <a:solidFill>
                  <a:srgbClr val="000000"/>
                </a:solidFill>
                <a:latin typeface="MS Mincho"/>
                <a:ea typeface="MS Mincho"/>
              </a:rPr>
              <a:t>ɛ</a:t>
            </a: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5" name="CustomShape 12"/>
          <p:cNvSpPr/>
          <p:nvPr/>
        </p:nvSpPr>
        <p:spPr>
          <a:xfrm>
            <a:off x="2194560" y="2344680"/>
            <a:ext cx="133200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 *, 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6" name="CustomShape 13"/>
          <p:cNvSpPr/>
          <p:nvPr/>
        </p:nvSpPr>
        <p:spPr>
          <a:xfrm>
            <a:off x="2190960" y="2560320"/>
            <a:ext cx="111096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 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2329920" y="3488760"/>
            <a:ext cx="111096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{+, 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15"/>
          <p:cNvSpPr/>
          <p:nvPr/>
        </p:nvSpPr>
        <p:spPr>
          <a:xfrm>
            <a:off x="2332440" y="2883600"/>
            <a:ext cx="87048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{), $}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9" name="CustomShape 16"/>
          <p:cNvSpPr/>
          <p:nvPr/>
        </p:nvSpPr>
        <p:spPr>
          <a:xfrm>
            <a:off x="2331360" y="3160080"/>
            <a:ext cx="870480" cy="39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{), $}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Error Recovery in LL(1) Parsers</a:t>
            </a:r>
          </a:p>
        </p:txBody>
      </p:sp>
      <p:sp>
        <p:nvSpPr>
          <p:cNvPr id="331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  <a:ea typeface="Arial"/>
              </a:rPr>
              <a:t>A parser should try to determine that an error has occurred </a:t>
            </a:r>
            <a:r>
              <a:rPr lang="en-US" sz="2400" b="0" u="sng" strike="noStrike" spc="-1">
                <a:uFillTx/>
                <a:latin typeface="Arial"/>
                <a:ea typeface="Arial"/>
              </a:rPr>
              <a:t>as soon as possible.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  <a:ea typeface="Arial"/>
              </a:rPr>
              <a:t>After an error has occurred, the parser should pick a likely place to resume the parse. A parser should try to parse </a:t>
            </a:r>
            <a:r>
              <a:rPr lang="en-US" sz="2400" b="0" u="sng" strike="noStrike" spc="-1">
                <a:uFillTx/>
                <a:latin typeface="Arial"/>
                <a:ea typeface="Arial"/>
              </a:rPr>
              <a:t>as much code as possible.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  <a:ea typeface="Arial"/>
              </a:rPr>
              <a:t>A parser should try to avoid the </a:t>
            </a:r>
            <a:r>
              <a:rPr lang="en-US" sz="2400" b="0" u="sng" strike="noStrike" spc="-1">
                <a:uFillTx/>
                <a:latin typeface="Arial"/>
                <a:ea typeface="Arial"/>
              </a:rPr>
              <a:t>error cascade</a:t>
            </a:r>
            <a:r>
              <a:rPr lang="en-US" sz="2400" b="0" strike="noStrike" spc="-1">
                <a:latin typeface="Arial"/>
                <a:ea typeface="Arial"/>
              </a:rPr>
              <a:t> problem.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  <a:ea typeface="Arial"/>
              </a:rPr>
              <a:t>A parser must avoid </a:t>
            </a:r>
            <a:r>
              <a:rPr lang="en-US" sz="2400" b="0" u="sng" strike="noStrike" spc="-1">
                <a:uFillTx/>
                <a:latin typeface="Arial"/>
                <a:ea typeface="Arial"/>
              </a:rPr>
              <a:t>infinite loops as errors.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i="1" strike="noStrike" spc="-1">
                <a:latin typeface="Arial"/>
                <a:ea typeface="Arial"/>
              </a:rPr>
              <a:t>Panic-mode error recovery - skipping symbols on the input until a token in a selected set of synchronizing tokens.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  <a:ea typeface="Arial"/>
              </a:rPr>
              <a:t>A set of </a:t>
            </a:r>
            <a:r>
              <a:rPr lang="en-US" sz="2400" b="0" i="1" strike="noStrike" spc="-1">
                <a:latin typeface="Arial"/>
                <a:ea typeface="Arial"/>
              </a:rPr>
              <a:t>synchronising tokens</a:t>
            </a:r>
            <a:r>
              <a:rPr lang="en-US" sz="2400" b="0" strike="noStrike" spc="-1">
                <a:latin typeface="Arial"/>
                <a:ea typeface="Arial"/>
              </a:rPr>
              <a:t> are used for this purpose.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Error Recovery in LL(1) Parsers</a:t>
            </a:r>
          </a:p>
        </p:txBody>
      </p:sp>
      <p:sp>
        <p:nvSpPr>
          <p:cNvPr id="33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Sets of synchronising tokens are directly built into the parsing table.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Given the non-terminal A on top of the stack and an input token that is not in FIRST(A) (or in FOLLOW(A) if </a:t>
            </a:r>
            <a:r>
              <a:rPr lang="en-US" sz="3200" b="0" strike="noStrike" spc="-1">
                <a:latin typeface="Arial"/>
                <a:ea typeface="Arial"/>
              </a:rPr>
              <a:t>ɛ is in FIRST(A)), there are the following three alternatives: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  <a:ea typeface="Arial"/>
              </a:rPr>
              <a:t>Pop A from the stack [if current input token is $ or is in FOLLOW(A)] – </a:t>
            </a:r>
            <a:r>
              <a:rPr lang="en-US" sz="2800" b="1" strike="noStrike" spc="-1">
                <a:latin typeface="Arial"/>
                <a:ea typeface="Arial"/>
              </a:rPr>
              <a:t>pop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  <a:ea typeface="Arial"/>
              </a:rPr>
              <a:t>Successively pop tokens from the input until a token is seen for which we restart the parse [if the current token is not $ and is not in FIRST(A) U FOLLOW(A)] – </a:t>
            </a:r>
            <a:r>
              <a:rPr lang="en-US" sz="2800" b="1" strike="noStrike" spc="-1">
                <a:latin typeface="Arial"/>
                <a:ea typeface="Arial"/>
              </a:rPr>
              <a:t>scan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  <a:ea typeface="Arial"/>
              </a:rPr>
              <a:t>Push a new non-terminal (usually start symbol) onto the stack and scan forward until a symbol in the FIRST set of start is found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Error Recovery in LL(1) Parsers</a:t>
            </a:r>
          </a:p>
        </p:txBody>
      </p:sp>
      <p:graphicFrame>
        <p:nvGraphicFramePr>
          <p:cNvPr id="335" name="Table 2"/>
          <p:cNvGraphicFramePr/>
          <p:nvPr>
            <p:extLst>
              <p:ext uri="{D42A27DB-BD31-4B8C-83A1-F6EECF244321}">
                <p14:modId xmlns:p14="http://schemas.microsoft.com/office/powerpoint/2010/main" val="4127107882"/>
              </p:ext>
            </p:extLst>
          </p:nvPr>
        </p:nvGraphicFramePr>
        <p:xfrm>
          <a:off x="305280" y="1981440"/>
          <a:ext cx="9387360" cy="4632480"/>
        </p:xfrm>
        <a:graphic>
          <a:graphicData uri="http://schemas.openxmlformats.org/drawingml/2006/table">
            <a:tbl>
              <a:tblPr/>
              <a:tblGrid>
                <a:gridCol w="50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4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72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Id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+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*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(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)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$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E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E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TE’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E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TE’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E’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E’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+TE’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E’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ë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E’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ë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T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FT’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FT’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T’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ë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*FT’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scan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ë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T’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>
                          <a:solidFill>
                            <a:schemeClr val="tx1"/>
                          </a:solidFill>
                          <a:latin typeface="Tahoma"/>
                        </a:rPr>
                        <a:t>ë</a:t>
                      </a:r>
                      <a:endParaRPr lang="en-US" sz="28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F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 err="1">
                          <a:solidFill>
                            <a:schemeClr val="tx1"/>
                          </a:solidFill>
                          <a:latin typeface="Tahoma"/>
                        </a:rPr>
                        <a:t>F</a:t>
                      </a:r>
                      <a:r>
                        <a:rPr lang="en-US" sz="2800" b="0" strike="noStrike" spc="-1" dirty="0" err="1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 dirty="0" err="1">
                          <a:solidFill>
                            <a:schemeClr val="tx1"/>
                          </a:solidFill>
                          <a:latin typeface="Tahoma"/>
                        </a:rPr>
                        <a:t>id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F</a:t>
                      </a: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Wingdings"/>
                          <a:ea typeface="Wingdings"/>
                        </a:rPr>
                        <a:t></a:t>
                      </a: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(E)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imes New Roman"/>
                        </a:rPr>
                        <a:t>pop</a:t>
                      </a: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Tahoma"/>
                        </a:rPr>
                        <a:t>pop</a:t>
                      </a:r>
                      <a:endParaRPr lang="en-US" sz="28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60000" y="174240"/>
            <a:ext cx="9359640" cy="127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Home Work (to be submitted by midnight of 17</a:t>
            </a:r>
            <a:r>
              <a:rPr lang="en-US" sz="4400" b="0" strike="noStrike" spc="-1" baseline="101000">
                <a:latin typeface="Arial"/>
              </a:rPr>
              <a:t>th</a:t>
            </a:r>
            <a:r>
              <a:rPr lang="en-US" sz="4400" b="0" strike="noStrike" spc="-1">
                <a:latin typeface="Arial"/>
              </a:rPr>
              <a:t> March)</a:t>
            </a:r>
          </a:p>
        </p:txBody>
      </p:sp>
      <p:sp>
        <p:nvSpPr>
          <p:cNvPr id="337" name="TextShape 2"/>
          <p:cNvSpPr txBox="1"/>
          <p:nvPr/>
        </p:nvSpPr>
        <p:spPr>
          <a:xfrm>
            <a:off x="504000" y="1463040"/>
            <a:ext cx="9188640" cy="155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10000"/>
          </a:bodyPr>
          <a:lstStyle/>
          <a:p>
            <a:pPr algn="just">
              <a:spcBef>
                <a:spcPts val="1417"/>
              </a:spcBef>
            </a:pPr>
            <a:r>
              <a:rPr lang="en-US" sz="3200" b="0" strike="noStrike" spc="-1">
                <a:latin typeface="Liberation Serif;Times New Roman"/>
                <a:ea typeface="Liberation Serif;Times New Roman"/>
              </a:rPr>
              <a:t>Construct the LL(1) parsing table for the given grammars.</a:t>
            </a:r>
          </a:p>
          <a:p>
            <a:pPr algn="just">
              <a:spcBef>
                <a:spcPts val="1417"/>
              </a:spcBef>
            </a:pPr>
            <a:r>
              <a:rPr lang="en-US" sz="3200" b="0" strike="noStrike" spc="-1">
                <a:latin typeface="Liberation Serif;Times New Roman"/>
                <a:ea typeface="Liberation Serif;Times New Roman"/>
              </a:rPr>
              <a:t>Show the parsing of the string </a:t>
            </a:r>
            <a:r>
              <a:rPr lang="en-US" sz="3200" b="0" i="1" strike="noStrike" spc="-1">
                <a:latin typeface="Liberation Serif;Times New Roman"/>
                <a:ea typeface="Liberation Serif;Times New Roman"/>
              </a:rPr>
              <a:t>aabbc</a:t>
            </a:r>
            <a:r>
              <a:rPr lang="en-US" sz="3200" b="0" strike="noStrike" spc="-1">
                <a:latin typeface="Liberation Serif;Times New Roman"/>
                <a:ea typeface="Liberation Serif;Times New Roman"/>
              </a:rPr>
              <a:t> using the left-side grammar.</a:t>
            </a:r>
          </a:p>
          <a:p>
            <a:pPr algn="just">
              <a:spcBef>
                <a:spcPts val="1417"/>
              </a:spcBef>
            </a:pPr>
            <a:r>
              <a:rPr lang="en-US" sz="3200" b="0" strike="noStrike" spc="-1">
                <a:latin typeface="Liberation Serif;Times New Roman"/>
                <a:ea typeface="Liberation Serif;Times New Roman"/>
              </a:rPr>
              <a:t>What abnormality do you find in the right-side grammar?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419400" y="3657600"/>
            <a:ext cx="4426920" cy="301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8000" lnSpcReduction="10000"/>
          </a:bodyPr>
          <a:lstStyle/>
          <a:p>
            <a:pPr algn="just">
              <a:spcBef>
                <a:spcPts val="1417"/>
              </a:spcBef>
            </a:pPr>
            <a:r>
              <a:rPr lang="en-US" sz="3200" b="1" i="1" strike="noStrike" spc="-1">
                <a:latin typeface="Liberation Serif;Times New Roman"/>
              </a:rPr>
              <a:t>S --&gt; ABC</a:t>
            </a:r>
            <a:endParaRPr lang="en-US" sz="3200" b="1" i="1" strike="noStrike" spc="-1">
              <a:latin typeface="Liberation Serif;Times New Roman"/>
              <a:ea typeface="Liberation Serif;Times New Roman"/>
            </a:endParaRPr>
          </a:p>
          <a:p>
            <a:pPr algn="just">
              <a:spcBef>
                <a:spcPts val="1417"/>
              </a:spcBef>
            </a:pPr>
            <a:r>
              <a:rPr lang="en-US" sz="3200" b="1" i="1" strike="noStrike" spc="-1">
                <a:latin typeface="Liberation Serif;Times New Roman"/>
              </a:rPr>
              <a:t>A --&gt; aA | ε</a:t>
            </a:r>
            <a:endParaRPr lang="en-US" sz="3200" b="1" i="1" strike="noStrike" spc="-1">
              <a:latin typeface="Liberation Serif;Times New Roman"/>
              <a:ea typeface="Liberation Serif;Times New Roman"/>
            </a:endParaRPr>
          </a:p>
          <a:p>
            <a:pPr algn="just">
              <a:spcBef>
                <a:spcPts val="1417"/>
              </a:spcBef>
            </a:pPr>
            <a:r>
              <a:rPr lang="en-US" sz="3200" b="1" i="1" strike="noStrike" spc="-1">
                <a:latin typeface="Liberation Serif;Times New Roman"/>
              </a:rPr>
              <a:t>B --&gt; bB | ε</a:t>
            </a:r>
            <a:endParaRPr lang="en-US" sz="3200" b="1" i="1" strike="noStrike" spc="-1">
              <a:latin typeface="Liberation Serif;Times New Roman"/>
              <a:ea typeface="Liberation Serif;Times New Roman"/>
            </a:endParaRPr>
          </a:p>
          <a:p>
            <a:pPr algn="just">
              <a:spcBef>
                <a:spcPts val="1417"/>
              </a:spcBef>
            </a:pPr>
            <a:r>
              <a:rPr lang="en-US" sz="3200" b="1" i="1" strike="noStrike" spc="-1">
                <a:latin typeface="Liberation Serif;Times New Roman"/>
              </a:rPr>
              <a:t>C --&gt; c</a:t>
            </a:r>
            <a:endParaRPr lang="en-US" sz="3200" b="1" i="1" strike="noStrike" spc="-1">
              <a:latin typeface="Liberation Serif;Times New Roman"/>
              <a:ea typeface="Liberation Serif;Times New Roman"/>
            </a:endParaRPr>
          </a:p>
          <a:p>
            <a:pPr algn="just">
              <a:spcBef>
                <a:spcPts val="1417"/>
              </a:spcBef>
            </a:pPr>
            <a:r>
              <a:rPr lang="en-US" sz="3200" b="0" strike="noStrike" spc="-1">
                <a:latin typeface="Liberation Serif;Times New Roman"/>
              </a:rPr>
              <a:t>(Terminals = {a, b, c}, Non-terminals = {S, A, B}, Start Symbol = S) </a:t>
            </a:r>
            <a:endParaRPr lang="en-US" sz="3200" b="0" strike="noStrike" spc="-1">
              <a:latin typeface="Liberation Serif;Times New Roman"/>
              <a:ea typeface="Liberation Serif;Times New Roman"/>
            </a:endParaRPr>
          </a:p>
          <a:p>
            <a:pPr algn="just">
              <a:spcBef>
                <a:spcPts val="1417"/>
              </a:spcBef>
            </a:pPr>
            <a:endParaRPr lang="en-US" sz="3200" b="0" strike="noStrike" spc="-1">
              <a:latin typeface="Liberation Serif;Times New Roman"/>
              <a:ea typeface="Liberation Serif;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5174280" y="3383280"/>
            <a:ext cx="4426920" cy="3314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 lnSpcReduction="10000"/>
          </a:bodyPr>
          <a:lstStyle/>
          <a:p>
            <a:r>
              <a:rPr lang="en-US" sz="3200" b="1" i="1" strike="noStrike" spc="-1">
                <a:latin typeface="Arial"/>
              </a:rPr>
              <a:t>Z → d</a:t>
            </a:r>
          </a:p>
          <a:p>
            <a:r>
              <a:rPr lang="en-US" sz="3200" b="1" i="1" strike="noStrike" spc="-1">
                <a:latin typeface="Arial"/>
              </a:rPr>
              <a:t>Z → XYZ</a:t>
            </a:r>
          </a:p>
          <a:p>
            <a:r>
              <a:rPr lang="en-US" sz="3200" b="1" i="1" strike="noStrike" spc="-1">
                <a:latin typeface="Arial"/>
              </a:rPr>
              <a:t>Y → </a:t>
            </a:r>
            <a:r>
              <a:rPr lang="en-US" sz="3200" b="1" i="1" strike="noStrike" spc="-1">
                <a:latin typeface="Arial"/>
                <a:ea typeface="Arial"/>
              </a:rPr>
              <a:t>ɛ</a:t>
            </a:r>
            <a:endParaRPr lang="en-US" sz="3200" b="1" i="1" strike="noStrike" spc="-1">
              <a:latin typeface="Arial"/>
            </a:endParaRPr>
          </a:p>
          <a:p>
            <a:r>
              <a:rPr lang="en-US" sz="3200" b="1" i="1" strike="noStrike" spc="-1">
                <a:latin typeface="Arial"/>
                <a:ea typeface="Arial"/>
              </a:rPr>
              <a:t>Y → c</a:t>
            </a:r>
            <a:endParaRPr lang="en-US" sz="3200" b="1" i="1" strike="noStrike" spc="-1">
              <a:latin typeface="Arial"/>
            </a:endParaRPr>
          </a:p>
          <a:p>
            <a:r>
              <a:rPr lang="en-US" sz="3200" b="1" i="1" strike="noStrike" spc="-1">
                <a:latin typeface="Arial"/>
                <a:ea typeface="Arial"/>
              </a:rPr>
              <a:t>X → Y</a:t>
            </a:r>
            <a:endParaRPr lang="en-US" sz="3200" b="1" i="1" strike="noStrike" spc="-1">
              <a:latin typeface="Arial"/>
            </a:endParaRPr>
          </a:p>
          <a:p>
            <a:r>
              <a:rPr lang="en-US" sz="3200" b="1" i="1" strike="noStrike" spc="-1">
                <a:latin typeface="Arial"/>
                <a:ea typeface="Arial"/>
              </a:rPr>
              <a:t>X → a</a:t>
            </a:r>
            <a:endParaRPr lang="en-US" sz="3200" b="1" i="1" strike="noStrike" spc="-1">
              <a:latin typeface="Arial"/>
            </a:endParaRPr>
          </a:p>
          <a:p>
            <a:r>
              <a:rPr lang="en-US" sz="3200" b="0" strike="noStrike" spc="-1">
                <a:latin typeface="Arial"/>
                <a:ea typeface="Arial"/>
              </a:rPr>
              <a:t>(Terminals = {a, c, d}, Non-terminals ={Z, X, Y}, Start Symbol = S </a:t>
            </a:r>
            <a:endParaRPr lang="en-US" sz="3200" b="1" i="1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Context free grammars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2468880"/>
            <a:ext cx="4211640" cy="373356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6500" lnSpcReduction="10000"/>
          </a:bodyPr>
          <a:lstStyle/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grammar G = (N, T, P, S) is context free grammar, if each production P is of the form    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→  α,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where A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є N and                           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α є (N U T)*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N is a finite set of Non-terminals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T is a finite set of Terminals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P is the set of Productions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S is the Start symbol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063760" y="2743200"/>
            <a:ext cx="4811400" cy="36572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exp op exp |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(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) </a:t>
            </a:r>
            <a:r>
              <a:rPr lang="en-US" sz="2600" b="1" strike="noStrike" spc="-1">
                <a:solidFill>
                  <a:srgbClr val="000000"/>
                </a:solidFill>
                <a:latin typeface="Source Sans Pro Semibold"/>
              </a:rPr>
              <a:t>|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 number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+ </a:t>
            </a:r>
            <a:r>
              <a:rPr lang="en-US" sz="2600" b="1" strike="noStrike" spc="-1">
                <a:solidFill>
                  <a:srgbClr val="000000"/>
                </a:solidFill>
                <a:latin typeface="Source Sans Pro Semibold"/>
              </a:rPr>
              <a:t>|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 - </a:t>
            </a:r>
            <a:r>
              <a:rPr lang="en-US" sz="2600" b="1" strike="noStrike" spc="-1">
                <a:solidFill>
                  <a:srgbClr val="000000"/>
                </a:solidFill>
                <a:latin typeface="Source Sans Pro Semibold"/>
              </a:rPr>
              <a:t>|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 *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83960" y="1463040"/>
            <a:ext cx="7222320" cy="100548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Regular language does not support nested construction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Derivation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5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Leftmost derivation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=&gt;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exp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op exp =&gt; exp op exp op exp =&gt; number op exp op exp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=&gt; number – exp op exp =&gt; number – number op exp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=&gt; number – number * exp =&gt; number – number * number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Rightmost derivation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=&gt; exp op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exp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=&gt; exp op exp op exp =&gt; exp op exp op number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=&gt; exp op exp * number ……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ED4C05"/>
                </a:solidFill>
                <a:latin typeface="Source Sans Pro Semibold"/>
              </a:rPr>
              <a:t>Sentence: a string of terminal symbols that can be derived from 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ED4C05"/>
                </a:solidFill>
                <a:latin typeface="Source Sans Pro Semibold"/>
              </a:rPr>
              <a:t>Sentential form: a string of terminals and non-terminals that can be derived from S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Parse Tree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Grammar :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 -&gt; E + E | E * E | -E | (E) | id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Derivation for –(id+id)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 =&gt; -E =&gt; -(E) =&gt; -(E+E) =&gt; -(id+E)=&gt;-(id+id)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226" name="Picture 38"/>
          <p:cNvPicPr/>
          <p:nvPr/>
        </p:nvPicPr>
        <p:blipFill>
          <a:blip r:embed="rId2"/>
          <a:stretch/>
        </p:blipFill>
        <p:spPr>
          <a:xfrm>
            <a:off x="7054200" y="2011680"/>
            <a:ext cx="2638080" cy="36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Ambiguity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More than one leftmost derivation or more than one rightmost derivation.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For example, for the sentence id + id * id   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229" name="Picture 39"/>
          <p:cNvPicPr/>
          <p:nvPr/>
        </p:nvPicPr>
        <p:blipFill>
          <a:blip r:embed="rId2"/>
          <a:stretch/>
        </p:blipFill>
        <p:spPr>
          <a:xfrm>
            <a:off x="1097280" y="3566160"/>
            <a:ext cx="2651400" cy="3001320"/>
          </a:xfrm>
          <a:prstGeom prst="rect">
            <a:avLst/>
          </a:prstGeom>
          <a:ln>
            <a:noFill/>
          </a:ln>
        </p:spPr>
      </p:pic>
      <p:pic>
        <p:nvPicPr>
          <p:cNvPr id="230" name="Picture 40"/>
          <p:cNvPicPr/>
          <p:nvPr/>
        </p:nvPicPr>
        <p:blipFill>
          <a:blip r:embed="rId3"/>
          <a:stretch/>
        </p:blipFill>
        <p:spPr>
          <a:xfrm>
            <a:off x="4952880" y="3474720"/>
            <a:ext cx="2636280" cy="29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Elimination of ambiguity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3291840"/>
            <a:ext cx="4479120" cy="336780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Adding precedence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exp addop exp | term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addop → + | -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term → term mulop term | factor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mulop → *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factor → (exp) | number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65760" y="1645920"/>
            <a:ext cx="5120280" cy="118836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exp op exp |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(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) </a:t>
            </a:r>
            <a:r>
              <a:rPr lang="en-US" sz="2600" b="1" strike="noStrike" spc="-1">
                <a:solidFill>
                  <a:srgbClr val="000000"/>
                </a:solidFill>
                <a:latin typeface="Source Sans Pro Semibold"/>
              </a:rPr>
              <a:t>|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 number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op →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+ </a:t>
            </a:r>
            <a:r>
              <a:rPr lang="en-US" sz="2600" b="1" strike="noStrike" spc="-1">
                <a:solidFill>
                  <a:srgbClr val="000000"/>
                </a:solidFill>
                <a:latin typeface="Source Sans Pro Semibold"/>
              </a:rPr>
              <a:t>|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 - </a:t>
            </a:r>
            <a:r>
              <a:rPr lang="en-US" sz="2600" b="1" strike="noStrike" spc="-1">
                <a:solidFill>
                  <a:srgbClr val="000000"/>
                </a:solidFill>
                <a:latin typeface="Source Sans Pro Semibold"/>
              </a:rPr>
              <a:t>|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</a:rPr>
              <a:t> *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5063760" y="3200400"/>
            <a:ext cx="4719960" cy="3455640"/>
          </a:xfrm>
          <a:prstGeom prst="rect">
            <a:avLst/>
          </a:prstGeom>
          <a:noFill/>
          <a:ln cap="rnd">
            <a:solidFill>
              <a:srgbClr val="3465A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With left associativity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 → exp addop term | term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addop → + | -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term → term mulop factor | factor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mulop → *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factor → (exp) | number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097280" y="2926080"/>
            <a:ext cx="3748680" cy="73116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FFD7D7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Dangling Else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37" name="Picture 4"/>
          <p:cNvPicPr/>
          <p:nvPr/>
        </p:nvPicPr>
        <p:blipFill>
          <a:blip r:embed="rId2"/>
          <a:stretch/>
        </p:blipFill>
        <p:spPr>
          <a:xfrm>
            <a:off x="365760" y="1595160"/>
            <a:ext cx="3019320" cy="1147680"/>
          </a:xfrm>
          <a:prstGeom prst="rect">
            <a:avLst/>
          </a:prstGeom>
          <a:ln>
            <a:noFill/>
          </a:ln>
        </p:spPr>
      </p:pic>
      <p:pic>
        <p:nvPicPr>
          <p:cNvPr id="238" name="Picture 6"/>
          <p:cNvPicPr/>
          <p:nvPr/>
        </p:nvPicPr>
        <p:blipFill>
          <a:blip r:embed="rId3"/>
          <a:stretch/>
        </p:blipFill>
        <p:spPr>
          <a:xfrm>
            <a:off x="274320" y="3474720"/>
            <a:ext cx="5668920" cy="3291480"/>
          </a:xfrm>
          <a:prstGeom prst="rect">
            <a:avLst/>
          </a:prstGeom>
          <a:ln>
            <a:noFill/>
          </a:ln>
        </p:spPr>
      </p:pic>
      <p:pic>
        <p:nvPicPr>
          <p:cNvPr id="239" name="Picture 7"/>
          <p:cNvPicPr/>
          <p:nvPr/>
        </p:nvPicPr>
        <p:blipFill>
          <a:blip r:embed="rId4"/>
          <a:stretch/>
        </p:blipFill>
        <p:spPr>
          <a:xfrm>
            <a:off x="4754880" y="1920240"/>
            <a:ext cx="5020560" cy="310860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1280160" y="3017520"/>
            <a:ext cx="3840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ED4C05"/>
                </a:solidFill>
                <a:latin typeface="Source Sans Pro"/>
              </a:rPr>
              <a:t>If E1 then if E2 then S1 else S2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2304</Words>
  <Application>Microsoft Office PowerPoint</Application>
  <PresentationFormat>Custom</PresentationFormat>
  <Paragraphs>367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7" baseType="lpstr">
      <vt:lpstr>Arial</vt:lpstr>
      <vt:lpstr>Constantia</vt:lpstr>
      <vt:lpstr>DejaVu Sans</vt:lpstr>
      <vt:lpstr>Liberation Serif;Times New Roman</vt:lpstr>
      <vt:lpstr>Lohit Devanagari</vt:lpstr>
      <vt:lpstr>MS Mincho</vt:lpstr>
      <vt:lpstr>Source Sans Pro</vt:lpstr>
      <vt:lpstr>Source Sans Pro Black</vt:lpstr>
      <vt:lpstr>Source Sans Pro Light</vt:lpstr>
      <vt:lpstr>Source Sans Pro Semibold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Nandini Mukherjee</dc:creator>
  <dc:description/>
  <cp:lastModifiedBy>Nandini Mukherjee</cp:lastModifiedBy>
  <cp:revision>12</cp:revision>
  <dcterms:created xsi:type="dcterms:W3CDTF">2021-03-09T22:51:05Z</dcterms:created>
  <dcterms:modified xsi:type="dcterms:W3CDTF">2021-03-17T08:06:07Z</dcterms:modified>
  <dc:language>en-US</dc:language>
</cp:coreProperties>
</file>