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E69-E7C8-4845-A6F8-F4CD07980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B6DE0B-CD93-4D0D-8DA9-90DDC0F40D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26A217-50A7-4A9F-AB5C-B57D7B7F6A79}"/>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5" name="Footer Placeholder 4">
            <a:extLst>
              <a:ext uri="{FF2B5EF4-FFF2-40B4-BE49-F238E27FC236}">
                <a16:creationId xmlns:a16="http://schemas.microsoft.com/office/drawing/2014/main" id="{E2378AD6-1CCD-44D5-8FE5-6823F6107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35677-B7CE-4076-AF8B-50396BDC8B2C}"/>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293004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4F01-73B6-4497-B81E-FF1216D806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3363B-3775-4699-A319-6F6BEF9B1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D9915F-9692-45F3-BF54-66D236ACBF82}"/>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5" name="Footer Placeholder 4">
            <a:extLst>
              <a:ext uri="{FF2B5EF4-FFF2-40B4-BE49-F238E27FC236}">
                <a16:creationId xmlns:a16="http://schemas.microsoft.com/office/drawing/2014/main" id="{D7A06C7F-866A-4DEF-AF26-BF10E2C09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4EE12-69EC-4245-81F3-C2846DCDFA14}"/>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293358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B2EB3-0DE3-490F-9E09-059CA0DD53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47A7BB-7B00-4E1D-BDCE-4E2A035CD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A25FF-1BAE-47CD-9EF0-CAD5CD7F7111}"/>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5" name="Footer Placeholder 4">
            <a:extLst>
              <a:ext uri="{FF2B5EF4-FFF2-40B4-BE49-F238E27FC236}">
                <a16:creationId xmlns:a16="http://schemas.microsoft.com/office/drawing/2014/main" id="{A9060D4C-14D9-4305-BC16-3EB9FF303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169D4-2B5E-4991-8115-2F50640D19B3}"/>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226810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B94A-1658-4DB4-91E8-042D0143D3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9088B5-64D2-4627-9971-C93EFDC0E9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7B67D-00F4-491B-ACA4-FFC9421FC7AD}"/>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5" name="Footer Placeholder 4">
            <a:extLst>
              <a:ext uri="{FF2B5EF4-FFF2-40B4-BE49-F238E27FC236}">
                <a16:creationId xmlns:a16="http://schemas.microsoft.com/office/drawing/2014/main" id="{46892F9A-F22D-416D-9363-57451499D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79B1A-2D95-4B5D-852C-A02333C80431}"/>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128076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0BC9-CFD5-49D9-A342-3524C6CF1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48C608-08DA-469E-AA85-2FF563AD2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EE510-F500-4D12-8E9F-5CB3653C5AFD}"/>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5" name="Footer Placeholder 4">
            <a:extLst>
              <a:ext uri="{FF2B5EF4-FFF2-40B4-BE49-F238E27FC236}">
                <a16:creationId xmlns:a16="http://schemas.microsoft.com/office/drawing/2014/main" id="{18EAE6F7-CA00-445A-A3B8-FED4AC7FE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B2878-D348-4F70-A25F-BF6C6ADF9AAE}"/>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407241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E00C-3FF5-4754-8571-E256D6CA3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BF6BF-12FB-4C99-A769-C38989CF6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778A75-0A0D-4DCD-9152-6311A9374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6414B8-B075-4EB8-B455-C26BF7883973}"/>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6" name="Footer Placeholder 5">
            <a:extLst>
              <a:ext uri="{FF2B5EF4-FFF2-40B4-BE49-F238E27FC236}">
                <a16:creationId xmlns:a16="http://schemas.microsoft.com/office/drawing/2014/main" id="{28CEECC2-BFD0-4DA2-81D4-C6EBF601B9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D684B-46DD-4244-82B5-0D2F585195D9}"/>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289481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0B1E-55F7-477B-A67E-A64E91A604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18BBD-FD8D-4043-865D-43711113E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5BB59-5938-410B-AB92-810756F4B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01F905-3EAF-4707-89DA-347A96DF0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2FA56-F603-4BC2-B721-66E97FB158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2B8924-034B-4E27-BB11-21C5FF596691}"/>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8" name="Footer Placeholder 7">
            <a:extLst>
              <a:ext uri="{FF2B5EF4-FFF2-40B4-BE49-F238E27FC236}">
                <a16:creationId xmlns:a16="http://schemas.microsoft.com/office/drawing/2014/main" id="{113E39C5-E732-4896-B43F-BEEB4E778F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707797-416C-4A74-B168-933F30631D72}"/>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287059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6404-C575-4DE7-938A-541A18086D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112472-E8FF-449B-9B90-6E5483504304}"/>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4" name="Footer Placeholder 3">
            <a:extLst>
              <a:ext uri="{FF2B5EF4-FFF2-40B4-BE49-F238E27FC236}">
                <a16:creationId xmlns:a16="http://schemas.microsoft.com/office/drawing/2014/main" id="{5FB186F6-EC4E-461E-AADC-BE3104462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10745E-0885-4567-97EB-BA17CBF3F660}"/>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189056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06792-2C50-41EE-A19E-B1047C5F6DFA}"/>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3" name="Footer Placeholder 2">
            <a:extLst>
              <a:ext uri="{FF2B5EF4-FFF2-40B4-BE49-F238E27FC236}">
                <a16:creationId xmlns:a16="http://schemas.microsoft.com/office/drawing/2014/main" id="{F1CBD690-3C14-4670-BCD7-246F5B96A5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77A5D9-DCB7-475D-804F-7D6ECF1F4031}"/>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48593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ACBA-3527-43BA-A96F-6E37A28BF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8C02BF-A250-42B3-AE91-E1C88A917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D1311A-6E0A-484F-935F-19993A28A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9DD44-CDF3-4805-9B14-6FCCE79EB3C4}"/>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6" name="Footer Placeholder 5">
            <a:extLst>
              <a:ext uri="{FF2B5EF4-FFF2-40B4-BE49-F238E27FC236}">
                <a16:creationId xmlns:a16="http://schemas.microsoft.com/office/drawing/2014/main" id="{34E50CEC-78A9-48C6-A8C0-0898068BC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8F214-DD57-4CB1-B793-DA6BD4536A40}"/>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89122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B68E-33ED-4AB4-8AE4-E36F24E91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32EA4B-4F7F-4962-9364-5D2888A3B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80BFBE-FF82-4687-B270-D993B2806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F1EF9-8F3B-45A3-B941-D6A7FCB1B7F6}"/>
              </a:ext>
            </a:extLst>
          </p:cNvPr>
          <p:cNvSpPr>
            <a:spLocks noGrp="1"/>
          </p:cNvSpPr>
          <p:nvPr>
            <p:ph type="dt" sz="half" idx="10"/>
          </p:nvPr>
        </p:nvSpPr>
        <p:spPr/>
        <p:txBody>
          <a:bodyPr/>
          <a:lstStyle/>
          <a:p>
            <a:fld id="{B2CCCCFC-0970-46DB-9F9D-CF96C74AFCE1}" type="datetimeFigureOut">
              <a:rPr lang="en-IN" smtClean="0"/>
              <a:t>14-09-2020</a:t>
            </a:fld>
            <a:endParaRPr lang="en-IN"/>
          </a:p>
        </p:txBody>
      </p:sp>
      <p:sp>
        <p:nvSpPr>
          <p:cNvPr id="6" name="Footer Placeholder 5">
            <a:extLst>
              <a:ext uri="{FF2B5EF4-FFF2-40B4-BE49-F238E27FC236}">
                <a16:creationId xmlns:a16="http://schemas.microsoft.com/office/drawing/2014/main" id="{403F6263-C435-455E-9F71-BC7470B96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03F857-D6CF-4E2B-87ED-57A7E15B5C71}"/>
              </a:ext>
            </a:extLst>
          </p:cNvPr>
          <p:cNvSpPr>
            <a:spLocks noGrp="1"/>
          </p:cNvSpPr>
          <p:nvPr>
            <p:ph type="sldNum" sz="quarter" idx="12"/>
          </p:nvPr>
        </p:nvSpPr>
        <p:spPr/>
        <p:txBody>
          <a:bodyPr/>
          <a:lstStyle/>
          <a:p>
            <a:fld id="{3B4D2EF8-1434-408D-BD76-8AE4E0B1AB62}" type="slidenum">
              <a:rPr lang="en-IN" smtClean="0"/>
              <a:t>‹#›</a:t>
            </a:fld>
            <a:endParaRPr lang="en-IN"/>
          </a:p>
        </p:txBody>
      </p:sp>
    </p:spTree>
    <p:extLst>
      <p:ext uri="{BB962C8B-B14F-4D97-AF65-F5344CB8AC3E}">
        <p14:creationId xmlns:p14="http://schemas.microsoft.com/office/powerpoint/2010/main" val="197062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C9A35-0470-42F5-9D0D-2349918C6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170961-E0BF-4978-A99E-642FB8087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C1AEC-B080-4774-86F1-F4C45E84AF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CCCFC-0970-46DB-9F9D-CF96C74AFCE1}" type="datetimeFigureOut">
              <a:rPr lang="en-IN" smtClean="0"/>
              <a:t>14-09-2020</a:t>
            </a:fld>
            <a:endParaRPr lang="en-IN"/>
          </a:p>
        </p:txBody>
      </p:sp>
      <p:sp>
        <p:nvSpPr>
          <p:cNvPr id="5" name="Footer Placeholder 4">
            <a:extLst>
              <a:ext uri="{FF2B5EF4-FFF2-40B4-BE49-F238E27FC236}">
                <a16:creationId xmlns:a16="http://schemas.microsoft.com/office/drawing/2014/main" id="{1D13967F-B48C-45E3-A642-CF08DFFFB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5E3979-2B21-42FE-A3F3-263A506F1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D2EF8-1434-408D-BD76-8AE4E0B1AB62}" type="slidenum">
              <a:rPr lang="en-IN" smtClean="0"/>
              <a:t>‹#›</a:t>
            </a:fld>
            <a:endParaRPr lang="en-IN"/>
          </a:p>
        </p:txBody>
      </p:sp>
    </p:spTree>
    <p:extLst>
      <p:ext uri="{BB962C8B-B14F-4D97-AF65-F5344CB8AC3E}">
        <p14:creationId xmlns:p14="http://schemas.microsoft.com/office/powerpoint/2010/main" val="929944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0.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BEEC1-F131-4554-8638-DBCA9A5F7C12}"/>
              </a:ext>
            </a:extLst>
          </p:cNvPr>
          <p:cNvSpPr txBox="1"/>
          <p:nvPr/>
        </p:nvSpPr>
        <p:spPr>
          <a:xfrm>
            <a:off x="1415988" y="195463"/>
            <a:ext cx="9081856" cy="523220"/>
          </a:xfrm>
          <a:prstGeom prst="rect">
            <a:avLst/>
          </a:prstGeom>
          <a:noFill/>
        </p:spPr>
        <p:txBody>
          <a:bodyPr wrap="square" rtlCol="0">
            <a:spAutoFit/>
          </a:bodyPr>
          <a:lstStyle/>
          <a:p>
            <a:pPr algn="ctr"/>
            <a:r>
              <a:rPr lang="en-IN" sz="2800" b="1" dirty="0">
                <a:effectLst/>
                <a:latin typeface="Times New Roman" panose="02020603050405020304" pitchFamily="18" charset="0"/>
                <a:ea typeface="Calibri" panose="020F0502020204030204" pitchFamily="34" charset="0"/>
                <a:cs typeface="Vrinda" panose="020B0502040204020203" pitchFamily="34" charset="0"/>
              </a:rPr>
              <a:t>Investigation of the Magnetic Properties of RNiO</a:t>
            </a:r>
            <a:r>
              <a:rPr lang="en-IN" sz="2800" b="1" baseline="-25000" dirty="0">
                <a:effectLst/>
                <a:latin typeface="Times New Roman" panose="02020603050405020304" pitchFamily="18" charset="0"/>
                <a:ea typeface="Calibri" panose="020F0502020204030204" pitchFamily="34" charset="0"/>
                <a:cs typeface="Vrinda" panose="020B0502040204020203" pitchFamily="34" charset="0"/>
              </a:rPr>
              <a:t>3</a:t>
            </a:r>
            <a:endParaRPr lang="en-IN" sz="2800" b="1" dirty="0">
              <a:effectLst/>
              <a:latin typeface="Calibri" panose="020F0502020204030204" pitchFamily="34" charset="0"/>
              <a:ea typeface="Calibri" panose="020F0502020204030204" pitchFamily="34" charset="0"/>
              <a:cs typeface="Vrinda" panose="020B0502040204020203" pitchFamily="34" charset="0"/>
            </a:endParaRPr>
          </a:p>
        </p:txBody>
      </p:sp>
      <p:pic>
        <p:nvPicPr>
          <p:cNvPr id="5" name="Picture 4">
            <a:extLst>
              <a:ext uri="{FF2B5EF4-FFF2-40B4-BE49-F238E27FC236}">
                <a16:creationId xmlns:a16="http://schemas.microsoft.com/office/drawing/2014/main" id="{561435C0-468E-4AB0-817A-5E6B48D31E6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07875" y="1149570"/>
            <a:ext cx="1898082" cy="1718252"/>
          </a:xfrm>
          <a:prstGeom prst="rect">
            <a:avLst/>
          </a:prstGeom>
        </p:spPr>
      </p:pic>
      <p:sp>
        <p:nvSpPr>
          <p:cNvPr id="6" name="TextBox 5">
            <a:extLst>
              <a:ext uri="{FF2B5EF4-FFF2-40B4-BE49-F238E27FC236}">
                <a16:creationId xmlns:a16="http://schemas.microsoft.com/office/drawing/2014/main" id="{D28BA933-0B5D-4708-9B66-ED68AB2E96C0}"/>
              </a:ext>
            </a:extLst>
          </p:cNvPr>
          <p:cNvSpPr txBox="1"/>
          <p:nvPr/>
        </p:nvSpPr>
        <p:spPr>
          <a:xfrm>
            <a:off x="976543" y="3210053"/>
            <a:ext cx="9960746" cy="2198872"/>
          </a:xfrm>
          <a:prstGeom prst="rect">
            <a:avLst/>
          </a:prstGeom>
          <a:noFill/>
        </p:spPr>
        <p:txBody>
          <a:bodyPr wrap="square" rtlCol="0">
            <a:spAutoFit/>
          </a:bodyPr>
          <a:lstStyle/>
          <a:p>
            <a:pPr marL="0" marR="0" algn="ctr">
              <a:lnSpc>
                <a:spcPct val="107000"/>
              </a:lnSpc>
              <a:spcBef>
                <a:spcPts val="0"/>
              </a:spcBef>
              <a:spcAft>
                <a:spcPts val="800"/>
              </a:spcAft>
            </a:pPr>
            <a:r>
              <a:rPr lang="en-IN" sz="2400" b="1" dirty="0">
                <a:effectLst/>
                <a:latin typeface="Kalpurush" panose="02000600000000000000" pitchFamily="2" charset="0"/>
                <a:ea typeface="Calibri" panose="020F0502020204030204" pitchFamily="34" charset="0"/>
                <a:cs typeface="Vrinda" panose="020B0502040204020203" pitchFamily="34" charset="0"/>
              </a:rPr>
              <a:t>Sahil Islam</a:t>
            </a:r>
            <a:endParaRPr lang="en-IN" sz="2400" b="1"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Exam Roll No: MPHD_____________</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Registration No:133-136 of 2015-2016</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Department of Physics</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80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Jadavpur University</a:t>
            </a:r>
            <a:endParaRPr lang="en-IN" sz="20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A91FFDD8-D3BD-4B6A-9CB3-6CBB2228304F}"/>
              </a:ext>
            </a:extLst>
          </p:cNvPr>
          <p:cNvSpPr txBox="1"/>
          <p:nvPr/>
        </p:nvSpPr>
        <p:spPr>
          <a:xfrm>
            <a:off x="3648722" y="5548543"/>
            <a:ext cx="4616388" cy="1171988"/>
          </a:xfrm>
          <a:prstGeom prst="rect">
            <a:avLst/>
          </a:prstGeom>
          <a:noFill/>
        </p:spPr>
        <p:txBody>
          <a:bodyPr wrap="square" rtlCol="0">
            <a:spAutoFit/>
          </a:bodyPr>
          <a:lstStyle/>
          <a:p>
            <a:pPr marL="0" marR="0" algn="ctr">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Vrinda" panose="020B0502040204020203" pitchFamily="34" charset="0"/>
              </a:rPr>
              <a:t>A project submitted for the final semester of</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Vrinda" panose="020B0502040204020203" pitchFamily="34" charset="0"/>
              </a:rPr>
              <a:t>Master of Science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Vrinda" panose="020B0502040204020203" pitchFamily="34" charset="0"/>
              </a:rPr>
              <a:t>2020</a:t>
            </a:r>
            <a:endParaRPr lang="en-IN" sz="1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20983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640BDD-695C-42FE-B78C-0C0858252993}"/>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Formulation</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8E422B-6DC8-4BFC-B38A-2360F5293EF8}"/>
              </a:ext>
            </a:extLst>
          </p:cNvPr>
          <p:cNvSpPr txBox="1"/>
          <p:nvPr/>
        </p:nvSpPr>
        <p:spPr>
          <a:xfrm>
            <a:off x="1122045" y="800273"/>
            <a:ext cx="28575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Magnetization</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477D30-9674-44A2-949B-C11FE759A132}"/>
                  </a:ext>
                </a:extLst>
              </p:cNvPr>
              <p:cNvSpPr txBox="1"/>
              <p:nvPr/>
            </p:nvSpPr>
            <p:spPr>
              <a:xfrm>
                <a:off x="2686050" y="1261938"/>
                <a:ext cx="4867275"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0">
                          <a:latin typeface="Cambria Math" panose="02040503050406030204" pitchFamily="18" charset="0"/>
                        </a:rPr>
                        <m:t>=</m:t>
                      </m:r>
                      <m:func>
                        <m:funcPr>
                          <m:ctrlPr>
                            <a:rPr lang="en-IN" i="1">
                              <a:latin typeface="Cambria Math" panose="02040503050406030204" pitchFamily="18" charset="0"/>
                            </a:rPr>
                          </m:ctrlPr>
                        </m:funcPr>
                        <m:fName>
                          <m:r>
                            <m:rPr>
                              <m:sty m:val="p"/>
                            </m:rPr>
                            <a:rPr lang="en-IN" i="0">
                              <a:latin typeface="Cambria Math" panose="02040503050406030204" pitchFamily="18" charset="0"/>
                            </a:rPr>
                            <m:t>tanh</m:t>
                          </m:r>
                        </m:fName>
                        <m:e>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r>
                                    <a:rPr lang="en-IN" i="0">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𝐵</m:t>
                                      </m:r>
                                    </m:sub>
                                  </m:sSub>
                                  <m:r>
                                    <a:rPr lang="en-IN" i="1">
                                      <a:latin typeface="Cambria Math" panose="02040503050406030204" pitchFamily="18" charset="0"/>
                                    </a:rPr>
                                    <m:t>𝑇</m:t>
                                  </m:r>
                                </m:den>
                              </m:f>
                              <m:d>
                                <m:dPr>
                                  <m:ctrlPr>
                                    <a:rPr lang="en-IN" i="1">
                                      <a:latin typeface="Cambria Math" panose="02040503050406030204" pitchFamily="18" charset="0"/>
                                    </a:rPr>
                                  </m:ctrlPr>
                                </m:dPr>
                                <m:e>
                                  <m:r>
                                    <a:rPr lang="en-IN" i="0">
                                      <a:latin typeface="Cambria Math" panose="02040503050406030204" pitchFamily="18" charset="0"/>
                                    </a:rPr>
                                    <m:t>3</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0">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𝑙</m:t>
                                      </m:r>
                                    </m:sub>
                                  </m:sSub>
                                  <m:r>
                                    <a:rPr lang="en-IN" i="0">
                                      <a:latin typeface="Cambria Math" panose="02040503050406030204" pitchFamily="18" charset="0"/>
                                    </a:rPr>
                                    <m:t>+</m:t>
                                  </m:r>
                                  <m:r>
                                    <a:rPr lang="en-IN" i="1">
                                      <a:latin typeface="Cambria Math" panose="02040503050406030204" pitchFamily="18" charset="0"/>
                                    </a:rPr>
                                    <m:t>𝐻</m:t>
                                  </m:r>
                                </m:e>
                              </m:d>
                            </m:e>
                          </m:d>
                        </m:e>
                      </m:func>
                    </m:oMath>
                  </m:oMathPara>
                </a14:m>
                <a:endParaRPr lang="en-IN" dirty="0"/>
              </a:p>
            </p:txBody>
          </p:sp>
        </mc:Choice>
        <mc:Fallback xmlns="">
          <p:sp>
            <p:nvSpPr>
              <p:cNvPr id="9" name="TextBox 8">
                <a:extLst>
                  <a:ext uri="{FF2B5EF4-FFF2-40B4-BE49-F238E27FC236}">
                    <a16:creationId xmlns:a16="http://schemas.microsoft.com/office/drawing/2014/main" id="{CB477D30-9674-44A2-949B-C11FE759A132}"/>
                  </a:ext>
                </a:extLst>
              </p:cNvPr>
              <p:cNvSpPr txBox="1">
                <a:spLocks noRot="1" noChangeAspect="1" noMove="1" noResize="1" noEditPoints="1" noAdjustHandles="1" noChangeArrowheads="1" noChangeShapeType="1" noTextEdit="1"/>
              </p:cNvSpPr>
              <p:nvPr/>
            </p:nvSpPr>
            <p:spPr>
              <a:xfrm>
                <a:off x="2686050" y="1261938"/>
                <a:ext cx="4867275" cy="7087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2A3E7F-FA06-429E-93FC-DB9203D0602A}"/>
                  </a:ext>
                </a:extLst>
              </p:cNvPr>
              <p:cNvSpPr txBox="1"/>
              <p:nvPr/>
            </p:nvSpPr>
            <p:spPr>
              <a:xfrm>
                <a:off x="3571874" y="1969641"/>
                <a:ext cx="4067175"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𝑙</m:t>
                          </m:r>
                        </m:sub>
                      </m:sSub>
                      <m:r>
                        <a:rPr lang="en-IN" i="0">
                          <a:latin typeface="Cambria Math" panose="02040503050406030204" pitchFamily="18" charset="0"/>
                        </a:rPr>
                        <m:t>=</m:t>
                      </m:r>
                      <m:func>
                        <m:funcPr>
                          <m:ctrlPr>
                            <a:rPr lang="en-IN" i="1">
                              <a:latin typeface="Cambria Math" panose="02040503050406030204" pitchFamily="18" charset="0"/>
                            </a:rPr>
                          </m:ctrlPr>
                        </m:funcPr>
                        <m:fName>
                          <m:r>
                            <m:rPr>
                              <m:sty m:val="p"/>
                            </m:rPr>
                            <a:rPr lang="en-IN" i="0">
                              <a:latin typeface="Cambria Math" panose="02040503050406030204" pitchFamily="18" charset="0"/>
                            </a:rPr>
                            <m:t>tanh</m:t>
                          </m:r>
                        </m:fName>
                        <m:e>
                          <m:d>
                            <m:dPr>
                              <m:begChr m:val="["/>
                              <m:endChr m:val="]"/>
                              <m:ctrlPr>
                                <a:rPr lang="en-IN" i="1">
                                  <a:latin typeface="Cambria Math" panose="02040503050406030204" pitchFamily="18" charset="0"/>
                                </a:rPr>
                              </m:ctrlPr>
                            </m:dPr>
                            <m:e>
                              <m:f>
                                <m:fPr>
                                  <m:ctrlPr>
                                    <a:rPr lang="en-IN" i="1">
                                      <a:latin typeface="Cambria Math" panose="02040503050406030204" pitchFamily="18" charset="0"/>
                                    </a:rPr>
                                  </m:ctrlPr>
                                </m:fPr>
                                <m:num>
                                  <m:r>
                                    <a:rPr lang="en-IN" i="0">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𝐵</m:t>
                                      </m:r>
                                    </m:sub>
                                  </m:sSub>
                                  <m:r>
                                    <a:rPr lang="en-IN" i="1">
                                      <a:latin typeface="Cambria Math" panose="02040503050406030204" pitchFamily="18" charset="0"/>
                                    </a:rPr>
                                    <m:t>𝑇</m:t>
                                  </m:r>
                                </m:den>
                              </m:f>
                              <m:d>
                                <m:dPr>
                                  <m:ctrlPr>
                                    <a:rPr lang="en-IN" i="1">
                                      <a:latin typeface="Cambria Math" panose="02040503050406030204" pitchFamily="18" charset="0"/>
                                    </a:rPr>
                                  </m:ctrlPr>
                                </m:dPr>
                                <m:e>
                                  <m:r>
                                    <a:rPr lang="en-IN" i="0">
                                      <a:latin typeface="Cambria Math" panose="02040503050406030204" pitchFamily="18" charset="0"/>
                                    </a:rPr>
                                    <m:t>3</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0">
                                          <a:latin typeface="Cambria Math" panose="02040503050406030204" pitchFamily="18" charset="0"/>
                                        </a:rPr>
                                        <m:t>1</m:t>
                                      </m:r>
                                    </m:sub>
                                  </m:sSub>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0">
                                      <a:latin typeface="Cambria Math" panose="02040503050406030204" pitchFamily="18" charset="0"/>
                                    </a:rPr>
                                    <m:t>+6</m:t>
                                  </m:r>
                                  <m:sSub>
                                    <m:sSubPr>
                                      <m:ctrlPr>
                                        <a:rPr lang="en-IN" i="1">
                                          <a:latin typeface="Cambria Math" panose="02040503050406030204" pitchFamily="18" charset="0"/>
                                        </a:rPr>
                                      </m:ctrlPr>
                                    </m:sSubPr>
                                    <m:e>
                                      <m:r>
                                        <a:rPr lang="en-IN" i="1">
                                          <a:latin typeface="Cambria Math" panose="02040503050406030204" pitchFamily="18" charset="0"/>
                                        </a:rPr>
                                        <m:t>𝐽</m:t>
                                      </m:r>
                                    </m:e>
                                    <m:sub>
                                      <m:r>
                                        <a:rPr lang="en-IN" i="0">
                                          <a:latin typeface="Cambria Math" panose="02040503050406030204" pitchFamily="18" charset="0"/>
                                        </a:rPr>
                                        <m:t>2</m:t>
                                      </m:r>
                                    </m:sub>
                                  </m:sSub>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𝑙</m:t>
                                      </m:r>
                                    </m:sub>
                                  </m:sSub>
                                  <m:r>
                                    <a:rPr lang="en-IN" i="0">
                                      <a:latin typeface="Cambria Math" panose="02040503050406030204" pitchFamily="18" charset="0"/>
                                    </a:rPr>
                                    <m:t>+6</m:t>
                                  </m:r>
                                  <m:r>
                                    <a:rPr lang="en-IN" i="1">
                                      <a:latin typeface="Cambria Math" panose="02040503050406030204" pitchFamily="18" charset="0"/>
                                    </a:rPr>
                                    <m:t>𝐻</m:t>
                                  </m:r>
                                </m:e>
                              </m:d>
                            </m:e>
                          </m:d>
                        </m:e>
                      </m:func>
                    </m:oMath>
                  </m:oMathPara>
                </a14:m>
                <a:endParaRPr lang="en-IN" dirty="0"/>
              </a:p>
            </p:txBody>
          </p:sp>
        </mc:Choice>
        <mc:Fallback xmlns="">
          <p:sp>
            <p:nvSpPr>
              <p:cNvPr id="11" name="TextBox 10">
                <a:extLst>
                  <a:ext uri="{FF2B5EF4-FFF2-40B4-BE49-F238E27FC236}">
                    <a16:creationId xmlns:a16="http://schemas.microsoft.com/office/drawing/2014/main" id="{3C2A3E7F-FA06-429E-93FC-DB9203D0602A}"/>
                  </a:ext>
                </a:extLst>
              </p:cNvPr>
              <p:cNvSpPr txBox="1">
                <a:spLocks noRot="1" noChangeAspect="1" noMove="1" noResize="1" noEditPoints="1" noAdjustHandles="1" noChangeArrowheads="1" noChangeShapeType="1" noTextEdit="1"/>
              </p:cNvSpPr>
              <p:nvPr/>
            </p:nvSpPr>
            <p:spPr>
              <a:xfrm>
                <a:off x="3571874" y="1969641"/>
                <a:ext cx="4067175" cy="7087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A7BC39E-228D-4195-A80B-CAF48EEF898A}"/>
                  </a:ext>
                </a:extLst>
              </p:cNvPr>
              <p:cNvSpPr txBox="1"/>
              <p:nvPr/>
            </p:nvSpPr>
            <p:spPr>
              <a:xfrm>
                <a:off x="3571874" y="3231798"/>
                <a:ext cx="4810125" cy="3944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m:t>
                      </m:r>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sSub>
                            <m:sSubPr>
                              <m:ctrlPr>
                                <a:rPr lang="en-IN" i="1">
                                  <a:latin typeface="Cambria Math" panose="02040503050406030204" pitchFamily="18" charset="0"/>
                                </a:rPr>
                              </m:ctrlPr>
                            </m:sSubPr>
                            <m:e>
                              <m:r>
                                <a:rPr lang="en-IN" i="1">
                                  <a:latin typeface="Cambria Math" panose="02040503050406030204" pitchFamily="18" charset="0"/>
                                </a:rPr>
                                <m:t>𝑗</m:t>
                              </m:r>
                            </m:e>
                            <m:sub>
                              <m:r>
                                <a:rPr lang="en-IN" i="0">
                                  <a:latin typeface="Cambria Math" panose="02040503050406030204" pitchFamily="18" charset="0"/>
                                </a:rPr>
                                <m:t>1</m:t>
                              </m:r>
                            </m:sub>
                          </m:sSub>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sSub>
                            <m:sSubPr>
                              <m:ctrlPr>
                                <a:rPr lang="en-IN" i="1">
                                  <a:latin typeface="Cambria Math" panose="02040503050406030204" pitchFamily="18" charset="0"/>
                                </a:rPr>
                              </m:ctrlPr>
                            </m:sSubPr>
                            <m:e>
                              <m:r>
                                <a:rPr lang="en-IN" i="1">
                                  <a:latin typeface="Cambria Math" panose="02040503050406030204" pitchFamily="18" charset="0"/>
                                </a:rPr>
                                <m:t>𝑗</m:t>
                              </m:r>
                            </m:e>
                            <m:sub>
                              <m:r>
                                <a:rPr lang="en-IN" i="0">
                                  <a:latin typeface="Cambria Math" panose="02040503050406030204" pitchFamily="18" charset="0"/>
                                </a:rPr>
                                <m:t>2</m:t>
                              </m:r>
                            </m:sub>
                          </m:sSub>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sSub>
                            <m:sSubPr>
                              <m:ctrlPr>
                                <a:rPr lang="en-IN" i="1">
                                  <a:latin typeface="Cambria Math" panose="02040503050406030204" pitchFamily="18" charset="0"/>
                                </a:rPr>
                              </m:ctrlPr>
                            </m:sSubPr>
                            <m:e>
                              <m:r>
                                <a:rPr lang="en-IN" i="1">
                                  <a:latin typeface="Cambria Math" panose="02040503050406030204" pitchFamily="18" charset="0"/>
                                </a:rPr>
                                <m:t>𝑗</m:t>
                              </m:r>
                            </m:e>
                            <m:sub>
                              <m:r>
                                <a:rPr lang="en-IN" i="0">
                                  <a:latin typeface="Cambria Math" panose="02040503050406030204" pitchFamily="18" charset="0"/>
                                </a:rPr>
                                <m:t>3</m:t>
                              </m:r>
                            </m:sub>
                          </m:sSub>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sSub>
                            <m:sSubPr>
                              <m:ctrlPr>
                                <a:rPr lang="en-IN" i="1">
                                  <a:latin typeface="Cambria Math" panose="02040503050406030204" pitchFamily="18" charset="0"/>
                                </a:rPr>
                              </m:ctrlPr>
                            </m:sSubPr>
                            <m:e>
                              <m:r>
                                <a:rPr lang="en-IN" i="1">
                                  <a:latin typeface="Cambria Math" panose="02040503050406030204" pitchFamily="18" charset="0"/>
                                </a:rPr>
                                <m:t>𝑗</m:t>
                              </m:r>
                            </m:e>
                            <m:sub>
                              <m:r>
                                <a:rPr lang="en-IN" i="0">
                                  <a:latin typeface="Cambria Math" panose="02040503050406030204" pitchFamily="18" charset="0"/>
                                </a:rPr>
                                <m:t>4</m:t>
                              </m:r>
                            </m:sub>
                          </m:sSub>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0">
                                  <a:latin typeface="Cambria Math" panose="02040503050406030204" pitchFamily="18" charset="0"/>
                                </a:rPr>
                                <m:t>1</m:t>
                              </m:r>
                            </m:sub>
                          </m:sSub>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0">
                                  <a:latin typeface="Cambria Math" panose="02040503050406030204" pitchFamily="18" charset="0"/>
                                </a:rPr>
                                <m:t>2</m:t>
                              </m:r>
                            </m:sub>
                          </m:sSub>
                        </m:sub>
                      </m:sSub>
                    </m:oMath>
                  </m:oMathPara>
                </a14:m>
                <a:endParaRPr lang="en-IN" dirty="0"/>
              </a:p>
            </p:txBody>
          </p:sp>
        </mc:Choice>
        <mc:Fallback xmlns="">
          <p:sp>
            <p:nvSpPr>
              <p:cNvPr id="13" name="TextBox 12">
                <a:extLst>
                  <a:ext uri="{FF2B5EF4-FFF2-40B4-BE49-F238E27FC236}">
                    <a16:creationId xmlns:a16="http://schemas.microsoft.com/office/drawing/2014/main" id="{6A7BC39E-228D-4195-A80B-CAF48EEF898A}"/>
                  </a:ext>
                </a:extLst>
              </p:cNvPr>
              <p:cNvSpPr txBox="1">
                <a:spLocks noRot="1" noChangeAspect="1" noMove="1" noResize="1" noEditPoints="1" noAdjustHandles="1" noChangeArrowheads="1" noChangeShapeType="1" noTextEdit="1"/>
              </p:cNvSpPr>
              <p:nvPr/>
            </p:nvSpPr>
            <p:spPr>
              <a:xfrm>
                <a:off x="3571874" y="3231798"/>
                <a:ext cx="4810125" cy="394403"/>
              </a:xfrm>
              <a:prstGeom prst="rect">
                <a:avLst/>
              </a:prstGeom>
              <a:blipFill>
                <a:blip r:embed="rId4"/>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AB79278-BDE3-41A2-BB04-0F06123823F1}"/>
                  </a:ext>
                </a:extLst>
              </p:cNvPr>
              <p:cNvSpPr txBox="1"/>
              <p:nvPr/>
            </p:nvSpPr>
            <p:spPr>
              <a:xfrm>
                <a:off x="3571874" y="3994974"/>
                <a:ext cx="1724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m:t>
                      </m:r>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𝑖</m:t>
                          </m:r>
                        </m:sub>
                      </m:sSub>
                      <m:r>
                        <a:rPr lang="en-IN" i="0">
                          <a:latin typeface="Cambria Math" panose="02040503050406030204" pitchFamily="18" charset="0"/>
                        </a:rPr>
                        <m:t>+6</m:t>
                      </m:r>
                      <m:sSub>
                        <m:sSubPr>
                          <m:ctrlPr>
                            <a:rPr lang="en-IN" i="1">
                              <a:latin typeface="Cambria Math" panose="02040503050406030204" pitchFamily="18" charset="0"/>
                            </a:rPr>
                          </m:ctrlPr>
                        </m:sSubPr>
                        <m:e>
                          <m:r>
                            <a:rPr lang="en-IN" i="1">
                              <a:latin typeface="Cambria Math" panose="02040503050406030204" pitchFamily="18" charset="0"/>
                            </a:rPr>
                            <m:t>𝑚</m:t>
                          </m:r>
                        </m:e>
                        <m:sub>
                          <m:r>
                            <a:rPr lang="en-IN" i="1">
                              <a:latin typeface="Cambria Math" panose="02040503050406030204" pitchFamily="18" charset="0"/>
                            </a:rPr>
                            <m:t>𝑙</m:t>
                          </m:r>
                        </m:sub>
                      </m:sSub>
                    </m:oMath>
                  </m:oMathPara>
                </a14:m>
                <a:endParaRPr lang="en-IN" dirty="0"/>
              </a:p>
            </p:txBody>
          </p:sp>
        </mc:Choice>
        <mc:Fallback xmlns="">
          <p:sp>
            <p:nvSpPr>
              <p:cNvPr id="15" name="TextBox 14">
                <a:extLst>
                  <a:ext uri="{FF2B5EF4-FFF2-40B4-BE49-F238E27FC236}">
                    <a16:creationId xmlns:a16="http://schemas.microsoft.com/office/drawing/2014/main" id="{AAB79278-BDE3-41A2-BB04-0F06123823F1}"/>
                  </a:ext>
                </a:extLst>
              </p:cNvPr>
              <p:cNvSpPr txBox="1">
                <a:spLocks noRot="1" noChangeAspect="1" noMove="1" noResize="1" noEditPoints="1" noAdjustHandles="1" noChangeArrowheads="1" noChangeShapeType="1" noTextEdit="1"/>
              </p:cNvSpPr>
              <p:nvPr/>
            </p:nvSpPr>
            <p:spPr>
              <a:xfrm>
                <a:off x="3571874" y="3994974"/>
                <a:ext cx="1724026"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50FF1DE-98E1-4A3D-9599-EEA90B83CA89}"/>
                  </a:ext>
                </a:extLst>
              </p:cNvPr>
              <p:cNvSpPr txBox="1"/>
              <p:nvPr/>
            </p:nvSpPr>
            <p:spPr>
              <a:xfrm>
                <a:off x="3571874" y="5001642"/>
                <a:ext cx="7991476" cy="777264"/>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𝑴</m:t>
                      </m:r>
                      <m:r>
                        <a:rPr lang="en-IN" sz="2000" b="1" i="0">
                          <a:latin typeface="Cambria Math" panose="02040503050406030204" pitchFamily="18" charset="0"/>
                        </a:rPr>
                        <m:t>=</m:t>
                      </m:r>
                      <m:func>
                        <m:funcPr>
                          <m:ctrlPr>
                            <a:rPr lang="en-IN" sz="2000" b="1" i="1">
                              <a:latin typeface="Cambria Math" panose="02040503050406030204" pitchFamily="18" charset="0"/>
                            </a:rPr>
                          </m:ctrlPr>
                        </m:funcPr>
                        <m:fName>
                          <m:r>
                            <a:rPr lang="en-IN" sz="2000" b="1" i="0">
                              <a:latin typeface="Cambria Math" panose="02040503050406030204" pitchFamily="18" charset="0"/>
                            </a:rPr>
                            <m:t>𝐭𝐚𝐧𝐡</m:t>
                          </m:r>
                        </m:fName>
                        <m:e>
                          <m:d>
                            <m:dPr>
                              <m:begChr m:val="["/>
                              <m:endChr m:val="]"/>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den>
                              </m:f>
                              <m:d>
                                <m:dPr>
                                  <m:ctrlPr>
                                    <a:rPr lang="en-IN" sz="2000" b="1" i="1">
                                      <a:latin typeface="Cambria Math" panose="02040503050406030204" pitchFamily="18" charset="0"/>
                                    </a:rPr>
                                  </m:ctrlPr>
                                </m:dPr>
                                <m:e>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𝟏</m:t>
                                      </m:r>
                                    </m:sub>
                                  </m:sSub>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1">
                                      <a:latin typeface="Cambria Math" panose="02040503050406030204" pitchFamily="18" charset="0"/>
                                    </a:rPr>
                                    <m:t>𝑯</m:t>
                                  </m:r>
                                </m:e>
                              </m:d>
                            </m:e>
                          </m:d>
                        </m:e>
                      </m:func>
                      <m:r>
                        <a:rPr lang="en-IN" sz="2000" b="1" i="0">
                          <a:latin typeface="Cambria Math" panose="02040503050406030204" pitchFamily="18" charset="0"/>
                        </a:rPr>
                        <m:t>+</m:t>
                      </m:r>
                      <m:r>
                        <a:rPr lang="en-IN" sz="2000" b="1" i="0">
                          <a:latin typeface="Cambria Math" panose="02040503050406030204" pitchFamily="18" charset="0"/>
                        </a:rPr>
                        <m:t>𝟔</m:t>
                      </m:r>
                      <m:func>
                        <m:funcPr>
                          <m:ctrlPr>
                            <a:rPr lang="en-IN" sz="2000" b="1" i="1">
                              <a:latin typeface="Cambria Math" panose="02040503050406030204" pitchFamily="18" charset="0"/>
                            </a:rPr>
                          </m:ctrlPr>
                        </m:funcPr>
                        <m:fName>
                          <m:r>
                            <a:rPr lang="en-IN" sz="2000" b="1" i="0">
                              <a:latin typeface="Cambria Math" panose="02040503050406030204" pitchFamily="18" charset="0"/>
                            </a:rPr>
                            <m:t>𝐭𝐚𝐧𝐡</m:t>
                          </m:r>
                        </m:fName>
                        <m:e>
                          <m:d>
                            <m:dPr>
                              <m:begChr m:val="["/>
                              <m:endChr m:val="]"/>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den>
                              </m:f>
                              <m:d>
                                <m:dPr>
                                  <m:ctrlPr>
                                    <a:rPr lang="en-IN" sz="2000" b="1" i="1">
                                      <a:latin typeface="Cambria Math" panose="02040503050406030204" pitchFamily="18" charset="0"/>
                                    </a:rPr>
                                  </m:ctrlPr>
                                </m:dPr>
                                <m:e>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𝟏</m:t>
                                      </m:r>
                                    </m:sub>
                                  </m:sSub>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𝒊</m:t>
                                      </m:r>
                                    </m:sub>
                                  </m:sSub>
                                  <m:r>
                                    <a:rPr lang="en-IN" sz="2000" b="1" i="0">
                                      <a:latin typeface="Cambria Math" panose="02040503050406030204" pitchFamily="18" charset="0"/>
                                    </a:rPr>
                                    <m:t>+</m:t>
                                  </m:r>
                                  <m:r>
                                    <a:rPr lang="en-IN" sz="2000" b="1" i="0">
                                      <a:latin typeface="Cambria Math" panose="02040503050406030204" pitchFamily="18" charset="0"/>
                                    </a:rPr>
                                    <m:t>𝟔</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𝟐</m:t>
                                      </m:r>
                                    </m:sub>
                                  </m:sSub>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0">
                                      <a:latin typeface="Cambria Math" panose="02040503050406030204" pitchFamily="18" charset="0"/>
                                    </a:rPr>
                                    <m:t>𝟔</m:t>
                                  </m:r>
                                  <m:r>
                                    <a:rPr lang="en-IN" sz="2000" b="1" i="1">
                                      <a:latin typeface="Cambria Math" panose="02040503050406030204" pitchFamily="18" charset="0"/>
                                    </a:rPr>
                                    <m:t>𝑯</m:t>
                                  </m:r>
                                </m:e>
                              </m:d>
                            </m:e>
                          </m:d>
                        </m:e>
                      </m:func>
                    </m:oMath>
                  </m:oMathPara>
                </a14:m>
                <a:endParaRPr lang="en-IN" b="1" dirty="0"/>
              </a:p>
            </p:txBody>
          </p:sp>
        </mc:Choice>
        <mc:Fallback xmlns="">
          <p:sp>
            <p:nvSpPr>
              <p:cNvPr id="17" name="TextBox 16">
                <a:extLst>
                  <a:ext uri="{FF2B5EF4-FFF2-40B4-BE49-F238E27FC236}">
                    <a16:creationId xmlns:a16="http://schemas.microsoft.com/office/drawing/2014/main" id="{F50FF1DE-98E1-4A3D-9599-EEA90B83CA89}"/>
                  </a:ext>
                </a:extLst>
              </p:cNvPr>
              <p:cNvSpPr txBox="1">
                <a:spLocks noRot="1" noChangeAspect="1" noMove="1" noResize="1" noEditPoints="1" noAdjustHandles="1" noChangeArrowheads="1" noChangeShapeType="1" noTextEdit="1"/>
              </p:cNvSpPr>
              <p:nvPr/>
            </p:nvSpPr>
            <p:spPr>
              <a:xfrm>
                <a:off x="3571874" y="5001642"/>
                <a:ext cx="7991476" cy="777264"/>
              </a:xfrm>
              <a:prstGeom prst="rect">
                <a:avLst/>
              </a:prstGeom>
              <a:blipFill>
                <a:blip r:embed="rId6"/>
                <a:stretch>
                  <a:fillRect/>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6401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06A207-10C3-4E3C-B604-BB8CA62DAD63}"/>
              </a:ext>
            </a:extLst>
          </p:cNvPr>
          <p:cNvSpPr txBox="1"/>
          <p:nvPr/>
        </p:nvSpPr>
        <p:spPr>
          <a:xfrm>
            <a:off x="5230649" y="107808"/>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DDC823-6B6F-4DDB-BDFC-02CD09E82D9D}"/>
              </a:ext>
            </a:extLst>
          </p:cNvPr>
          <p:cNvSpPr txBox="1"/>
          <p:nvPr/>
        </p:nvSpPr>
        <p:spPr>
          <a:xfrm>
            <a:off x="1122045" y="800273"/>
            <a:ext cx="28575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Susceptibility</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ACF32F-C5A1-407D-81D4-CEED3909A390}"/>
                  </a:ext>
                </a:extLst>
              </p:cNvPr>
              <p:cNvSpPr txBox="1"/>
              <p:nvPr/>
            </p:nvSpPr>
            <p:spPr>
              <a:xfrm>
                <a:off x="2550795" y="1419654"/>
                <a:ext cx="8679180" cy="100354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𝝌</m:t>
                      </m:r>
                      <m:r>
                        <a:rPr lang="en-IN" sz="2000" b="1" i="0">
                          <a:latin typeface="Cambria Math" panose="02040503050406030204" pitchFamily="18" charset="0"/>
                        </a:rPr>
                        <m:t>=</m:t>
                      </m:r>
                      <m:f>
                        <m:fPr>
                          <m:ctrlPr>
                            <a:rPr lang="en-IN" sz="2000" b="1" i="1">
                              <a:latin typeface="Cambria Math" panose="02040503050406030204" pitchFamily="18" charset="0"/>
                            </a:rPr>
                          </m:ctrlPr>
                        </m:fPr>
                        <m:num>
                          <m:d>
                            <m:dPr>
                              <m:ctrlPr>
                                <a:rPr lang="en-IN" sz="2000" b="1" i="1">
                                  <a:latin typeface="Cambria Math" panose="02040503050406030204" pitchFamily="18" charset="0"/>
                                </a:rPr>
                              </m:ctrlPr>
                            </m:dPr>
                            <m:e>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𝟏</m:t>
                                  </m:r>
                                </m:sub>
                              </m:sSub>
                              <m:sSubSup>
                                <m:sSubSupPr>
                                  <m:ctrlPr>
                                    <a:rPr lang="en-IN" sz="2000" b="1" i="1">
                                      <a:latin typeface="Cambria Math" panose="02040503050406030204" pitchFamily="18" charset="0"/>
                                    </a:rPr>
                                  </m:ctrlPr>
                                </m:sSubSupPr>
                                <m:e>
                                  <m:r>
                                    <a:rPr lang="en-IN" sz="2000" b="1" i="1">
                                      <a:latin typeface="Cambria Math" panose="02040503050406030204" pitchFamily="18" charset="0"/>
                                    </a:rPr>
                                    <m:t>𝒎</m:t>
                                  </m:r>
                                </m:e>
                                <m:sub>
                                  <m:r>
                                    <a:rPr lang="en-IN" sz="2000" b="1" i="1">
                                      <a:latin typeface="Cambria Math" panose="02040503050406030204" pitchFamily="18" charset="0"/>
                                    </a:rPr>
                                    <m:t>𝒍</m:t>
                                  </m:r>
                                </m:sub>
                                <m:sup>
                                  <m:r>
                                    <a:rPr lang="en-IN" sz="2000" b="1" i="0">
                                      <a:latin typeface="Cambria Math" panose="02040503050406030204" pitchFamily="18" charset="0"/>
                                    </a:rPr>
                                    <m:t>′</m:t>
                                  </m:r>
                                </m:sup>
                              </m:sSubSup>
                              <m:r>
                                <a:rPr lang="en-IN" sz="2000" b="1" i="0">
                                  <a:latin typeface="Cambria Math" panose="02040503050406030204" pitchFamily="18" charset="0"/>
                                </a:rPr>
                                <m:t>+</m:t>
                              </m:r>
                              <m:r>
                                <a:rPr lang="en-IN" sz="2000" b="1" i="0">
                                  <a:latin typeface="Cambria Math" panose="02040503050406030204" pitchFamily="18" charset="0"/>
                                </a:rPr>
                                <m:t>𝟏</m:t>
                              </m:r>
                            </m:e>
                          </m:d>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func>
                            <m:funcPr>
                              <m:ctrlPr>
                                <a:rPr lang="en-IN" sz="2000" b="1" i="1">
                                  <a:latin typeface="Cambria Math" panose="02040503050406030204" pitchFamily="18" charset="0"/>
                                </a:rPr>
                              </m:ctrlPr>
                            </m:funcPr>
                            <m:fName>
                              <m:sSup>
                                <m:sSupPr>
                                  <m:ctrlPr>
                                    <a:rPr lang="en-IN" sz="2000" b="1" i="1">
                                      <a:latin typeface="Cambria Math" panose="02040503050406030204" pitchFamily="18" charset="0"/>
                                    </a:rPr>
                                  </m:ctrlPr>
                                </m:sSupPr>
                                <m:e>
                                  <m:r>
                                    <a:rPr lang="en-IN" sz="2000" b="1" i="1">
                                      <a:latin typeface="Cambria Math" panose="02040503050406030204" pitchFamily="18" charset="0"/>
                                    </a:rPr>
                                    <m:t>𝒄𝒐𝒔𝒉</m:t>
                                  </m:r>
                                </m:e>
                                <m:sup>
                                  <m:r>
                                    <a:rPr lang="en-IN" sz="2000" b="1" i="0">
                                      <a:latin typeface="Cambria Math" panose="02040503050406030204" pitchFamily="18" charset="0"/>
                                    </a:rPr>
                                    <m:t>𝟐</m:t>
                                  </m:r>
                                </m:sup>
                              </m:sSup>
                            </m:fName>
                            <m:e>
                              <m:d>
                                <m:dPr>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𝟏</m:t>
                                          </m:r>
                                        </m:sub>
                                      </m:sSub>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1">
                                          <a:latin typeface="Cambria Math" panose="02040503050406030204" pitchFamily="18" charset="0"/>
                                        </a:rPr>
                                        <m:t>𝑯</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den>
                                  </m:f>
                                </m:e>
                              </m:d>
                            </m:e>
                          </m:func>
                        </m:den>
                      </m:f>
                      <m:r>
                        <a:rPr lang="en-IN" sz="2000" b="1" i="0">
                          <a:latin typeface="Cambria Math" panose="02040503050406030204" pitchFamily="18" charset="0"/>
                        </a:rPr>
                        <m:t>+</m:t>
                      </m:r>
                      <m:r>
                        <a:rPr lang="en-IN" sz="2000" b="1" i="0">
                          <a:latin typeface="Cambria Math" panose="02040503050406030204" pitchFamily="18" charset="0"/>
                        </a:rPr>
                        <m:t>𝟔</m:t>
                      </m:r>
                      <m:f>
                        <m:fPr>
                          <m:ctrlPr>
                            <a:rPr lang="en-IN" sz="2000" b="1" i="1">
                              <a:latin typeface="Cambria Math" panose="02040503050406030204" pitchFamily="18" charset="0"/>
                            </a:rPr>
                          </m:ctrlPr>
                        </m:fPr>
                        <m:num>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𝟏</m:t>
                              </m:r>
                            </m:sub>
                          </m:sSub>
                          <m:sSubSup>
                            <m:sSubSupPr>
                              <m:ctrlPr>
                                <a:rPr lang="en-IN" sz="2000" b="1" i="1">
                                  <a:latin typeface="Cambria Math" panose="02040503050406030204" pitchFamily="18" charset="0"/>
                                </a:rPr>
                              </m:ctrlPr>
                            </m:sSubSupPr>
                            <m:e>
                              <m:r>
                                <a:rPr lang="en-IN" sz="2000" b="1" i="1">
                                  <a:latin typeface="Cambria Math" panose="02040503050406030204" pitchFamily="18" charset="0"/>
                                </a:rPr>
                                <m:t>𝒎</m:t>
                              </m:r>
                            </m:e>
                            <m:sub>
                              <m:r>
                                <a:rPr lang="en-IN" sz="2000" b="1" i="1">
                                  <a:latin typeface="Cambria Math" panose="02040503050406030204" pitchFamily="18" charset="0"/>
                                </a:rPr>
                                <m:t>𝒊</m:t>
                              </m:r>
                            </m:sub>
                            <m:sup>
                              <m:r>
                                <a:rPr lang="en-IN" sz="2000" b="1" i="0">
                                  <a:latin typeface="Cambria Math" panose="02040503050406030204" pitchFamily="18" charset="0"/>
                                </a:rPr>
                                <m:t>′</m:t>
                              </m:r>
                            </m:sup>
                          </m:sSubSup>
                          <m:r>
                            <a:rPr lang="en-IN" sz="2000" b="1" i="0">
                              <a:latin typeface="Cambria Math" panose="02040503050406030204" pitchFamily="18" charset="0"/>
                            </a:rPr>
                            <m:t>+</m:t>
                          </m:r>
                          <m:r>
                            <a:rPr lang="en-IN" sz="2000" b="1" i="0">
                              <a:latin typeface="Cambria Math" panose="02040503050406030204" pitchFamily="18" charset="0"/>
                            </a:rPr>
                            <m:t>𝟔</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func>
                            <m:funcPr>
                              <m:ctrlPr>
                                <a:rPr lang="en-IN" sz="2000" b="1" i="1">
                                  <a:latin typeface="Cambria Math" panose="02040503050406030204" pitchFamily="18" charset="0"/>
                                </a:rPr>
                              </m:ctrlPr>
                            </m:funcPr>
                            <m:fName>
                              <m:sSup>
                                <m:sSupPr>
                                  <m:ctrlPr>
                                    <a:rPr lang="en-IN" sz="2000" b="1" i="1">
                                      <a:latin typeface="Cambria Math" panose="02040503050406030204" pitchFamily="18" charset="0"/>
                                    </a:rPr>
                                  </m:ctrlPr>
                                </m:sSupPr>
                                <m:e>
                                  <m:r>
                                    <a:rPr lang="en-IN" sz="2000" b="1" i="1">
                                      <a:latin typeface="Cambria Math" panose="02040503050406030204" pitchFamily="18" charset="0"/>
                                    </a:rPr>
                                    <m:t>𝒄𝒐𝒔𝒉</m:t>
                                  </m:r>
                                </m:e>
                                <m:sup>
                                  <m:r>
                                    <a:rPr lang="en-IN" sz="2000" b="1" i="0">
                                      <a:latin typeface="Cambria Math" panose="02040503050406030204" pitchFamily="18" charset="0"/>
                                    </a:rPr>
                                    <m:t>𝟐</m:t>
                                  </m:r>
                                </m:sup>
                              </m:sSup>
                            </m:fName>
                            <m:e>
                              <m:d>
                                <m:dPr>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𝟏</m:t>
                                          </m:r>
                                        </m:sub>
                                      </m:sSub>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𝒊</m:t>
                                          </m:r>
                                        </m:sub>
                                      </m:sSub>
                                      <m:r>
                                        <a:rPr lang="en-IN" sz="2000" b="1" i="0">
                                          <a:latin typeface="Cambria Math" panose="02040503050406030204" pitchFamily="18" charset="0"/>
                                        </a:rPr>
                                        <m:t>+</m:t>
                                      </m:r>
                                      <m:r>
                                        <a:rPr lang="en-IN" sz="2000" b="1" i="0">
                                          <a:latin typeface="Cambria Math" panose="02040503050406030204" pitchFamily="18" charset="0"/>
                                        </a:rPr>
                                        <m:t>𝟔</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𝟐</m:t>
                                          </m:r>
                                        </m:sub>
                                      </m:sSub>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0">
                                          <a:latin typeface="Cambria Math" panose="02040503050406030204" pitchFamily="18" charset="0"/>
                                        </a:rPr>
                                        <m:t>𝟔</m:t>
                                      </m:r>
                                      <m:r>
                                        <a:rPr lang="en-IN" sz="2000" b="1" i="1">
                                          <a:latin typeface="Cambria Math" panose="02040503050406030204" pitchFamily="18" charset="0"/>
                                        </a:rPr>
                                        <m:t>𝑯</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den>
                                  </m:f>
                                </m:e>
                              </m:d>
                            </m:e>
                          </m:func>
                          <m:r>
                            <a:rPr lang="en-IN" sz="2000" b="1" i="0">
                              <a:latin typeface="Cambria Math" panose="02040503050406030204" pitchFamily="18" charset="0"/>
                            </a:rPr>
                            <m:t>−</m:t>
                          </m:r>
                          <m:r>
                            <a:rPr lang="en-IN" sz="2000" b="1" i="0">
                              <a:latin typeface="Cambria Math" panose="02040503050406030204" pitchFamily="18" charset="0"/>
                            </a:rPr>
                            <m:t>𝟔</m:t>
                          </m:r>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0">
                                  <a:latin typeface="Cambria Math" panose="02040503050406030204" pitchFamily="18" charset="0"/>
                                </a:rPr>
                                <m:t>𝟐</m:t>
                              </m:r>
                            </m:sub>
                          </m:sSub>
                        </m:den>
                      </m:f>
                    </m:oMath>
                  </m:oMathPara>
                </a14:m>
                <a:endParaRPr lang="en-IN" sz="2000" b="1" dirty="0"/>
              </a:p>
            </p:txBody>
          </p:sp>
        </mc:Choice>
        <mc:Fallback xmlns="">
          <p:sp>
            <p:nvSpPr>
              <p:cNvPr id="9" name="TextBox 8">
                <a:extLst>
                  <a:ext uri="{FF2B5EF4-FFF2-40B4-BE49-F238E27FC236}">
                    <a16:creationId xmlns:a16="http://schemas.microsoft.com/office/drawing/2014/main" id="{4DACF32F-C5A1-407D-81D4-CEED3909A390}"/>
                  </a:ext>
                </a:extLst>
              </p:cNvPr>
              <p:cNvSpPr txBox="1">
                <a:spLocks noRot="1" noChangeAspect="1" noMove="1" noResize="1" noEditPoints="1" noAdjustHandles="1" noChangeArrowheads="1" noChangeShapeType="1" noTextEdit="1"/>
              </p:cNvSpPr>
              <p:nvPr/>
            </p:nvSpPr>
            <p:spPr>
              <a:xfrm>
                <a:off x="2550795" y="1419654"/>
                <a:ext cx="8679180" cy="1003544"/>
              </a:xfrm>
              <a:prstGeom prst="rect">
                <a:avLst/>
              </a:prstGeom>
              <a:blipFill>
                <a:blip r:embed="rId2"/>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5EF5F88-3375-42B6-9707-661F8072C6CA}"/>
                  </a:ext>
                </a:extLst>
              </p:cNvPr>
              <p:cNvSpPr txBox="1"/>
              <p:nvPr/>
            </p:nvSpPr>
            <p:spPr>
              <a:xfrm>
                <a:off x="2398395" y="3255610"/>
                <a:ext cx="602170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For numerical plotting we used </a:t>
                </a:r>
                <a14:m>
                  <m:oMath xmlns:m="http://schemas.openxmlformats.org/officeDocument/2006/math">
                    <m:sSub>
                      <m:sSubPr>
                        <m:ctrlPr>
                          <a:rPr lang="en-IN" sz="2000" b="1" i="1" smtClean="0">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oMath>
                </a14:m>
                <a:r>
                  <a:rPr lang="en-IN" sz="2000" dirty="0">
                    <a:latin typeface="Times New Roman" panose="02020603050405020304" pitchFamily="18" charset="0"/>
                    <a:cs typeface="Times New Roman" panose="02020603050405020304" pitchFamily="18" charset="0"/>
                  </a:rPr>
                  <a:t> = 1,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a:latin typeface="Cambria Math" panose="02040503050406030204" pitchFamily="18" charset="0"/>
                          </a:rPr>
                          <m:t>𝟏</m:t>
                        </m:r>
                      </m:sub>
                    </m:sSub>
                  </m:oMath>
                </a14:m>
                <a:r>
                  <a:rPr lang="en-IN" sz="2000" dirty="0">
                    <a:latin typeface="Times New Roman" panose="02020603050405020304" pitchFamily="18" charset="0"/>
                    <a:cs typeface="Times New Roman" panose="02020603050405020304" pitchFamily="18" charset="0"/>
                  </a:rPr>
                  <a:t>=1,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a:latin typeface="Cambria Math" panose="02040503050406030204" pitchFamily="18" charset="0"/>
                          </a:rPr>
                          <m:t>𝟐</m:t>
                        </m:r>
                      </m:sub>
                    </m:sSub>
                  </m:oMath>
                </a14:m>
                <a:r>
                  <a:rPr lang="en-IN" sz="2000" dirty="0">
                    <a:latin typeface="Times New Roman" panose="02020603050405020304" pitchFamily="18" charset="0"/>
                    <a:cs typeface="Times New Roman" panose="02020603050405020304" pitchFamily="18" charset="0"/>
                  </a:rPr>
                  <a:t>=0.5</a:t>
                </a:r>
              </a:p>
            </p:txBody>
          </p:sp>
        </mc:Choice>
        <mc:Fallback xmlns="">
          <p:sp>
            <p:nvSpPr>
              <p:cNvPr id="10" name="TextBox 9">
                <a:extLst>
                  <a:ext uri="{FF2B5EF4-FFF2-40B4-BE49-F238E27FC236}">
                    <a16:creationId xmlns:a16="http://schemas.microsoft.com/office/drawing/2014/main" id="{95EF5F88-3375-42B6-9707-661F8072C6CA}"/>
                  </a:ext>
                </a:extLst>
              </p:cNvPr>
              <p:cNvSpPr txBox="1">
                <a:spLocks noRot="1" noChangeAspect="1" noMove="1" noResize="1" noEditPoints="1" noAdjustHandles="1" noChangeArrowheads="1" noChangeShapeType="1" noTextEdit="1"/>
              </p:cNvSpPr>
              <p:nvPr/>
            </p:nvSpPr>
            <p:spPr>
              <a:xfrm>
                <a:off x="2398395" y="3255610"/>
                <a:ext cx="6021705" cy="400110"/>
              </a:xfrm>
              <a:prstGeom prst="rect">
                <a:avLst/>
              </a:prstGeom>
              <a:blipFill>
                <a:blip r:embed="rId3"/>
                <a:stretch>
                  <a:fillRect l="-911" t="-7576" b="-25758"/>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D0FE1C29-ABAD-4773-8E38-1899688D4184}"/>
              </a:ext>
            </a:extLst>
          </p:cNvPr>
          <p:cNvSpPr txBox="1"/>
          <p:nvPr/>
        </p:nvSpPr>
        <p:spPr>
          <a:xfrm>
            <a:off x="1245870" y="2639760"/>
            <a:ext cx="28575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Plotting</a:t>
            </a:r>
            <a:endParaRPr lang="en-IN"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1A6F58B-1D3F-4607-94FB-C5B466712609}"/>
              </a:ext>
            </a:extLst>
          </p:cNvPr>
          <p:cNvSpPr txBox="1"/>
          <p:nvPr/>
        </p:nvSpPr>
        <p:spPr>
          <a:xfrm>
            <a:off x="2398395" y="3809905"/>
            <a:ext cx="4010025"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putting these values we get: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B7275B9-77BB-41E8-B9FC-20DC8D8941D3}"/>
                  </a:ext>
                </a:extLst>
              </p:cNvPr>
              <p:cNvSpPr txBox="1"/>
              <p:nvPr/>
            </p:nvSpPr>
            <p:spPr>
              <a:xfrm>
                <a:off x="2550795" y="4505901"/>
                <a:ext cx="6764655" cy="777264"/>
              </a:xfrm>
              <a:prstGeom prst="rect">
                <a:avLst/>
              </a:prstGeom>
              <a:noFill/>
              <a:ln w="28575">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𝑴</m:t>
                      </m:r>
                      <m:r>
                        <a:rPr lang="en-IN" sz="2000" b="1" i="0">
                          <a:latin typeface="Cambria Math" panose="02040503050406030204" pitchFamily="18" charset="0"/>
                        </a:rPr>
                        <m:t>=</m:t>
                      </m:r>
                      <m:func>
                        <m:funcPr>
                          <m:ctrlPr>
                            <a:rPr lang="en-IN" sz="2000" b="1" i="1">
                              <a:latin typeface="Cambria Math" panose="02040503050406030204" pitchFamily="18" charset="0"/>
                            </a:rPr>
                          </m:ctrlPr>
                        </m:funcPr>
                        <m:fName>
                          <m:r>
                            <a:rPr lang="en-IN" sz="2000" b="1" i="0">
                              <a:latin typeface="Cambria Math" panose="02040503050406030204" pitchFamily="18" charset="0"/>
                            </a:rPr>
                            <m:t>𝐭𝐚𝐧𝐡</m:t>
                          </m:r>
                        </m:fName>
                        <m:e>
                          <m:d>
                            <m:dPr>
                              <m:begChr m:val="["/>
                              <m:endChr m:val="]"/>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r>
                                    <a:rPr lang="en-IN" sz="2000" b="1" i="1">
                                      <a:latin typeface="Cambria Math" panose="02040503050406030204" pitchFamily="18" charset="0"/>
                                    </a:rPr>
                                    <m:t>𝑻</m:t>
                                  </m:r>
                                </m:den>
                              </m:f>
                              <m:d>
                                <m:dPr>
                                  <m:ctrlPr>
                                    <a:rPr lang="en-IN" sz="2000" b="1" i="1">
                                      <a:latin typeface="Cambria Math" panose="02040503050406030204" pitchFamily="18" charset="0"/>
                                    </a:rPr>
                                  </m:ctrlPr>
                                </m:dPr>
                                <m:e>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1">
                                      <a:latin typeface="Cambria Math" panose="02040503050406030204" pitchFamily="18" charset="0"/>
                                    </a:rPr>
                                    <m:t>𝑯</m:t>
                                  </m:r>
                                </m:e>
                              </m:d>
                            </m:e>
                          </m:d>
                        </m:e>
                      </m:func>
                      <m:r>
                        <a:rPr lang="en-IN" sz="2000" b="1" i="0">
                          <a:latin typeface="Cambria Math" panose="02040503050406030204" pitchFamily="18" charset="0"/>
                        </a:rPr>
                        <m:t>+</m:t>
                      </m:r>
                      <m:r>
                        <a:rPr lang="en-IN" sz="2000" b="1" i="0">
                          <a:latin typeface="Cambria Math" panose="02040503050406030204" pitchFamily="18" charset="0"/>
                        </a:rPr>
                        <m:t>𝟔</m:t>
                      </m:r>
                      <m:func>
                        <m:funcPr>
                          <m:ctrlPr>
                            <a:rPr lang="en-IN" sz="2000" b="1" i="1">
                              <a:latin typeface="Cambria Math" panose="02040503050406030204" pitchFamily="18" charset="0"/>
                            </a:rPr>
                          </m:ctrlPr>
                        </m:funcPr>
                        <m:fName>
                          <m:r>
                            <a:rPr lang="en-IN" sz="2000" b="1" i="0">
                              <a:latin typeface="Cambria Math" panose="02040503050406030204" pitchFamily="18" charset="0"/>
                            </a:rPr>
                            <m:t>𝐭𝐚𝐧𝐡</m:t>
                          </m:r>
                        </m:fName>
                        <m:e>
                          <m:d>
                            <m:dPr>
                              <m:begChr m:val="["/>
                              <m:endChr m:val="]"/>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r>
                                    <a:rPr lang="en-IN" sz="2000" b="1" i="1">
                                      <a:latin typeface="Cambria Math" panose="02040503050406030204" pitchFamily="18" charset="0"/>
                                    </a:rPr>
                                    <m:t>𝑻</m:t>
                                  </m:r>
                                </m:den>
                              </m:f>
                              <m:d>
                                <m:dPr>
                                  <m:ctrlPr>
                                    <a:rPr lang="en-IN" sz="2000" b="1" i="1">
                                      <a:latin typeface="Cambria Math" panose="02040503050406030204" pitchFamily="18" charset="0"/>
                                    </a:rPr>
                                  </m:ctrlPr>
                                </m:dPr>
                                <m:e>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𝒊</m:t>
                                      </m:r>
                                    </m:sub>
                                  </m:sSub>
                                  <m:r>
                                    <a:rPr lang="en-IN" sz="2000" b="1" i="0">
                                      <a:latin typeface="Cambria Math" panose="02040503050406030204" pitchFamily="18" charset="0"/>
                                    </a:rPr>
                                    <m:t>+</m:t>
                                  </m:r>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0">
                                      <a:latin typeface="Cambria Math" panose="02040503050406030204" pitchFamily="18" charset="0"/>
                                    </a:rPr>
                                    <m:t>𝟔</m:t>
                                  </m:r>
                                  <m:r>
                                    <a:rPr lang="en-IN" sz="2000" b="1" i="1">
                                      <a:latin typeface="Cambria Math" panose="02040503050406030204" pitchFamily="18" charset="0"/>
                                    </a:rPr>
                                    <m:t>𝑯</m:t>
                                  </m:r>
                                </m:e>
                              </m:d>
                            </m:e>
                          </m:d>
                        </m:e>
                      </m:func>
                    </m:oMath>
                  </m:oMathPara>
                </a14:m>
                <a:endParaRPr lang="en-IN" b="1" dirty="0"/>
              </a:p>
            </p:txBody>
          </p:sp>
        </mc:Choice>
        <mc:Fallback xmlns="">
          <p:sp>
            <p:nvSpPr>
              <p:cNvPr id="15" name="TextBox 14">
                <a:extLst>
                  <a:ext uri="{FF2B5EF4-FFF2-40B4-BE49-F238E27FC236}">
                    <a16:creationId xmlns:a16="http://schemas.microsoft.com/office/drawing/2014/main" id="{CB7275B9-77BB-41E8-B9FC-20DC8D8941D3}"/>
                  </a:ext>
                </a:extLst>
              </p:cNvPr>
              <p:cNvSpPr txBox="1">
                <a:spLocks noRot="1" noChangeAspect="1" noMove="1" noResize="1" noEditPoints="1" noAdjustHandles="1" noChangeArrowheads="1" noChangeShapeType="1" noTextEdit="1"/>
              </p:cNvSpPr>
              <p:nvPr/>
            </p:nvSpPr>
            <p:spPr>
              <a:xfrm>
                <a:off x="2550795" y="4505901"/>
                <a:ext cx="6764655" cy="777264"/>
              </a:xfrm>
              <a:prstGeom prst="rect">
                <a:avLst/>
              </a:prstGeom>
              <a:blipFill>
                <a:blip r:embed="rId4"/>
                <a:stretch>
                  <a:fillRect/>
                </a:stretch>
              </a:blipFill>
              <a:ln w="28575">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61CD00-DA70-49A4-A78D-F1E82D186668}"/>
                  </a:ext>
                </a:extLst>
              </p:cNvPr>
              <p:cNvSpPr txBox="1"/>
              <p:nvPr/>
            </p:nvSpPr>
            <p:spPr>
              <a:xfrm>
                <a:off x="2550795" y="5559572"/>
                <a:ext cx="7629525" cy="1003544"/>
              </a:xfrm>
              <a:prstGeom prst="rect">
                <a:avLst/>
              </a:prstGeom>
              <a:noFill/>
              <a:ln w="28575">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𝝌</m:t>
                      </m:r>
                      <m:r>
                        <a:rPr lang="en-IN" sz="2000" b="1" i="0">
                          <a:latin typeface="Cambria Math" panose="02040503050406030204" pitchFamily="18" charset="0"/>
                        </a:rPr>
                        <m:t>=</m:t>
                      </m:r>
                      <m:f>
                        <m:fPr>
                          <m:ctrlPr>
                            <a:rPr lang="en-IN" sz="2000" b="1" i="1">
                              <a:latin typeface="Cambria Math" panose="02040503050406030204" pitchFamily="18" charset="0"/>
                            </a:rPr>
                          </m:ctrlPr>
                        </m:fPr>
                        <m:num>
                          <m:d>
                            <m:dPr>
                              <m:ctrlPr>
                                <a:rPr lang="en-IN" sz="2000" b="1" i="1">
                                  <a:latin typeface="Cambria Math" panose="02040503050406030204" pitchFamily="18" charset="0"/>
                                </a:rPr>
                              </m:ctrlPr>
                            </m:dPr>
                            <m:e>
                              <m:r>
                                <a:rPr lang="en-IN" sz="2000" b="1" i="0">
                                  <a:latin typeface="Cambria Math" panose="02040503050406030204" pitchFamily="18" charset="0"/>
                                </a:rPr>
                                <m:t>𝟑</m:t>
                              </m:r>
                              <m:sSubSup>
                                <m:sSubSupPr>
                                  <m:ctrlPr>
                                    <a:rPr lang="en-IN" sz="2000" b="1" i="1">
                                      <a:latin typeface="Cambria Math" panose="02040503050406030204" pitchFamily="18" charset="0"/>
                                    </a:rPr>
                                  </m:ctrlPr>
                                </m:sSubSupPr>
                                <m:e>
                                  <m:r>
                                    <a:rPr lang="en-IN" sz="2000" b="1" i="1">
                                      <a:latin typeface="Cambria Math" panose="02040503050406030204" pitchFamily="18" charset="0"/>
                                    </a:rPr>
                                    <m:t>𝒎</m:t>
                                  </m:r>
                                </m:e>
                                <m:sub>
                                  <m:r>
                                    <a:rPr lang="en-IN" sz="2000" b="1" i="1">
                                      <a:latin typeface="Cambria Math" panose="02040503050406030204" pitchFamily="18" charset="0"/>
                                    </a:rPr>
                                    <m:t>𝒍</m:t>
                                  </m:r>
                                </m:sub>
                                <m:sup>
                                  <m:r>
                                    <a:rPr lang="en-IN" sz="2000" b="1" i="0">
                                      <a:latin typeface="Cambria Math" panose="02040503050406030204" pitchFamily="18" charset="0"/>
                                    </a:rPr>
                                    <m:t>′</m:t>
                                  </m:r>
                                </m:sup>
                              </m:sSubSup>
                              <m:r>
                                <a:rPr lang="en-IN" sz="2000" b="1" i="0">
                                  <a:latin typeface="Cambria Math" panose="02040503050406030204" pitchFamily="18" charset="0"/>
                                </a:rPr>
                                <m:t>+</m:t>
                              </m:r>
                              <m:r>
                                <a:rPr lang="en-IN" sz="2000" b="1" i="0">
                                  <a:latin typeface="Cambria Math" panose="02040503050406030204" pitchFamily="18" charset="0"/>
                                </a:rPr>
                                <m:t>𝟏</m:t>
                              </m:r>
                            </m:e>
                          </m:d>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func>
                            <m:funcPr>
                              <m:ctrlPr>
                                <a:rPr lang="en-IN" sz="2000" b="1" i="1">
                                  <a:latin typeface="Cambria Math" panose="02040503050406030204" pitchFamily="18" charset="0"/>
                                </a:rPr>
                              </m:ctrlPr>
                            </m:funcPr>
                            <m:fName>
                              <m:sSup>
                                <m:sSupPr>
                                  <m:ctrlPr>
                                    <a:rPr lang="en-IN" sz="2000" b="1" i="1">
                                      <a:latin typeface="Cambria Math" panose="02040503050406030204" pitchFamily="18" charset="0"/>
                                    </a:rPr>
                                  </m:ctrlPr>
                                </m:sSupPr>
                                <m:e>
                                  <m:r>
                                    <a:rPr lang="en-IN" sz="2000" b="1" i="1">
                                      <a:latin typeface="Cambria Math" panose="02040503050406030204" pitchFamily="18" charset="0"/>
                                    </a:rPr>
                                    <m:t>𝒄𝒐𝒔𝒉</m:t>
                                  </m:r>
                                </m:e>
                                <m:sup>
                                  <m:r>
                                    <a:rPr lang="en-IN" sz="2000" b="1" i="0">
                                      <a:latin typeface="Cambria Math" panose="02040503050406030204" pitchFamily="18" charset="0"/>
                                    </a:rPr>
                                    <m:t>𝟐</m:t>
                                  </m:r>
                                </m:sup>
                              </m:sSup>
                            </m:fName>
                            <m:e>
                              <m:d>
                                <m:dPr>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𝟑</m:t>
                                      </m:r>
                                      <m:sSub>
                                        <m:sSubPr>
                                          <m:ctrlPr>
                                            <a:rPr lang="en-IN" sz="2000" b="1" i="1" smtClean="0">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1">
                                          <a:latin typeface="Cambria Math" panose="02040503050406030204" pitchFamily="18" charset="0"/>
                                        </a:rPr>
                                        <m:t>𝑯</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den>
                                  </m:f>
                                </m:e>
                              </m:d>
                            </m:e>
                          </m:func>
                        </m:den>
                      </m:f>
                      <m:r>
                        <a:rPr lang="en-IN" sz="2000" b="1" i="0">
                          <a:latin typeface="Cambria Math" panose="02040503050406030204" pitchFamily="18" charset="0"/>
                        </a:rPr>
                        <m:t>+</m:t>
                      </m:r>
                      <m:r>
                        <a:rPr lang="en-IN" sz="2000" b="1" i="0">
                          <a:latin typeface="Cambria Math" panose="02040503050406030204" pitchFamily="18" charset="0"/>
                        </a:rPr>
                        <m:t>𝟔</m:t>
                      </m:r>
                      <m:f>
                        <m:fPr>
                          <m:ctrlPr>
                            <a:rPr lang="en-IN" sz="2000" b="1" i="1">
                              <a:latin typeface="Cambria Math" panose="02040503050406030204" pitchFamily="18" charset="0"/>
                            </a:rPr>
                          </m:ctrlPr>
                        </m:fPr>
                        <m:num>
                          <m:r>
                            <a:rPr lang="en-IN" sz="2000" b="1" i="0">
                              <a:latin typeface="Cambria Math" panose="02040503050406030204" pitchFamily="18" charset="0"/>
                            </a:rPr>
                            <m:t>𝟑</m:t>
                          </m:r>
                          <m:sSubSup>
                            <m:sSubSupPr>
                              <m:ctrlPr>
                                <a:rPr lang="en-IN" sz="2000" b="1" i="1">
                                  <a:latin typeface="Cambria Math" panose="02040503050406030204" pitchFamily="18" charset="0"/>
                                </a:rPr>
                              </m:ctrlPr>
                            </m:sSubSupPr>
                            <m:e>
                              <m:r>
                                <a:rPr lang="en-IN" sz="2000" b="1" i="1">
                                  <a:latin typeface="Cambria Math" panose="02040503050406030204" pitchFamily="18" charset="0"/>
                                </a:rPr>
                                <m:t>𝒎</m:t>
                              </m:r>
                            </m:e>
                            <m:sub>
                              <m:r>
                                <a:rPr lang="en-IN" sz="2000" b="1" i="1">
                                  <a:latin typeface="Cambria Math" panose="02040503050406030204" pitchFamily="18" charset="0"/>
                                </a:rPr>
                                <m:t>𝒊</m:t>
                              </m:r>
                            </m:sub>
                            <m:sup>
                              <m:r>
                                <a:rPr lang="en-IN" sz="2000" b="1" i="0">
                                  <a:latin typeface="Cambria Math" panose="02040503050406030204" pitchFamily="18" charset="0"/>
                                </a:rPr>
                                <m:t>′</m:t>
                              </m:r>
                            </m:sup>
                          </m:sSubSup>
                          <m:r>
                            <a:rPr lang="en-IN" sz="2000" b="1" i="0">
                              <a:latin typeface="Cambria Math" panose="02040503050406030204" pitchFamily="18" charset="0"/>
                            </a:rPr>
                            <m:t>+</m:t>
                          </m:r>
                          <m:r>
                            <a:rPr lang="en-IN" sz="2000" b="1" i="0">
                              <a:latin typeface="Cambria Math" panose="02040503050406030204" pitchFamily="18" charset="0"/>
                            </a:rPr>
                            <m:t>𝟔</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func>
                            <m:funcPr>
                              <m:ctrlPr>
                                <a:rPr lang="en-IN" sz="2000" b="1" i="1">
                                  <a:latin typeface="Cambria Math" panose="02040503050406030204" pitchFamily="18" charset="0"/>
                                </a:rPr>
                              </m:ctrlPr>
                            </m:funcPr>
                            <m:fName>
                              <m:sSup>
                                <m:sSupPr>
                                  <m:ctrlPr>
                                    <a:rPr lang="en-IN" sz="2000" b="1" i="1">
                                      <a:latin typeface="Cambria Math" panose="02040503050406030204" pitchFamily="18" charset="0"/>
                                    </a:rPr>
                                  </m:ctrlPr>
                                </m:sSupPr>
                                <m:e>
                                  <m:r>
                                    <a:rPr lang="en-IN" sz="2000" b="1" i="1">
                                      <a:latin typeface="Cambria Math" panose="02040503050406030204" pitchFamily="18" charset="0"/>
                                    </a:rPr>
                                    <m:t>𝒄𝒐𝒔𝒉</m:t>
                                  </m:r>
                                </m:e>
                                <m:sup>
                                  <m:r>
                                    <a:rPr lang="en-IN" sz="2000" b="1" i="0">
                                      <a:latin typeface="Cambria Math" panose="02040503050406030204" pitchFamily="18" charset="0"/>
                                    </a:rPr>
                                    <m:t>𝟐</m:t>
                                  </m:r>
                                </m:sup>
                              </m:sSup>
                            </m:fName>
                            <m:e>
                              <m:d>
                                <m:dPr>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IN" sz="2000" b="1" i="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𝒊</m:t>
                                          </m:r>
                                        </m:sub>
                                      </m:sSub>
                                      <m:r>
                                        <a:rPr lang="en-IN" sz="2000" b="1" i="0">
                                          <a:latin typeface="Cambria Math" panose="02040503050406030204" pitchFamily="18" charset="0"/>
                                        </a:rPr>
                                        <m:t>+</m:t>
                                      </m:r>
                                      <m:r>
                                        <a:rPr lang="en-US" sz="2000" b="1" i="1" smtClean="0">
                                          <a:latin typeface="Cambria Math" panose="02040503050406030204" pitchFamily="18" charset="0"/>
                                        </a:rPr>
                                        <m:t>𝟑</m:t>
                                      </m:r>
                                      <m:sSub>
                                        <m:sSubPr>
                                          <m:ctrlPr>
                                            <a:rPr lang="en-IN" sz="2000" b="1" i="1">
                                              <a:latin typeface="Cambria Math" panose="02040503050406030204" pitchFamily="18" charset="0"/>
                                            </a:rPr>
                                          </m:ctrlPr>
                                        </m:sSubPr>
                                        <m:e>
                                          <m:r>
                                            <a:rPr lang="en-IN" sz="2000" b="1" i="1">
                                              <a:latin typeface="Cambria Math" panose="02040503050406030204" pitchFamily="18" charset="0"/>
                                            </a:rPr>
                                            <m:t>𝒎</m:t>
                                          </m:r>
                                        </m:e>
                                        <m:sub>
                                          <m:r>
                                            <a:rPr lang="en-IN" sz="2000" b="1" i="1">
                                              <a:latin typeface="Cambria Math" panose="02040503050406030204" pitchFamily="18" charset="0"/>
                                            </a:rPr>
                                            <m:t>𝒍</m:t>
                                          </m:r>
                                        </m:sub>
                                      </m:sSub>
                                      <m:r>
                                        <a:rPr lang="en-IN" sz="2000" b="1" i="0">
                                          <a:latin typeface="Cambria Math" panose="02040503050406030204" pitchFamily="18" charset="0"/>
                                        </a:rPr>
                                        <m:t>+</m:t>
                                      </m:r>
                                      <m:r>
                                        <a:rPr lang="en-IN" sz="2000" b="1" i="0">
                                          <a:latin typeface="Cambria Math" panose="02040503050406030204" pitchFamily="18" charset="0"/>
                                        </a:rPr>
                                        <m:t>𝟔</m:t>
                                      </m:r>
                                      <m:r>
                                        <a:rPr lang="en-IN" sz="2000" b="1" i="1">
                                          <a:latin typeface="Cambria Math" panose="02040503050406030204" pitchFamily="18" charset="0"/>
                                        </a:rPr>
                                        <m:t>𝑯</m:t>
                                      </m:r>
                                    </m:num>
                                    <m:den>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𝑩</m:t>
                                          </m:r>
                                        </m:sub>
                                      </m:sSub>
                                      <m:r>
                                        <a:rPr lang="en-IN" sz="2000" b="1" i="1">
                                          <a:latin typeface="Cambria Math" panose="02040503050406030204" pitchFamily="18" charset="0"/>
                                        </a:rPr>
                                        <m:t>𝑻</m:t>
                                      </m:r>
                                    </m:den>
                                  </m:f>
                                </m:e>
                              </m:d>
                            </m:e>
                          </m:func>
                          <m:r>
                            <a:rPr lang="en-IN" sz="2000" b="1" i="0">
                              <a:latin typeface="Cambria Math" panose="02040503050406030204" pitchFamily="18" charset="0"/>
                            </a:rPr>
                            <m:t>−</m:t>
                          </m:r>
                          <m:r>
                            <a:rPr lang="en-US" sz="2000" b="1" i="1" smtClean="0">
                              <a:latin typeface="Cambria Math" panose="02040503050406030204" pitchFamily="18" charset="0"/>
                            </a:rPr>
                            <m:t>𝟑</m:t>
                          </m:r>
                        </m:den>
                      </m:f>
                    </m:oMath>
                  </m:oMathPara>
                </a14:m>
                <a:endParaRPr lang="en-IN" sz="2000" b="1" dirty="0"/>
              </a:p>
            </p:txBody>
          </p:sp>
        </mc:Choice>
        <mc:Fallback xmlns="">
          <p:sp>
            <p:nvSpPr>
              <p:cNvPr id="17" name="TextBox 16">
                <a:extLst>
                  <a:ext uri="{FF2B5EF4-FFF2-40B4-BE49-F238E27FC236}">
                    <a16:creationId xmlns:a16="http://schemas.microsoft.com/office/drawing/2014/main" id="{6561CD00-DA70-49A4-A78D-F1E82D186668}"/>
                  </a:ext>
                </a:extLst>
              </p:cNvPr>
              <p:cNvSpPr txBox="1">
                <a:spLocks noRot="1" noChangeAspect="1" noMove="1" noResize="1" noEditPoints="1" noAdjustHandles="1" noChangeArrowheads="1" noChangeShapeType="1" noTextEdit="1"/>
              </p:cNvSpPr>
              <p:nvPr/>
            </p:nvSpPr>
            <p:spPr>
              <a:xfrm>
                <a:off x="2550795" y="5559572"/>
                <a:ext cx="7629525" cy="1003544"/>
              </a:xfrm>
              <a:prstGeom prst="rect">
                <a:avLst/>
              </a:prstGeom>
              <a:blipFill>
                <a:blip r:embed="rId5"/>
                <a:stretch>
                  <a:fillRect/>
                </a:stretch>
              </a:blipFill>
              <a:ln w="28575">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370041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2" grpId="0"/>
      <p:bldP spid="13" grpId="0"/>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046FE2-1511-4D5E-89E1-36BC57415DA0}"/>
              </a:ext>
            </a:extLst>
          </p:cNvPr>
          <p:cNvSpPr txBox="1"/>
          <p:nvPr/>
        </p:nvSpPr>
        <p:spPr>
          <a:xfrm>
            <a:off x="5086535" y="191387"/>
            <a:ext cx="32097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&amp; Discussions</a:t>
            </a: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4E917FB-6E86-4FBC-8331-1F3C15CFFFA4}"/>
              </a:ext>
            </a:extLst>
          </p:cNvPr>
          <p:cNvPicPr/>
          <p:nvPr/>
        </p:nvPicPr>
        <p:blipFill rotWithShape="1">
          <a:blip r:embed="rId2" cstate="print">
            <a:extLst>
              <a:ext uri="{28A0092B-C50C-407E-A947-70E740481C1C}">
                <a14:useLocalDpi xmlns:a14="http://schemas.microsoft.com/office/drawing/2010/main" val="0"/>
              </a:ext>
            </a:extLst>
          </a:blip>
          <a:srcRect l="7046" t="8086" r="10924" b="3484"/>
          <a:stretch/>
        </p:blipFill>
        <p:spPr bwMode="auto">
          <a:xfrm>
            <a:off x="991552" y="1115350"/>
            <a:ext cx="5290185" cy="4427134"/>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E967B761-6DA6-4F76-8CB8-0108F8757160}"/>
              </a:ext>
            </a:extLst>
          </p:cNvPr>
          <p:cNvSpPr txBox="1"/>
          <p:nvPr/>
        </p:nvSpPr>
        <p:spPr>
          <a:xfrm>
            <a:off x="428625" y="5867367"/>
            <a:ext cx="6667500" cy="670440"/>
          </a:xfrm>
          <a:prstGeom prst="rect">
            <a:avLst/>
          </a:prstGeom>
          <a:noFill/>
        </p:spPr>
        <p:txBody>
          <a:bodyPr wrap="square">
            <a:spAutoFit/>
          </a:bodyPr>
          <a:lstStyle/>
          <a:p>
            <a:pPr marL="0" marR="0" algn="ctr">
              <a:lnSpc>
                <a:spcPct val="107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Vrinda" panose="020B0502040204020203" pitchFamily="34" charset="0"/>
              </a:rPr>
              <a:t>Variation of magnetization with field at different temperatures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a:t>
            </a:r>
            <a:endParaRPr lang="en-IN" sz="1600" dirty="0">
              <a:effectLst/>
              <a:latin typeface="Calibri" panose="020F0502020204030204" pitchFamily="34" charset="0"/>
              <a:ea typeface="Calibri" panose="020F0502020204030204" pitchFamily="34" charset="0"/>
              <a:cs typeface="Vrinda" panose="020B0502040204020203" pitchFamily="34" charset="0"/>
            </a:endParaRPr>
          </a:p>
          <a:p>
            <a:pPr marL="0" marR="0" algn="ctr">
              <a:lnSpc>
                <a:spcPct val="107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t>
            </a:r>
            <a:endParaRPr lang="en-IN" sz="16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95699E4C-C6DF-4E3C-A2BE-D780EB634684}"/>
              </a:ext>
            </a:extLst>
          </p:cNvPr>
          <p:cNvSpPr txBox="1"/>
          <p:nvPr/>
        </p:nvSpPr>
        <p:spPr>
          <a:xfrm>
            <a:off x="7343775" y="1115350"/>
            <a:ext cx="4638674" cy="830997"/>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rPr>
              <a:t>T</a:t>
            </a:r>
            <a:r>
              <a:rPr lang="en-IN" sz="2400" dirty="0">
                <a:effectLst/>
                <a:latin typeface="Times New Roman" panose="02020603050405020304" pitchFamily="18" charset="0"/>
                <a:ea typeface="Times New Roman" panose="02020603050405020304" pitchFamily="18" charset="0"/>
              </a:rPr>
              <a:t>he saturation magnetization is observed for all the temperatures. </a:t>
            </a:r>
          </a:p>
        </p:txBody>
      </p:sp>
      <p:sp>
        <p:nvSpPr>
          <p:cNvPr id="12" name="TextBox 11">
            <a:extLst>
              <a:ext uri="{FF2B5EF4-FFF2-40B4-BE49-F238E27FC236}">
                <a16:creationId xmlns:a16="http://schemas.microsoft.com/office/drawing/2014/main" id="{DA504E78-A266-4173-916E-32CE0FC732FF}"/>
              </a:ext>
            </a:extLst>
          </p:cNvPr>
          <p:cNvSpPr txBox="1"/>
          <p:nvPr/>
        </p:nvSpPr>
        <p:spPr>
          <a:xfrm>
            <a:off x="7343775" y="2585967"/>
            <a:ext cx="4752975"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As the temperature increases, the </a:t>
            </a:r>
            <a:r>
              <a:rPr lang="en-IN" sz="2400" b="1" dirty="0">
                <a:effectLst/>
                <a:latin typeface="Times New Roman" panose="02020603050405020304" pitchFamily="18" charset="0"/>
                <a:ea typeface="Times New Roman" panose="02020603050405020304" pitchFamily="18" charset="0"/>
              </a:rPr>
              <a:t>thermal energy of the spins increases, </a:t>
            </a:r>
            <a:r>
              <a:rPr lang="en-IN" sz="2400" dirty="0">
                <a:effectLst/>
                <a:latin typeface="Times New Roman" panose="02020603050405020304" pitchFamily="18" charset="0"/>
                <a:ea typeface="Times New Roman" panose="02020603050405020304" pitchFamily="18" charset="0"/>
              </a:rPr>
              <a:t>therefore </a:t>
            </a:r>
            <a:r>
              <a:rPr lang="en-IN" sz="2400" b="1" dirty="0">
                <a:effectLst/>
                <a:latin typeface="Times New Roman" panose="02020603050405020304" pitchFamily="18" charset="0"/>
                <a:ea typeface="Times New Roman" panose="02020603050405020304" pitchFamily="18" charset="0"/>
              </a:rPr>
              <a:t>higher field is required </a:t>
            </a:r>
            <a:r>
              <a:rPr lang="en-IN" sz="2400" dirty="0">
                <a:effectLst/>
                <a:latin typeface="Times New Roman" panose="02020603050405020304" pitchFamily="18" charset="0"/>
                <a:ea typeface="Times New Roman" panose="02020603050405020304" pitchFamily="18" charset="0"/>
              </a:rPr>
              <a:t>to polarize all the spins in a particular direction</a:t>
            </a:r>
            <a:endParaRPr lang="en-IN" sz="2400" dirty="0"/>
          </a:p>
        </p:txBody>
      </p:sp>
    </p:spTree>
    <p:extLst>
      <p:ext uri="{BB962C8B-B14F-4D97-AF65-F5344CB8AC3E}">
        <p14:creationId xmlns:p14="http://schemas.microsoft.com/office/powerpoint/2010/main" val="328930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4D5DE7-443E-4C1A-8861-83FCAA990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 y="950566"/>
            <a:ext cx="6811010" cy="4592984"/>
          </a:xfrm>
          <a:prstGeom prst="rect">
            <a:avLst/>
          </a:prstGeom>
        </p:spPr>
      </p:pic>
      <p:sp>
        <p:nvSpPr>
          <p:cNvPr id="11" name="TextBox 10">
            <a:extLst>
              <a:ext uri="{FF2B5EF4-FFF2-40B4-BE49-F238E27FC236}">
                <a16:creationId xmlns:a16="http://schemas.microsoft.com/office/drawing/2014/main" id="{11774751-AE2D-4DB7-9176-BD59A45083EE}"/>
              </a:ext>
            </a:extLst>
          </p:cNvPr>
          <p:cNvSpPr txBox="1"/>
          <p:nvPr/>
        </p:nvSpPr>
        <p:spPr>
          <a:xfrm>
            <a:off x="512460" y="5665618"/>
            <a:ext cx="6299170"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Variation of magnetization with temperature at different field.</a:t>
            </a:r>
            <a:endParaRPr lang="en-IN" b="1" dirty="0"/>
          </a:p>
        </p:txBody>
      </p:sp>
      <p:sp>
        <p:nvSpPr>
          <p:cNvPr id="13" name="TextBox 12">
            <a:extLst>
              <a:ext uri="{FF2B5EF4-FFF2-40B4-BE49-F238E27FC236}">
                <a16:creationId xmlns:a16="http://schemas.microsoft.com/office/drawing/2014/main" id="{475F67F0-C812-4326-803D-B1FF79522957}"/>
              </a:ext>
            </a:extLst>
          </p:cNvPr>
          <p:cNvSpPr txBox="1"/>
          <p:nvPr/>
        </p:nvSpPr>
        <p:spPr>
          <a:xfrm>
            <a:off x="5086535" y="191387"/>
            <a:ext cx="32097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&amp; Discussions</a:t>
            </a:r>
            <a:endParaRPr lang="en-IN" sz="2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DB7ED27-34AF-4636-82C5-51F4FD1F96A6}"/>
              </a:ext>
            </a:extLst>
          </p:cNvPr>
          <p:cNvSpPr txBox="1"/>
          <p:nvPr/>
        </p:nvSpPr>
        <p:spPr>
          <a:xfrm>
            <a:off x="7248524" y="818022"/>
            <a:ext cx="4791075"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low temperature m</a:t>
            </a:r>
            <a:r>
              <a:rPr lang="en-US" sz="2000" dirty="0">
                <a:effectLst/>
                <a:latin typeface="Times New Roman" panose="02020603050405020304" pitchFamily="18" charset="0"/>
                <a:cs typeface="Times New Roman" panose="02020603050405020304" pitchFamily="18" charset="0"/>
              </a:rPr>
              <a:t>agnetization </a:t>
            </a:r>
            <a:r>
              <a:rPr lang="en-US" sz="2000" b="1" dirty="0">
                <a:effectLst/>
                <a:latin typeface="Times New Roman" panose="02020603050405020304" pitchFamily="18" charset="0"/>
                <a:cs typeface="Times New Roman" panose="02020603050405020304" pitchFamily="18" charset="0"/>
              </a:rPr>
              <a:t>asymptotes to a particular value</a:t>
            </a:r>
            <a:r>
              <a:rPr lang="en-US" sz="2000" dirty="0">
                <a:effectLst/>
                <a:latin typeface="Times New Roman" panose="02020603050405020304" pitchFamily="18" charset="0"/>
                <a:cs typeface="Times New Roman" panose="02020603050405020304" pitchFamily="18" charset="0"/>
              </a:rPr>
              <a:t> for any given field. Which indicates in low temperature the given external magnetic filed is dominated by the temperature parameters.</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95431A0-B317-464A-AAAB-38275C63A20A}"/>
              </a:ext>
            </a:extLst>
          </p:cNvPr>
          <p:cNvSpPr txBox="1"/>
          <p:nvPr/>
        </p:nvSpPr>
        <p:spPr>
          <a:xfrm>
            <a:off x="7334248" y="2910507"/>
            <a:ext cx="4619625"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 lower value of the temperature, the </a:t>
            </a:r>
            <a:r>
              <a:rPr lang="en-US" sz="2000" b="1" dirty="0">
                <a:effectLst/>
                <a:latin typeface="Times New Roman" panose="02020603050405020304" pitchFamily="18" charset="0"/>
                <a:cs typeface="Times New Roman" panose="02020603050405020304" pitchFamily="18" charset="0"/>
              </a:rPr>
              <a:t>spins are polarized at a particular direction</a:t>
            </a:r>
            <a:r>
              <a:rPr lang="en-US" sz="2000" dirty="0">
                <a:effectLst/>
                <a:latin typeface="Times New Roman" panose="02020603050405020304" pitchFamily="18" charset="0"/>
                <a:cs typeface="Times New Roman" panose="02020603050405020304" pitchFamily="18" charset="0"/>
              </a:rPr>
              <a:t> which gives rise to that particular asymptotic value of magnetization.</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800EA1C-E261-4F6D-A8D9-70C1CD0F1BA1}"/>
              </a:ext>
            </a:extLst>
          </p:cNvPr>
          <p:cNvSpPr txBox="1"/>
          <p:nvPr/>
        </p:nvSpPr>
        <p:spPr>
          <a:xfrm>
            <a:off x="7334248" y="4611231"/>
            <a:ext cx="4791075"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After applying very small field, as temperature is being increased, the </a:t>
            </a:r>
            <a:r>
              <a:rPr lang="en-US" sz="2000" b="1" dirty="0">
                <a:effectLst/>
                <a:latin typeface="Times New Roman" panose="02020603050405020304" pitchFamily="18" charset="0"/>
                <a:cs typeface="Times New Roman" panose="02020603050405020304" pitchFamily="18" charset="0"/>
              </a:rPr>
              <a:t>orientation of the spins breaks</a:t>
            </a:r>
            <a:r>
              <a:rPr lang="en-US" sz="2000" dirty="0">
                <a:effectLst/>
                <a:latin typeface="Times New Roman" panose="02020603050405020304" pitchFamily="18" charset="0"/>
                <a:cs typeface="Times New Roman" panose="02020603050405020304" pitchFamily="18" charset="0"/>
              </a:rPr>
              <a:t> and the magnetization decreases monotonically with temperature. As we apply higher fields, more temperature is required to break the orientation of the spins.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3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63F049-5DB6-465F-846B-E73F76920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712346"/>
            <a:ext cx="7162801" cy="4513730"/>
          </a:xfrm>
          <a:prstGeom prst="rect">
            <a:avLst/>
          </a:prstGeom>
        </p:spPr>
      </p:pic>
      <p:sp>
        <p:nvSpPr>
          <p:cNvPr id="10" name="TextBox 9">
            <a:extLst>
              <a:ext uri="{FF2B5EF4-FFF2-40B4-BE49-F238E27FC236}">
                <a16:creationId xmlns:a16="http://schemas.microsoft.com/office/drawing/2014/main" id="{17ADB9B3-4A5A-48C2-ACE3-ACBC4E9C9F6F}"/>
              </a:ext>
            </a:extLst>
          </p:cNvPr>
          <p:cNvSpPr txBox="1"/>
          <p:nvPr/>
        </p:nvSpPr>
        <p:spPr>
          <a:xfrm>
            <a:off x="0" y="5509622"/>
            <a:ext cx="69757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Susceptibility Vs Temperature curve with external field as parameter</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9E12487-2995-4B01-93C6-A008C62CFBB7}"/>
              </a:ext>
            </a:extLst>
          </p:cNvPr>
          <p:cNvSpPr txBox="1"/>
          <p:nvPr/>
        </p:nvSpPr>
        <p:spPr>
          <a:xfrm>
            <a:off x="5086535" y="191387"/>
            <a:ext cx="32097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Results &amp; Discussions</a:t>
            </a:r>
            <a:endParaRPr lang="en-IN"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B5EBCA1-0E50-4874-BE32-6DE35BA114FB}"/>
              </a:ext>
            </a:extLst>
          </p:cNvPr>
          <p:cNvSpPr txBox="1"/>
          <p:nvPr/>
        </p:nvSpPr>
        <p:spPr>
          <a:xfrm>
            <a:off x="7610477" y="1068449"/>
            <a:ext cx="4352925"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cs typeface="Times New Roman" panose="02020603050405020304" pitchFamily="18" charset="0"/>
              </a:rPr>
              <a:t>here is </a:t>
            </a:r>
            <a:r>
              <a:rPr lang="en-US" sz="2000" b="1" dirty="0">
                <a:effectLst/>
                <a:latin typeface="Times New Roman" panose="02020603050405020304" pitchFamily="18" charset="0"/>
                <a:cs typeface="Times New Roman" panose="02020603050405020304" pitchFamily="18" charset="0"/>
              </a:rPr>
              <a:t>no discontinuity </a:t>
            </a:r>
            <a:r>
              <a:rPr lang="en-US" sz="2000" dirty="0">
                <a:effectLst/>
                <a:latin typeface="Times New Roman" panose="02020603050405020304" pitchFamily="18" charset="0"/>
                <a:cs typeface="Times New Roman" panose="02020603050405020304" pitchFamily="18" charset="0"/>
              </a:rPr>
              <a:t>in the curve. This clearly indicates, the structure we worked with is </a:t>
            </a:r>
            <a:r>
              <a:rPr lang="en-US" sz="2000" b="1" dirty="0">
                <a:effectLst/>
                <a:latin typeface="Times New Roman" panose="02020603050405020304" pitchFamily="18" charset="0"/>
                <a:cs typeface="Times New Roman" panose="02020603050405020304" pitchFamily="18" charset="0"/>
              </a:rPr>
              <a:t>paramagnetic</a:t>
            </a:r>
            <a:r>
              <a:rPr lang="en-US" sz="2000" dirty="0">
                <a:effectLst/>
                <a:latin typeface="Times New Roman" panose="02020603050405020304" pitchFamily="18" charset="0"/>
                <a:cs typeface="Times New Roman" panose="02020603050405020304" pitchFamily="18" charset="0"/>
              </a:rPr>
              <a:t> in nature.</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76D1B7D-0FD7-48A7-9CB9-329DDD4F2333}"/>
              </a:ext>
            </a:extLst>
          </p:cNvPr>
          <p:cNvSpPr txBox="1"/>
          <p:nvPr/>
        </p:nvSpPr>
        <p:spPr>
          <a:xfrm>
            <a:off x="7610477" y="2454325"/>
            <a:ext cx="4352924"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At low temperature, the spins are aligned, so they produce a </a:t>
            </a:r>
            <a:r>
              <a:rPr lang="en-US" sz="2000" b="1" dirty="0">
                <a:effectLst/>
                <a:latin typeface="Times New Roman" panose="02020603050405020304" pitchFamily="18" charset="0"/>
                <a:cs typeface="Times New Roman" panose="02020603050405020304" pitchFamily="18" charset="0"/>
              </a:rPr>
              <a:t>higher magnetization value that leads to increase susceptibility</a:t>
            </a:r>
            <a:r>
              <a:rPr lang="en-US" sz="200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A2AB080-077F-469E-B6CF-A62F9F44A11B}"/>
              </a:ext>
            </a:extLst>
          </p:cNvPr>
          <p:cNvSpPr txBox="1"/>
          <p:nvPr/>
        </p:nvSpPr>
        <p:spPr>
          <a:xfrm>
            <a:off x="7610477" y="3902637"/>
            <a:ext cx="4114801"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a:t>
            </a:r>
            <a:r>
              <a:rPr lang="en-US" sz="2000" dirty="0">
                <a:effectLst/>
                <a:latin typeface="Times New Roman" panose="02020603050405020304" pitchFamily="18" charset="0"/>
                <a:cs typeface="Times New Roman" panose="02020603050405020304" pitchFamily="18" charset="0"/>
              </a:rPr>
              <a:t>fter a certain temperature, the </a:t>
            </a:r>
            <a:r>
              <a:rPr lang="en-US" sz="2000" b="1" dirty="0">
                <a:effectLst/>
                <a:latin typeface="Times New Roman" panose="02020603050405020304" pitchFamily="18" charset="0"/>
                <a:cs typeface="Times New Roman" panose="02020603050405020304" pitchFamily="18" charset="0"/>
              </a:rPr>
              <a:t>spins become randomly oriented </a:t>
            </a:r>
            <a:r>
              <a:rPr lang="en-US" sz="2000" dirty="0">
                <a:effectLst/>
                <a:latin typeface="Times New Roman" panose="02020603050405020304" pitchFamily="18" charset="0"/>
                <a:cs typeface="Times New Roman" panose="02020603050405020304" pitchFamily="18" charset="0"/>
              </a:rPr>
              <a:t>which leads to rapid decrease in susceptibility. </a:t>
            </a:r>
            <a:endParaRPr lang="en-IN"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9EE7192-02C8-40D8-8CF5-EBC0D9B37FF1}"/>
              </a:ext>
            </a:extLst>
          </p:cNvPr>
          <p:cNvSpPr txBox="1"/>
          <p:nvPr/>
        </p:nvSpPr>
        <p:spPr>
          <a:xfrm>
            <a:off x="7610476" y="5477898"/>
            <a:ext cx="4114801"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As the field is increased we see that the </a:t>
            </a:r>
            <a:r>
              <a:rPr lang="en-US" sz="2000" b="1" dirty="0">
                <a:effectLst/>
                <a:latin typeface="Times New Roman" panose="02020603050405020304" pitchFamily="18" charset="0"/>
                <a:cs typeface="Times New Roman" panose="02020603050405020304" pitchFamily="18" charset="0"/>
              </a:rPr>
              <a:t>curve flattens </a:t>
            </a:r>
            <a:r>
              <a:rPr lang="en-US" sz="2000" dirty="0">
                <a:effectLst/>
                <a:latin typeface="Times New Roman" panose="02020603050405020304" pitchFamily="18" charset="0"/>
                <a:cs typeface="Times New Roman" panose="02020603050405020304" pitchFamily="18" charset="0"/>
              </a:rPr>
              <a:t>so the peak value of susceptibility decreases.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09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9BF68B-6E88-46CC-852C-9FA0D4D13F5B}"/>
              </a:ext>
            </a:extLst>
          </p:cNvPr>
          <p:cNvSpPr txBox="1"/>
          <p:nvPr/>
        </p:nvSpPr>
        <p:spPr>
          <a:xfrm>
            <a:off x="3181350" y="2705725"/>
            <a:ext cx="6696075" cy="1446550"/>
          </a:xfrm>
          <a:prstGeom prst="rect">
            <a:avLst/>
          </a:prstGeom>
          <a:noFill/>
        </p:spPr>
        <p:txBody>
          <a:bodyPr wrap="square" rtlCol="0">
            <a:spAutoFit/>
          </a:bodyPr>
          <a:lstStyle/>
          <a:p>
            <a:pPr algn="ctr"/>
            <a:r>
              <a:rPr lang="en-US" sz="8800" b="1" dirty="0">
                <a:latin typeface="Kalpurush" panose="02000600000000000000" pitchFamily="2" charset="0"/>
                <a:cs typeface="Kalpurush" panose="02000600000000000000" pitchFamily="2" charset="0"/>
              </a:rPr>
              <a:t>Thank You</a:t>
            </a:r>
            <a:endParaRPr lang="en-IN" sz="8800" b="1" dirty="0">
              <a:latin typeface="Kalpurush" panose="02000600000000000000" pitchFamily="2" charset="0"/>
              <a:cs typeface="Kalpurush" panose="02000600000000000000" pitchFamily="2" charset="0"/>
            </a:endParaRPr>
          </a:p>
        </p:txBody>
      </p:sp>
    </p:spTree>
    <p:extLst>
      <p:ext uri="{BB962C8B-B14F-4D97-AF65-F5344CB8AC3E}">
        <p14:creationId xmlns:p14="http://schemas.microsoft.com/office/powerpoint/2010/main" val="310991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7AB59-6473-4891-91ED-62A3CA4798B5}"/>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Basic Concepts</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28BA0B-3AF3-458E-B02E-D07919214EF5}"/>
              </a:ext>
            </a:extLst>
          </p:cNvPr>
          <p:cNvSpPr txBox="1"/>
          <p:nvPr/>
        </p:nvSpPr>
        <p:spPr>
          <a:xfrm>
            <a:off x="914400" y="831070"/>
            <a:ext cx="2638425"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Ising</a:t>
            </a:r>
            <a:r>
              <a:rPr lang="en-US" sz="2000" b="1" dirty="0">
                <a:latin typeface="Times New Roman" panose="02020603050405020304" pitchFamily="18" charset="0"/>
                <a:cs typeface="Times New Roman" panose="02020603050405020304" pitchFamily="18" charset="0"/>
              </a:rPr>
              <a:t> Model</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E63B83-BF55-4857-A2FF-8E3A1B5C0129}"/>
              </a:ext>
            </a:extLst>
          </p:cNvPr>
          <p:cNvSpPr txBox="1"/>
          <p:nvPr/>
        </p:nvSpPr>
        <p:spPr>
          <a:xfrm>
            <a:off x="1402671" y="1305018"/>
            <a:ext cx="10457895" cy="2308324"/>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explain the behaviour of a metal near critical temperature, to observe the nature of magnetization, energy, specific heat or the magnetic susceptibility of a substance we use some models to explain those theoretically. One of those models 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This model was proposed by </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Ernst </a:t>
            </a:r>
            <a:r>
              <a:rPr lang="en-IN" sz="1800" u="sng" dirty="0" err="1">
                <a:effectLst/>
                <a:latin typeface="Times New Roman" panose="02020603050405020304" pitchFamily="18" charset="0"/>
                <a:ea typeface="Calibri" panose="020F0502020204030204" pitchFamily="34" charset="0"/>
                <a:cs typeface="Times New Roman" panose="02020603050405020304" pitchFamily="18" charset="0"/>
              </a:rPr>
              <a:t>Ising</a:t>
            </a: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initially to explain those behaviours in one dimension. He believed this model fails for higher dimensions. But later Lars Onsager proposed a complicated but very nice solution to the two dimensional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Model proving that this model can be useful in more than one dimensions. But proper analytic solution of this in 3D is not yet available. In 3D, this is done by some more approximations like Mean Field Theory or computationally using Monte Carlo Method etc.</a:t>
            </a:r>
          </a:p>
        </p:txBody>
      </p:sp>
      <p:sp>
        <p:nvSpPr>
          <p:cNvPr id="7" name="TextBox 6">
            <a:extLst>
              <a:ext uri="{FF2B5EF4-FFF2-40B4-BE49-F238E27FC236}">
                <a16:creationId xmlns:a16="http://schemas.microsoft.com/office/drawing/2014/main" id="{5CBAA81F-8E14-46B3-967F-1D21D995B4A6}"/>
              </a:ext>
            </a:extLst>
          </p:cNvPr>
          <p:cNvSpPr txBox="1"/>
          <p:nvPr/>
        </p:nvSpPr>
        <p:spPr>
          <a:xfrm>
            <a:off x="1473693" y="3808520"/>
            <a:ext cx="2414726"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Hamiltonian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AB30FB-0707-4DA3-BE74-6A1F0B5E7B87}"/>
                  </a:ext>
                </a:extLst>
              </p:cNvPr>
              <p:cNvSpPr txBox="1"/>
              <p:nvPr/>
            </p:nvSpPr>
            <p:spPr>
              <a:xfrm>
                <a:off x="2169112" y="4147688"/>
                <a:ext cx="6161104" cy="50411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ℋ</m:t>
                    </m:r>
                    <m:d>
                      <m:dPr>
                        <m:ctrlPr>
                          <a:rPr lang="en-IN" sz="2400" i="1">
                            <a:effectLst/>
                            <a:latin typeface="Cambria Math" panose="02040503050406030204" pitchFamily="18" charset="0"/>
                            <a:cs typeface="Times New Roman" panose="02020603050405020304" pitchFamily="18" charset="0"/>
                          </a:rPr>
                        </m:ctrlPr>
                      </m:dPr>
                      <m:e>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𝑁</m:t>
                            </m:r>
                          </m:sub>
                        </m:sSub>
                      </m:e>
                    </m:d>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i="1">
                        <a:effectLst/>
                        <a:latin typeface="Cambria Math" panose="02040503050406030204" pitchFamily="18" charset="0"/>
                        <a:ea typeface="Calibri" panose="020F0502020204030204" pitchFamily="34" charset="0"/>
                        <a:cs typeface="Times New Roman" panose="02020603050405020304" pitchFamily="18" charset="0"/>
                      </a:rPr>
                      <m:t>𝐽</m:t>
                    </m:r>
                    <m:nary>
                      <m:naryPr>
                        <m:chr m:val="∑"/>
                        <m:limLoc m:val="subSup"/>
                        <m:supHide m:val="on"/>
                        <m:ctrlPr>
                          <a:rPr lang="en-IN" sz="2400" i="1">
                            <a:effectLst/>
                            <a:latin typeface="Cambria Math" panose="02040503050406030204" pitchFamily="18" charset="0"/>
                            <a:cs typeface="Times New Roman" panose="02020603050405020304" pitchFamily="18" charset="0"/>
                          </a:rPr>
                        </m:ctrlPr>
                      </m:naryPr>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𝑛𝑒𝑎𝑟𝑒𝑠𝑡</m:t>
                        </m:r>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𝑛𝑒𝑖𝑔h𝑏𝑜𝑢𝑟</m:t>
                        </m:r>
                      </m:sub>
                      <m:sup/>
                      <m:e>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IN" sz="2400" i="1">
                                <a:effectLst/>
                                <a:latin typeface="Cambria Math" panose="02040503050406030204" pitchFamily="18"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𝑗</m:t>
                            </m:r>
                          </m:sub>
                        </m:sSub>
                      </m:e>
                    </m:nary>
                  </m:oMath>
                </a14:m>
                <a:endParaRPr lang="en-IN" sz="2400" dirty="0"/>
              </a:p>
            </p:txBody>
          </p:sp>
        </mc:Choice>
        <mc:Fallback xmlns="">
          <p:sp>
            <p:nvSpPr>
              <p:cNvPr id="8" name="TextBox 7">
                <a:extLst>
                  <a:ext uri="{FF2B5EF4-FFF2-40B4-BE49-F238E27FC236}">
                    <a16:creationId xmlns:a16="http://schemas.microsoft.com/office/drawing/2014/main" id="{AAAB30FB-0707-4DA3-BE74-6A1F0B5E7B87}"/>
                  </a:ext>
                </a:extLst>
              </p:cNvPr>
              <p:cNvSpPr txBox="1">
                <a:spLocks noRot="1" noChangeAspect="1" noMove="1" noResize="1" noEditPoints="1" noAdjustHandles="1" noChangeArrowheads="1" noChangeShapeType="1" noTextEdit="1"/>
              </p:cNvSpPr>
              <p:nvPr/>
            </p:nvSpPr>
            <p:spPr>
              <a:xfrm>
                <a:off x="2169112" y="4147688"/>
                <a:ext cx="6161104" cy="504112"/>
              </a:xfrm>
              <a:prstGeom prst="rect">
                <a:avLst/>
              </a:prstGeom>
              <a:blipFill>
                <a:blip r:embed="rId2"/>
                <a:stretch>
                  <a:fillRect l="-1385" t="-118072" b="-171084"/>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8F575F31-B538-4836-A168-9D0F156B198E}"/>
              </a:ext>
            </a:extLst>
          </p:cNvPr>
          <p:cNvSpPr txBox="1"/>
          <p:nvPr/>
        </p:nvSpPr>
        <p:spPr>
          <a:xfrm>
            <a:off x="8948691" y="4312632"/>
            <a:ext cx="2654424"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Without external field</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78AB962-EC91-4AD0-ABE8-D1F3A294CAE3}"/>
                  </a:ext>
                </a:extLst>
              </p:cNvPr>
              <p:cNvSpPr txBox="1"/>
              <p:nvPr/>
            </p:nvSpPr>
            <p:spPr>
              <a:xfrm>
                <a:off x="2169112" y="5455099"/>
                <a:ext cx="7332957" cy="50411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ℋ</m:t>
                    </m:r>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e>
                    </m:d>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𝐽</m:t>
                    </m:r>
                    <m:nary>
                      <m:naryPr>
                        <m:chr m:val="∑"/>
                        <m:limLoc m:val="subSup"/>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𝑛𝑒𝑎𝑟𝑒𝑠𝑡</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𝑛𝑒𝑖𝑔h𝑏𝑜𝑢𝑟</m:t>
                        </m:r>
                      </m:sub>
                      <m:sup/>
                      <m:e>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𝐵</m:t>
                    </m:r>
                    <m:nary>
                      <m:naryPr>
                        <m:chr m:val="∑"/>
                        <m:limLoc m:val="subSup"/>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up/>
                      <m:e>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endParaRPr lang="en-IN" sz="2400" dirty="0"/>
              </a:p>
            </p:txBody>
          </p:sp>
        </mc:Choice>
        <mc:Fallback xmlns="">
          <p:sp>
            <p:nvSpPr>
              <p:cNvPr id="10" name="TextBox 9">
                <a:extLst>
                  <a:ext uri="{FF2B5EF4-FFF2-40B4-BE49-F238E27FC236}">
                    <a16:creationId xmlns:a16="http://schemas.microsoft.com/office/drawing/2014/main" id="{F78AB962-EC91-4AD0-ABE8-D1F3A294CAE3}"/>
                  </a:ext>
                </a:extLst>
              </p:cNvPr>
              <p:cNvSpPr txBox="1">
                <a:spLocks noRot="1" noChangeAspect="1" noMove="1" noResize="1" noEditPoints="1" noAdjustHandles="1" noChangeArrowheads="1" noChangeShapeType="1" noTextEdit="1"/>
              </p:cNvSpPr>
              <p:nvPr/>
            </p:nvSpPr>
            <p:spPr>
              <a:xfrm>
                <a:off x="2169112" y="5455099"/>
                <a:ext cx="7332957" cy="504112"/>
              </a:xfrm>
              <a:prstGeom prst="rect">
                <a:avLst/>
              </a:prstGeom>
              <a:blipFill>
                <a:blip r:embed="rId3"/>
                <a:stretch>
                  <a:fillRect l="-1164" t="-118072" r="-8229" b="-171084"/>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D8000D8B-8B15-46DC-ACF3-A19BBF17E6EE}"/>
              </a:ext>
            </a:extLst>
          </p:cNvPr>
          <p:cNvSpPr txBox="1"/>
          <p:nvPr/>
        </p:nvSpPr>
        <p:spPr>
          <a:xfrm>
            <a:off x="9502068" y="5485263"/>
            <a:ext cx="2654423"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Without external field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44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D0D6D-5AFE-4323-A22C-AF6FAFFC0174}"/>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Basic Concepts</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B90536-D801-412E-AE9C-E6A5A0ED81D0}"/>
              </a:ext>
            </a:extLst>
          </p:cNvPr>
          <p:cNvSpPr txBox="1"/>
          <p:nvPr/>
        </p:nvSpPr>
        <p:spPr>
          <a:xfrm>
            <a:off x="923276" y="634002"/>
            <a:ext cx="348004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Periodic Boundary Condition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EA7473-A20A-471C-A3DC-172378E8D9D5}"/>
                  </a:ext>
                </a:extLst>
              </p:cNvPr>
              <p:cNvSpPr txBox="1"/>
              <p:nvPr/>
            </p:nvSpPr>
            <p:spPr>
              <a:xfrm>
                <a:off x="2290439" y="1065307"/>
                <a:ext cx="8975324" cy="1759264"/>
              </a:xfrm>
              <a:prstGeom prst="rect">
                <a:avLst/>
              </a:prstGeom>
              <a:noFill/>
            </p:spPr>
            <p:txBody>
              <a:bodyPr wrap="square" rtlCol="0">
                <a:spAutoFit/>
              </a:bodyPr>
              <a:lstStyle/>
              <a:p>
                <a:pPr algn="just"/>
                <a:r>
                  <a:rPr lang="en-IN" sz="1800" dirty="0">
                    <a:effectLst/>
                    <a:latin typeface="Times New Roman" panose="02020603050405020304" pitchFamily="18" charset="0"/>
                    <a:ea typeface="Times New Roman" panose="02020603050405020304" pitchFamily="18" charset="0"/>
                  </a:rPr>
                  <a:t>To solve this model, we use an assumption called periodic boundary condition. This assumes, say in one dimension</a:t>
                </a:r>
                <a:r>
                  <a:rPr lang="en-IN" sz="1800" b="1" dirty="0">
                    <a:effectLst/>
                    <a:latin typeface="Times New Roman" panose="02020603050405020304" pitchFamily="18" charset="0"/>
                    <a:ea typeface="Times New Roman" panose="02020603050405020304" pitchFamily="18" charset="0"/>
                  </a:rPr>
                  <a:t>, the </a:t>
                </a:r>
                <a14:m>
                  <m:oMath xmlns:m="http://schemas.openxmlformats.org/officeDocument/2006/math">
                    <m:sSup>
                      <m:sSup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𝑵</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sup>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𝒕𝒉</m:t>
                        </m:r>
                      </m:sup>
                    </m:sSup>
                  </m:oMath>
                </a14:m>
                <a:r>
                  <a:rPr lang="en-IN" sz="1800" b="1" dirty="0">
                    <a:effectLst/>
                    <a:latin typeface="Times New Roman" panose="02020603050405020304" pitchFamily="18" charset="0"/>
                    <a:ea typeface="Times New Roman" panose="02020603050405020304" pitchFamily="18" charset="0"/>
                  </a:rPr>
                  <a:t> spin is the 1</a:t>
                </a:r>
                <a:r>
                  <a:rPr lang="en-IN" sz="1800" b="1" baseline="30000" dirty="0">
                    <a:effectLst/>
                    <a:latin typeface="Times New Roman" panose="02020603050405020304" pitchFamily="18" charset="0"/>
                    <a:ea typeface="Times New Roman" panose="02020603050405020304" pitchFamily="18" charset="0"/>
                  </a:rPr>
                  <a:t>st</a:t>
                </a:r>
                <a:r>
                  <a:rPr lang="en-IN" sz="1800" b="1" dirty="0">
                    <a:effectLst/>
                    <a:latin typeface="Times New Roman" panose="02020603050405020304" pitchFamily="18" charset="0"/>
                    <a:ea typeface="Times New Roman" panose="02020603050405020304" pitchFamily="18" charset="0"/>
                  </a:rPr>
                  <a:t> spin</a:t>
                </a:r>
                <a:r>
                  <a:rPr lang="en-IN" sz="1800" dirty="0">
                    <a:effectLst/>
                    <a:latin typeface="Times New Roman" panose="02020603050405020304" pitchFamily="18" charset="0"/>
                    <a:ea typeface="Times New Roman" panose="02020603050405020304" pitchFamily="18" charset="0"/>
                  </a:rPr>
                  <a:t> again. Which makes the whole one dimensional lattice like a </a:t>
                </a:r>
                <a:r>
                  <a:rPr lang="en-IN" sz="1800" b="1" dirty="0">
                    <a:effectLst/>
                    <a:latin typeface="Times New Roman" panose="02020603050405020304" pitchFamily="18" charset="0"/>
                    <a:ea typeface="Times New Roman" panose="02020603050405020304" pitchFamily="18" charset="0"/>
                  </a:rPr>
                  <a:t>ring</a:t>
                </a:r>
                <a:r>
                  <a:rPr lang="en-IN" sz="1800" dirty="0">
                    <a:effectLst/>
                    <a:latin typeface="Times New Roman" panose="02020603050405020304" pitchFamily="18" charset="0"/>
                    <a:ea typeface="Times New Roman" panose="02020603050405020304" pitchFamily="18" charset="0"/>
                  </a:rPr>
                  <a:t>. And in two dimensional this assumption makes the lattice sheet a </a:t>
                </a:r>
                <a:r>
                  <a:rPr lang="en-IN" sz="1800" b="1" dirty="0">
                    <a:effectLst/>
                    <a:latin typeface="Times New Roman" panose="02020603050405020304" pitchFamily="18" charset="0"/>
                    <a:ea typeface="Times New Roman" panose="02020603050405020304" pitchFamily="18" charset="0"/>
                  </a:rPr>
                  <a:t>torus</a:t>
                </a:r>
                <a:r>
                  <a:rPr lang="en-IN" sz="1800" dirty="0">
                    <a:effectLst/>
                    <a:latin typeface="Times New Roman" panose="02020603050405020304" pitchFamily="18" charset="0"/>
                    <a:ea typeface="Times New Roman" panose="02020603050405020304" pitchFamily="18" charset="0"/>
                  </a:rPr>
                  <a:t>. These assumptions make the model easier to solve in both one and two dimension.</a:t>
                </a:r>
              </a:p>
              <a:p>
                <a:pPr algn="just"/>
                <a:r>
                  <a:rPr lang="en-IN" sz="1800" dirty="0">
                    <a:effectLst/>
                    <a:latin typeface="Times New Roman" panose="02020603050405020304" pitchFamily="18" charset="0"/>
                    <a:ea typeface="Times New Roman" panose="02020603050405020304" pitchFamily="18" charset="0"/>
                  </a:rPr>
                  <a:t>But in three dimensional case we can use another assumption called The Mean Field Approximation to solve the system. </a:t>
                </a:r>
                <a:endParaRPr lang="en-IN" dirty="0"/>
              </a:p>
            </p:txBody>
          </p:sp>
        </mc:Choice>
        <mc:Fallback xmlns="">
          <p:sp>
            <p:nvSpPr>
              <p:cNvPr id="8" name="TextBox 7">
                <a:extLst>
                  <a:ext uri="{FF2B5EF4-FFF2-40B4-BE49-F238E27FC236}">
                    <a16:creationId xmlns:a16="http://schemas.microsoft.com/office/drawing/2014/main" id="{72EA7473-A20A-471C-A3DC-172378E8D9D5}"/>
                  </a:ext>
                </a:extLst>
              </p:cNvPr>
              <p:cNvSpPr txBox="1">
                <a:spLocks noRot="1" noChangeAspect="1" noMove="1" noResize="1" noEditPoints="1" noAdjustHandles="1" noChangeArrowheads="1" noChangeShapeType="1" noTextEdit="1"/>
              </p:cNvSpPr>
              <p:nvPr/>
            </p:nvSpPr>
            <p:spPr>
              <a:xfrm>
                <a:off x="2290439" y="1065307"/>
                <a:ext cx="8975324" cy="1759264"/>
              </a:xfrm>
              <a:prstGeom prst="rect">
                <a:avLst/>
              </a:prstGeom>
              <a:blipFill>
                <a:blip r:embed="rId2"/>
                <a:stretch>
                  <a:fillRect l="-611" t="-2083" r="-543" b="-4861"/>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D7101C4B-88C7-4E3F-8917-7C5CFF71E1F9}"/>
              </a:ext>
            </a:extLst>
          </p:cNvPr>
          <p:cNvSpPr txBox="1"/>
          <p:nvPr/>
        </p:nvSpPr>
        <p:spPr>
          <a:xfrm>
            <a:off x="783176" y="2932959"/>
            <a:ext cx="3480048" cy="624"/>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Mean Field Approximation</a:t>
            </a: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0328D9D-1D15-4841-8B3D-C31D3840026F}"/>
              </a:ext>
            </a:extLst>
          </p:cNvPr>
          <p:cNvSpPr txBox="1"/>
          <p:nvPr/>
        </p:nvSpPr>
        <p:spPr>
          <a:xfrm>
            <a:off x="2290439" y="3263937"/>
            <a:ext cx="9330432" cy="1015663"/>
          </a:xfrm>
          <a:prstGeom prst="rect">
            <a:avLst/>
          </a:prstGeom>
          <a:noFill/>
        </p:spPr>
        <p:txBody>
          <a:bodyPr wrap="square" rtlCol="0">
            <a:spAutoFit/>
          </a:bodyPr>
          <a:lstStyle/>
          <a:p>
            <a:pPr algn="just"/>
            <a:r>
              <a:rPr lang="en-IN" sz="2000" dirty="0">
                <a:effectLst/>
                <a:latin typeface="Times New Roman" panose="02020603050405020304" pitchFamily="18" charset="0"/>
                <a:ea typeface="Times New Roman" panose="02020603050405020304" pitchFamily="18" charset="0"/>
              </a:rPr>
              <a:t>In Mean Field Approximation, the basic assumption is that instead of interacting directly with the neighbouring spins, </a:t>
            </a:r>
            <a:r>
              <a:rPr lang="en-IN" sz="2000" b="1" dirty="0">
                <a:effectLst/>
                <a:latin typeface="Times New Roman" panose="02020603050405020304" pitchFamily="18" charset="0"/>
                <a:ea typeface="Times New Roman" panose="02020603050405020304" pitchFamily="18" charset="0"/>
              </a:rPr>
              <a:t>each spin interacts with each other with a </a:t>
            </a:r>
            <a:r>
              <a:rPr lang="en-IN" sz="2000" b="1" i="1" dirty="0">
                <a:effectLst/>
                <a:latin typeface="Times New Roman" panose="02020603050405020304" pitchFamily="18" charset="0"/>
                <a:ea typeface="Times New Roman" panose="02020603050405020304" pitchFamily="18" charset="0"/>
              </a:rPr>
              <a:t>‘mean field’ </a:t>
            </a:r>
            <a:r>
              <a:rPr lang="en-IN" sz="2000" dirty="0">
                <a:effectLst/>
                <a:latin typeface="Times New Roman" panose="02020603050405020304" pitchFamily="18" charset="0"/>
                <a:ea typeface="Times New Roman" panose="02020603050405020304" pitchFamily="18" charset="0"/>
              </a:rPr>
              <a:t>which follows from the mean orientation of the neighbouring spins. </a:t>
            </a:r>
            <a:endParaRPr lang="en-IN" sz="2000"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E4EA520-25FD-4115-AF0B-3E6BF3AB6E7F}"/>
                  </a:ext>
                </a:extLst>
              </p:cNvPr>
              <p:cNvSpPr txBox="1"/>
              <p:nvPr/>
            </p:nvSpPr>
            <p:spPr>
              <a:xfrm>
                <a:off x="1807722" y="4560286"/>
                <a:ext cx="4909351" cy="446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d>
                        <m:dPr>
                          <m:begChr m:val="["/>
                          <m:endChr m:val="]"/>
                          <m:ctrlPr>
                            <a:rPr lang="en-IN" sz="2000" i="1">
                              <a:latin typeface="Cambria Math" panose="02040503050406030204" pitchFamily="18" charset="0"/>
                            </a:rPr>
                          </m:ctrlPr>
                        </m:d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r>
                            <a:rPr lang="en-IN" sz="2000" i="1">
                              <a:latin typeface="Cambria Math" panose="02040503050406030204" pitchFamily="18" charset="0"/>
                            </a:rPr>
                            <m:t>𝑚</m:t>
                          </m:r>
                        </m:e>
                      </m:d>
                      <m:d>
                        <m:dPr>
                          <m:begChr m:val="["/>
                          <m:endChr m:val="]"/>
                          <m:ctrlPr>
                            <a:rPr lang="en-IN" sz="2000" i="1">
                              <a:latin typeface="Cambria Math" panose="02040503050406030204" pitchFamily="18" charset="0"/>
                            </a:rPr>
                          </m:ctrlPr>
                        </m:d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r>
                            <a:rPr lang="en-IN" sz="2000" i="1">
                              <a:latin typeface="Cambria Math" panose="02040503050406030204" pitchFamily="18" charset="0"/>
                            </a:rPr>
                            <m:t>𝑚</m:t>
                          </m:r>
                        </m:e>
                      </m:d>
                    </m:oMath>
                  </m:oMathPara>
                </a14:m>
                <a:endParaRPr lang="en-IN" sz="2000" dirty="0"/>
              </a:p>
            </p:txBody>
          </p:sp>
        </mc:Choice>
        <mc:Fallback>
          <p:sp>
            <p:nvSpPr>
              <p:cNvPr id="16" name="TextBox 15">
                <a:extLst>
                  <a:ext uri="{FF2B5EF4-FFF2-40B4-BE49-F238E27FC236}">
                    <a16:creationId xmlns:a16="http://schemas.microsoft.com/office/drawing/2014/main" id="{CE4EA520-25FD-4115-AF0B-3E6BF3AB6E7F}"/>
                  </a:ext>
                </a:extLst>
              </p:cNvPr>
              <p:cNvSpPr txBox="1">
                <a:spLocks noRot="1" noChangeAspect="1" noMove="1" noResize="1" noEditPoints="1" noAdjustHandles="1" noChangeArrowheads="1" noChangeShapeType="1" noTextEdit="1"/>
              </p:cNvSpPr>
              <p:nvPr/>
            </p:nvSpPr>
            <p:spPr>
              <a:xfrm>
                <a:off x="1807722" y="4560286"/>
                <a:ext cx="4909351" cy="446917"/>
              </a:xfrm>
              <a:prstGeom prst="rect">
                <a:avLst/>
              </a:prstGeom>
              <a:blipFill>
                <a:blip r:embed="rId3"/>
                <a:stretch>
                  <a:fillRect b="-958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B21842E-6570-4F93-BD0D-78A68C6A9EAB}"/>
                  </a:ext>
                </a:extLst>
              </p:cNvPr>
              <p:cNvSpPr txBox="1"/>
              <p:nvPr/>
            </p:nvSpPr>
            <p:spPr>
              <a:xfrm>
                <a:off x="2031889" y="5032317"/>
                <a:ext cx="6645579" cy="446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r>
                            <a:rPr lang="en-IN" sz="2000" i="0">
                              <a:latin typeface="Cambria Math" panose="02040503050406030204" pitchFamily="18" charset="0"/>
                            </a:rPr>
                            <m:t>−</m:t>
                          </m:r>
                          <m:r>
                            <a:rPr lang="en-IN" sz="2000" i="1">
                              <a:latin typeface="Cambria Math" panose="02040503050406030204" pitchFamily="18" charset="0"/>
                            </a:rPr>
                            <m:t>𝑚</m:t>
                          </m:r>
                        </m:e>
                      </m:d>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r>
                        <a:rPr lang="en-IN" sz="2000" i="1">
                          <a:latin typeface="Cambria Math" panose="02040503050406030204" pitchFamily="18" charset="0"/>
                        </a:rPr>
                        <m:t>𝑚</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r>
                        <a:rPr lang="en-IN" sz="2000" i="1">
                          <a:latin typeface="Cambria Math" panose="02040503050406030204" pitchFamily="18" charset="0"/>
                        </a:rPr>
                        <m:t>𝑚</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𝑚</m:t>
                          </m:r>
                        </m:e>
                        <m:sup>
                          <m:r>
                            <a:rPr lang="en-IN" sz="2000" i="0">
                              <a:latin typeface="Cambria Math" panose="02040503050406030204" pitchFamily="18" charset="0"/>
                            </a:rPr>
                            <m:t>2</m:t>
                          </m:r>
                        </m:sup>
                      </m:sSup>
                    </m:oMath>
                  </m:oMathPara>
                </a14:m>
                <a:endParaRPr lang="en-IN" sz="2000" dirty="0"/>
              </a:p>
            </p:txBody>
          </p:sp>
        </mc:Choice>
        <mc:Fallback>
          <p:sp>
            <p:nvSpPr>
              <p:cNvPr id="18" name="TextBox 17">
                <a:extLst>
                  <a:ext uri="{FF2B5EF4-FFF2-40B4-BE49-F238E27FC236}">
                    <a16:creationId xmlns:a16="http://schemas.microsoft.com/office/drawing/2014/main" id="{FB21842E-6570-4F93-BD0D-78A68C6A9EAB}"/>
                  </a:ext>
                </a:extLst>
              </p:cNvPr>
              <p:cNvSpPr txBox="1">
                <a:spLocks noRot="1" noChangeAspect="1" noMove="1" noResize="1" noEditPoints="1" noAdjustHandles="1" noChangeArrowheads="1" noChangeShapeType="1" noTextEdit="1"/>
              </p:cNvSpPr>
              <p:nvPr/>
            </p:nvSpPr>
            <p:spPr>
              <a:xfrm>
                <a:off x="2031889" y="5032317"/>
                <a:ext cx="6645579" cy="446917"/>
              </a:xfrm>
              <a:prstGeom prst="rect">
                <a:avLst/>
              </a:prstGeom>
              <a:blipFill>
                <a:blip r:embed="rId4"/>
                <a:stretch>
                  <a:fillRect b="-821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FAB3546-8FA8-47CC-9F1B-D823D6B293F7}"/>
                  </a:ext>
                </a:extLst>
              </p:cNvPr>
              <p:cNvSpPr txBox="1"/>
              <p:nvPr/>
            </p:nvSpPr>
            <p:spPr>
              <a:xfrm>
                <a:off x="6030170" y="5467815"/>
                <a:ext cx="137380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sz="2000" i="1" smtClean="0">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r>
                            <a:rPr lang="en-IN" sz="2000" i="0">
                              <a:latin typeface="Cambria Math" panose="02040503050406030204" pitchFamily="18" charset="0"/>
                            </a:rPr>
                            <m:t>−</m:t>
                          </m:r>
                          <m:r>
                            <a:rPr lang="en-IN" sz="2000" i="1">
                              <a:latin typeface="Cambria Math" panose="02040503050406030204" pitchFamily="18" charset="0"/>
                            </a:rPr>
                            <m:t>𝑚</m:t>
                          </m:r>
                        </m:e>
                      </m:d>
                      <m:r>
                        <a:rPr lang="en-US" sz="2000" b="0" i="1" smtClean="0">
                          <a:latin typeface="Cambria Math" panose="02040503050406030204" pitchFamily="18" charset="0"/>
                        </a:rPr>
                        <m:t>,</m:t>
                      </m:r>
                    </m:oMath>
                  </m:oMathPara>
                </a14:m>
                <a:endParaRPr lang="en-IN" sz="2000" dirty="0"/>
              </a:p>
            </p:txBody>
          </p:sp>
        </mc:Choice>
        <mc:Fallback>
          <p:sp>
            <p:nvSpPr>
              <p:cNvPr id="20" name="TextBox 19">
                <a:extLst>
                  <a:ext uri="{FF2B5EF4-FFF2-40B4-BE49-F238E27FC236}">
                    <a16:creationId xmlns:a16="http://schemas.microsoft.com/office/drawing/2014/main" id="{1FAB3546-8FA8-47CC-9F1B-D823D6B293F7}"/>
                  </a:ext>
                </a:extLst>
              </p:cNvPr>
              <p:cNvSpPr txBox="1">
                <a:spLocks noRot="1" noChangeAspect="1" noMove="1" noResize="1" noEditPoints="1" noAdjustHandles="1" noChangeArrowheads="1" noChangeShapeType="1" noTextEdit="1"/>
              </p:cNvSpPr>
              <p:nvPr/>
            </p:nvSpPr>
            <p:spPr>
              <a:xfrm>
                <a:off x="6030170" y="5467815"/>
                <a:ext cx="1373806" cy="4001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DB5B89A-1EB2-45C3-AA17-C1E686705899}"/>
                  </a:ext>
                </a:extLst>
              </p:cNvPr>
              <p:cNvSpPr txBox="1"/>
              <p:nvPr/>
            </p:nvSpPr>
            <p:spPr>
              <a:xfrm>
                <a:off x="7001165" y="5467778"/>
                <a:ext cx="1373805" cy="446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sz="2000" i="1" smtClean="0">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r>
                            <a:rPr lang="en-IN" sz="2000" i="1">
                              <a:latin typeface="Cambria Math" panose="02040503050406030204" pitchFamily="18" charset="0"/>
                            </a:rPr>
                            <m:t>𝑚</m:t>
                          </m:r>
                        </m:e>
                      </m:d>
                    </m:oMath>
                  </m:oMathPara>
                </a14:m>
                <a:endParaRPr lang="en-IN" sz="2000" dirty="0"/>
              </a:p>
            </p:txBody>
          </p:sp>
        </mc:Choice>
        <mc:Fallback>
          <p:sp>
            <p:nvSpPr>
              <p:cNvPr id="22" name="TextBox 21">
                <a:extLst>
                  <a:ext uri="{FF2B5EF4-FFF2-40B4-BE49-F238E27FC236}">
                    <a16:creationId xmlns:a16="http://schemas.microsoft.com/office/drawing/2014/main" id="{FDB5B89A-1EB2-45C3-AA17-C1E686705899}"/>
                  </a:ext>
                </a:extLst>
              </p:cNvPr>
              <p:cNvSpPr txBox="1">
                <a:spLocks noRot="1" noChangeAspect="1" noMove="1" noResize="1" noEditPoints="1" noAdjustHandles="1" noChangeArrowheads="1" noChangeShapeType="1" noTextEdit="1"/>
              </p:cNvSpPr>
              <p:nvPr/>
            </p:nvSpPr>
            <p:spPr>
              <a:xfrm>
                <a:off x="7001165" y="5467778"/>
                <a:ext cx="1373805" cy="446917"/>
              </a:xfrm>
              <a:prstGeom prst="rect">
                <a:avLst/>
              </a:prstGeom>
              <a:blipFill>
                <a:blip r:embed="rId6"/>
                <a:stretch>
                  <a:fillRect b="-8219"/>
                </a:stretch>
              </a:blipFill>
            </p:spPr>
            <p:txBody>
              <a:bodyPr/>
              <a:lstStyle/>
              <a:p>
                <a:r>
                  <a:rPr lang="en-IN">
                    <a:noFill/>
                  </a:rPr>
                  <a:t> </a:t>
                </a:r>
              </a:p>
            </p:txBody>
          </p:sp>
        </mc:Fallback>
      </mc:AlternateContent>
      <p:sp>
        <p:nvSpPr>
          <p:cNvPr id="24" name="TextBox 23">
            <a:extLst>
              <a:ext uri="{FF2B5EF4-FFF2-40B4-BE49-F238E27FC236}">
                <a16:creationId xmlns:a16="http://schemas.microsoft.com/office/drawing/2014/main" id="{3EBC7AC2-7FC6-4620-8B50-FF485B14826A}"/>
              </a:ext>
            </a:extLst>
          </p:cNvPr>
          <p:cNvSpPr txBox="1"/>
          <p:nvPr/>
        </p:nvSpPr>
        <p:spPr>
          <a:xfrm>
            <a:off x="8359449" y="5467815"/>
            <a:ext cx="181992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Fluctuations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08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4" grpId="0"/>
      <p:bldP spid="16" grpId="0"/>
      <p:bldP spid="18" grpId="0"/>
      <p:bldP spid="20"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46054E-44F0-4B35-B9D9-9D49FD99D0B8}"/>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Basic Concepts</a:t>
            </a:r>
            <a:endParaRPr lang="en-IN" sz="24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04EEFBC-BDE2-4C42-9F2C-BAF009133154}"/>
              </a:ext>
            </a:extLst>
          </p:cNvPr>
          <p:cNvSpPr txBox="1"/>
          <p:nvPr/>
        </p:nvSpPr>
        <p:spPr>
          <a:xfrm>
            <a:off x="1633490" y="1064026"/>
            <a:ext cx="301840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Mean Field Hamiltonian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79053C9-C78D-4706-98CA-8576C4160C07}"/>
                  </a:ext>
                </a:extLst>
              </p:cNvPr>
              <p:cNvSpPr txBox="1"/>
              <p:nvPr/>
            </p:nvSpPr>
            <p:spPr>
              <a:xfrm>
                <a:off x="1847234" y="4103640"/>
                <a:ext cx="6094520" cy="710066"/>
              </a:xfrm>
              <a:prstGeom prst="rect">
                <a:avLst/>
              </a:prstGeom>
              <a:noFill/>
              <a:ln w="28575">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b="1" i="1" smtClean="0">
                              <a:latin typeface="Cambria Math" panose="02040503050406030204" pitchFamily="18" charset="0"/>
                            </a:rPr>
                          </m:ctrlPr>
                        </m:sSubPr>
                        <m:e>
                          <m:r>
                            <a:rPr lang="en-IN" sz="2000" b="1" i="0">
                              <a:latin typeface="Cambria Math" panose="02040503050406030204" pitchFamily="18" charset="0"/>
                            </a:rPr>
                            <m:t>𝓗</m:t>
                          </m:r>
                        </m:e>
                        <m:sub>
                          <m:r>
                            <a:rPr lang="en-IN" sz="2000" b="1" i="1">
                              <a:latin typeface="Cambria Math" panose="02040503050406030204" pitchFamily="18" charset="0"/>
                            </a:rPr>
                            <m:t>𝒎𝒇</m:t>
                          </m:r>
                        </m:sub>
                      </m:sSub>
                      <m:r>
                        <a:rPr lang="en-IN" sz="2000" b="1" i="0">
                          <a:latin typeface="Cambria Math" panose="02040503050406030204" pitchFamily="18" charset="0"/>
                        </a:rPr>
                        <m:t>=</m:t>
                      </m:r>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r>
                            <a:rPr lang="en-IN" sz="2000" b="1" i="0">
                              <a:latin typeface="Cambria Math" panose="02040503050406030204" pitchFamily="18" charset="0"/>
                            </a:rPr>
                            <m:t>𝟐</m:t>
                          </m:r>
                        </m:den>
                      </m:f>
                      <m:r>
                        <a:rPr lang="en-IN" sz="2000" b="1" i="1">
                          <a:latin typeface="Cambria Math" panose="02040503050406030204" pitchFamily="18" charset="0"/>
                        </a:rPr>
                        <m:t>𝑱𝑵</m:t>
                      </m:r>
                      <m:sSup>
                        <m:sSupPr>
                          <m:ctrlPr>
                            <a:rPr lang="en-IN" sz="2000" b="1" i="1">
                              <a:latin typeface="Cambria Math" panose="02040503050406030204" pitchFamily="18" charset="0"/>
                            </a:rPr>
                          </m:ctrlPr>
                        </m:sSupPr>
                        <m:e>
                          <m:r>
                            <a:rPr lang="en-IN" sz="2000" b="1" i="1">
                              <a:latin typeface="Cambria Math" panose="02040503050406030204" pitchFamily="18" charset="0"/>
                            </a:rPr>
                            <m:t>𝒎</m:t>
                          </m:r>
                        </m:e>
                        <m:sup>
                          <m:r>
                            <a:rPr lang="en-IN" sz="2000" b="1" i="0">
                              <a:latin typeface="Cambria Math" panose="02040503050406030204" pitchFamily="18" charset="0"/>
                            </a:rPr>
                            <m:t>𝟐</m:t>
                          </m:r>
                        </m:sup>
                      </m:sSup>
                      <m:r>
                        <a:rPr lang="en-IN" sz="2000" b="1" i="0">
                          <a:latin typeface="Cambria Math" panose="02040503050406030204" pitchFamily="18" charset="0"/>
                        </a:rPr>
                        <m:t>−</m:t>
                      </m:r>
                      <m:d>
                        <m:dPr>
                          <m:ctrlPr>
                            <a:rPr lang="en-IN" sz="2000" b="1" i="1">
                              <a:latin typeface="Cambria Math" panose="02040503050406030204" pitchFamily="18" charset="0"/>
                            </a:rPr>
                          </m:ctrlPr>
                        </m:dPr>
                        <m:e>
                          <m:r>
                            <a:rPr lang="en-IN" sz="2000" b="1" i="1">
                              <a:latin typeface="Cambria Math" panose="02040503050406030204" pitchFamily="18" charset="0"/>
                            </a:rPr>
                            <m:t>𝑱𝒒𝒎</m:t>
                          </m:r>
                          <m:r>
                            <a:rPr lang="en-IN" sz="2000" b="1" i="0">
                              <a:latin typeface="Cambria Math" panose="02040503050406030204" pitchFamily="18" charset="0"/>
                            </a:rPr>
                            <m:t>+</m:t>
                          </m:r>
                          <m:r>
                            <a:rPr lang="en-US" sz="2000" b="1" i="1" smtClean="0">
                              <a:latin typeface="Cambria Math" panose="02040503050406030204" pitchFamily="18" charset="0"/>
                            </a:rPr>
                            <m:t>𝑯</m:t>
                          </m:r>
                        </m:e>
                      </m:d>
                      <m:nary>
                        <m:naryPr>
                          <m:chr m:val="∑"/>
                          <m:limLoc m:val="subSup"/>
                          <m:supHide m:val="on"/>
                          <m:ctrlPr>
                            <a:rPr lang="en-IN" sz="2000" b="1" i="1">
                              <a:latin typeface="Cambria Math" panose="02040503050406030204" pitchFamily="18" charset="0"/>
                            </a:rPr>
                          </m:ctrlPr>
                        </m:naryPr>
                        <m:sub>
                          <m:r>
                            <a:rPr lang="en-IN" sz="2000" b="1" i="1">
                              <a:latin typeface="Cambria Math" panose="02040503050406030204" pitchFamily="18" charset="0"/>
                            </a:rPr>
                            <m:t>𝒊</m:t>
                          </m:r>
                        </m:sub>
                        <m:sup/>
                        <m:e>
                          <m:sSub>
                            <m:sSubPr>
                              <m:ctrlPr>
                                <a:rPr lang="en-IN" sz="2000" b="1" i="1">
                                  <a:latin typeface="Cambria Math" panose="02040503050406030204" pitchFamily="18" charset="0"/>
                                </a:rPr>
                              </m:ctrlPr>
                            </m:sSubPr>
                            <m:e>
                              <m:r>
                                <a:rPr lang="en-IN" sz="2000" b="1" i="1">
                                  <a:latin typeface="Cambria Math" panose="02040503050406030204" pitchFamily="18" charset="0"/>
                                </a:rPr>
                                <m:t>𝒔</m:t>
                              </m:r>
                            </m:e>
                            <m:sub>
                              <m:r>
                                <a:rPr lang="en-IN" sz="2000" b="1" i="1">
                                  <a:latin typeface="Cambria Math" panose="02040503050406030204" pitchFamily="18" charset="0"/>
                                </a:rPr>
                                <m:t>𝒊</m:t>
                              </m:r>
                            </m:sub>
                          </m:sSub>
                        </m:e>
                      </m:nary>
                    </m:oMath>
                  </m:oMathPara>
                </a14:m>
                <a:endParaRPr lang="en-IN" sz="2000" b="1" dirty="0"/>
              </a:p>
            </p:txBody>
          </p:sp>
        </mc:Choice>
        <mc:Fallback>
          <p:sp>
            <p:nvSpPr>
              <p:cNvPr id="23" name="TextBox 22">
                <a:extLst>
                  <a:ext uri="{FF2B5EF4-FFF2-40B4-BE49-F238E27FC236}">
                    <a16:creationId xmlns:a16="http://schemas.microsoft.com/office/drawing/2014/main" id="{579053C9-C78D-4706-98CA-8576C4160C07}"/>
                  </a:ext>
                </a:extLst>
              </p:cNvPr>
              <p:cNvSpPr txBox="1">
                <a:spLocks noRot="1" noChangeAspect="1" noMove="1" noResize="1" noEditPoints="1" noAdjustHandles="1" noChangeArrowheads="1" noChangeShapeType="1" noTextEdit="1"/>
              </p:cNvSpPr>
              <p:nvPr/>
            </p:nvSpPr>
            <p:spPr>
              <a:xfrm>
                <a:off x="1847234" y="4103640"/>
                <a:ext cx="6094520" cy="710066"/>
              </a:xfrm>
              <a:prstGeom prst="rect">
                <a:avLst/>
              </a:prstGeom>
              <a:blipFill>
                <a:blip r:embed="rId2"/>
                <a:stretch>
                  <a:fillRect/>
                </a:stretch>
              </a:blipFill>
              <a:ln w="28575">
                <a:solidFill>
                  <a:schemeClr val="tx1"/>
                </a:solidFill>
              </a:ln>
            </p:spPr>
            <p:txBody>
              <a:bodyPr/>
              <a:lstStyle/>
              <a:p>
                <a:r>
                  <a:rPr lang="en-IN">
                    <a:noFill/>
                  </a:rPr>
                  <a:t> </a:t>
                </a:r>
              </a:p>
            </p:txBody>
          </p:sp>
        </mc:Fallback>
      </mc:AlternateContent>
      <p:sp>
        <p:nvSpPr>
          <p:cNvPr id="24" name="TextBox 23">
            <a:extLst>
              <a:ext uri="{FF2B5EF4-FFF2-40B4-BE49-F238E27FC236}">
                <a16:creationId xmlns:a16="http://schemas.microsoft.com/office/drawing/2014/main" id="{51AA2E55-DEC0-4D7E-86ED-F020BC0A3E85}"/>
              </a:ext>
            </a:extLst>
          </p:cNvPr>
          <p:cNvSpPr txBox="1"/>
          <p:nvPr/>
        </p:nvSpPr>
        <p:spPr>
          <a:xfrm>
            <a:off x="8799990" y="3535857"/>
            <a:ext cx="3392010" cy="1631216"/>
          </a:xfrm>
          <a:prstGeom prst="rect">
            <a:avLst/>
          </a:prstGeom>
          <a:noFill/>
        </p:spPr>
        <p:txBody>
          <a:bodyPr wrap="square" rtlCol="0">
            <a:spAutoFit/>
          </a:bodyPr>
          <a:lstStyle/>
          <a:p>
            <a:r>
              <a:rPr lang="en-US" sz="2000" b="1" dirty="0">
                <a:latin typeface="Cambria Math" panose="02040503050406030204" pitchFamily="18" charset="0"/>
                <a:ea typeface="Cambria Math" panose="02040503050406030204" pitchFamily="18" charset="0"/>
                <a:cs typeface="Times New Roman" panose="02020603050405020304" pitchFamily="18" charset="0"/>
              </a:rPr>
              <a:t>J - Exchange Integral term</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N – Total Number of Spins</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m – Mean Filed</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q – No of Nearest Neighbors</a:t>
            </a:r>
          </a:p>
          <a:p>
            <a:r>
              <a:rPr lang="en-US" sz="2000" b="1" dirty="0">
                <a:latin typeface="Cambria Math" panose="02040503050406030204" pitchFamily="18" charset="0"/>
                <a:ea typeface="Cambria Math" panose="02040503050406030204" pitchFamily="18" charset="0"/>
                <a:cs typeface="Times New Roman" panose="02020603050405020304" pitchFamily="18" charset="0"/>
              </a:rPr>
              <a:t>H – External magnetic Filed</a:t>
            </a:r>
            <a:endParaRPr lang="en-IN" sz="2000" b="1" dirty="0">
              <a:latin typeface="Cambria Math" panose="02040503050406030204" pitchFamily="18" charset="0"/>
              <a:ea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DBBD40B-F9B8-4F66-A0C7-F0C3840ABA9A}"/>
                  </a:ext>
                </a:extLst>
              </p:cNvPr>
              <p:cNvSpPr txBox="1"/>
              <p:nvPr/>
            </p:nvSpPr>
            <p:spPr>
              <a:xfrm>
                <a:off x="2691626" y="1433358"/>
                <a:ext cx="7332957" cy="50411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ℋ</m:t>
                    </m:r>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e>
                    </m:d>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𝐽</m:t>
                    </m:r>
                    <m:nary>
                      <m:naryPr>
                        <m:chr m:val="∑"/>
                        <m:limLoc m:val="subSup"/>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𝑛𝑒𝑎𝑟𝑒𝑠𝑡</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𝑛𝑒𝑖𝑔h𝑏𝑜𝑢𝑟</m:t>
                        </m:r>
                      </m:sub>
                      <m:sup/>
                      <m:e>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𝐵</m:t>
                    </m:r>
                    <m:nary>
                      <m:naryPr>
                        <m:chr m:val="∑"/>
                        <m:limLoc m:val="subSup"/>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up/>
                      <m:e>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endParaRPr lang="en-IN" sz="2400" dirty="0"/>
              </a:p>
            </p:txBody>
          </p:sp>
        </mc:Choice>
        <mc:Fallback>
          <p:sp>
            <p:nvSpPr>
              <p:cNvPr id="6" name="TextBox 5">
                <a:extLst>
                  <a:ext uri="{FF2B5EF4-FFF2-40B4-BE49-F238E27FC236}">
                    <a16:creationId xmlns:a16="http://schemas.microsoft.com/office/drawing/2014/main" id="{EDBBD40B-F9B8-4F66-A0C7-F0C3840ABA9A}"/>
                  </a:ext>
                </a:extLst>
              </p:cNvPr>
              <p:cNvSpPr txBox="1">
                <a:spLocks noRot="1" noChangeAspect="1" noMove="1" noResize="1" noEditPoints="1" noAdjustHandles="1" noChangeArrowheads="1" noChangeShapeType="1" noTextEdit="1"/>
              </p:cNvSpPr>
              <p:nvPr/>
            </p:nvSpPr>
            <p:spPr>
              <a:xfrm>
                <a:off x="2691626" y="1433358"/>
                <a:ext cx="7332957" cy="504112"/>
              </a:xfrm>
              <a:prstGeom prst="rect">
                <a:avLst/>
              </a:prstGeom>
              <a:blipFill>
                <a:blip r:embed="rId3"/>
                <a:stretch>
                  <a:fillRect l="-1165" t="-118072" r="-8319" b="-17108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75FFB6-7AE4-41F9-9DCE-3C98B1877F09}"/>
                  </a:ext>
                </a:extLst>
              </p:cNvPr>
              <p:cNvSpPr txBox="1"/>
              <p:nvPr/>
            </p:nvSpPr>
            <p:spPr>
              <a:xfrm>
                <a:off x="2691626" y="2210653"/>
                <a:ext cx="7096186" cy="446917"/>
              </a:xfrm>
              <a:prstGeom prst="rect">
                <a:avLst/>
              </a:prstGeom>
              <a:noFill/>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r>
                          <a:rPr lang="en-IN" sz="2000" i="0">
                            <a:latin typeface="Cambria Math" panose="02040503050406030204" pitchFamily="18" charset="0"/>
                          </a:rPr>
                          <m:t>−</m:t>
                        </m:r>
                        <m:r>
                          <a:rPr lang="en-IN" sz="2000" i="1">
                            <a:latin typeface="Cambria Math" panose="02040503050406030204" pitchFamily="18" charset="0"/>
                          </a:rPr>
                          <m:t>𝑚</m:t>
                        </m:r>
                      </m:e>
                    </m:d>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r>
                      <a:rPr lang="en-IN" sz="2000" i="1">
                        <a:latin typeface="Cambria Math" panose="02040503050406030204" pitchFamily="18" charset="0"/>
                      </a:rPr>
                      <m:t>𝑚</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𝑖</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r>
                      <a:rPr lang="en-IN" sz="2000" i="1">
                        <a:latin typeface="Cambria Math" panose="02040503050406030204" pitchFamily="18" charset="0"/>
                      </a:rPr>
                      <m:t>𝑚</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𝑠</m:t>
                            </m:r>
                          </m:e>
                          <m:sub>
                            <m:r>
                              <a:rPr lang="en-IN" sz="2000" i="1">
                                <a:latin typeface="Cambria Math" panose="02040503050406030204" pitchFamily="18" charset="0"/>
                              </a:rPr>
                              <m:t>𝑗</m:t>
                            </m:r>
                          </m:sub>
                        </m:sSub>
                        <m:r>
                          <a:rPr lang="en-IN" sz="2000" i="0">
                            <a:latin typeface="Cambria Math" panose="02040503050406030204" pitchFamily="18" charset="0"/>
                          </a:rPr>
                          <m:t>−</m:t>
                        </m:r>
                        <m:r>
                          <a:rPr lang="en-IN" sz="2000" i="1">
                            <a:latin typeface="Cambria Math" panose="02040503050406030204" pitchFamily="18" charset="0"/>
                          </a:rPr>
                          <m:t>𝑚</m:t>
                        </m:r>
                      </m:e>
                    </m:d>
                    <m:r>
                      <a:rPr lang="en-IN" sz="2000" i="0">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𝑚</m:t>
                        </m:r>
                      </m:e>
                      <m:sup>
                        <m:r>
                          <a:rPr lang="en-IN" sz="2000" i="0">
                            <a:latin typeface="Cambria Math" panose="02040503050406030204" pitchFamily="18" charset="0"/>
                          </a:rPr>
                          <m:t>2</m:t>
                        </m:r>
                      </m:sup>
                    </m:sSup>
                  </m:oMath>
                </a14:m>
                <a:endParaRPr lang="en-IN" sz="2000" dirty="0"/>
              </a:p>
            </p:txBody>
          </p:sp>
        </mc:Choice>
        <mc:Fallback>
          <p:sp>
            <p:nvSpPr>
              <p:cNvPr id="8" name="TextBox 7">
                <a:extLst>
                  <a:ext uri="{FF2B5EF4-FFF2-40B4-BE49-F238E27FC236}">
                    <a16:creationId xmlns:a16="http://schemas.microsoft.com/office/drawing/2014/main" id="{2275FFB6-7AE4-41F9-9DCE-3C98B1877F09}"/>
                  </a:ext>
                </a:extLst>
              </p:cNvPr>
              <p:cNvSpPr txBox="1">
                <a:spLocks noRot="1" noChangeAspect="1" noMove="1" noResize="1" noEditPoints="1" noAdjustHandles="1" noChangeArrowheads="1" noChangeShapeType="1" noTextEdit="1"/>
              </p:cNvSpPr>
              <p:nvPr/>
            </p:nvSpPr>
            <p:spPr>
              <a:xfrm>
                <a:off x="2691626" y="2210653"/>
                <a:ext cx="7096186" cy="446917"/>
              </a:xfrm>
              <a:prstGeom prst="rect">
                <a:avLst/>
              </a:prstGeom>
              <a:blipFill>
                <a:blip r:embed="rId4"/>
                <a:stretch>
                  <a:fillRect l="-773" b="-13699"/>
                </a:stretch>
              </a:blipFill>
            </p:spPr>
            <p:txBody>
              <a:bodyPr/>
              <a:lstStyle/>
              <a:p>
                <a:r>
                  <a:rPr lang="en-IN">
                    <a:noFill/>
                  </a:rPr>
                  <a:t> </a:t>
                </a:r>
              </a:p>
            </p:txBody>
          </p:sp>
        </mc:Fallback>
      </mc:AlternateContent>
    </p:spTree>
    <p:extLst>
      <p:ext uri="{BB962C8B-B14F-4D97-AF65-F5344CB8AC3E}">
        <p14:creationId xmlns:p14="http://schemas.microsoft.com/office/powerpoint/2010/main" val="120344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B59EC0-4C84-42DC-9DB4-057CAE0F8EC7}"/>
              </a:ext>
            </a:extLst>
          </p:cNvPr>
          <p:cNvSpPr txBox="1"/>
          <p:nvPr/>
        </p:nvSpPr>
        <p:spPr>
          <a:xfrm>
            <a:off x="1686757" y="1313894"/>
            <a:ext cx="229469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Partition Function</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E27A8D-661A-424E-B7AC-0D8093B20BE6}"/>
              </a:ext>
            </a:extLst>
          </p:cNvPr>
          <p:cNvSpPr txBox="1"/>
          <p:nvPr/>
        </p:nvSpPr>
        <p:spPr>
          <a:xfrm>
            <a:off x="772356" y="634002"/>
            <a:ext cx="348004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Mean Field Approximation</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C91294-FCE5-4AEB-971C-E93C110C2F30}"/>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Basic Concepts</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A83D6D-FA34-4D8F-8984-4ECF68278836}"/>
                  </a:ext>
                </a:extLst>
              </p:cNvPr>
              <p:cNvSpPr txBox="1"/>
              <p:nvPr/>
            </p:nvSpPr>
            <p:spPr>
              <a:xfrm>
                <a:off x="2834104" y="1683226"/>
                <a:ext cx="2510160" cy="6406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𝑍</m:t>
                      </m:r>
                      <m:r>
                        <a:rPr lang="en-IN" i="0">
                          <a:latin typeface="Cambria Math" panose="02040503050406030204" pitchFamily="18" charset="0"/>
                        </a:rPr>
                        <m:t>=</m:t>
                      </m:r>
                      <m:nary>
                        <m:naryPr>
                          <m:chr m:val="∑"/>
                          <m:limLoc m:val="subSup"/>
                          <m:supHide m:val="on"/>
                          <m:ctrlPr>
                            <a:rPr lang="en-IN" i="1">
                              <a:latin typeface="Cambria Math" panose="02040503050406030204" pitchFamily="18" charset="0"/>
                            </a:rPr>
                          </m:ctrlPr>
                        </m:naryPr>
                        <m:sub>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i="1">
                                  <a:latin typeface="Cambria Math" panose="02040503050406030204" pitchFamily="18" charset="0"/>
                                </a:rPr>
                                <m:t>𝑖</m:t>
                              </m:r>
                            </m:sub>
                          </m:sSub>
                        </m:sub>
                        <m:sup/>
                        <m:e>
                          <m:func>
                            <m:funcPr>
                              <m:ctrlPr>
                                <a:rPr lang="en-IN" i="1">
                                  <a:latin typeface="Cambria Math" panose="02040503050406030204" pitchFamily="18" charset="0"/>
                                </a:rPr>
                              </m:ctrlPr>
                            </m:funcPr>
                            <m:fName>
                              <m:r>
                                <m:rPr>
                                  <m:sty m:val="p"/>
                                </m:rPr>
                                <a:rPr lang="en-IN" i="0">
                                  <a:latin typeface="Cambria Math" panose="02040503050406030204" pitchFamily="18" charset="0"/>
                                </a:rPr>
                                <m:t>exp</m:t>
                              </m:r>
                            </m:fName>
                            <m:e>
                              <m:d>
                                <m:dPr>
                                  <m:begChr m:val="["/>
                                  <m:endChr m:val="]"/>
                                  <m:ctrlPr>
                                    <a:rPr lang="en-IN" i="1">
                                      <a:latin typeface="Cambria Math" panose="02040503050406030204" pitchFamily="18" charset="0"/>
                                    </a:rPr>
                                  </m:ctrlPr>
                                </m:dPr>
                                <m:e>
                                  <m:r>
                                    <a:rPr lang="en-IN" i="0">
                                      <a:latin typeface="Cambria Math" panose="02040503050406030204" pitchFamily="18" charset="0"/>
                                    </a:rPr>
                                    <m:t>−</m:t>
                                  </m:r>
                                  <m:r>
                                    <a:rPr lang="en-IN" i="1">
                                      <a:latin typeface="Cambria Math" panose="02040503050406030204" pitchFamily="18" charset="0"/>
                                    </a:rPr>
                                    <m:t>𝛽</m:t>
                                  </m:r>
                                  <m:r>
                                    <a:rPr lang="en-IN" i="0">
                                      <a:latin typeface="Cambria Math" panose="02040503050406030204" pitchFamily="18" charset="0"/>
                                    </a:rPr>
                                    <m:t>ℋ</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𝑠</m:t>
                                          </m:r>
                                        </m:e>
                                        <m:sub>
                                          <m:r>
                                            <a:rPr lang="en-IN" i="1">
                                              <a:latin typeface="Cambria Math" panose="02040503050406030204" pitchFamily="18" charset="0"/>
                                            </a:rPr>
                                            <m:t>𝑖</m:t>
                                          </m:r>
                                        </m:sub>
                                      </m:sSub>
                                    </m:e>
                                  </m:d>
                                </m:e>
                              </m:d>
                            </m:e>
                          </m:func>
                        </m:e>
                      </m:nary>
                    </m:oMath>
                  </m:oMathPara>
                </a14:m>
                <a:endParaRPr lang="en-IN" dirty="0"/>
              </a:p>
            </p:txBody>
          </p:sp>
        </mc:Choice>
        <mc:Fallback xmlns="">
          <p:sp>
            <p:nvSpPr>
              <p:cNvPr id="11" name="TextBox 10">
                <a:extLst>
                  <a:ext uri="{FF2B5EF4-FFF2-40B4-BE49-F238E27FC236}">
                    <a16:creationId xmlns:a16="http://schemas.microsoft.com/office/drawing/2014/main" id="{77A83D6D-FA34-4D8F-8984-4ECF68278836}"/>
                  </a:ext>
                </a:extLst>
              </p:cNvPr>
              <p:cNvSpPr txBox="1">
                <a:spLocks noRot="1" noChangeAspect="1" noMove="1" noResize="1" noEditPoints="1" noAdjustHandles="1" noChangeArrowheads="1" noChangeShapeType="1" noTextEdit="1"/>
              </p:cNvSpPr>
              <p:nvPr/>
            </p:nvSpPr>
            <p:spPr>
              <a:xfrm>
                <a:off x="2834104" y="1683226"/>
                <a:ext cx="2510160" cy="64062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416718-2EC1-496B-B39B-C54273319F2B}"/>
                  </a:ext>
                </a:extLst>
              </p:cNvPr>
              <p:cNvSpPr txBox="1"/>
              <p:nvPr/>
            </p:nvSpPr>
            <p:spPr>
              <a:xfrm>
                <a:off x="2834104" y="2363118"/>
                <a:ext cx="3902845" cy="8203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 </m:t>
                      </m:r>
                      <m:r>
                        <a:rPr lang="en-IN" sz="2400" b="1" i="1" smtClean="0">
                          <a:latin typeface="Cambria Math" panose="02040503050406030204" pitchFamily="18" charset="0"/>
                        </a:rPr>
                        <m:t>𝒁</m:t>
                      </m:r>
                      <m:r>
                        <a:rPr lang="en-IN" sz="2400" b="1" i="0">
                          <a:latin typeface="Cambria Math" panose="02040503050406030204" pitchFamily="18" charset="0"/>
                        </a:rPr>
                        <m:t>=</m:t>
                      </m:r>
                      <m:nary>
                        <m:naryPr>
                          <m:chr m:val="∑"/>
                          <m:limLoc m:val="subSup"/>
                          <m:supHide m:val="on"/>
                          <m:ctrlPr>
                            <a:rPr lang="en-IN" sz="2400" b="1" i="1">
                              <a:latin typeface="Cambria Math" panose="02040503050406030204" pitchFamily="18" charset="0"/>
                            </a:rPr>
                          </m:ctrlPr>
                        </m:naryPr>
                        <m:sub>
                          <m:sSub>
                            <m:sSubPr>
                              <m:ctrlPr>
                                <a:rPr lang="en-IN" sz="2400" b="1" i="1">
                                  <a:latin typeface="Cambria Math" panose="02040503050406030204" pitchFamily="18" charset="0"/>
                                </a:rPr>
                              </m:ctrlPr>
                            </m:sSubPr>
                            <m:e>
                              <m:r>
                                <a:rPr lang="en-IN" sz="2400" b="1" i="1">
                                  <a:latin typeface="Cambria Math" panose="02040503050406030204" pitchFamily="18" charset="0"/>
                                </a:rPr>
                                <m:t>𝒔</m:t>
                              </m:r>
                            </m:e>
                            <m:sub>
                              <m:r>
                                <a:rPr lang="en-IN" sz="2400" b="1" i="1">
                                  <a:latin typeface="Cambria Math" panose="02040503050406030204" pitchFamily="18" charset="0"/>
                                </a:rPr>
                                <m:t>𝒊</m:t>
                              </m:r>
                            </m:sub>
                          </m:sSub>
                        </m:sub>
                        <m:sup/>
                        <m:e>
                          <m:func>
                            <m:funcPr>
                              <m:ctrlPr>
                                <a:rPr lang="en-IN" sz="2400" b="1" i="1">
                                  <a:latin typeface="Cambria Math" panose="02040503050406030204" pitchFamily="18" charset="0"/>
                                </a:rPr>
                              </m:ctrlPr>
                            </m:funcPr>
                            <m:fName>
                              <m:r>
                                <a:rPr lang="en-IN" sz="2400" b="1" i="0">
                                  <a:latin typeface="Cambria Math" panose="02040503050406030204" pitchFamily="18" charset="0"/>
                                </a:rPr>
                                <m:t>𝐞𝐱𝐩</m:t>
                              </m:r>
                            </m:fName>
                            <m:e>
                              <m:d>
                                <m:dPr>
                                  <m:begChr m:val="["/>
                                  <m:endChr m:val="]"/>
                                  <m:ctrlPr>
                                    <a:rPr lang="en-IN" sz="2400" b="1" i="1">
                                      <a:latin typeface="Cambria Math" panose="02040503050406030204" pitchFamily="18" charset="0"/>
                                    </a:rPr>
                                  </m:ctrlPr>
                                </m:dPr>
                                <m:e>
                                  <m:r>
                                    <a:rPr lang="en-IN" sz="2400" b="1" i="0">
                                      <a:latin typeface="Cambria Math" panose="02040503050406030204" pitchFamily="18" charset="0"/>
                                    </a:rPr>
                                    <m:t>−</m:t>
                                  </m:r>
                                  <m:r>
                                    <a:rPr lang="en-IN" sz="2400" b="1" i="1">
                                      <a:latin typeface="Cambria Math" panose="02040503050406030204" pitchFamily="18" charset="0"/>
                                    </a:rPr>
                                    <m:t>𝜷</m:t>
                                  </m:r>
                                  <m:sSub>
                                    <m:sSubPr>
                                      <m:ctrlPr>
                                        <a:rPr lang="en-IN" sz="2400" b="1" i="1">
                                          <a:latin typeface="Cambria Math" panose="02040503050406030204" pitchFamily="18" charset="0"/>
                                        </a:rPr>
                                      </m:ctrlPr>
                                    </m:sSubPr>
                                    <m:e>
                                      <m:r>
                                        <a:rPr lang="en-IN" sz="2400" b="1">
                                          <a:latin typeface="Cambria Math" panose="02040503050406030204" pitchFamily="18" charset="0"/>
                                        </a:rPr>
                                        <m:t>𝓗</m:t>
                                      </m:r>
                                    </m:e>
                                    <m:sub>
                                      <m:r>
                                        <a:rPr lang="en-IN" sz="2400" b="1" i="1">
                                          <a:latin typeface="Cambria Math" panose="02040503050406030204" pitchFamily="18" charset="0"/>
                                        </a:rPr>
                                        <m:t>𝒎𝒇</m:t>
                                      </m:r>
                                    </m:sub>
                                  </m:sSub>
                                </m:e>
                              </m:d>
                            </m:e>
                          </m:func>
                        </m:e>
                      </m:nary>
                    </m:oMath>
                  </m:oMathPara>
                </a14:m>
                <a:endParaRPr lang="en-IN" sz="2400" b="1" dirty="0"/>
              </a:p>
            </p:txBody>
          </p:sp>
        </mc:Choice>
        <mc:Fallback xmlns="">
          <p:sp>
            <p:nvSpPr>
              <p:cNvPr id="13" name="TextBox 12">
                <a:extLst>
                  <a:ext uri="{FF2B5EF4-FFF2-40B4-BE49-F238E27FC236}">
                    <a16:creationId xmlns:a16="http://schemas.microsoft.com/office/drawing/2014/main" id="{02416718-2EC1-496B-B39B-C54273319F2B}"/>
                  </a:ext>
                </a:extLst>
              </p:cNvPr>
              <p:cNvSpPr txBox="1">
                <a:spLocks noRot="1" noChangeAspect="1" noMove="1" noResize="1" noEditPoints="1" noAdjustHandles="1" noChangeArrowheads="1" noChangeShapeType="1" noTextEdit="1"/>
              </p:cNvSpPr>
              <p:nvPr/>
            </p:nvSpPr>
            <p:spPr>
              <a:xfrm>
                <a:off x="2834104" y="2363118"/>
                <a:ext cx="3902845" cy="820353"/>
              </a:xfrm>
              <a:prstGeom prst="rect">
                <a:avLst/>
              </a:prstGeom>
              <a:blipFill>
                <a:blip r:embed="rId3"/>
                <a:stretch>
                  <a:fillRect/>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DBB806B3-ACD0-449E-A40A-909AF3AA36A8}"/>
              </a:ext>
            </a:extLst>
          </p:cNvPr>
          <p:cNvSpPr txBox="1"/>
          <p:nvPr/>
        </p:nvSpPr>
        <p:spPr>
          <a:xfrm>
            <a:off x="1686757" y="3305198"/>
            <a:ext cx="19708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Magnetization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C61F419-1443-4FC6-A2E2-A98D057C44DD}"/>
                  </a:ext>
                </a:extLst>
              </p:cNvPr>
              <p:cNvSpPr txBox="1"/>
              <p:nvPr/>
            </p:nvSpPr>
            <p:spPr>
              <a:xfrm>
                <a:off x="4292214" y="3875765"/>
                <a:ext cx="5309773" cy="871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𝒎</m:t>
                      </m:r>
                      <m:r>
                        <a:rPr lang="en-IN" sz="2400" b="1" i="0">
                          <a:latin typeface="Cambria Math" panose="02040503050406030204" pitchFamily="18" charset="0"/>
                        </a:rPr>
                        <m:t>=</m:t>
                      </m:r>
                      <m:f>
                        <m:fPr>
                          <m:ctrlPr>
                            <a:rPr lang="en-IN" sz="2400" b="1" i="1">
                              <a:latin typeface="Cambria Math" panose="02040503050406030204" pitchFamily="18" charset="0"/>
                            </a:rPr>
                          </m:ctrlPr>
                        </m:fPr>
                        <m:num>
                          <m:r>
                            <a:rPr lang="en-IN" sz="2400" b="1" i="0">
                              <a:latin typeface="Cambria Math" panose="02040503050406030204" pitchFamily="18" charset="0"/>
                            </a:rPr>
                            <m:t>𝟏</m:t>
                          </m:r>
                        </m:num>
                        <m:den>
                          <m:r>
                            <a:rPr lang="en-IN" sz="2400" b="1" i="1">
                              <a:latin typeface="Cambria Math" panose="02040503050406030204" pitchFamily="18" charset="0"/>
                            </a:rPr>
                            <m:t>𝑵</m:t>
                          </m:r>
                        </m:den>
                      </m:f>
                      <m:nary>
                        <m:naryPr>
                          <m:chr m:val="∑"/>
                          <m:limLoc m:val="subSup"/>
                          <m:supHide m:val="on"/>
                          <m:ctrlPr>
                            <a:rPr lang="en-IN" sz="2400" b="1" i="1">
                              <a:latin typeface="Cambria Math" panose="02040503050406030204" pitchFamily="18" charset="0"/>
                            </a:rPr>
                          </m:ctrlPr>
                        </m:naryPr>
                        <m:sub>
                          <m:r>
                            <a:rPr lang="en-IN" sz="2400" b="1" i="1">
                              <a:latin typeface="Cambria Math" panose="02040503050406030204" pitchFamily="18" charset="0"/>
                            </a:rPr>
                            <m:t>𝒊</m:t>
                          </m:r>
                        </m:sub>
                        <m:sup/>
                        <m:e>
                          <m:sSub>
                            <m:sSubPr>
                              <m:ctrlPr>
                                <a:rPr lang="en-IN" sz="2400" b="1" i="1">
                                  <a:latin typeface="Cambria Math" panose="02040503050406030204" pitchFamily="18" charset="0"/>
                                </a:rPr>
                              </m:ctrlPr>
                            </m:sSubPr>
                            <m:e>
                              <m:r>
                                <a:rPr lang="en-IN" sz="2400" b="1" i="1">
                                  <a:latin typeface="Cambria Math" panose="02040503050406030204" pitchFamily="18" charset="0"/>
                                </a:rPr>
                                <m:t>𝒔</m:t>
                              </m:r>
                            </m:e>
                            <m:sub>
                              <m:r>
                                <a:rPr lang="en-IN" sz="2400" b="1" i="1">
                                  <a:latin typeface="Cambria Math" panose="02040503050406030204" pitchFamily="18" charset="0"/>
                                </a:rPr>
                                <m:t>𝒊</m:t>
                              </m:r>
                            </m:sub>
                          </m:sSub>
                        </m:e>
                      </m:nary>
                      <m:r>
                        <a:rPr lang="en-IN" sz="2400" b="1" i="0">
                          <a:latin typeface="Cambria Math" panose="02040503050406030204" pitchFamily="18" charset="0"/>
                        </a:rPr>
                        <m:t>=</m:t>
                      </m:r>
                      <m:f>
                        <m:fPr>
                          <m:ctrlPr>
                            <a:rPr lang="en-IN" sz="2400" b="1" i="1">
                              <a:latin typeface="Cambria Math" panose="02040503050406030204" pitchFamily="18" charset="0"/>
                            </a:rPr>
                          </m:ctrlPr>
                        </m:fPr>
                        <m:num>
                          <m:r>
                            <a:rPr lang="en-IN" sz="2400" b="1" i="0">
                              <a:latin typeface="Cambria Math" panose="02040503050406030204" pitchFamily="18" charset="0"/>
                            </a:rPr>
                            <m:t>𝟏</m:t>
                          </m:r>
                        </m:num>
                        <m:den>
                          <m:r>
                            <a:rPr lang="en-IN" sz="2400" b="1" i="1">
                              <a:latin typeface="Cambria Math" panose="02040503050406030204" pitchFamily="18" charset="0"/>
                            </a:rPr>
                            <m:t>𝑵</m:t>
                          </m:r>
                          <m:r>
                            <a:rPr lang="en-IN" sz="2400" b="1" i="1">
                              <a:latin typeface="Cambria Math" panose="02040503050406030204" pitchFamily="18" charset="0"/>
                            </a:rPr>
                            <m:t>𝜷</m:t>
                          </m:r>
                        </m:den>
                      </m:f>
                      <m:f>
                        <m:fPr>
                          <m:ctrlPr>
                            <a:rPr lang="en-IN" sz="2400" b="1" i="1">
                              <a:latin typeface="Cambria Math" panose="02040503050406030204" pitchFamily="18" charset="0"/>
                            </a:rPr>
                          </m:ctrlPr>
                        </m:fPr>
                        <m:num>
                          <m:r>
                            <a:rPr lang="en-IN" sz="2400" b="1" i="0">
                              <a:latin typeface="Cambria Math" panose="02040503050406030204" pitchFamily="18" charset="0"/>
                            </a:rPr>
                            <m:t>𝛛</m:t>
                          </m:r>
                          <m:func>
                            <m:funcPr>
                              <m:ctrlPr>
                                <a:rPr lang="en-IN" sz="2400" b="1" i="1">
                                  <a:latin typeface="Cambria Math" panose="02040503050406030204" pitchFamily="18" charset="0"/>
                                </a:rPr>
                              </m:ctrlPr>
                            </m:funcPr>
                            <m:fName>
                              <m:r>
                                <a:rPr lang="en-IN" sz="2400" b="1" i="0">
                                  <a:latin typeface="Cambria Math" panose="02040503050406030204" pitchFamily="18" charset="0"/>
                                </a:rPr>
                                <m:t>𝐥𝐧</m:t>
                              </m:r>
                            </m:fName>
                            <m:e>
                              <m:d>
                                <m:dPr>
                                  <m:ctrlPr>
                                    <a:rPr lang="en-IN" sz="2400" b="1" i="1">
                                      <a:latin typeface="Cambria Math" panose="02040503050406030204" pitchFamily="18" charset="0"/>
                                    </a:rPr>
                                  </m:ctrlPr>
                                </m:dPr>
                                <m:e>
                                  <m:r>
                                    <a:rPr lang="en-IN" sz="2400" b="1" i="1">
                                      <a:latin typeface="Cambria Math" panose="02040503050406030204" pitchFamily="18" charset="0"/>
                                    </a:rPr>
                                    <m:t>𝒁</m:t>
                                  </m:r>
                                </m:e>
                              </m:d>
                            </m:e>
                          </m:func>
                        </m:num>
                        <m:den>
                          <m:r>
                            <a:rPr lang="en-IN" sz="2400" b="1" i="0">
                              <a:latin typeface="Cambria Math" panose="02040503050406030204" pitchFamily="18" charset="0"/>
                            </a:rPr>
                            <m:t>𝛛</m:t>
                          </m:r>
                          <m:r>
                            <a:rPr lang="en-IN" sz="2400" b="1" i="1">
                              <a:latin typeface="Cambria Math" panose="02040503050406030204" pitchFamily="18" charset="0"/>
                            </a:rPr>
                            <m:t>𝜷</m:t>
                          </m:r>
                        </m:den>
                      </m:f>
                    </m:oMath>
                  </m:oMathPara>
                </a14:m>
                <a:endParaRPr lang="en-IN" sz="2400" b="1" dirty="0"/>
              </a:p>
            </p:txBody>
          </p:sp>
        </mc:Choice>
        <mc:Fallback xmlns="">
          <p:sp>
            <p:nvSpPr>
              <p:cNvPr id="17" name="TextBox 16">
                <a:extLst>
                  <a:ext uri="{FF2B5EF4-FFF2-40B4-BE49-F238E27FC236}">
                    <a16:creationId xmlns:a16="http://schemas.microsoft.com/office/drawing/2014/main" id="{8C61F419-1443-4FC6-A2E2-A98D057C44DD}"/>
                  </a:ext>
                </a:extLst>
              </p:cNvPr>
              <p:cNvSpPr txBox="1">
                <a:spLocks noRot="1" noChangeAspect="1" noMove="1" noResize="1" noEditPoints="1" noAdjustHandles="1" noChangeArrowheads="1" noChangeShapeType="1" noTextEdit="1"/>
              </p:cNvSpPr>
              <p:nvPr/>
            </p:nvSpPr>
            <p:spPr>
              <a:xfrm>
                <a:off x="4292214" y="3875765"/>
                <a:ext cx="5309773" cy="87158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3BB124-B099-4CA0-982A-E19EE64A9223}"/>
                  </a:ext>
                </a:extLst>
              </p:cNvPr>
              <p:cNvSpPr txBox="1"/>
              <p:nvPr/>
            </p:nvSpPr>
            <p:spPr>
              <a:xfrm>
                <a:off x="9753600" y="3643835"/>
                <a:ext cx="1276350" cy="669863"/>
              </a:xfrm>
              <a:prstGeom prst="rect">
                <a:avLst/>
              </a:prstGeom>
              <a:noFill/>
            </p:spPr>
            <p:txBody>
              <a:bodyPr wrap="square" rtlCol="0">
                <a:spAutoFit/>
              </a:bodyPr>
              <a:lstStyle/>
              <a:p>
                <a14:m>
                  <m:oMath xmlns:m="http://schemas.openxmlformats.org/officeDocument/2006/math">
                    <m:r>
                      <a:rPr lang="en-IN" sz="2400" b="1" i="1" smtClean="0">
                        <a:latin typeface="Cambria Math" panose="02040503050406030204" pitchFamily="18" charset="0"/>
                      </a:rPr>
                      <m:t>𝜷</m:t>
                    </m:r>
                    <m:r>
                      <a:rPr lang="en-US" sz="2400" b="0" i="0" smtClean="0">
                        <a:latin typeface="Cambria Math" panose="02040503050406030204" pitchFamily="18" charset="0"/>
                      </a:rPr>
                      <m:t>=</m:t>
                    </m:r>
                  </m:oMath>
                </a14:m>
                <a:r>
                  <a:rPr lang="en-IN" sz="2400" b="1" dirty="0"/>
                  <a:t> </a:t>
                </a:r>
                <a14:m>
                  <m:oMath xmlns:m="http://schemas.openxmlformats.org/officeDocument/2006/math">
                    <m:f>
                      <m:fPr>
                        <m:ctrlPr>
                          <a:rPr lang="en-IN" sz="2400" b="1" i="1">
                            <a:latin typeface="Cambria Math" panose="02040503050406030204" pitchFamily="18" charset="0"/>
                          </a:rPr>
                        </m:ctrlPr>
                      </m:fPr>
                      <m:num>
                        <m:r>
                          <a:rPr lang="en-US" sz="2400" b="1" i="1" smtClean="0">
                            <a:latin typeface="Cambria Math" panose="02040503050406030204" pitchFamily="18" charset="0"/>
                          </a:rPr>
                          <m:t>𝟏</m:t>
                        </m:r>
                      </m:num>
                      <m:den>
                        <m:sSub>
                          <m:sSubPr>
                            <m:ctrlPr>
                              <a:rPr lang="en-IN" sz="2400" b="1" i="1" smtClean="0">
                                <a:latin typeface="Cambria Math" panose="02040503050406030204" pitchFamily="18" charset="0"/>
                              </a:rPr>
                            </m:ctrlPr>
                          </m:sSubPr>
                          <m:e>
                            <m:r>
                              <a:rPr lang="en-US" sz="2400" b="1" i="1" smtClean="0">
                                <a:latin typeface="Cambria Math" panose="02040503050406030204" pitchFamily="18" charset="0"/>
                              </a:rPr>
                              <m:t>𝒌</m:t>
                            </m:r>
                          </m:e>
                          <m:sub>
                            <m:r>
                              <a:rPr lang="en-US" sz="2400" b="1" i="1" smtClean="0">
                                <a:latin typeface="Cambria Math" panose="02040503050406030204" pitchFamily="18" charset="0"/>
                              </a:rPr>
                              <m:t>𝑩</m:t>
                            </m:r>
                          </m:sub>
                        </m:sSub>
                        <m:r>
                          <a:rPr lang="en-US" sz="2400" b="1" i="1" smtClean="0">
                            <a:latin typeface="Cambria Math" panose="02040503050406030204" pitchFamily="18" charset="0"/>
                          </a:rPr>
                          <m:t>𝑻</m:t>
                        </m:r>
                      </m:den>
                    </m:f>
                    <m:r>
                      <a:rPr lang="en-US" sz="2400" b="1" i="1" smtClean="0">
                        <a:latin typeface="Cambria Math" panose="02040503050406030204" pitchFamily="18" charset="0"/>
                      </a:rPr>
                      <m:t> </m:t>
                    </m:r>
                  </m:oMath>
                </a14:m>
                <a:endParaRPr lang="en-IN" sz="2400" dirty="0"/>
              </a:p>
            </p:txBody>
          </p:sp>
        </mc:Choice>
        <mc:Fallback xmlns="">
          <p:sp>
            <p:nvSpPr>
              <p:cNvPr id="18" name="TextBox 17">
                <a:extLst>
                  <a:ext uri="{FF2B5EF4-FFF2-40B4-BE49-F238E27FC236}">
                    <a16:creationId xmlns:a16="http://schemas.microsoft.com/office/drawing/2014/main" id="{E63BB124-B099-4CA0-982A-E19EE64A9223}"/>
                  </a:ext>
                </a:extLst>
              </p:cNvPr>
              <p:cNvSpPr txBox="1">
                <a:spLocks noRot="1" noChangeAspect="1" noMove="1" noResize="1" noEditPoints="1" noAdjustHandles="1" noChangeArrowheads="1" noChangeShapeType="1" noTextEdit="1"/>
              </p:cNvSpPr>
              <p:nvPr/>
            </p:nvSpPr>
            <p:spPr>
              <a:xfrm>
                <a:off x="9753600" y="3643835"/>
                <a:ext cx="1276350" cy="66986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06ADE3-2A66-437E-B79D-E8DE2564AC0A}"/>
                  </a:ext>
                </a:extLst>
              </p:cNvPr>
              <p:cNvSpPr txBox="1"/>
              <p:nvPr/>
            </p:nvSpPr>
            <p:spPr>
              <a:xfrm>
                <a:off x="9039225" y="4257675"/>
                <a:ext cx="3048001"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US" b="1" i="1" smtClean="0">
                              <a:latin typeface="Cambria Math" panose="02040503050406030204" pitchFamily="18" charset="0"/>
                            </a:rPr>
                            <m:t>𝒌</m:t>
                          </m:r>
                        </m:e>
                        <m:sub>
                          <m:r>
                            <a:rPr lang="en-US" b="1" i="1" smtClean="0">
                              <a:latin typeface="Cambria Math" panose="02040503050406030204" pitchFamily="18" charset="0"/>
                            </a:rPr>
                            <m:t>𝑩</m:t>
                          </m:r>
                        </m:sub>
                      </m:sSub>
                      <m:r>
                        <a:rPr lang="en-US" b="1" i="1" smtClean="0">
                          <a:latin typeface="Cambria Math" panose="02040503050406030204" pitchFamily="18" charset="0"/>
                        </a:rPr>
                        <m:t>=</m:t>
                      </m:r>
                      <m:r>
                        <a:rPr lang="en-US" b="1" i="1" smtClean="0">
                          <a:latin typeface="Cambria Math" panose="02040503050406030204" pitchFamily="18" charset="0"/>
                        </a:rPr>
                        <m:t>𝑩𝒐𝒍𝒕𝒛𝒎𝒏</m:t>
                      </m:r>
                      <m:r>
                        <a:rPr lang="en-US" b="1" i="1" smtClean="0">
                          <a:latin typeface="Cambria Math" panose="02040503050406030204" pitchFamily="18" charset="0"/>
                        </a:rPr>
                        <m:t> </m:t>
                      </m:r>
                      <m:r>
                        <a:rPr lang="en-US" b="1" i="1" smtClean="0">
                          <a:latin typeface="Cambria Math" panose="02040503050406030204" pitchFamily="18" charset="0"/>
                        </a:rPr>
                        <m:t>𝑪𝒐𝒏𝒔𝒕𝒂𝒏𝒕</m:t>
                      </m:r>
                    </m:oMath>
                  </m:oMathPara>
                </a14:m>
                <a:endParaRPr lang="en-US" b="1" dirty="0"/>
              </a:p>
              <a:p>
                <a:endParaRPr lang="en-US" b="1" dirty="0"/>
              </a:p>
              <a:p>
                <a:r>
                  <a:rPr lang="en-IN" b="1" dirty="0">
                    <a:latin typeface="Cambria Math" panose="02040503050406030204" pitchFamily="18" charset="0"/>
                    <a:ea typeface="Cambria Math" panose="02040503050406030204" pitchFamily="18" charset="0"/>
                    <a:cs typeface="Times New Roman" panose="02020603050405020304" pitchFamily="18" charset="0"/>
                  </a:rPr>
                  <a:t>   T = Temperature</a:t>
                </a:r>
              </a:p>
            </p:txBody>
          </p:sp>
        </mc:Choice>
        <mc:Fallback xmlns="">
          <p:sp>
            <p:nvSpPr>
              <p:cNvPr id="19" name="TextBox 18">
                <a:extLst>
                  <a:ext uri="{FF2B5EF4-FFF2-40B4-BE49-F238E27FC236}">
                    <a16:creationId xmlns:a16="http://schemas.microsoft.com/office/drawing/2014/main" id="{7606ADE3-2A66-437E-B79D-E8DE2564AC0A}"/>
                  </a:ext>
                </a:extLst>
              </p:cNvPr>
              <p:cNvSpPr txBox="1">
                <a:spLocks noRot="1" noChangeAspect="1" noMove="1" noResize="1" noEditPoints="1" noAdjustHandles="1" noChangeArrowheads="1" noChangeShapeType="1" noTextEdit="1"/>
              </p:cNvSpPr>
              <p:nvPr/>
            </p:nvSpPr>
            <p:spPr>
              <a:xfrm>
                <a:off x="9039225" y="4257675"/>
                <a:ext cx="3048001" cy="923330"/>
              </a:xfrm>
              <a:prstGeom prst="rect">
                <a:avLst/>
              </a:prstGeom>
              <a:blipFill>
                <a:blip r:embed="rId6"/>
                <a:stretch>
                  <a:fillRect b="-8553"/>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CA745E33-5CD9-4CE3-9E50-CE8E0A81F0A7}"/>
              </a:ext>
            </a:extLst>
          </p:cNvPr>
          <p:cNvSpPr txBox="1"/>
          <p:nvPr/>
        </p:nvSpPr>
        <p:spPr>
          <a:xfrm>
            <a:off x="2234262" y="4126892"/>
            <a:ext cx="301063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Average Magnetization: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5A255BB-E6E9-4146-A0D3-29BDA0DCC2A8}"/>
                  </a:ext>
                </a:extLst>
              </p:cNvPr>
              <p:cNvSpPr txBox="1"/>
              <p:nvPr/>
            </p:nvSpPr>
            <p:spPr>
              <a:xfrm>
                <a:off x="4349551" y="5562915"/>
                <a:ext cx="3492898" cy="461665"/>
              </a:xfrm>
              <a:prstGeom prst="rect">
                <a:avLst/>
              </a:prstGeom>
              <a:noFill/>
              <a:ln w="28575">
                <a:solidFill>
                  <a:schemeClr val="tx1"/>
                </a:solidFill>
              </a:ln>
            </p:spPr>
            <p:txBody>
              <a:bodyPr wrap="square">
                <a:spAutoFit/>
              </a:bodyPr>
              <a:lstStyle/>
              <a:p>
                <a14:m>
                  <m:oMath xmlns:m="http://schemas.openxmlformats.org/officeDocument/2006/math">
                    <m:r>
                      <a:rPr lang="en-IN" sz="2400" b="1" i="1" smtClean="0">
                        <a:latin typeface="Cambria Math" panose="02040503050406030204" pitchFamily="18" charset="0"/>
                      </a:rPr>
                      <m:t>𝒎</m:t>
                    </m:r>
                    <m:r>
                      <a:rPr lang="en-IN" sz="2400" b="1" i="0">
                        <a:latin typeface="Cambria Math" panose="02040503050406030204" pitchFamily="18" charset="0"/>
                      </a:rPr>
                      <m:t>=</m:t>
                    </m:r>
                    <m:r>
                      <a:rPr lang="en-US" sz="2400" b="1" i="0" smtClean="0">
                        <a:latin typeface="Cambria Math" panose="02040503050406030204" pitchFamily="18" charset="0"/>
                      </a:rPr>
                      <m:t> </m:t>
                    </m:r>
                    <m:r>
                      <a:rPr lang="en-US" sz="2400" b="1" i="0" smtClean="0">
                        <a:latin typeface="Cambria Math" panose="02040503050406030204" pitchFamily="18" charset="0"/>
                      </a:rPr>
                      <m:t>𝐭</m:t>
                    </m:r>
                  </m:oMath>
                </a14:m>
                <a:r>
                  <a:rPr lang="en-IN" sz="2400" b="1" dirty="0">
                    <a:latin typeface="Cambria Math" panose="02040503050406030204" pitchFamily="18" charset="0"/>
                    <a:ea typeface="Cambria Math" panose="02040503050406030204" pitchFamily="18" charset="0"/>
                  </a:rPr>
                  <a:t>anh[</a:t>
                </a:r>
                <a14:m>
                  <m:oMath xmlns:m="http://schemas.openxmlformats.org/officeDocument/2006/math">
                    <m:r>
                      <a:rPr lang="en-IN" sz="2400" b="1" i="1" smtClean="0">
                        <a:latin typeface="Cambria Math" panose="02040503050406030204" pitchFamily="18" charset="0"/>
                        <a:ea typeface="Cambria Math" panose="02040503050406030204" pitchFamily="18" charset="0"/>
                      </a:rPr>
                      <m:t>𝜷</m:t>
                    </m:r>
                  </m:oMath>
                </a14:m>
                <a:r>
                  <a:rPr lang="en-IN" sz="2400" b="1" dirty="0">
                    <a:latin typeface="Cambria Math" panose="02040503050406030204" pitchFamily="18" charset="0"/>
                    <a:ea typeface="Cambria Math" panose="02040503050406030204" pitchFamily="18" charset="0"/>
                  </a:rPr>
                  <a:t>(J q m + H)]</a:t>
                </a:r>
              </a:p>
            </p:txBody>
          </p:sp>
        </mc:Choice>
        <mc:Fallback xmlns="">
          <p:sp>
            <p:nvSpPr>
              <p:cNvPr id="30" name="TextBox 29">
                <a:extLst>
                  <a:ext uri="{FF2B5EF4-FFF2-40B4-BE49-F238E27FC236}">
                    <a16:creationId xmlns:a16="http://schemas.microsoft.com/office/drawing/2014/main" id="{F5A255BB-E6E9-4146-A0D3-29BDA0DCC2A8}"/>
                  </a:ext>
                </a:extLst>
              </p:cNvPr>
              <p:cNvSpPr txBox="1">
                <a:spLocks noRot="1" noChangeAspect="1" noMove="1" noResize="1" noEditPoints="1" noAdjustHandles="1" noChangeArrowheads="1" noChangeShapeType="1" noTextEdit="1"/>
              </p:cNvSpPr>
              <p:nvPr/>
            </p:nvSpPr>
            <p:spPr>
              <a:xfrm>
                <a:off x="4349551" y="5562915"/>
                <a:ext cx="3492898" cy="461665"/>
              </a:xfrm>
              <a:prstGeom prst="rect">
                <a:avLst/>
              </a:prstGeom>
              <a:blipFill>
                <a:blip r:embed="rId7"/>
                <a:stretch>
                  <a:fillRect t="-7500" b="-25000"/>
                </a:stretch>
              </a:blipFill>
              <a:ln w="28575">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A412D99-64E8-4A6D-828D-0A54B44085A6}"/>
                  </a:ext>
                </a:extLst>
              </p:cNvPr>
              <p:cNvSpPr txBox="1"/>
              <p:nvPr/>
            </p:nvSpPr>
            <p:spPr>
              <a:xfrm>
                <a:off x="8877976" y="5562915"/>
                <a:ext cx="3327598" cy="1200329"/>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After following the standard calculation procedure with spins </a:t>
                </a:r>
                <a14:m>
                  <m:oMath xmlns:m="http://schemas.openxmlformats.org/officeDocument/2006/math">
                    <m:r>
                      <a:rPr lang="en-IN" sz="1800" i="1" kern="1200" smtClean="0">
                        <a:solidFill>
                          <a:schemeClr val="dk1"/>
                        </a:solidFill>
                        <a:effectLst/>
                        <a:latin typeface="Cambria Math" panose="02040503050406030204" pitchFamily="18" charset="0"/>
                        <a:ea typeface="Cambria Math" panose="02040503050406030204" pitchFamily="18" charset="0"/>
                      </a:rPr>
                      <m:t>±1</m:t>
                    </m:r>
                  </m:oMath>
                </a14:m>
                <a:r>
                  <a:rPr lang="en-IN" dirty="0">
                    <a:latin typeface="Cambria Math" panose="02040503050406030204" pitchFamily="18" charset="0"/>
                    <a:ea typeface="Cambria Math" panose="02040503050406030204" pitchFamily="18" charset="0"/>
                  </a:rPr>
                  <a:t>.</a:t>
                </a:r>
              </a:p>
              <a:p>
                <a:r>
                  <a:rPr lang="en-US" dirty="0">
                    <a:latin typeface="Cambria Math" panose="02040503050406030204" pitchFamily="18" charset="0"/>
                    <a:ea typeface="Cambria Math" panose="02040503050406030204" pitchFamily="18" charset="0"/>
                  </a:rPr>
                  <a:t> </a:t>
                </a:r>
                <a:endParaRPr lang="en-IN" dirty="0">
                  <a:latin typeface="Cambria Math" panose="02040503050406030204" pitchFamily="18" charset="0"/>
                  <a:ea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6A412D99-64E8-4A6D-828D-0A54B44085A6}"/>
                  </a:ext>
                </a:extLst>
              </p:cNvPr>
              <p:cNvSpPr txBox="1">
                <a:spLocks noRot="1" noChangeAspect="1" noMove="1" noResize="1" noEditPoints="1" noAdjustHandles="1" noChangeArrowheads="1" noChangeShapeType="1" noTextEdit="1"/>
              </p:cNvSpPr>
              <p:nvPr/>
            </p:nvSpPr>
            <p:spPr>
              <a:xfrm>
                <a:off x="8877976" y="5562915"/>
                <a:ext cx="3327598" cy="1200329"/>
              </a:xfrm>
              <a:prstGeom prst="rect">
                <a:avLst/>
              </a:prstGeom>
              <a:blipFill>
                <a:blip r:embed="rId8"/>
                <a:stretch>
                  <a:fillRect l="-1465" t="-3571"/>
                </a:stretch>
              </a:blipFill>
            </p:spPr>
            <p:txBody>
              <a:bodyPr/>
              <a:lstStyle/>
              <a:p>
                <a:r>
                  <a:rPr lang="en-IN">
                    <a:noFill/>
                  </a:rPr>
                  <a:t> </a:t>
                </a:r>
              </a:p>
            </p:txBody>
          </p:sp>
        </mc:Fallback>
      </mc:AlternateContent>
    </p:spTree>
    <p:extLst>
      <p:ext uri="{BB962C8B-B14F-4D97-AF65-F5344CB8AC3E}">
        <p14:creationId xmlns:p14="http://schemas.microsoft.com/office/powerpoint/2010/main" val="16532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5" grpId="0"/>
      <p:bldP spid="17" grpId="0"/>
      <p:bldP spid="18" grpId="0"/>
      <p:bldP spid="19" grpId="0"/>
      <p:bldP spid="20" grpId="0"/>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F2B7F0-DB3B-4A73-9E04-4A110CD835B8}"/>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Basic Concepts</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6FA3FD6-4C6D-4B19-8B22-5DA78F9B1E38}"/>
              </a:ext>
            </a:extLst>
          </p:cNvPr>
          <p:cNvSpPr txBox="1"/>
          <p:nvPr/>
        </p:nvSpPr>
        <p:spPr>
          <a:xfrm>
            <a:off x="772356" y="634002"/>
            <a:ext cx="348004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Mean Field Approximation</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8895918-0FD2-46EF-86A0-53F47477081D}"/>
              </a:ext>
            </a:extLst>
          </p:cNvPr>
          <p:cNvSpPr txBox="1"/>
          <p:nvPr/>
        </p:nvSpPr>
        <p:spPr>
          <a:xfrm>
            <a:off x="1762957" y="2855596"/>
            <a:ext cx="197084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Susceptibility</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CA6DF6A-DE5C-44D7-890F-707A8548D4A8}"/>
                  </a:ext>
                </a:extLst>
              </p:cNvPr>
              <p:cNvSpPr txBox="1"/>
              <p:nvPr/>
            </p:nvSpPr>
            <p:spPr>
              <a:xfrm>
                <a:off x="4583142" y="2647158"/>
                <a:ext cx="3286125" cy="7945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𝝌</m:t>
                      </m:r>
                      <m:r>
                        <a:rPr lang="en-IN" sz="2400" b="1" i="0">
                          <a:latin typeface="Cambria Math" panose="02040503050406030204" pitchFamily="18" charset="0"/>
                        </a:rPr>
                        <m:t>=</m:t>
                      </m:r>
                      <m:f>
                        <m:fPr>
                          <m:ctrlPr>
                            <a:rPr lang="en-IN" sz="2400" b="1" i="1">
                              <a:latin typeface="Cambria Math" panose="02040503050406030204" pitchFamily="18" charset="0"/>
                            </a:rPr>
                          </m:ctrlPr>
                        </m:fPr>
                        <m:num>
                          <m:r>
                            <a:rPr lang="en-IN" sz="2400" b="1" i="0">
                              <a:latin typeface="Cambria Math" panose="02040503050406030204" pitchFamily="18" charset="0"/>
                            </a:rPr>
                            <m:t>𝛛</m:t>
                          </m:r>
                          <m:r>
                            <a:rPr lang="en-IN" sz="2400" b="1" i="1">
                              <a:latin typeface="Cambria Math" panose="02040503050406030204" pitchFamily="18" charset="0"/>
                            </a:rPr>
                            <m:t>𝑴</m:t>
                          </m:r>
                        </m:num>
                        <m:den>
                          <m:r>
                            <a:rPr lang="en-IN" sz="2400" b="1" i="0">
                              <a:latin typeface="Cambria Math" panose="02040503050406030204" pitchFamily="18" charset="0"/>
                            </a:rPr>
                            <m:t>𝛛</m:t>
                          </m:r>
                          <m:r>
                            <a:rPr lang="en-IN" sz="2400" b="1" i="1">
                              <a:latin typeface="Cambria Math" panose="02040503050406030204" pitchFamily="18" charset="0"/>
                            </a:rPr>
                            <m:t>𝑯</m:t>
                          </m:r>
                        </m:den>
                      </m:f>
                      <m:sSub>
                        <m:sSubPr>
                          <m:ctrlPr>
                            <a:rPr lang="en-IN" sz="2400" b="1" i="1">
                              <a:latin typeface="Cambria Math" panose="02040503050406030204" pitchFamily="18" charset="0"/>
                            </a:rPr>
                          </m:ctrlPr>
                        </m:sSubPr>
                        <m:e>
                          <m:r>
                            <a:rPr lang="en-IN" sz="2400" b="1" i="0">
                              <a:latin typeface="Cambria Math" panose="02040503050406030204" pitchFamily="18" charset="0"/>
                            </a:rPr>
                            <m:t>|</m:t>
                          </m:r>
                        </m:e>
                        <m:sub>
                          <m:r>
                            <a:rPr lang="en-IN" sz="2400" b="1" i="1">
                              <a:latin typeface="Cambria Math" panose="02040503050406030204" pitchFamily="18" charset="0"/>
                            </a:rPr>
                            <m:t>𝑻</m:t>
                          </m:r>
                        </m:sub>
                      </m:sSub>
                    </m:oMath>
                  </m:oMathPara>
                </a14:m>
                <a:endParaRPr lang="en-IN" sz="2400" b="1" dirty="0"/>
              </a:p>
            </p:txBody>
          </p:sp>
        </mc:Choice>
        <mc:Fallback xmlns="">
          <p:sp>
            <p:nvSpPr>
              <p:cNvPr id="11" name="TextBox 10">
                <a:extLst>
                  <a:ext uri="{FF2B5EF4-FFF2-40B4-BE49-F238E27FC236}">
                    <a16:creationId xmlns:a16="http://schemas.microsoft.com/office/drawing/2014/main" id="{9CA6DF6A-DE5C-44D7-890F-707A8548D4A8}"/>
                  </a:ext>
                </a:extLst>
              </p:cNvPr>
              <p:cNvSpPr txBox="1">
                <a:spLocks noRot="1" noChangeAspect="1" noMove="1" noResize="1" noEditPoints="1" noAdjustHandles="1" noChangeArrowheads="1" noChangeShapeType="1" noTextEdit="1"/>
              </p:cNvSpPr>
              <p:nvPr/>
            </p:nvSpPr>
            <p:spPr>
              <a:xfrm>
                <a:off x="4583142" y="2647158"/>
                <a:ext cx="3286125" cy="794576"/>
              </a:xfrm>
              <a:prstGeom prst="rect">
                <a:avLst/>
              </a:prstGeom>
              <a:blipFill>
                <a:blip r:embed="rId2"/>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E3B44923-43CF-4731-B711-A2E2597F7E68}"/>
              </a:ext>
            </a:extLst>
          </p:cNvPr>
          <p:cNvSpPr txBox="1"/>
          <p:nvPr/>
        </p:nvSpPr>
        <p:spPr>
          <a:xfrm>
            <a:off x="943806" y="4002404"/>
            <a:ext cx="2418519" cy="400110"/>
          </a:xfrm>
          <a:prstGeom prst="rect">
            <a:avLst/>
          </a:prstGeom>
          <a:noFill/>
        </p:spPr>
        <p:txBody>
          <a:bodyPr wrap="square">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The Sample</a:t>
            </a:r>
            <a:endParaRPr lang="en-IN"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538DA59-6C1B-4A59-A314-10F6CB539162}"/>
              </a:ext>
            </a:extLst>
          </p:cNvPr>
          <p:cNvSpPr txBox="1"/>
          <p:nvPr/>
        </p:nvSpPr>
        <p:spPr>
          <a:xfrm>
            <a:off x="1900560" y="4599205"/>
            <a:ext cx="2351844"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cs typeface="Vrinda" panose="020B0502040204020203" pitchFamily="34" charset="0"/>
              </a:rPr>
              <a:t>Crystal Structure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5" name="TextBox 14">
            <a:extLst>
              <a:ext uri="{FF2B5EF4-FFF2-40B4-BE49-F238E27FC236}">
                <a16:creationId xmlns:a16="http://schemas.microsoft.com/office/drawing/2014/main" id="{E1E6DE11-5D5A-46E1-B14D-E8040E9EFEF4}"/>
              </a:ext>
            </a:extLst>
          </p:cNvPr>
          <p:cNvSpPr txBox="1"/>
          <p:nvPr/>
        </p:nvSpPr>
        <p:spPr>
          <a:xfrm>
            <a:off x="3198016" y="5077190"/>
            <a:ext cx="8765383" cy="1631216"/>
          </a:xfrm>
          <a:prstGeom prst="rect">
            <a:avLst/>
          </a:prstGeom>
          <a:noFill/>
        </p:spPr>
        <p:txBody>
          <a:bodyPr wrap="square" rtlCol="0">
            <a:spAutoFit/>
          </a:bodyPr>
          <a:lstStyle/>
          <a:p>
            <a:pPr algn="just"/>
            <a:r>
              <a:rPr lang="en-IN" sz="2000" dirty="0">
                <a:effectLst/>
                <a:latin typeface="Times New Roman" panose="02020603050405020304" pitchFamily="18" charset="0"/>
                <a:ea typeface="Times New Roman" panose="02020603050405020304" pitchFamily="18" charset="0"/>
                <a:cs typeface="Vrinda" panose="020B0502040204020203" pitchFamily="34" charset="0"/>
              </a:rPr>
              <a:t>The sample we are working with is generally denoted by RNiO</a:t>
            </a:r>
            <a:r>
              <a:rPr lang="en-IN" sz="2000" baseline="-25000" dirty="0">
                <a:effectLst/>
                <a:latin typeface="Times New Roman" panose="02020603050405020304" pitchFamily="18" charset="0"/>
                <a:ea typeface="Times New Roman" panose="02020603050405020304" pitchFamily="18" charset="0"/>
                <a:cs typeface="Vrinda" panose="020B0502040204020203" pitchFamily="34" charset="0"/>
              </a:rPr>
              <a:t>3</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perovskites. Here R is rare earth elements. This kind of materials has a structure of orthorhombically distorted perovskites. The ideal cubic structure of R and Ni has a 3D array of corner sharing NiO</a:t>
            </a:r>
            <a:r>
              <a:rPr lang="en-IN" sz="2000" baseline="-25000" dirty="0">
                <a:effectLst/>
                <a:latin typeface="Times New Roman" panose="02020603050405020304" pitchFamily="18" charset="0"/>
                <a:ea typeface="Times New Roman" panose="02020603050405020304" pitchFamily="18" charset="0"/>
                <a:cs typeface="Vrinda" panose="020B0502040204020203" pitchFamily="34" charset="0"/>
              </a:rPr>
              <a:t>6</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octahedra.</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p>
            <a:endParaRPr lang="en-IN" sz="2000" dirty="0"/>
          </a:p>
        </p:txBody>
      </p:sp>
      <p:sp>
        <p:nvSpPr>
          <p:cNvPr id="18" name="TextBox 17">
            <a:extLst>
              <a:ext uri="{FF2B5EF4-FFF2-40B4-BE49-F238E27FC236}">
                <a16:creationId xmlns:a16="http://schemas.microsoft.com/office/drawing/2014/main" id="{AD112E95-0A10-4CED-9F5F-2D3413ED4081}"/>
              </a:ext>
            </a:extLst>
          </p:cNvPr>
          <p:cNvSpPr txBox="1"/>
          <p:nvPr/>
        </p:nvSpPr>
        <p:spPr>
          <a:xfrm>
            <a:off x="1900560" y="1303059"/>
            <a:ext cx="259491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Total Magnetization:</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8597E6D-A48F-4FFF-8D67-3FBC21868CEC}"/>
                  </a:ext>
                </a:extLst>
              </p:cNvPr>
              <p:cNvSpPr txBox="1"/>
              <p:nvPr/>
            </p:nvSpPr>
            <p:spPr>
              <a:xfrm>
                <a:off x="4714733" y="1100312"/>
                <a:ext cx="3190690" cy="7748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𝑴</m:t>
                      </m:r>
                      <m:r>
                        <a:rPr lang="en-IN" sz="2400" b="1" i="0">
                          <a:latin typeface="Cambria Math" panose="02040503050406030204" pitchFamily="18" charset="0"/>
                        </a:rPr>
                        <m:t>=</m:t>
                      </m:r>
                      <m:nary>
                        <m:naryPr>
                          <m:chr m:val="∑"/>
                          <m:limLoc m:val="subSup"/>
                          <m:supHide m:val="on"/>
                          <m:ctrlPr>
                            <a:rPr lang="en-IN" sz="2400" b="1" i="1" smtClean="0">
                              <a:latin typeface="Cambria Math" panose="02040503050406030204" pitchFamily="18" charset="0"/>
                            </a:rPr>
                          </m:ctrlPr>
                        </m:naryPr>
                        <m:sub>
                          <m:r>
                            <a:rPr lang="en-IN" sz="2400" b="1" i="1">
                              <a:latin typeface="Cambria Math" panose="02040503050406030204" pitchFamily="18" charset="0"/>
                            </a:rPr>
                            <m:t>𝒊</m:t>
                          </m:r>
                        </m:sub>
                        <m:sup/>
                        <m:e>
                          <m:sSub>
                            <m:sSubPr>
                              <m:ctrlPr>
                                <a:rPr lang="en-IN" sz="2400" b="1" i="1">
                                  <a:latin typeface="Cambria Math" panose="02040503050406030204" pitchFamily="18" charset="0"/>
                                </a:rPr>
                              </m:ctrlPr>
                            </m:sSubPr>
                            <m:e>
                              <m:r>
                                <a:rPr lang="en-US" sz="2400" b="1" i="1" smtClean="0">
                                  <a:latin typeface="Cambria Math" panose="02040503050406030204" pitchFamily="18" charset="0"/>
                                </a:rPr>
                                <m:t>𝒎</m:t>
                              </m:r>
                            </m:e>
                            <m:sub>
                              <m:r>
                                <a:rPr lang="en-IN" sz="2400" b="1" i="1">
                                  <a:latin typeface="Cambria Math" panose="02040503050406030204" pitchFamily="18" charset="0"/>
                                </a:rPr>
                                <m:t>𝒊</m:t>
                              </m:r>
                            </m:sub>
                          </m:sSub>
                        </m:e>
                      </m:nary>
                    </m:oMath>
                  </m:oMathPara>
                </a14:m>
                <a:endParaRPr lang="en-IN" sz="2400" b="1" dirty="0"/>
              </a:p>
            </p:txBody>
          </p:sp>
        </mc:Choice>
        <mc:Fallback xmlns="">
          <p:sp>
            <p:nvSpPr>
              <p:cNvPr id="20" name="TextBox 19">
                <a:extLst>
                  <a:ext uri="{FF2B5EF4-FFF2-40B4-BE49-F238E27FC236}">
                    <a16:creationId xmlns:a16="http://schemas.microsoft.com/office/drawing/2014/main" id="{B8597E6D-A48F-4FFF-8D67-3FBC21868CEC}"/>
                  </a:ext>
                </a:extLst>
              </p:cNvPr>
              <p:cNvSpPr txBox="1">
                <a:spLocks noRot="1" noChangeAspect="1" noMove="1" noResize="1" noEditPoints="1" noAdjustHandles="1" noChangeArrowheads="1" noChangeShapeType="1" noTextEdit="1"/>
              </p:cNvSpPr>
              <p:nvPr/>
            </p:nvSpPr>
            <p:spPr>
              <a:xfrm>
                <a:off x="4714733" y="1100312"/>
                <a:ext cx="3190690" cy="774827"/>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826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1527B-7E85-40D2-9948-9005B5E53698}"/>
              </a:ext>
            </a:extLst>
          </p:cNvPr>
          <p:cNvPicPr/>
          <p:nvPr/>
        </p:nvPicPr>
        <p:blipFill>
          <a:blip r:embed="rId2">
            <a:extLst>
              <a:ext uri="{28A0092B-C50C-407E-A947-70E740481C1C}">
                <a14:useLocalDpi xmlns:a14="http://schemas.microsoft.com/office/drawing/2010/main" val="0"/>
              </a:ext>
            </a:extLst>
          </a:blip>
          <a:stretch>
            <a:fillRect/>
          </a:stretch>
        </p:blipFill>
        <p:spPr>
          <a:xfrm>
            <a:off x="1372431" y="1666875"/>
            <a:ext cx="4133019" cy="3524249"/>
          </a:xfrm>
          <a:prstGeom prst="rect">
            <a:avLst/>
          </a:prstGeom>
        </p:spPr>
      </p:pic>
      <p:sp>
        <p:nvSpPr>
          <p:cNvPr id="7" name="TextBox 6">
            <a:extLst>
              <a:ext uri="{FF2B5EF4-FFF2-40B4-BE49-F238E27FC236}">
                <a16:creationId xmlns:a16="http://schemas.microsoft.com/office/drawing/2014/main" id="{E7890BF2-490D-43BD-883E-5EA9A4A2EB39}"/>
              </a:ext>
            </a:extLst>
          </p:cNvPr>
          <p:cNvSpPr txBox="1"/>
          <p:nvPr/>
        </p:nvSpPr>
        <p:spPr>
          <a:xfrm>
            <a:off x="753306" y="358259"/>
            <a:ext cx="2418519" cy="400110"/>
          </a:xfrm>
          <a:prstGeom prst="rect">
            <a:avLst/>
          </a:prstGeom>
          <a:noFill/>
        </p:spPr>
        <p:txBody>
          <a:bodyPr wrap="square">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The Sample</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F1992F5-8DFA-4C05-9F39-BA5D4EF28542}"/>
              </a:ext>
            </a:extLst>
          </p:cNvPr>
          <p:cNvSpPr txBox="1"/>
          <p:nvPr/>
        </p:nvSpPr>
        <p:spPr>
          <a:xfrm>
            <a:off x="1372431" y="904875"/>
            <a:ext cx="2351844"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cs typeface="Vrinda" panose="020B0502040204020203" pitchFamily="34" charset="0"/>
              </a:rPr>
              <a:t>Crystal Structure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30D2C7BC-37CF-411A-A7CA-2A44868C3227}"/>
              </a:ext>
            </a:extLst>
          </p:cNvPr>
          <p:cNvSpPr txBox="1"/>
          <p:nvPr/>
        </p:nvSpPr>
        <p:spPr>
          <a:xfrm>
            <a:off x="1619872" y="5541958"/>
            <a:ext cx="3638136" cy="646331"/>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cs typeface="Vrinda" panose="020B0502040204020203" pitchFamily="34" charset="0"/>
              </a:rPr>
              <a:t>Ideal cubic structure with R and Ni</a:t>
            </a:r>
            <a:endParaRPr lang="en-IN" sz="1800" b="1" dirty="0">
              <a:effectLst/>
              <a:latin typeface="Calibri" panose="020F0502020204030204" pitchFamily="34" charset="0"/>
              <a:ea typeface="Calibri" panose="020F0502020204030204" pitchFamily="34" charset="0"/>
              <a:cs typeface="Vrinda" panose="020B0502040204020203" pitchFamily="34" charset="0"/>
            </a:endParaRPr>
          </a:p>
          <a:p>
            <a:endParaRPr lang="en-IN" b="1" dirty="0"/>
          </a:p>
        </p:txBody>
      </p:sp>
      <p:pic>
        <p:nvPicPr>
          <p:cNvPr id="11" name="Picture 10">
            <a:extLst>
              <a:ext uri="{FF2B5EF4-FFF2-40B4-BE49-F238E27FC236}">
                <a16:creationId xmlns:a16="http://schemas.microsoft.com/office/drawing/2014/main" id="{1C0E08A0-8A65-4FAA-AB84-FEA0E4B0D0F2}"/>
              </a:ext>
            </a:extLst>
          </p:cNvPr>
          <p:cNvPicPr/>
          <p:nvPr/>
        </p:nvPicPr>
        <p:blipFill>
          <a:blip r:embed="rId3">
            <a:extLst>
              <a:ext uri="{28A0092B-C50C-407E-A947-70E740481C1C}">
                <a14:useLocalDpi xmlns:a14="http://schemas.microsoft.com/office/drawing/2010/main" val="0"/>
              </a:ext>
            </a:extLst>
          </a:blip>
          <a:stretch>
            <a:fillRect/>
          </a:stretch>
        </p:blipFill>
        <p:spPr>
          <a:xfrm>
            <a:off x="6373495" y="1554479"/>
            <a:ext cx="5731510" cy="3749040"/>
          </a:xfrm>
          <a:prstGeom prst="rect">
            <a:avLst/>
          </a:prstGeom>
        </p:spPr>
      </p:pic>
      <p:sp>
        <p:nvSpPr>
          <p:cNvPr id="12" name="TextBox 11">
            <a:extLst>
              <a:ext uri="{FF2B5EF4-FFF2-40B4-BE49-F238E27FC236}">
                <a16:creationId xmlns:a16="http://schemas.microsoft.com/office/drawing/2014/main" id="{3DEF8F94-DA0B-41CA-86E0-3C30B83A3B07}"/>
              </a:ext>
            </a:extLst>
          </p:cNvPr>
          <p:cNvSpPr txBox="1"/>
          <p:nvPr/>
        </p:nvSpPr>
        <p:spPr>
          <a:xfrm>
            <a:off x="8258174" y="5543550"/>
            <a:ext cx="2238375" cy="646331"/>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cs typeface="Vrinda" panose="020B0502040204020203" pitchFamily="34" charset="0"/>
              </a:rPr>
              <a:t>Structure of RNiO</a:t>
            </a:r>
            <a:r>
              <a:rPr lang="en-IN" sz="1800" b="1" baseline="-25000" dirty="0">
                <a:effectLst/>
                <a:latin typeface="Times New Roman" panose="02020603050405020304" pitchFamily="18" charset="0"/>
                <a:ea typeface="Times New Roman" panose="02020603050405020304" pitchFamily="18" charset="0"/>
                <a:cs typeface="Vrinda" panose="020B0502040204020203" pitchFamily="34" charset="0"/>
              </a:rPr>
              <a:t>3</a:t>
            </a:r>
            <a:endParaRPr lang="en-IN" sz="1800" b="1" dirty="0">
              <a:effectLst/>
              <a:latin typeface="Calibri" panose="020F0502020204030204" pitchFamily="34" charset="0"/>
              <a:ea typeface="Calibri" panose="020F0502020204030204" pitchFamily="34" charset="0"/>
              <a:cs typeface="Vrinda" panose="020B0502040204020203" pitchFamily="34" charset="0"/>
            </a:endParaRPr>
          </a:p>
          <a:p>
            <a:endParaRPr lang="en-IN" b="1" dirty="0"/>
          </a:p>
        </p:txBody>
      </p:sp>
    </p:spTree>
    <p:extLst>
      <p:ext uri="{BB962C8B-B14F-4D97-AF65-F5344CB8AC3E}">
        <p14:creationId xmlns:p14="http://schemas.microsoft.com/office/powerpoint/2010/main" val="357331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8C87FC-0742-45D6-85A5-9E080186B26D}"/>
              </a:ext>
            </a:extLst>
          </p:cNvPr>
          <p:cNvSpPr txBox="1"/>
          <p:nvPr/>
        </p:nvSpPr>
        <p:spPr>
          <a:xfrm>
            <a:off x="753306" y="358259"/>
            <a:ext cx="2418519" cy="400110"/>
          </a:xfrm>
          <a:prstGeom prst="rect">
            <a:avLst/>
          </a:prstGeom>
          <a:noFill/>
        </p:spPr>
        <p:txBody>
          <a:bodyPr wrap="square">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The Sample</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B1475C3-822B-4CE4-8128-FCAEA9E7C052}"/>
              </a:ext>
            </a:extLst>
          </p:cNvPr>
          <p:cNvSpPr txBox="1"/>
          <p:nvPr/>
        </p:nvSpPr>
        <p:spPr>
          <a:xfrm>
            <a:off x="1372431" y="904875"/>
            <a:ext cx="2351844"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ea typeface="Times New Roman" panose="02020603050405020304" pitchFamily="18" charset="0"/>
                <a:cs typeface="Vrinda" panose="020B0502040204020203" pitchFamily="34" charset="0"/>
              </a:rPr>
              <a:t>Spin</a:t>
            </a:r>
            <a:r>
              <a:rPr lang="en-IN" sz="1800" b="1" dirty="0">
                <a:effectLst/>
                <a:latin typeface="Times New Roman" panose="02020603050405020304" pitchFamily="18" charset="0"/>
                <a:ea typeface="Times New Roman" panose="02020603050405020304" pitchFamily="18" charset="0"/>
                <a:cs typeface="Vrinda" panose="020B0502040204020203" pitchFamily="34" charset="0"/>
              </a:rPr>
              <a:t> Structure</a:t>
            </a:r>
            <a:endParaRPr lang="en-IN" sz="1800" dirty="0">
              <a:effectLst/>
              <a:latin typeface="Calibri" panose="020F0502020204030204" pitchFamily="34" charset="0"/>
              <a:ea typeface="Calibri" panose="020F0502020204030204" pitchFamily="34" charset="0"/>
              <a:cs typeface="Vrinda" panose="020B0502040204020203" pitchFamily="34" charset="0"/>
            </a:endParaRPr>
          </a:p>
        </p:txBody>
      </p:sp>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F50E3AD4-402D-420F-AF82-9FC679F818BE}"/>
                  </a:ext>
                </a:extLst>
              </p:cNvPr>
              <p:cNvGraphicFramePr>
                <a:graphicFrameLocks noGrp="1"/>
              </p:cNvGraphicFramePr>
              <p:nvPr>
                <p:extLst>
                  <p:ext uri="{D42A27DB-BD31-4B8C-83A1-F6EECF244321}">
                    <p14:modId xmlns:p14="http://schemas.microsoft.com/office/powerpoint/2010/main" val="4189433852"/>
                  </p:ext>
                </p:extLst>
              </p:nvPr>
            </p:nvGraphicFramePr>
            <p:xfrm>
              <a:off x="2032000" y="1420714"/>
              <a:ext cx="7731126" cy="1727963"/>
            </p:xfrm>
            <a:graphic>
              <a:graphicData uri="http://schemas.openxmlformats.org/drawingml/2006/table">
                <a:tbl>
                  <a:tblPr firstRow="1" bandRow="1">
                    <a:tableStyleId>{5C22544A-7EE6-4342-B048-85BDC9FD1C3A}</a:tableStyleId>
                  </a:tblPr>
                  <a:tblGrid>
                    <a:gridCol w="2073275">
                      <a:extLst>
                        <a:ext uri="{9D8B030D-6E8A-4147-A177-3AD203B41FA5}">
                          <a16:colId xmlns:a16="http://schemas.microsoft.com/office/drawing/2014/main" val="1977022385"/>
                        </a:ext>
                      </a:extLst>
                    </a:gridCol>
                    <a:gridCol w="2590800">
                      <a:extLst>
                        <a:ext uri="{9D8B030D-6E8A-4147-A177-3AD203B41FA5}">
                          <a16:colId xmlns:a16="http://schemas.microsoft.com/office/drawing/2014/main" val="3168698468"/>
                        </a:ext>
                      </a:extLst>
                    </a:gridCol>
                    <a:gridCol w="3067051">
                      <a:extLst>
                        <a:ext uri="{9D8B030D-6E8A-4147-A177-3AD203B41FA5}">
                          <a16:colId xmlns:a16="http://schemas.microsoft.com/office/drawing/2014/main" val="3191682025"/>
                        </a:ext>
                      </a:extLst>
                    </a:gridCol>
                  </a:tblGrid>
                  <a:tr h="370877">
                    <a:tc>
                      <a:txBody>
                        <a:bodyPr/>
                        <a:lstStyle/>
                        <a:p>
                          <a:pPr algn="ctr"/>
                          <a:r>
                            <a:rPr lang="en-US" dirty="0">
                              <a:latin typeface="Cambria Math" panose="02040503050406030204" pitchFamily="18" charset="0"/>
                              <a:ea typeface="Cambria Math" panose="02040503050406030204" pitchFamily="18" charset="0"/>
                            </a:rPr>
                            <a:t>Element</a:t>
                          </a:r>
                          <a:endParaRPr lang="en-IN" dirty="0">
                            <a:latin typeface="Cambria Math" panose="02040503050406030204" pitchFamily="18" charset="0"/>
                            <a:ea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Term Symbol(</a:t>
                          </a:r>
                          <a:r>
                            <a:rPr lang="en-IN" sz="1800" kern="1200" baseline="30000" dirty="0">
                              <a:solidFill>
                                <a:schemeClr val="bg1"/>
                              </a:solidFill>
                              <a:effectLst/>
                              <a:latin typeface="Cambria Math" panose="02040503050406030204" pitchFamily="18" charset="0"/>
                              <a:ea typeface="Cambria Math" panose="02040503050406030204" pitchFamily="18" charset="0"/>
                              <a:cs typeface="+mn-cs"/>
                            </a:rPr>
                            <a:t>2S+1</a:t>
                          </a:r>
                          <a:r>
                            <a:rPr lang="en-IN" sz="1800" kern="1200" dirty="0">
                              <a:solidFill>
                                <a:schemeClr val="bg1"/>
                              </a:solidFill>
                              <a:effectLst/>
                              <a:latin typeface="Cambria Math" panose="02040503050406030204" pitchFamily="18" charset="0"/>
                              <a:ea typeface="Cambria Math" panose="02040503050406030204" pitchFamily="18" charset="0"/>
                              <a:cs typeface="+mn-cs"/>
                            </a:rPr>
                            <a:t>L</a:t>
                          </a:r>
                          <a:r>
                            <a:rPr lang="en-IN" sz="1800" kern="1200" baseline="-25000" dirty="0">
                              <a:solidFill>
                                <a:schemeClr val="bg1"/>
                              </a:solidFill>
                              <a:effectLst/>
                              <a:latin typeface="Cambria Math" panose="02040503050406030204" pitchFamily="18" charset="0"/>
                              <a:ea typeface="Cambria Math" panose="02040503050406030204" pitchFamily="18" charset="0"/>
                              <a:cs typeface="+mn-cs"/>
                            </a:rPr>
                            <a:t>J</a:t>
                          </a:r>
                          <a:r>
                            <a:rPr lang="en-US" dirty="0">
                              <a:latin typeface="Cambria Math" panose="02040503050406030204" pitchFamily="18" charset="0"/>
                              <a:ea typeface="Cambria Math" panose="02040503050406030204" pitchFamily="18" charset="0"/>
                            </a:rPr>
                            <a:t>)</a:t>
                          </a:r>
                          <a:endParaRPr lang="en-IN"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Spin </a:t>
                          </a:r>
                          <a:endParaRPr lang="en-IN"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710323248"/>
                      </a:ext>
                    </a:extLst>
                  </a:tr>
                  <a:tr h="532926">
                    <a:tc>
                      <a:txBody>
                        <a:bodyPr/>
                        <a:lstStyle/>
                        <a:p>
                          <a:pPr algn="ctr"/>
                          <a:r>
                            <a:rPr lang="en-US" dirty="0">
                              <a:latin typeface="Cambria Math" panose="02040503050406030204" pitchFamily="18" charset="0"/>
                              <a:ea typeface="Cambria Math" panose="02040503050406030204" pitchFamily="18" charset="0"/>
                            </a:rPr>
                            <a:t>La</a:t>
                          </a:r>
                        </a:p>
                      </a:txBody>
                      <a:tcPr/>
                    </a:tc>
                    <a:tc>
                      <a:txBody>
                        <a:bodyPr/>
                        <a:lstStyle/>
                        <a:p>
                          <a:pPr algn="ctr"/>
                          <a:r>
                            <a:rPr lang="en-IN" sz="1800" kern="1200" baseline="30000" dirty="0">
                              <a:solidFill>
                                <a:schemeClr val="dk1"/>
                              </a:solidFill>
                              <a:effectLst/>
                              <a:latin typeface="Cambria Math" panose="02040503050406030204" pitchFamily="18" charset="0"/>
                              <a:ea typeface="Cambria Math" panose="02040503050406030204" pitchFamily="18" charset="0"/>
                              <a:cs typeface="+mn-cs"/>
                            </a:rPr>
                            <a:t>2</a:t>
                          </a:r>
                          <a:r>
                            <a:rPr lang="en-IN" sz="1800" kern="1200" dirty="0">
                              <a:solidFill>
                                <a:schemeClr val="dk1"/>
                              </a:solidFill>
                              <a:effectLst/>
                              <a:latin typeface="Cambria Math" panose="02040503050406030204" pitchFamily="18" charset="0"/>
                              <a:ea typeface="Cambria Math" panose="02040503050406030204" pitchFamily="18" charset="0"/>
                              <a:cs typeface="+mn-cs"/>
                            </a:rPr>
                            <a:t>D</a:t>
                          </a:r>
                          <a:r>
                            <a:rPr lang="en-IN" sz="1800" kern="1200" baseline="-25000" dirty="0">
                              <a:solidFill>
                                <a:schemeClr val="dk1"/>
                              </a:solidFill>
                              <a:effectLst/>
                              <a:latin typeface="Cambria Math" panose="02040503050406030204" pitchFamily="18" charset="0"/>
                              <a:ea typeface="Cambria Math" panose="02040503050406030204" pitchFamily="18" charset="0"/>
                              <a:cs typeface="+mn-cs"/>
                            </a:rPr>
                            <a:t>3/2</a:t>
                          </a:r>
                          <a:endParaRPr lang="en-IN" dirty="0">
                            <a:latin typeface="Cambria Math" panose="02040503050406030204" pitchFamily="18" charset="0"/>
                            <a:ea typeface="Cambria Math"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1800" i="1" kern="1200" smtClean="0">
                                    <a:solidFill>
                                      <a:schemeClr val="dk1"/>
                                    </a:solidFill>
                                    <a:effectLst/>
                                    <a:latin typeface="Cambria Math" panose="02040503050406030204" pitchFamily="18" charset="0"/>
                                    <a:ea typeface="+mn-ea"/>
                                    <a:cs typeface="+mn-cs"/>
                                  </a:rPr>
                                  <m:t>±</m:t>
                                </m:r>
                                <m:f>
                                  <m:fPr>
                                    <m:ctrlPr>
                                      <a:rPr lang="en-IN" sz="1800" i="1" kern="1200">
                                        <a:solidFill>
                                          <a:schemeClr val="dk1"/>
                                        </a:solidFill>
                                        <a:effectLst/>
                                        <a:latin typeface="Cambria Math" panose="02040503050406030204" pitchFamily="18" charset="0"/>
                                        <a:ea typeface="+mn-ea"/>
                                        <a:cs typeface="+mn-cs"/>
                                      </a:rPr>
                                    </m:ctrlPr>
                                  </m:fPr>
                                  <m:num>
                                    <m:r>
                                      <a:rPr lang="en-IN" sz="1800" i="1" kern="1200">
                                        <a:solidFill>
                                          <a:schemeClr val="dk1"/>
                                        </a:solidFill>
                                        <a:effectLst/>
                                        <a:latin typeface="Cambria Math" panose="02040503050406030204" pitchFamily="18" charset="0"/>
                                        <a:ea typeface="+mn-ea"/>
                                        <a:cs typeface="+mn-cs"/>
                                      </a:rPr>
                                      <m:t>1</m:t>
                                    </m:r>
                                  </m:num>
                                  <m:den>
                                    <m:r>
                                      <a:rPr lang="en-IN" sz="1800" i="1" kern="1200">
                                        <a:solidFill>
                                          <a:schemeClr val="dk1"/>
                                        </a:solidFill>
                                        <a:effectLst/>
                                        <a:latin typeface="Cambria Math" panose="02040503050406030204" pitchFamily="18" charset="0"/>
                                        <a:ea typeface="+mn-ea"/>
                                        <a:cs typeface="+mn-cs"/>
                                      </a:rPr>
                                      <m:t>2</m:t>
                                    </m:r>
                                  </m:den>
                                </m:f>
                              </m:oMath>
                            </m:oMathPara>
                          </a14:m>
                          <a:endParaRPr lang="en-IN" dirty="0"/>
                        </a:p>
                      </a:txBody>
                      <a:tcPr/>
                    </a:tc>
                    <a:extLst>
                      <a:ext uri="{0D108BD9-81ED-4DB2-BD59-A6C34878D82A}">
                        <a16:rowId xmlns:a16="http://schemas.microsoft.com/office/drawing/2014/main" val="3282940011"/>
                      </a:ext>
                    </a:extLst>
                  </a:tr>
                  <a:tr h="376029">
                    <a:tc>
                      <a:txBody>
                        <a:bodyPr/>
                        <a:lstStyle/>
                        <a:p>
                          <a:pPr algn="ctr"/>
                          <a:r>
                            <a:rPr lang="en-US" dirty="0">
                              <a:latin typeface="Cambria Math" panose="02040503050406030204" pitchFamily="18" charset="0"/>
                              <a:ea typeface="Cambria Math" panose="02040503050406030204" pitchFamily="18" charset="0"/>
                            </a:rPr>
                            <a:t>Ni</a:t>
                          </a:r>
                          <a:endParaRPr lang="en-IN" dirty="0">
                            <a:latin typeface="Cambria Math" panose="02040503050406030204" pitchFamily="18" charset="0"/>
                            <a:ea typeface="Cambria Math" panose="02040503050406030204" pitchFamily="18" charset="0"/>
                          </a:endParaRPr>
                        </a:p>
                      </a:txBody>
                      <a:tcPr/>
                    </a:tc>
                    <a:tc>
                      <a:txBody>
                        <a:bodyPr/>
                        <a:lstStyle/>
                        <a:p>
                          <a:pPr algn="ctr"/>
                          <a:r>
                            <a:rPr lang="en-IN" sz="1800" kern="1200" baseline="30000" dirty="0">
                              <a:solidFill>
                                <a:schemeClr val="dk1"/>
                              </a:solidFill>
                              <a:effectLst/>
                              <a:latin typeface="Cambria Math" panose="02040503050406030204" pitchFamily="18" charset="0"/>
                              <a:ea typeface="Cambria Math" panose="02040503050406030204" pitchFamily="18" charset="0"/>
                              <a:cs typeface="+mn-cs"/>
                            </a:rPr>
                            <a:t>3</a:t>
                          </a:r>
                          <a:r>
                            <a:rPr lang="en-IN" sz="1800" kern="1200" dirty="0">
                              <a:solidFill>
                                <a:schemeClr val="dk1"/>
                              </a:solidFill>
                              <a:effectLst/>
                              <a:latin typeface="Cambria Math" panose="02040503050406030204" pitchFamily="18" charset="0"/>
                              <a:ea typeface="Cambria Math" panose="02040503050406030204" pitchFamily="18" charset="0"/>
                              <a:cs typeface="+mn-cs"/>
                            </a:rPr>
                            <a:t>F</a:t>
                          </a:r>
                          <a:r>
                            <a:rPr lang="en-IN" sz="1800" kern="1200" baseline="-25000" dirty="0">
                              <a:solidFill>
                                <a:schemeClr val="dk1"/>
                              </a:solidFill>
                              <a:effectLst/>
                              <a:latin typeface="Cambria Math" panose="02040503050406030204" pitchFamily="18" charset="0"/>
                              <a:ea typeface="Cambria Math" panose="02040503050406030204" pitchFamily="18" charset="0"/>
                              <a:cs typeface="+mn-cs"/>
                            </a:rPr>
                            <a:t>4</a:t>
                          </a:r>
                          <a:endParaRPr lang="en-IN" dirty="0">
                            <a:latin typeface="Cambria Math" panose="02040503050406030204" pitchFamily="18" charset="0"/>
                            <a:ea typeface="Cambria Math"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1800" i="1" kern="1200" smtClean="0">
                                    <a:solidFill>
                                      <a:schemeClr val="dk1"/>
                                    </a:solidFill>
                                    <a:effectLst/>
                                    <a:latin typeface="Cambria Math" panose="02040503050406030204" pitchFamily="18" charset="0"/>
                                    <a:ea typeface="+mn-ea"/>
                                    <a:cs typeface="+mn-cs"/>
                                  </a:rPr>
                                  <m:t>±1</m:t>
                                </m:r>
                              </m:oMath>
                            </m:oMathPara>
                          </a14:m>
                          <a:endParaRPr lang="en-IN" dirty="0"/>
                        </a:p>
                      </a:txBody>
                      <a:tcPr/>
                    </a:tc>
                    <a:extLst>
                      <a:ext uri="{0D108BD9-81ED-4DB2-BD59-A6C34878D82A}">
                        <a16:rowId xmlns:a16="http://schemas.microsoft.com/office/drawing/2014/main" val="1335752580"/>
                      </a:ext>
                    </a:extLst>
                  </a:tr>
                  <a:tr h="376029">
                    <a:tc>
                      <a:txBody>
                        <a:bodyPr/>
                        <a:lstStyle/>
                        <a:p>
                          <a:pPr algn="ctr"/>
                          <a:r>
                            <a:rPr lang="en-US" dirty="0">
                              <a:latin typeface="Cambria Math" panose="02040503050406030204" pitchFamily="18" charset="0"/>
                              <a:ea typeface="Cambria Math" panose="02040503050406030204" pitchFamily="18" charset="0"/>
                            </a:rPr>
                            <a:t>O</a:t>
                          </a:r>
                          <a:endParaRPr lang="en-IN" dirty="0">
                            <a:latin typeface="Cambria Math" panose="02040503050406030204" pitchFamily="18" charset="0"/>
                            <a:ea typeface="Cambria Math" panose="02040503050406030204" pitchFamily="18" charset="0"/>
                          </a:endParaRPr>
                        </a:p>
                      </a:txBody>
                      <a:tcPr/>
                    </a:tc>
                    <a:tc>
                      <a:txBody>
                        <a:bodyPr/>
                        <a:lstStyle/>
                        <a:p>
                          <a:pPr algn="ctr"/>
                          <a:r>
                            <a:rPr lang="en-IN" sz="1800" kern="1200" baseline="30000" dirty="0">
                              <a:solidFill>
                                <a:schemeClr val="dk1"/>
                              </a:solidFill>
                              <a:effectLst/>
                              <a:latin typeface="Cambria Math" panose="02040503050406030204" pitchFamily="18" charset="0"/>
                              <a:ea typeface="Cambria Math" panose="02040503050406030204" pitchFamily="18" charset="0"/>
                              <a:cs typeface="+mn-cs"/>
                            </a:rPr>
                            <a:t>3</a:t>
                          </a:r>
                          <a:r>
                            <a:rPr lang="en-IN" sz="1800" kern="1200" dirty="0">
                              <a:solidFill>
                                <a:schemeClr val="dk1"/>
                              </a:solidFill>
                              <a:effectLst/>
                              <a:latin typeface="Cambria Math" panose="02040503050406030204" pitchFamily="18" charset="0"/>
                              <a:ea typeface="Cambria Math" panose="02040503050406030204" pitchFamily="18" charset="0"/>
                              <a:cs typeface="+mn-cs"/>
                            </a:rPr>
                            <a:t>P</a:t>
                          </a:r>
                          <a:r>
                            <a:rPr lang="en-IN" sz="1800" kern="1200" baseline="-25000" dirty="0">
                              <a:solidFill>
                                <a:schemeClr val="dk1"/>
                              </a:solidFill>
                              <a:effectLst/>
                              <a:latin typeface="Cambria Math" panose="02040503050406030204" pitchFamily="18" charset="0"/>
                              <a:ea typeface="Cambria Math" panose="02040503050406030204" pitchFamily="18" charset="0"/>
                              <a:cs typeface="+mn-cs"/>
                            </a:rPr>
                            <a:t>2</a:t>
                          </a:r>
                          <a:endParaRPr lang="en-IN" dirty="0">
                            <a:latin typeface="Cambria Math" panose="02040503050406030204" pitchFamily="18" charset="0"/>
                            <a:ea typeface="Cambria Math" panose="020405030504060302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1800" i="1" kern="1200" smtClean="0">
                                    <a:solidFill>
                                      <a:schemeClr val="dk1"/>
                                    </a:solidFill>
                                    <a:effectLst/>
                                    <a:latin typeface="Cambria Math" panose="02040503050406030204" pitchFamily="18" charset="0"/>
                                    <a:ea typeface="+mn-ea"/>
                                    <a:cs typeface="+mn-cs"/>
                                  </a:rPr>
                                  <m:t>±1</m:t>
                                </m:r>
                              </m:oMath>
                            </m:oMathPara>
                          </a14:m>
                          <a:endParaRPr lang="en-IN" dirty="0"/>
                        </a:p>
                      </a:txBody>
                      <a:tcPr/>
                    </a:tc>
                    <a:extLst>
                      <a:ext uri="{0D108BD9-81ED-4DB2-BD59-A6C34878D82A}">
                        <a16:rowId xmlns:a16="http://schemas.microsoft.com/office/drawing/2014/main" val="367107323"/>
                      </a:ext>
                    </a:extLst>
                  </a:tr>
                </a:tbl>
              </a:graphicData>
            </a:graphic>
          </p:graphicFrame>
        </mc:Choice>
        <mc:Fallback xmlns="">
          <p:graphicFrame>
            <p:nvGraphicFramePr>
              <p:cNvPr id="9" name="Table 9">
                <a:extLst>
                  <a:ext uri="{FF2B5EF4-FFF2-40B4-BE49-F238E27FC236}">
                    <a16:creationId xmlns:a16="http://schemas.microsoft.com/office/drawing/2014/main" id="{F50E3AD4-402D-420F-AF82-9FC679F818BE}"/>
                  </a:ext>
                </a:extLst>
              </p:cNvPr>
              <p:cNvGraphicFramePr>
                <a:graphicFrameLocks noGrp="1"/>
              </p:cNvGraphicFramePr>
              <p:nvPr>
                <p:extLst>
                  <p:ext uri="{D42A27DB-BD31-4B8C-83A1-F6EECF244321}">
                    <p14:modId xmlns:p14="http://schemas.microsoft.com/office/powerpoint/2010/main" val="4189433852"/>
                  </p:ext>
                </p:extLst>
              </p:nvPr>
            </p:nvGraphicFramePr>
            <p:xfrm>
              <a:off x="2032000" y="1420714"/>
              <a:ext cx="7731126" cy="1727963"/>
            </p:xfrm>
            <a:graphic>
              <a:graphicData uri="http://schemas.openxmlformats.org/drawingml/2006/table">
                <a:tbl>
                  <a:tblPr firstRow="1" bandRow="1">
                    <a:tableStyleId>{5C22544A-7EE6-4342-B048-85BDC9FD1C3A}</a:tableStyleId>
                  </a:tblPr>
                  <a:tblGrid>
                    <a:gridCol w="2073275">
                      <a:extLst>
                        <a:ext uri="{9D8B030D-6E8A-4147-A177-3AD203B41FA5}">
                          <a16:colId xmlns:a16="http://schemas.microsoft.com/office/drawing/2014/main" val="1977022385"/>
                        </a:ext>
                      </a:extLst>
                    </a:gridCol>
                    <a:gridCol w="2590800">
                      <a:extLst>
                        <a:ext uri="{9D8B030D-6E8A-4147-A177-3AD203B41FA5}">
                          <a16:colId xmlns:a16="http://schemas.microsoft.com/office/drawing/2014/main" val="3168698468"/>
                        </a:ext>
                      </a:extLst>
                    </a:gridCol>
                    <a:gridCol w="3067051">
                      <a:extLst>
                        <a:ext uri="{9D8B030D-6E8A-4147-A177-3AD203B41FA5}">
                          <a16:colId xmlns:a16="http://schemas.microsoft.com/office/drawing/2014/main" val="3191682025"/>
                        </a:ext>
                      </a:extLst>
                    </a:gridCol>
                  </a:tblGrid>
                  <a:tr h="370877">
                    <a:tc>
                      <a:txBody>
                        <a:bodyPr/>
                        <a:lstStyle/>
                        <a:p>
                          <a:pPr algn="ctr"/>
                          <a:r>
                            <a:rPr lang="en-US" dirty="0">
                              <a:latin typeface="Cambria Math" panose="02040503050406030204" pitchFamily="18" charset="0"/>
                              <a:ea typeface="Cambria Math" panose="02040503050406030204" pitchFamily="18" charset="0"/>
                            </a:rPr>
                            <a:t>Element</a:t>
                          </a:r>
                          <a:endParaRPr lang="en-IN" dirty="0">
                            <a:latin typeface="Cambria Math" panose="02040503050406030204" pitchFamily="18" charset="0"/>
                            <a:ea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Term Symbol(</a:t>
                          </a:r>
                          <a:r>
                            <a:rPr lang="en-IN" sz="1800" kern="1200" baseline="30000" dirty="0">
                              <a:solidFill>
                                <a:schemeClr val="bg1"/>
                              </a:solidFill>
                              <a:effectLst/>
                              <a:latin typeface="Cambria Math" panose="02040503050406030204" pitchFamily="18" charset="0"/>
                              <a:ea typeface="Cambria Math" panose="02040503050406030204" pitchFamily="18" charset="0"/>
                              <a:cs typeface="+mn-cs"/>
                            </a:rPr>
                            <a:t>2S+1</a:t>
                          </a:r>
                          <a:r>
                            <a:rPr lang="en-IN" sz="1800" kern="1200" dirty="0">
                              <a:solidFill>
                                <a:schemeClr val="bg1"/>
                              </a:solidFill>
                              <a:effectLst/>
                              <a:latin typeface="Cambria Math" panose="02040503050406030204" pitchFamily="18" charset="0"/>
                              <a:ea typeface="Cambria Math" panose="02040503050406030204" pitchFamily="18" charset="0"/>
                              <a:cs typeface="+mn-cs"/>
                            </a:rPr>
                            <a:t>L</a:t>
                          </a:r>
                          <a:r>
                            <a:rPr lang="en-IN" sz="1800" kern="1200" baseline="-25000" dirty="0">
                              <a:solidFill>
                                <a:schemeClr val="bg1"/>
                              </a:solidFill>
                              <a:effectLst/>
                              <a:latin typeface="Cambria Math" panose="02040503050406030204" pitchFamily="18" charset="0"/>
                              <a:ea typeface="Cambria Math" panose="02040503050406030204" pitchFamily="18" charset="0"/>
                              <a:cs typeface="+mn-cs"/>
                            </a:rPr>
                            <a:t>J</a:t>
                          </a:r>
                          <a:r>
                            <a:rPr lang="en-US" dirty="0">
                              <a:latin typeface="Cambria Math" panose="02040503050406030204" pitchFamily="18" charset="0"/>
                              <a:ea typeface="Cambria Math" panose="02040503050406030204" pitchFamily="18" charset="0"/>
                            </a:rPr>
                            <a:t>)</a:t>
                          </a:r>
                          <a:endParaRPr lang="en-IN" dirty="0">
                            <a:latin typeface="Cambria Math" panose="02040503050406030204" pitchFamily="18" charset="0"/>
                            <a:ea typeface="Cambria Math" panose="02040503050406030204" pitchFamily="18" charset="0"/>
                          </a:endParaRPr>
                        </a:p>
                      </a:txBody>
                      <a:tcPr/>
                    </a:tc>
                    <a:tc>
                      <a:txBody>
                        <a:bodyPr/>
                        <a:lstStyle/>
                        <a:p>
                          <a:pPr algn="ctr"/>
                          <a:r>
                            <a:rPr lang="en-US" dirty="0">
                              <a:latin typeface="Cambria Math" panose="02040503050406030204" pitchFamily="18" charset="0"/>
                              <a:ea typeface="Cambria Math" panose="02040503050406030204" pitchFamily="18" charset="0"/>
                            </a:rPr>
                            <a:t>Spin </a:t>
                          </a:r>
                          <a:endParaRPr lang="en-IN"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710323248"/>
                      </a:ext>
                    </a:extLst>
                  </a:tr>
                  <a:tr h="605028">
                    <a:tc>
                      <a:txBody>
                        <a:bodyPr/>
                        <a:lstStyle/>
                        <a:p>
                          <a:pPr algn="ctr"/>
                          <a:r>
                            <a:rPr lang="en-US" dirty="0">
                              <a:latin typeface="Cambria Math" panose="02040503050406030204" pitchFamily="18" charset="0"/>
                              <a:ea typeface="Cambria Math" panose="02040503050406030204" pitchFamily="18" charset="0"/>
                            </a:rPr>
                            <a:t>La</a:t>
                          </a:r>
                        </a:p>
                      </a:txBody>
                      <a:tcPr/>
                    </a:tc>
                    <a:tc>
                      <a:txBody>
                        <a:bodyPr/>
                        <a:lstStyle/>
                        <a:p>
                          <a:pPr algn="ctr"/>
                          <a:r>
                            <a:rPr lang="en-IN" sz="1800" kern="1200" baseline="30000" dirty="0">
                              <a:solidFill>
                                <a:schemeClr val="dk1"/>
                              </a:solidFill>
                              <a:effectLst/>
                              <a:latin typeface="Cambria Math" panose="02040503050406030204" pitchFamily="18" charset="0"/>
                              <a:ea typeface="Cambria Math" panose="02040503050406030204" pitchFamily="18" charset="0"/>
                              <a:cs typeface="+mn-cs"/>
                            </a:rPr>
                            <a:t>2</a:t>
                          </a:r>
                          <a:r>
                            <a:rPr lang="en-IN" sz="1800" kern="1200" dirty="0">
                              <a:solidFill>
                                <a:schemeClr val="dk1"/>
                              </a:solidFill>
                              <a:effectLst/>
                              <a:latin typeface="Cambria Math" panose="02040503050406030204" pitchFamily="18" charset="0"/>
                              <a:ea typeface="Cambria Math" panose="02040503050406030204" pitchFamily="18" charset="0"/>
                              <a:cs typeface="+mn-cs"/>
                            </a:rPr>
                            <a:t>D</a:t>
                          </a:r>
                          <a:r>
                            <a:rPr lang="en-IN" sz="1800" kern="1200" baseline="-25000" dirty="0">
                              <a:solidFill>
                                <a:schemeClr val="dk1"/>
                              </a:solidFill>
                              <a:effectLst/>
                              <a:latin typeface="Cambria Math" panose="02040503050406030204" pitchFamily="18" charset="0"/>
                              <a:ea typeface="Cambria Math" panose="02040503050406030204" pitchFamily="18" charset="0"/>
                              <a:cs typeface="+mn-cs"/>
                            </a:rPr>
                            <a:t>3/2</a:t>
                          </a:r>
                          <a:endParaRPr lang="en-IN" dirty="0">
                            <a:latin typeface="Cambria Math" panose="02040503050406030204" pitchFamily="18" charset="0"/>
                            <a:ea typeface="Cambria Math" panose="02040503050406030204" pitchFamily="18" charset="0"/>
                          </a:endParaRPr>
                        </a:p>
                      </a:txBody>
                      <a:tcPr/>
                    </a:tc>
                    <a:tc>
                      <a:txBody>
                        <a:bodyPr/>
                        <a:lstStyle/>
                        <a:p>
                          <a:endParaRPr lang="en-US"/>
                        </a:p>
                      </a:txBody>
                      <a:tcPr>
                        <a:blipFill>
                          <a:blip r:embed="rId2"/>
                          <a:stretch>
                            <a:fillRect l="-152485" t="-67677" r="-795" b="-138384"/>
                          </a:stretch>
                        </a:blipFill>
                      </a:tcPr>
                    </a:tc>
                    <a:extLst>
                      <a:ext uri="{0D108BD9-81ED-4DB2-BD59-A6C34878D82A}">
                        <a16:rowId xmlns:a16="http://schemas.microsoft.com/office/drawing/2014/main" val="3282940011"/>
                      </a:ext>
                    </a:extLst>
                  </a:tr>
                  <a:tr h="376029">
                    <a:tc>
                      <a:txBody>
                        <a:bodyPr/>
                        <a:lstStyle/>
                        <a:p>
                          <a:pPr algn="ctr"/>
                          <a:r>
                            <a:rPr lang="en-US" dirty="0">
                              <a:latin typeface="Cambria Math" panose="02040503050406030204" pitchFamily="18" charset="0"/>
                              <a:ea typeface="Cambria Math" panose="02040503050406030204" pitchFamily="18" charset="0"/>
                            </a:rPr>
                            <a:t>Ni</a:t>
                          </a:r>
                          <a:endParaRPr lang="en-IN" dirty="0">
                            <a:latin typeface="Cambria Math" panose="02040503050406030204" pitchFamily="18" charset="0"/>
                            <a:ea typeface="Cambria Math" panose="02040503050406030204" pitchFamily="18" charset="0"/>
                          </a:endParaRPr>
                        </a:p>
                      </a:txBody>
                      <a:tcPr/>
                    </a:tc>
                    <a:tc>
                      <a:txBody>
                        <a:bodyPr/>
                        <a:lstStyle/>
                        <a:p>
                          <a:pPr algn="ctr"/>
                          <a:r>
                            <a:rPr lang="en-IN" sz="1800" kern="1200" baseline="30000" dirty="0">
                              <a:solidFill>
                                <a:schemeClr val="dk1"/>
                              </a:solidFill>
                              <a:effectLst/>
                              <a:latin typeface="Cambria Math" panose="02040503050406030204" pitchFamily="18" charset="0"/>
                              <a:ea typeface="Cambria Math" panose="02040503050406030204" pitchFamily="18" charset="0"/>
                              <a:cs typeface="+mn-cs"/>
                            </a:rPr>
                            <a:t>3</a:t>
                          </a:r>
                          <a:r>
                            <a:rPr lang="en-IN" sz="1800" kern="1200" dirty="0">
                              <a:solidFill>
                                <a:schemeClr val="dk1"/>
                              </a:solidFill>
                              <a:effectLst/>
                              <a:latin typeface="Cambria Math" panose="02040503050406030204" pitchFamily="18" charset="0"/>
                              <a:ea typeface="Cambria Math" panose="02040503050406030204" pitchFamily="18" charset="0"/>
                              <a:cs typeface="+mn-cs"/>
                            </a:rPr>
                            <a:t>F</a:t>
                          </a:r>
                          <a:r>
                            <a:rPr lang="en-IN" sz="1800" kern="1200" baseline="-25000" dirty="0">
                              <a:solidFill>
                                <a:schemeClr val="dk1"/>
                              </a:solidFill>
                              <a:effectLst/>
                              <a:latin typeface="Cambria Math" panose="02040503050406030204" pitchFamily="18" charset="0"/>
                              <a:ea typeface="Cambria Math" panose="02040503050406030204" pitchFamily="18" charset="0"/>
                              <a:cs typeface="+mn-cs"/>
                            </a:rPr>
                            <a:t>4</a:t>
                          </a:r>
                          <a:endParaRPr lang="en-IN" dirty="0">
                            <a:latin typeface="Cambria Math" panose="02040503050406030204" pitchFamily="18" charset="0"/>
                            <a:ea typeface="Cambria Math" panose="02040503050406030204" pitchFamily="18" charset="0"/>
                          </a:endParaRPr>
                        </a:p>
                      </a:txBody>
                      <a:tcPr/>
                    </a:tc>
                    <a:tc>
                      <a:txBody>
                        <a:bodyPr/>
                        <a:lstStyle/>
                        <a:p>
                          <a:endParaRPr lang="en-US"/>
                        </a:p>
                      </a:txBody>
                      <a:tcPr>
                        <a:blipFill>
                          <a:blip r:embed="rId2"/>
                          <a:stretch>
                            <a:fillRect l="-152485" t="-267742" r="-795" b="-120968"/>
                          </a:stretch>
                        </a:blipFill>
                      </a:tcPr>
                    </a:tc>
                    <a:extLst>
                      <a:ext uri="{0D108BD9-81ED-4DB2-BD59-A6C34878D82A}">
                        <a16:rowId xmlns:a16="http://schemas.microsoft.com/office/drawing/2014/main" val="1335752580"/>
                      </a:ext>
                    </a:extLst>
                  </a:tr>
                  <a:tr h="376029">
                    <a:tc>
                      <a:txBody>
                        <a:bodyPr/>
                        <a:lstStyle/>
                        <a:p>
                          <a:pPr algn="ctr"/>
                          <a:r>
                            <a:rPr lang="en-US" dirty="0">
                              <a:latin typeface="Cambria Math" panose="02040503050406030204" pitchFamily="18" charset="0"/>
                              <a:ea typeface="Cambria Math" panose="02040503050406030204" pitchFamily="18" charset="0"/>
                            </a:rPr>
                            <a:t>O</a:t>
                          </a:r>
                          <a:endParaRPr lang="en-IN" dirty="0">
                            <a:latin typeface="Cambria Math" panose="02040503050406030204" pitchFamily="18" charset="0"/>
                            <a:ea typeface="Cambria Math" panose="02040503050406030204" pitchFamily="18" charset="0"/>
                          </a:endParaRPr>
                        </a:p>
                      </a:txBody>
                      <a:tcPr/>
                    </a:tc>
                    <a:tc>
                      <a:txBody>
                        <a:bodyPr/>
                        <a:lstStyle/>
                        <a:p>
                          <a:pPr algn="ctr"/>
                          <a:r>
                            <a:rPr lang="en-IN" sz="1800" kern="1200" baseline="30000" dirty="0">
                              <a:solidFill>
                                <a:schemeClr val="dk1"/>
                              </a:solidFill>
                              <a:effectLst/>
                              <a:latin typeface="Cambria Math" panose="02040503050406030204" pitchFamily="18" charset="0"/>
                              <a:ea typeface="Cambria Math" panose="02040503050406030204" pitchFamily="18" charset="0"/>
                              <a:cs typeface="+mn-cs"/>
                            </a:rPr>
                            <a:t>3</a:t>
                          </a:r>
                          <a:r>
                            <a:rPr lang="en-IN" sz="1800" kern="1200" dirty="0">
                              <a:solidFill>
                                <a:schemeClr val="dk1"/>
                              </a:solidFill>
                              <a:effectLst/>
                              <a:latin typeface="Cambria Math" panose="02040503050406030204" pitchFamily="18" charset="0"/>
                              <a:ea typeface="Cambria Math" panose="02040503050406030204" pitchFamily="18" charset="0"/>
                              <a:cs typeface="+mn-cs"/>
                            </a:rPr>
                            <a:t>P</a:t>
                          </a:r>
                          <a:r>
                            <a:rPr lang="en-IN" sz="1800" kern="1200" baseline="-25000" dirty="0">
                              <a:solidFill>
                                <a:schemeClr val="dk1"/>
                              </a:solidFill>
                              <a:effectLst/>
                              <a:latin typeface="Cambria Math" panose="02040503050406030204" pitchFamily="18" charset="0"/>
                              <a:ea typeface="Cambria Math" panose="02040503050406030204" pitchFamily="18" charset="0"/>
                              <a:cs typeface="+mn-cs"/>
                            </a:rPr>
                            <a:t>2</a:t>
                          </a:r>
                          <a:endParaRPr lang="en-IN" dirty="0">
                            <a:latin typeface="Cambria Math" panose="02040503050406030204" pitchFamily="18" charset="0"/>
                            <a:ea typeface="Cambria Math" panose="02040503050406030204" pitchFamily="18" charset="0"/>
                          </a:endParaRPr>
                        </a:p>
                      </a:txBody>
                      <a:tcPr/>
                    </a:tc>
                    <a:tc>
                      <a:txBody>
                        <a:bodyPr/>
                        <a:lstStyle/>
                        <a:p>
                          <a:endParaRPr lang="en-US"/>
                        </a:p>
                      </a:txBody>
                      <a:tcPr>
                        <a:blipFill>
                          <a:blip r:embed="rId2"/>
                          <a:stretch>
                            <a:fillRect l="-152485" t="-367742" r="-795" b="-20968"/>
                          </a:stretch>
                        </a:blipFill>
                      </a:tcPr>
                    </a:tc>
                    <a:extLst>
                      <a:ext uri="{0D108BD9-81ED-4DB2-BD59-A6C34878D82A}">
                        <a16:rowId xmlns:a16="http://schemas.microsoft.com/office/drawing/2014/main" val="367107323"/>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F1BB30-3DBB-4D5E-88EF-8518F6CAA5F0}"/>
                  </a:ext>
                </a:extLst>
              </p:cNvPr>
              <p:cNvSpPr txBox="1"/>
              <p:nvPr/>
            </p:nvSpPr>
            <p:spPr>
              <a:xfrm>
                <a:off x="2124075" y="4067175"/>
                <a:ext cx="782955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Here we worked with only the</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NiO</a:t>
                </a:r>
                <a:r>
                  <a:rPr lang="en-IN" sz="2000" baseline="-25000" dirty="0">
                    <a:latin typeface="Times New Roman" panose="02020603050405020304" pitchFamily="18" charset="0"/>
                    <a:ea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octahedra. So we encounter only </a:t>
                </a:r>
                <a14:m>
                  <m:oMath xmlns:m="http://schemas.openxmlformats.org/officeDocument/2006/math">
                    <m:r>
                      <a:rPr lang="en-IN" sz="2000" i="1" kern="1200" smtClean="0">
                        <a:solidFill>
                          <a:schemeClr val="dk1"/>
                        </a:solidFill>
                        <a:effectLst/>
                        <a:latin typeface="Cambria Math" panose="02040503050406030204" pitchFamily="18" charset="0"/>
                      </a:rPr>
                      <m:t>±1</m:t>
                    </m:r>
                  </m:oMath>
                </a14:m>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spins. </a:t>
                </a:r>
                <a:endParaRPr lang="en-IN" sz="20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2DF1BB30-3DBB-4D5E-88EF-8518F6CAA5F0}"/>
                  </a:ext>
                </a:extLst>
              </p:cNvPr>
              <p:cNvSpPr txBox="1">
                <a:spLocks noRot="1" noChangeAspect="1" noMove="1" noResize="1" noEditPoints="1" noAdjustHandles="1" noChangeArrowheads="1" noChangeShapeType="1" noTextEdit="1"/>
              </p:cNvSpPr>
              <p:nvPr/>
            </p:nvSpPr>
            <p:spPr>
              <a:xfrm>
                <a:off x="2124075" y="4067175"/>
                <a:ext cx="7829550" cy="707886"/>
              </a:xfrm>
              <a:prstGeom prst="rect">
                <a:avLst/>
              </a:prstGeom>
              <a:blipFill>
                <a:blip r:embed="rId3"/>
                <a:stretch>
                  <a:fillRect l="-778" t="-4310" b="-14655"/>
                </a:stretch>
              </a:blipFill>
            </p:spPr>
            <p:txBody>
              <a:bodyPr/>
              <a:lstStyle/>
              <a:p>
                <a:r>
                  <a:rPr lang="en-IN">
                    <a:noFill/>
                  </a:rPr>
                  <a:t> </a:t>
                </a:r>
              </a:p>
            </p:txBody>
          </p:sp>
        </mc:Fallback>
      </mc:AlternateContent>
    </p:spTree>
    <p:extLst>
      <p:ext uri="{BB962C8B-B14F-4D97-AF65-F5344CB8AC3E}">
        <p14:creationId xmlns:p14="http://schemas.microsoft.com/office/powerpoint/2010/main" val="173065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AC8544-DBDD-4045-B525-85A738F0936F}"/>
              </a:ext>
            </a:extLst>
          </p:cNvPr>
          <p:cNvSpPr txBox="1"/>
          <p:nvPr/>
        </p:nvSpPr>
        <p:spPr>
          <a:xfrm>
            <a:off x="5048435" y="172337"/>
            <a:ext cx="235554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Formulation</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40B2BA-0D35-40B9-B98D-D6C353BED83B}"/>
              </a:ext>
            </a:extLst>
          </p:cNvPr>
          <p:cNvSpPr txBox="1"/>
          <p:nvPr/>
        </p:nvSpPr>
        <p:spPr>
          <a:xfrm>
            <a:off x="1122045" y="800273"/>
            <a:ext cx="28575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Hamiltonian</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F36272-C8A6-4A48-B722-7C9381B0F05F}"/>
              </a:ext>
            </a:extLst>
          </p:cNvPr>
          <p:cNvPicPr/>
          <p:nvPr/>
        </p:nvPicPr>
        <p:blipFill rotWithShape="1">
          <a:blip r:embed="rId2">
            <a:extLst>
              <a:ext uri="{28A0092B-C50C-407E-A947-70E740481C1C}">
                <a14:useLocalDpi xmlns:a14="http://schemas.microsoft.com/office/drawing/2010/main" val="0"/>
              </a:ext>
            </a:extLst>
          </a:blip>
          <a:srcRect l="22734" t="19809" r="17837" b="17174"/>
          <a:stretch/>
        </p:blipFill>
        <p:spPr bwMode="auto">
          <a:xfrm>
            <a:off x="95250" y="2990850"/>
            <a:ext cx="3884295" cy="3653789"/>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2BF3729-258F-436B-B1DC-74C670B88D47}"/>
                  </a:ext>
                </a:extLst>
              </p:cNvPr>
              <p:cNvSpPr txBox="1"/>
              <p:nvPr/>
            </p:nvSpPr>
            <p:spPr>
              <a:xfrm>
                <a:off x="1952625" y="1440719"/>
                <a:ext cx="9791700" cy="1004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000" b="1" i="1" smtClean="0">
                          <a:effectLst/>
                          <a:latin typeface="Cambria Math" panose="02040503050406030204" pitchFamily="18" charset="0"/>
                          <a:ea typeface="Calibri" panose="020F0502020204030204" pitchFamily="34" charset="0"/>
                          <a:cs typeface="Vrinda" panose="020B0502040204020203" pitchFamily="34" charset="0"/>
                        </a:rPr>
                        <m:t>𝓗</m:t>
                      </m:r>
                      <m:r>
                        <a:rPr lang="en-IN" sz="2000" b="1" i="1" smtClean="0">
                          <a:effectLst/>
                          <a:latin typeface="Cambria Math" panose="02040503050406030204" pitchFamily="18" charset="0"/>
                          <a:ea typeface="Calibri" panose="020F0502020204030204" pitchFamily="34" charset="0"/>
                          <a:cs typeface="Vrinda" panose="020B0502040204020203" pitchFamily="34" charset="0"/>
                        </a:rPr>
                        <m:t>=−</m:t>
                      </m:r>
                      <m:f>
                        <m:fPr>
                          <m:ctrlPr>
                            <a:rPr lang="en-IN" sz="2000" b="1" i="1">
                              <a:effectLst/>
                              <a:latin typeface="Cambria Math" panose="02040503050406030204" pitchFamily="18" charset="0"/>
                              <a:ea typeface="Times New Roman" panose="02020603050405020304" pitchFamily="18" charset="0"/>
                            </a:rPr>
                          </m:ctrlPr>
                        </m:fPr>
                        <m:num>
                          <m:r>
                            <a:rPr lang="en-IN" sz="2000" b="1" i="1">
                              <a:effectLst/>
                              <a:latin typeface="Cambria Math" panose="02040503050406030204" pitchFamily="18" charset="0"/>
                              <a:ea typeface="Calibri" panose="020F0502020204030204" pitchFamily="34" charset="0"/>
                              <a:cs typeface="Vrinda" panose="020B0502040204020203" pitchFamily="34" charset="0"/>
                            </a:rPr>
                            <m:t>𝟏</m:t>
                          </m:r>
                        </m:num>
                        <m:den>
                          <m:r>
                            <a:rPr lang="en-IN" sz="2000" b="1" i="1">
                              <a:effectLst/>
                              <a:latin typeface="Cambria Math" panose="02040503050406030204" pitchFamily="18" charset="0"/>
                              <a:ea typeface="Calibri" panose="020F0502020204030204" pitchFamily="34" charset="0"/>
                              <a:cs typeface="Vrinda" panose="020B0502040204020203" pitchFamily="34" charset="0"/>
                            </a:rPr>
                            <m:t>𝟐</m:t>
                          </m:r>
                        </m:den>
                      </m:f>
                      <m:nary>
                        <m:naryPr>
                          <m:chr m:val="∑"/>
                          <m:ctrlPr>
                            <a:rPr lang="en-IN" sz="2000" b="1" i="1">
                              <a:effectLst/>
                              <a:latin typeface="Cambria Math" panose="02040503050406030204" pitchFamily="18" charset="0"/>
                              <a:ea typeface="Times New Roman" panose="02020603050405020304" pitchFamily="18" charset="0"/>
                            </a:rPr>
                          </m:ctrlPr>
                        </m:naryPr>
                        <m:sub>
                          <m:r>
                            <a:rPr lang="en-IN" sz="2000" b="1" i="1">
                              <a:effectLst/>
                              <a:latin typeface="Cambria Math" panose="02040503050406030204" pitchFamily="18" charset="0"/>
                              <a:ea typeface="Calibri" panose="020F0502020204030204" pitchFamily="34" charset="0"/>
                              <a:cs typeface="Vrinda" panose="020B0502040204020203" pitchFamily="34" charset="0"/>
                            </a:rPr>
                            <m:t>𝒋</m:t>
                          </m:r>
                          <m:r>
                            <a:rPr lang="en-IN" sz="2000" b="1" i="1">
                              <a:effectLst/>
                              <a:latin typeface="Cambria Math" panose="02040503050406030204" pitchFamily="18" charset="0"/>
                              <a:ea typeface="Calibri" panose="020F0502020204030204" pitchFamily="34" charset="0"/>
                              <a:cs typeface="Vrinda" panose="020B0502040204020203" pitchFamily="34" charset="0"/>
                            </a:rPr>
                            <m:t>=</m:t>
                          </m:r>
                          <m:r>
                            <a:rPr lang="en-IN" sz="2000" b="1" i="1">
                              <a:effectLst/>
                              <a:latin typeface="Cambria Math" panose="02040503050406030204" pitchFamily="18" charset="0"/>
                              <a:ea typeface="Calibri" panose="020F0502020204030204" pitchFamily="34" charset="0"/>
                              <a:cs typeface="Vrinda" panose="020B0502040204020203" pitchFamily="34" charset="0"/>
                            </a:rPr>
                            <m:t>𝟏</m:t>
                          </m:r>
                        </m:sub>
                        <m:sup>
                          <m:r>
                            <a:rPr lang="en-IN" sz="2000" b="1" i="1">
                              <a:effectLst/>
                              <a:latin typeface="Cambria Math" panose="02040503050406030204" pitchFamily="18" charset="0"/>
                              <a:ea typeface="Calibri" panose="020F0502020204030204" pitchFamily="34" charset="0"/>
                              <a:cs typeface="Vrinda" panose="020B0502040204020203" pitchFamily="34" charset="0"/>
                            </a:rPr>
                            <m:t>𝟒</m:t>
                          </m:r>
                        </m:sup>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𝑱</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𝒊𝒋</m:t>
                              </m:r>
                            </m:sub>
                          </m:sSub>
                          <m:d>
                            <m:dPr>
                              <m:ctrlPr>
                                <a:rPr lang="en-IN" sz="2000" b="1" i="1">
                                  <a:effectLst/>
                                  <a:latin typeface="Cambria Math" panose="02040503050406030204" pitchFamily="18" charset="0"/>
                                  <a:ea typeface="Times New Roman" panose="02020603050405020304" pitchFamily="18" charset="0"/>
                                </a:rPr>
                              </m:ctrlPr>
                            </m:dPr>
                            <m:e>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𝒊</m:t>
                                      </m:r>
                                    </m:sub>
                                  </m:sSub>
                                </m:e>
                              </m:acc>
                              <m:r>
                                <a:rPr lang="en-IN" sz="2000" b="1" i="1">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𝒋</m:t>
                                      </m:r>
                                    </m:sub>
                                  </m:sSub>
                                </m:e>
                              </m:acc>
                            </m:e>
                          </m:d>
                        </m:e>
                      </m:nary>
                      <m:r>
                        <a:rPr lang="en-IN" sz="2000" b="1" i="1">
                          <a:effectLst/>
                          <a:latin typeface="Cambria Math" panose="02040503050406030204" pitchFamily="18" charset="0"/>
                          <a:ea typeface="Calibri" panose="020F0502020204030204" pitchFamily="34" charset="0"/>
                          <a:cs typeface="Vrinda" panose="020B0502040204020203" pitchFamily="34" charset="0"/>
                        </a:rPr>
                        <m:t>−</m:t>
                      </m:r>
                      <m:f>
                        <m:fPr>
                          <m:ctrlPr>
                            <a:rPr lang="en-IN" sz="2000" b="1" i="1">
                              <a:effectLst/>
                              <a:latin typeface="Cambria Math" panose="02040503050406030204" pitchFamily="18" charset="0"/>
                              <a:ea typeface="Times New Roman" panose="02020603050405020304" pitchFamily="18" charset="0"/>
                            </a:rPr>
                          </m:ctrlPr>
                        </m:fPr>
                        <m:num>
                          <m:r>
                            <a:rPr lang="en-IN" sz="2000" b="1" i="1">
                              <a:effectLst/>
                              <a:latin typeface="Cambria Math" panose="02040503050406030204" pitchFamily="18" charset="0"/>
                              <a:ea typeface="Calibri" panose="020F0502020204030204" pitchFamily="34" charset="0"/>
                              <a:cs typeface="Vrinda" panose="020B0502040204020203" pitchFamily="34" charset="0"/>
                            </a:rPr>
                            <m:t>𝟏</m:t>
                          </m:r>
                        </m:num>
                        <m:den>
                          <m:r>
                            <a:rPr lang="en-IN" sz="2000" b="1" i="1">
                              <a:effectLst/>
                              <a:latin typeface="Cambria Math" panose="02040503050406030204" pitchFamily="18" charset="0"/>
                              <a:ea typeface="Calibri" panose="020F0502020204030204" pitchFamily="34" charset="0"/>
                              <a:cs typeface="Vrinda" panose="020B0502040204020203" pitchFamily="34" charset="0"/>
                            </a:rPr>
                            <m:t>𝟐</m:t>
                          </m:r>
                        </m:den>
                      </m:f>
                      <m:nary>
                        <m:naryPr>
                          <m:chr m:val="∑"/>
                          <m:ctrlPr>
                            <a:rPr lang="en-IN" sz="2000" b="1" i="1">
                              <a:effectLst/>
                              <a:latin typeface="Cambria Math" panose="02040503050406030204" pitchFamily="18" charset="0"/>
                              <a:ea typeface="Times New Roman" panose="02020603050405020304" pitchFamily="18" charset="0"/>
                            </a:rPr>
                          </m:ctrlPr>
                        </m:naryPr>
                        <m:sub>
                          <m:r>
                            <a:rPr lang="en-IN" sz="2000" b="1" i="1">
                              <a:effectLst/>
                              <a:latin typeface="Cambria Math" panose="02040503050406030204" pitchFamily="18" charset="0"/>
                              <a:ea typeface="Calibri" panose="020F0502020204030204" pitchFamily="34" charset="0"/>
                              <a:cs typeface="Vrinda" panose="020B0502040204020203" pitchFamily="34" charset="0"/>
                            </a:rPr>
                            <m:t>𝒌</m:t>
                          </m:r>
                          <m:r>
                            <a:rPr lang="en-IN" sz="2000" b="1" i="1">
                              <a:effectLst/>
                              <a:latin typeface="Cambria Math" panose="02040503050406030204" pitchFamily="18" charset="0"/>
                              <a:ea typeface="Calibri" panose="020F0502020204030204" pitchFamily="34" charset="0"/>
                              <a:cs typeface="Vrinda" panose="020B0502040204020203" pitchFamily="34" charset="0"/>
                            </a:rPr>
                            <m:t>=</m:t>
                          </m:r>
                          <m:r>
                            <a:rPr lang="en-IN" sz="2000" b="1" i="1">
                              <a:effectLst/>
                              <a:latin typeface="Cambria Math" panose="02040503050406030204" pitchFamily="18" charset="0"/>
                              <a:ea typeface="Calibri" panose="020F0502020204030204" pitchFamily="34" charset="0"/>
                              <a:cs typeface="Vrinda" panose="020B0502040204020203" pitchFamily="34" charset="0"/>
                            </a:rPr>
                            <m:t>𝟏</m:t>
                          </m:r>
                        </m:sub>
                        <m:sup>
                          <m:r>
                            <a:rPr lang="en-IN" sz="2000" b="1" i="1">
                              <a:effectLst/>
                              <a:latin typeface="Cambria Math" panose="02040503050406030204" pitchFamily="18" charset="0"/>
                              <a:ea typeface="Calibri" panose="020F0502020204030204" pitchFamily="34" charset="0"/>
                              <a:cs typeface="Vrinda" panose="020B0502040204020203" pitchFamily="34" charset="0"/>
                            </a:rPr>
                            <m:t>𝟐</m:t>
                          </m:r>
                        </m:sup>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𝑱</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𝒊𝒌</m:t>
                              </m:r>
                            </m:sub>
                          </m:sSub>
                          <m:d>
                            <m:dPr>
                              <m:ctrlPr>
                                <a:rPr lang="en-IN" sz="2000" b="1" i="1">
                                  <a:effectLst/>
                                  <a:latin typeface="Cambria Math" panose="02040503050406030204" pitchFamily="18" charset="0"/>
                                  <a:ea typeface="Times New Roman" panose="02020603050405020304" pitchFamily="18" charset="0"/>
                                </a:rPr>
                              </m:ctrlPr>
                            </m:dPr>
                            <m:e>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𝒊</m:t>
                                      </m:r>
                                    </m:sub>
                                  </m:sSub>
                                </m:e>
                              </m:acc>
                              <m:r>
                                <a:rPr lang="en-IN" sz="2000" b="1" i="1">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𝒌</m:t>
                                      </m:r>
                                    </m:sub>
                                  </m:sSub>
                                </m:e>
                              </m:acc>
                            </m:e>
                          </m:d>
                        </m:e>
                      </m:nary>
                      <m:r>
                        <a:rPr lang="en-IN" sz="2000" b="1" i="1">
                          <a:effectLst/>
                          <a:latin typeface="Cambria Math" panose="02040503050406030204" pitchFamily="18" charset="0"/>
                          <a:ea typeface="Calibri" panose="020F0502020204030204" pitchFamily="34" charset="0"/>
                          <a:cs typeface="Vrinda" panose="020B0502040204020203" pitchFamily="34" charset="0"/>
                        </a:rPr>
                        <m:t>−</m:t>
                      </m:r>
                      <m:f>
                        <m:fPr>
                          <m:ctrlPr>
                            <a:rPr lang="en-IN" sz="2000" b="1" i="1">
                              <a:effectLst/>
                              <a:latin typeface="Cambria Math" panose="02040503050406030204" pitchFamily="18" charset="0"/>
                              <a:ea typeface="Times New Roman" panose="02020603050405020304" pitchFamily="18" charset="0"/>
                            </a:rPr>
                          </m:ctrlPr>
                        </m:fPr>
                        <m:num>
                          <m:r>
                            <a:rPr lang="en-IN" sz="2000" b="1" i="1">
                              <a:effectLst/>
                              <a:latin typeface="Cambria Math" panose="02040503050406030204" pitchFamily="18" charset="0"/>
                              <a:ea typeface="Calibri" panose="020F0502020204030204" pitchFamily="34" charset="0"/>
                              <a:cs typeface="Vrinda" panose="020B0502040204020203" pitchFamily="34" charset="0"/>
                            </a:rPr>
                            <m:t>𝟏</m:t>
                          </m:r>
                        </m:num>
                        <m:den>
                          <m:r>
                            <a:rPr lang="en-IN" sz="2000" b="1" i="1">
                              <a:effectLst/>
                              <a:latin typeface="Cambria Math" panose="02040503050406030204" pitchFamily="18" charset="0"/>
                              <a:ea typeface="Calibri" panose="020F0502020204030204" pitchFamily="34" charset="0"/>
                              <a:cs typeface="Vrinda" panose="020B0502040204020203" pitchFamily="34" charset="0"/>
                            </a:rPr>
                            <m:t>𝟐</m:t>
                          </m:r>
                        </m:den>
                      </m:f>
                      <m:nary>
                        <m:naryPr>
                          <m:chr m:val="∑"/>
                          <m:ctrlPr>
                            <a:rPr lang="en-IN" sz="2000" b="1" i="1">
                              <a:effectLst/>
                              <a:latin typeface="Cambria Math" panose="02040503050406030204" pitchFamily="18" charset="0"/>
                              <a:ea typeface="Times New Roman" panose="02020603050405020304" pitchFamily="18" charset="0"/>
                            </a:rPr>
                          </m:ctrlPr>
                        </m:naryPr>
                        <m:sub>
                          <m:r>
                            <a:rPr lang="en-IN" sz="2000" b="1" i="1">
                              <a:effectLst/>
                              <a:latin typeface="Cambria Math" panose="02040503050406030204" pitchFamily="18" charset="0"/>
                              <a:ea typeface="Calibri" panose="020F0502020204030204" pitchFamily="34" charset="0"/>
                              <a:cs typeface="Vrinda" panose="020B0502040204020203" pitchFamily="34" charset="0"/>
                            </a:rPr>
                            <m:t>𝒍</m:t>
                          </m:r>
                          <m:r>
                            <a:rPr lang="en-IN" sz="2000" b="1" i="1">
                              <a:effectLst/>
                              <a:latin typeface="Cambria Math" panose="02040503050406030204" pitchFamily="18" charset="0"/>
                              <a:ea typeface="Calibri" panose="020F0502020204030204" pitchFamily="34" charset="0"/>
                              <a:cs typeface="Vrinda" panose="020B0502040204020203" pitchFamily="34" charset="0"/>
                            </a:rPr>
                            <m:t>=</m:t>
                          </m:r>
                          <m:r>
                            <a:rPr lang="en-IN" sz="2000" b="1" i="1">
                              <a:effectLst/>
                              <a:latin typeface="Cambria Math" panose="02040503050406030204" pitchFamily="18" charset="0"/>
                              <a:ea typeface="Calibri" panose="020F0502020204030204" pitchFamily="34" charset="0"/>
                              <a:cs typeface="Vrinda" panose="020B0502040204020203" pitchFamily="34" charset="0"/>
                            </a:rPr>
                            <m:t>𝟏</m:t>
                          </m:r>
                          <m:r>
                            <a:rPr lang="en-IN" sz="2000" b="1" i="1">
                              <a:effectLst/>
                              <a:latin typeface="Cambria Math" panose="02040503050406030204" pitchFamily="18" charset="0"/>
                              <a:ea typeface="Calibri" panose="020F0502020204030204" pitchFamily="34" charset="0"/>
                              <a:cs typeface="Vrinda" panose="020B0502040204020203" pitchFamily="34" charset="0"/>
                            </a:rPr>
                            <m:t> </m:t>
                          </m:r>
                          <m:d>
                            <m:dPr>
                              <m:ctrlPr>
                                <a:rPr lang="en-IN" sz="2000" b="1" i="1">
                                  <a:effectLst/>
                                  <a:latin typeface="Cambria Math" panose="02040503050406030204" pitchFamily="18" charset="0"/>
                                  <a:ea typeface="Times New Roman" panose="02020603050405020304" pitchFamily="18" charset="0"/>
                                </a:rPr>
                              </m:ctrlPr>
                            </m:dPr>
                            <m:e>
                              <m:r>
                                <a:rPr lang="en-IN" sz="2000" b="1" i="1">
                                  <a:effectLst/>
                                  <a:latin typeface="Cambria Math" panose="02040503050406030204" pitchFamily="18" charset="0"/>
                                  <a:ea typeface="Calibri" panose="020F0502020204030204" pitchFamily="34" charset="0"/>
                                  <a:cs typeface="Vrinda" panose="020B0502040204020203" pitchFamily="34" charset="0"/>
                                </a:rPr>
                                <m:t>𝒍</m:t>
                              </m:r>
                              <m:r>
                                <a:rPr lang="en-IN" sz="2000" b="1" i="1">
                                  <a:effectLst/>
                                  <a:latin typeface="Cambria Math" panose="02040503050406030204" pitchFamily="18" charset="0"/>
                                  <a:ea typeface="Calibri" panose="020F0502020204030204" pitchFamily="34" charset="0"/>
                                  <a:cs typeface="Vrinda" panose="020B0502040204020203" pitchFamily="34" charset="0"/>
                                </a:rPr>
                                <m:t>≠</m:t>
                              </m:r>
                              <m:r>
                                <a:rPr lang="en-IN" sz="2000" b="1" i="1">
                                  <a:effectLst/>
                                  <a:latin typeface="Cambria Math" panose="02040503050406030204" pitchFamily="18" charset="0"/>
                                  <a:ea typeface="Calibri" panose="020F0502020204030204" pitchFamily="34" charset="0"/>
                                  <a:cs typeface="Vrinda" panose="020B0502040204020203" pitchFamily="34" charset="0"/>
                                </a:rPr>
                                <m:t>𝒎</m:t>
                              </m:r>
                            </m:e>
                          </m:d>
                        </m:sub>
                        <m:sup>
                          <m:r>
                            <a:rPr lang="en-IN" sz="2000" b="1" i="1">
                              <a:effectLst/>
                              <a:latin typeface="Cambria Math" panose="02040503050406030204" pitchFamily="18" charset="0"/>
                              <a:ea typeface="Calibri" panose="020F0502020204030204" pitchFamily="34" charset="0"/>
                              <a:cs typeface="Vrinda" panose="020B0502040204020203" pitchFamily="34" charset="0"/>
                            </a:rPr>
                            <m:t>𝟒</m:t>
                          </m:r>
                        </m:sup>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𝑱</m:t>
                              </m:r>
                            </m:e>
                            <m:sub>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𝒋</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𝒍</m:t>
                                  </m:r>
                                </m:sub>
                              </m:sSub>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𝒋</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𝒎</m:t>
                                  </m:r>
                                </m:sub>
                              </m:sSub>
                            </m:sub>
                          </m:sSub>
                          <m:d>
                            <m:dPr>
                              <m:ctrlPr>
                                <a:rPr lang="en-IN" sz="2000" b="1" i="1">
                                  <a:effectLst/>
                                  <a:latin typeface="Cambria Math" panose="02040503050406030204" pitchFamily="18" charset="0"/>
                                  <a:ea typeface="Times New Roman" panose="02020603050405020304" pitchFamily="18" charset="0"/>
                                </a:rPr>
                              </m:ctrlPr>
                            </m:dPr>
                            <m:e>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𝒋</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𝒍</m:t>
                                          </m:r>
                                        </m:sub>
                                      </m:sSub>
                                    </m:sub>
                                  </m:sSub>
                                </m:e>
                              </m:acc>
                              <m:r>
                                <a:rPr lang="en-IN" sz="2000" b="1" i="1">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𝒋</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𝒎</m:t>
                                          </m:r>
                                        </m:sub>
                                      </m:sSub>
                                    </m:sub>
                                  </m:sSub>
                                </m:e>
                              </m:acc>
                            </m:e>
                          </m:d>
                        </m:e>
                      </m:nary>
                      <m:r>
                        <a:rPr lang="en-IN" sz="2000" b="1" i="1">
                          <a:effectLst/>
                          <a:latin typeface="Cambria Math" panose="02040503050406030204" pitchFamily="18" charset="0"/>
                          <a:ea typeface="Calibri" panose="020F0502020204030204" pitchFamily="34" charset="0"/>
                          <a:cs typeface="Vrinda" panose="020B0502040204020203" pitchFamily="34" charset="0"/>
                        </a:rPr>
                        <m:t>−</m:t>
                      </m:r>
                      <m:f>
                        <m:fPr>
                          <m:ctrlPr>
                            <a:rPr lang="en-IN" sz="2000" b="1" i="1">
                              <a:effectLst/>
                              <a:latin typeface="Cambria Math" panose="02040503050406030204" pitchFamily="18" charset="0"/>
                              <a:ea typeface="Times New Roman" panose="02020603050405020304" pitchFamily="18" charset="0"/>
                            </a:rPr>
                          </m:ctrlPr>
                        </m:fPr>
                        <m:num>
                          <m:r>
                            <a:rPr lang="en-IN" sz="2000" b="1" i="1">
                              <a:effectLst/>
                              <a:latin typeface="Cambria Math" panose="02040503050406030204" pitchFamily="18" charset="0"/>
                              <a:ea typeface="Calibri" panose="020F0502020204030204" pitchFamily="34" charset="0"/>
                              <a:cs typeface="Vrinda" panose="020B0502040204020203" pitchFamily="34" charset="0"/>
                            </a:rPr>
                            <m:t>𝟏</m:t>
                          </m:r>
                        </m:num>
                        <m:den>
                          <m:r>
                            <a:rPr lang="en-IN" sz="2000" b="1" i="1">
                              <a:effectLst/>
                              <a:latin typeface="Cambria Math" panose="02040503050406030204" pitchFamily="18" charset="0"/>
                              <a:ea typeface="Calibri" panose="020F0502020204030204" pitchFamily="34" charset="0"/>
                              <a:cs typeface="Vrinda" panose="020B0502040204020203" pitchFamily="34" charset="0"/>
                            </a:rPr>
                            <m:t>𝟐</m:t>
                          </m:r>
                        </m:den>
                      </m:f>
                      <m:nary>
                        <m:naryPr>
                          <m:chr m:val="∑"/>
                          <m:ctrlPr>
                            <a:rPr lang="en-IN" sz="2000" b="1" i="1">
                              <a:effectLst/>
                              <a:latin typeface="Cambria Math" panose="02040503050406030204" pitchFamily="18" charset="0"/>
                              <a:ea typeface="Times New Roman" panose="02020603050405020304" pitchFamily="18" charset="0"/>
                            </a:rPr>
                          </m:ctrlPr>
                        </m:naryPr>
                        <m:sub>
                          <m:r>
                            <a:rPr lang="en-IN" sz="2000" b="1" i="1">
                              <a:effectLst/>
                              <a:latin typeface="Cambria Math" panose="02040503050406030204" pitchFamily="18" charset="0"/>
                              <a:ea typeface="Calibri" panose="020F0502020204030204" pitchFamily="34" charset="0"/>
                              <a:cs typeface="Vrinda" panose="020B0502040204020203" pitchFamily="34" charset="0"/>
                            </a:rPr>
                            <m:t>𝒋</m:t>
                          </m:r>
                          <m:r>
                            <a:rPr lang="en-IN" sz="2000" b="1" i="1">
                              <a:effectLst/>
                              <a:latin typeface="Cambria Math" panose="02040503050406030204" pitchFamily="18" charset="0"/>
                              <a:ea typeface="Calibri" panose="020F0502020204030204" pitchFamily="34" charset="0"/>
                              <a:cs typeface="Vrinda" panose="020B0502040204020203" pitchFamily="34" charset="0"/>
                            </a:rPr>
                            <m:t>=</m:t>
                          </m:r>
                          <m:r>
                            <a:rPr lang="en-IN" sz="2000" b="1" i="1">
                              <a:effectLst/>
                              <a:latin typeface="Cambria Math" panose="02040503050406030204" pitchFamily="18" charset="0"/>
                              <a:ea typeface="Calibri" panose="020F0502020204030204" pitchFamily="34" charset="0"/>
                              <a:cs typeface="Vrinda" panose="020B0502040204020203" pitchFamily="34" charset="0"/>
                            </a:rPr>
                            <m:t>𝟏</m:t>
                          </m:r>
                        </m:sub>
                        <m:sup>
                          <m:r>
                            <a:rPr lang="en-IN" sz="2000" b="1" i="1">
                              <a:effectLst/>
                              <a:latin typeface="Cambria Math" panose="02040503050406030204" pitchFamily="18" charset="0"/>
                              <a:ea typeface="Calibri" panose="020F0502020204030204" pitchFamily="34" charset="0"/>
                              <a:cs typeface="Vrinda" panose="020B0502040204020203" pitchFamily="34" charset="0"/>
                            </a:rPr>
                            <m:t>𝟒</m:t>
                          </m:r>
                        </m:sup>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𝑱</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𝒋</m:t>
                              </m:r>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𝒌</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𝟏</m:t>
                                  </m:r>
                                </m:sub>
                              </m:sSub>
                            </m:sub>
                          </m:sSub>
                          <m:d>
                            <m:dPr>
                              <m:ctrlPr>
                                <a:rPr lang="en-IN" sz="2000" b="1" i="1">
                                  <a:effectLst/>
                                  <a:latin typeface="Cambria Math" panose="02040503050406030204" pitchFamily="18" charset="0"/>
                                  <a:ea typeface="Times New Roman" panose="02020603050405020304" pitchFamily="18" charset="0"/>
                                </a:rPr>
                              </m:ctrlPr>
                            </m:dPr>
                            <m:e>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𝒋</m:t>
                                      </m:r>
                                    </m:sub>
                                  </m:sSub>
                                </m:e>
                              </m:acc>
                              <m:r>
                                <a:rPr lang="en-IN" sz="2000" b="1" i="1">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IN" sz="2000" b="1" i="1">
                                      <a:effectLst/>
                                      <a:latin typeface="Cambria Math" panose="02040503050406030204" pitchFamily="18" charset="0"/>
                                      <a:ea typeface="Times New Roman" panose="02020603050405020304" pitchFamily="18" charset="0"/>
                                    </a:rPr>
                                  </m:ctrlPr>
                                </m:accPr>
                                <m:e>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𝑺</m:t>
                                      </m:r>
                                    </m:e>
                                    <m:sub>
                                      <m:sSub>
                                        <m:sSubPr>
                                          <m:ctrlPr>
                                            <a:rPr lang="en-IN" sz="2000" b="1" i="1">
                                              <a:effectLst/>
                                              <a:latin typeface="Cambria Math" panose="02040503050406030204" pitchFamily="18" charset="0"/>
                                              <a:ea typeface="Times New Roman" panose="02020603050405020304" pitchFamily="18" charset="0"/>
                                            </a:rPr>
                                          </m:ctrlPr>
                                        </m:sSubPr>
                                        <m:e>
                                          <m:r>
                                            <a:rPr lang="en-IN" sz="2000" b="1" i="1">
                                              <a:effectLst/>
                                              <a:latin typeface="Cambria Math" panose="02040503050406030204" pitchFamily="18" charset="0"/>
                                              <a:ea typeface="Calibri" panose="020F0502020204030204" pitchFamily="34" charset="0"/>
                                              <a:cs typeface="Vrinda" panose="020B0502040204020203" pitchFamily="34" charset="0"/>
                                            </a:rPr>
                                            <m:t>𝒌</m:t>
                                          </m:r>
                                        </m:e>
                                        <m:sub>
                                          <m:r>
                                            <a:rPr lang="en-IN" sz="2000" b="1" i="1">
                                              <a:effectLst/>
                                              <a:latin typeface="Cambria Math" panose="02040503050406030204" pitchFamily="18" charset="0"/>
                                              <a:ea typeface="Calibri" panose="020F0502020204030204" pitchFamily="34" charset="0"/>
                                              <a:cs typeface="Vrinda" panose="020B0502040204020203" pitchFamily="34" charset="0"/>
                                            </a:rPr>
                                            <m:t>𝟏</m:t>
                                          </m:r>
                                        </m:sub>
                                      </m:sSub>
                                    </m:sub>
                                  </m:sSub>
                                </m:e>
                              </m:acc>
                            </m:e>
                          </m:d>
                        </m:e>
                      </m:nary>
                    </m:oMath>
                  </m:oMathPara>
                </a14:m>
                <a:endParaRPr lang="en-IN" b="1" dirty="0"/>
              </a:p>
            </p:txBody>
          </p:sp>
        </mc:Choice>
        <mc:Fallback xmlns="">
          <p:sp>
            <p:nvSpPr>
              <p:cNvPr id="8" name="TextBox 7">
                <a:extLst>
                  <a:ext uri="{FF2B5EF4-FFF2-40B4-BE49-F238E27FC236}">
                    <a16:creationId xmlns:a16="http://schemas.microsoft.com/office/drawing/2014/main" id="{52BF3729-258F-436B-B1DC-74C670B88D47}"/>
                  </a:ext>
                </a:extLst>
              </p:cNvPr>
              <p:cNvSpPr txBox="1">
                <a:spLocks noRot="1" noChangeAspect="1" noMove="1" noResize="1" noEditPoints="1" noAdjustHandles="1" noChangeArrowheads="1" noChangeShapeType="1" noTextEdit="1"/>
              </p:cNvSpPr>
              <p:nvPr/>
            </p:nvSpPr>
            <p:spPr>
              <a:xfrm>
                <a:off x="1952625" y="1440719"/>
                <a:ext cx="9791700" cy="100476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5537D46-D930-457E-857E-75C6418BBCA6}"/>
                  </a:ext>
                </a:extLst>
              </p:cNvPr>
              <p:cNvSpPr txBox="1"/>
              <p:nvPr/>
            </p:nvSpPr>
            <p:spPr>
              <a:xfrm>
                <a:off x="4464369" y="2777674"/>
                <a:ext cx="8296275" cy="7692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1" smtClean="0">
                          <a:latin typeface="Cambria Math" panose="02040503050406030204" pitchFamily="18" charset="0"/>
                        </a:rPr>
                        <m:t>−</m:t>
                      </m:r>
                      <m:f>
                        <m:fPr>
                          <m:ctrlPr>
                            <a:rPr lang="en-IN" sz="2000" b="1" i="1">
                              <a:latin typeface="Cambria Math" panose="02040503050406030204" pitchFamily="18" charset="0"/>
                            </a:rPr>
                          </m:ctrlPr>
                        </m:fPr>
                        <m:num>
                          <m:r>
                            <a:rPr lang="en-IN" sz="2000" b="1" i="0">
                              <a:latin typeface="Cambria Math" panose="02040503050406030204" pitchFamily="18" charset="0"/>
                            </a:rPr>
                            <m:t>𝟏</m:t>
                          </m:r>
                        </m:num>
                        <m:den>
                          <m:r>
                            <a:rPr lang="en-IN" sz="2000" b="1" i="0">
                              <a:latin typeface="Cambria Math" panose="02040503050406030204" pitchFamily="18" charset="0"/>
                            </a:rPr>
                            <m:t>𝟐</m:t>
                          </m:r>
                        </m:den>
                      </m:f>
                      <m:nary>
                        <m:naryPr>
                          <m:chr m:val="∑"/>
                          <m:limLoc m:val="subSup"/>
                          <m:ctrlPr>
                            <a:rPr lang="en-IN" sz="2000" b="1" i="1">
                              <a:latin typeface="Cambria Math" panose="02040503050406030204" pitchFamily="18" charset="0"/>
                            </a:rPr>
                          </m:ctrlPr>
                        </m:naryPr>
                        <m:sub>
                          <m:r>
                            <a:rPr lang="en-IN" sz="2000" b="1" i="1">
                              <a:latin typeface="Cambria Math" panose="02040503050406030204" pitchFamily="18" charset="0"/>
                            </a:rPr>
                            <m:t>𝒋</m:t>
                          </m:r>
                          <m:r>
                            <a:rPr lang="en-IN" sz="2000" b="1" i="0">
                              <a:latin typeface="Cambria Math" panose="02040503050406030204" pitchFamily="18" charset="0"/>
                            </a:rPr>
                            <m:t>=</m:t>
                          </m:r>
                          <m:r>
                            <a:rPr lang="en-IN" sz="2000" b="1" i="0">
                              <a:latin typeface="Cambria Math" panose="02040503050406030204" pitchFamily="18" charset="0"/>
                            </a:rPr>
                            <m:t>𝟏</m:t>
                          </m:r>
                        </m:sub>
                        <m:sup>
                          <m:r>
                            <a:rPr lang="en-IN" sz="2000" b="1" i="0">
                              <a:latin typeface="Cambria Math" panose="02040503050406030204" pitchFamily="18" charset="0"/>
                            </a:rPr>
                            <m:t>𝟒</m:t>
                          </m:r>
                        </m:sup>
                        <m:e>
                          <m:sSub>
                            <m:sSubPr>
                              <m:ctrlPr>
                                <a:rPr lang="en-IN" sz="2000" b="1" i="1">
                                  <a:latin typeface="Cambria Math" panose="02040503050406030204" pitchFamily="18" charset="0"/>
                                </a:rPr>
                              </m:ctrlPr>
                            </m:sSubPr>
                            <m:e>
                              <m:r>
                                <a:rPr lang="en-IN" sz="2000" b="1" i="1">
                                  <a:latin typeface="Cambria Math" panose="02040503050406030204" pitchFamily="18" charset="0"/>
                                </a:rPr>
                                <m:t>𝑱</m:t>
                              </m:r>
                            </m:e>
                            <m:sub>
                              <m:r>
                                <a:rPr lang="en-IN" sz="2000" b="1" i="1">
                                  <a:latin typeface="Cambria Math" panose="02040503050406030204" pitchFamily="18" charset="0"/>
                                </a:rPr>
                                <m:t>𝒋</m:t>
                              </m:r>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0">
                                      <a:latin typeface="Cambria Math" panose="02040503050406030204" pitchFamily="18" charset="0"/>
                                    </a:rPr>
                                    <m:t>𝟐</m:t>
                                  </m:r>
                                </m:sub>
                              </m:sSub>
                            </m:sub>
                          </m:sSub>
                          <m:d>
                            <m:dPr>
                              <m:ctrlPr>
                                <a:rPr lang="en-IN" sz="2000" b="1" i="1">
                                  <a:latin typeface="Cambria Math" panose="02040503050406030204" pitchFamily="18" charset="0"/>
                                </a:rPr>
                              </m:ctrlPr>
                            </m:dPr>
                            <m:e>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a:latin typeface="Cambria Math" panose="02040503050406030204" pitchFamily="18" charset="0"/>
                                        </a:rPr>
                                        <m:t>𝑺</m:t>
                                      </m:r>
                                    </m:e>
                                    <m:sub>
                                      <m:r>
                                        <a:rPr lang="en-IN" sz="2000" b="1" i="1">
                                          <a:latin typeface="Cambria Math" panose="02040503050406030204" pitchFamily="18" charset="0"/>
                                        </a:rPr>
                                        <m:t>𝒋</m:t>
                                      </m:r>
                                    </m:sub>
                                  </m:sSub>
                                </m:e>
                              </m:acc>
                              <m:r>
                                <a:rPr lang="en-IN" sz="2000" b="1" i="0">
                                  <a:latin typeface="Cambria Math" panose="02040503050406030204" pitchFamily="18" charset="0"/>
                                </a:rPr>
                                <m:t>.</m:t>
                              </m:r>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a:latin typeface="Cambria Math" panose="02040503050406030204" pitchFamily="18" charset="0"/>
                                        </a:rPr>
                                        <m:t>𝑺</m:t>
                                      </m:r>
                                    </m:e>
                                    <m:sub>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0">
                                              <a:latin typeface="Cambria Math" panose="02040503050406030204" pitchFamily="18" charset="0"/>
                                            </a:rPr>
                                            <m:t>𝟐</m:t>
                                          </m:r>
                                        </m:sub>
                                      </m:sSub>
                                    </m:sub>
                                  </m:sSub>
                                </m:e>
                              </m:acc>
                            </m:e>
                          </m:d>
                        </m:e>
                      </m:nary>
                      <m:r>
                        <a:rPr lang="en-IN" sz="2000" b="1" i="0">
                          <a:latin typeface="Cambria Math" panose="02040503050406030204" pitchFamily="18" charset="0"/>
                        </a:rPr>
                        <m:t>−</m:t>
                      </m:r>
                      <m:acc>
                        <m:accPr>
                          <m:chr m:val="⃗"/>
                          <m:ctrlPr>
                            <a:rPr lang="en-IN" sz="2000" b="1" i="1">
                              <a:latin typeface="Cambria Math" panose="02040503050406030204" pitchFamily="18" charset="0"/>
                            </a:rPr>
                          </m:ctrlPr>
                        </m:accPr>
                        <m:e>
                          <m:r>
                            <a:rPr lang="en-IN" sz="2000" b="1" i="1">
                              <a:latin typeface="Cambria Math" panose="02040503050406030204" pitchFamily="18" charset="0"/>
                            </a:rPr>
                            <m:t>𝑯</m:t>
                          </m:r>
                        </m:e>
                      </m:acc>
                      <m:r>
                        <a:rPr lang="en-IN" sz="2000" b="1" i="0">
                          <a:latin typeface="Cambria Math" panose="02040503050406030204" pitchFamily="18" charset="0"/>
                        </a:rPr>
                        <m:t>.</m:t>
                      </m:r>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a:latin typeface="Cambria Math" panose="02040503050406030204" pitchFamily="18" charset="0"/>
                                </a:rPr>
                                <m:t>𝑺</m:t>
                              </m:r>
                            </m:e>
                            <m:sub>
                              <m:r>
                                <a:rPr lang="en-IN" sz="2000" b="1" i="1">
                                  <a:latin typeface="Cambria Math" panose="02040503050406030204" pitchFamily="18" charset="0"/>
                                </a:rPr>
                                <m:t>𝒊</m:t>
                              </m:r>
                            </m:sub>
                          </m:sSub>
                        </m:e>
                      </m:acc>
                      <m:r>
                        <a:rPr lang="en-IN" sz="2000" b="1" i="0">
                          <a:latin typeface="Cambria Math" panose="02040503050406030204" pitchFamily="18" charset="0"/>
                        </a:rPr>
                        <m:t>−</m:t>
                      </m:r>
                      <m:acc>
                        <m:accPr>
                          <m:chr m:val="⃗"/>
                          <m:ctrlPr>
                            <a:rPr lang="en-IN" sz="2000" b="1" i="1">
                              <a:latin typeface="Cambria Math" panose="02040503050406030204" pitchFamily="18" charset="0"/>
                            </a:rPr>
                          </m:ctrlPr>
                        </m:accPr>
                        <m:e>
                          <m:r>
                            <a:rPr lang="en-IN" sz="2000" b="1" i="1">
                              <a:latin typeface="Cambria Math" panose="02040503050406030204" pitchFamily="18" charset="0"/>
                            </a:rPr>
                            <m:t>𝑯</m:t>
                          </m:r>
                        </m:e>
                      </m:acc>
                      <m:r>
                        <a:rPr lang="en-IN" sz="2000" b="1" i="0">
                          <a:latin typeface="Cambria Math" panose="02040503050406030204" pitchFamily="18" charset="0"/>
                        </a:rPr>
                        <m:t>.</m:t>
                      </m:r>
                      <m:nary>
                        <m:naryPr>
                          <m:chr m:val="∑"/>
                          <m:limLoc m:val="subSup"/>
                          <m:ctrlPr>
                            <a:rPr lang="en-IN" sz="2000" b="1" i="1">
                              <a:latin typeface="Cambria Math" panose="02040503050406030204" pitchFamily="18" charset="0"/>
                            </a:rPr>
                          </m:ctrlPr>
                        </m:naryPr>
                        <m:sub>
                          <m:r>
                            <a:rPr lang="en-IN" sz="2000" b="1" i="1">
                              <a:latin typeface="Cambria Math" panose="02040503050406030204" pitchFamily="18" charset="0"/>
                            </a:rPr>
                            <m:t>𝒋</m:t>
                          </m:r>
                          <m:r>
                            <a:rPr lang="en-IN" sz="2000" b="1" i="0">
                              <a:latin typeface="Cambria Math" panose="02040503050406030204" pitchFamily="18" charset="0"/>
                            </a:rPr>
                            <m:t>=</m:t>
                          </m:r>
                          <m:r>
                            <a:rPr lang="en-IN" sz="2000" b="1" i="0">
                              <a:latin typeface="Cambria Math" panose="02040503050406030204" pitchFamily="18" charset="0"/>
                            </a:rPr>
                            <m:t>𝟏</m:t>
                          </m:r>
                        </m:sub>
                        <m:sup>
                          <m:r>
                            <a:rPr lang="en-IN" sz="2000" b="1" i="0">
                              <a:latin typeface="Cambria Math" panose="02040503050406030204" pitchFamily="18" charset="0"/>
                            </a:rPr>
                            <m:t>𝟒</m:t>
                          </m:r>
                        </m:sup>
                        <m:e>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a:latin typeface="Cambria Math" panose="02040503050406030204" pitchFamily="18" charset="0"/>
                                    </a:rPr>
                                    <m:t>𝑺</m:t>
                                  </m:r>
                                </m:e>
                                <m:sub>
                                  <m:r>
                                    <a:rPr lang="en-IN" sz="2000" b="1" i="1">
                                      <a:latin typeface="Cambria Math" panose="02040503050406030204" pitchFamily="18" charset="0"/>
                                    </a:rPr>
                                    <m:t>𝒋</m:t>
                                  </m:r>
                                </m:sub>
                              </m:sSub>
                            </m:e>
                          </m:acc>
                        </m:e>
                      </m:nary>
                      <m:r>
                        <a:rPr lang="en-IN" sz="2000" b="1" i="0">
                          <a:latin typeface="Cambria Math" panose="02040503050406030204" pitchFamily="18" charset="0"/>
                        </a:rPr>
                        <m:t>−</m:t>
                      </m:r>
                      <m:acc>
                        <m:accPr>
                          <m:chr m:val="⃗"/>
                          <m:ctrlPr>
                            <a:rPr lang="en-IN" sz="2000" b="1" i="1">
                              <a:latin typeface="Cambria Math" panose="02040503050406030204" pitchFamily="18" charset="0"/>
                            </a:rPr>
                          </m:ctrlPr>
                        </m:accPr>
                        <m:e>
                          <m:r>
                            <a:rPr lang="en-IN" sz="2000" b="1" i="1">
                              <a:latin typeface="Cambria Math" panose="02040503050406030204" pitchFamily="18" charset="0"/>
                            </a:rPr>
                            <m:t>𝑯</m:t>
                          </m:r>
                        </m:e>
                      </m:acc>
                      <m:r>
                        <a:rPr lang="en-IN" sz="2000" b="1" i="0">
                          <a:latin typeface="Cambria Math" panose="02040503050406030204" pitchFamily="18" charset="0"/>
                        </a:rPr>
                        <m:t>.</m:t>
                      </m:r>
                      <m:nary>
                        <m:naryPr>
                          <m:chr m:val="∑"/>
                          <m:limLoc m:val="subSup"/>
                          <m:ctrlPr>
                            <a:rPr lang="en-IN" sz="2000" b="1" i="1">
                              <a:latin typeface="Cambria Math" panose="02040503050406030204" pitchFamily="18" charset="0"/>
                            </a:rPr>
                          </m:ctrlPr>
                        </m:naryPr>
                        <m:sub>
                          <m:r>
                            <a:rPr lang="en-IN" sz="2000" b="1" i="1">
                              <a:latin typeface="Cambria Math" panose="02040503050406030204" pitchFamily="18" charset="0"/>
                            </a:rPr>
                            <m:t>𝒌</m:t>
                          </m:r>
                          <m:r>
                            <a:rPr lang="en-IN" sz="2000" b="1" i="0">
                              <a:latin typeface="Cambria Math" panose="02040503050406030204" pitchFamily="18" charset="0"/>
                            </a:rPr>
                            <m:t>=</m:t>
                          </m:r>
                          <m:r>
                            <a:rPr lang="en-IN" sz="2000" b="1" i="0">
                              <a:latin typeface="Cambria Math" panose="02040503050406030204" pitchFamily="18" charset="0"/>
                            </a:rPr>
                            <m:t>𝟏</m:t>
                          </m:r>
                        </m:sub>
                        <m:sup>
                          <m:r>
                            <a:rPr lang="en-IN" sz="2000" b="1" i="0">
                              <a:latin typeface="Cambria Math" panose="02040503050406030204" pitchFamily="18" charset="0"/>
                            </a:rPr>
                            <m:t>𝟐</m:t>
                          </m:r>
                        </m:sup>
                        <m:e>
                          <m:acc>
                            <m:accPr>
                              <m:chr m:val="⃗"/>
                              <m:ctrlPr>
                                <a:rPr lang="en-IN" sz="2000" b="1" i="1">
                                  <a:latin typeface="Cambria Math" panose="02040503050406030204" pitchFamily="18" charset="0"/>
                                </a:rPr>
                              </m:ctrlPr>
                            </m:accPr>
                            <m:e>
                              <m:sSub>
                                <m:sSubPr>
                                  <m:ctrlPr>
                                    <a:rPr lang="en-IN" sz="2000" b="1" i="1">
                                      <a:latin typeface="Cambria Math" panose="02040503050406030204" pitchFamily="18" charset="0"/>
                                    </a:rPr>
                                  </m:ctrlPr>
                                </m:sSubPr>
                                <m:e>
                                  <m:r>
                                    <a:rPr lang="en-IN" sz="2000" b="1" i="1">
                                      <a:latin typeface="Cambria Math" panose="02040503050406030204" pitchFamily="18" charset="0"/>
                                    </a:rPr>
                                    <m:t>𝑺</m:t>
                                  </m:r>
                                </m:e>
                                <m:sub>
                                  <m:r>
                                    <a:rPr lang="en-IN" sz="2000" b="1" i="1">
                                      <a:latin typeface="Cambria Math" panose="02040503050406030204" pitchFamily="18" charset="0"/>
                                    </a:rPr>
                                    <m:t>𝒌</m:t>
                                  </m:r>
                                </m:sub>
                              </m:sSub>
                            </m:e>
                          </m:acc>
                        </m:e>
                      </m:nary>
                    </m:oMath>
                  </m:oMathPara>
                </a14:m>
                <a:endParaRPr lang="en-IN" sz="2000" b="1" dirty="0"/>
              </a:p>
            </p:txBody>
          </p:sp>
        </mc:Choice>
        <mc:Fallback xmlns="">
          <p:sp>
            <p:nvSpPr>
              <p:cNvPr id="12" name="TextBox 11">
                <a:extLst>
                  <a:ext uri="{FF2B5EF4-FFF2-40B4-BE49-F238E27FC236}">
                    <a16:creationId xmlns:a16="http://schemas.microsoft.com/office/drawing/2014/main" id="{85537D46-D930-457E-857E-75C6418BBCA6}"/>
                  </a:ext>
                </a:extLst>
              </p:cNvPr>
              <p:cNvSpPr txBox="1">
                <a:spLocks noRot="1" noChangeAspect="1" noMove="1" noResize="1" noEditPoints="1" noAdjustHandles="1" noChangeArrowheads="1" noChangeShapeType="1" noTextEdit="1"/>
              </p:cNvSpPr>
              <p:nvPr/>
            </p:nvSpPr>
            <p:spPr>
              <a:xfrm>
                <a:off x="4464369" y="2777674"/>
                <a:ext cx="8296275" cy="76925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7297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990</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Kalpurush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Islam</dc:creator>
  <cp:lastModifiedBy>Sahil Islam</cp:lastModifiedBy>
  <cp:revision>28</cp:revision>
  <dcterms:created xsi:type="dcterms:W3CDTF">2020-09-13T13:38:45Z</dcterms:created>
  <dcterms:modified xsi:type="dcterms:W3CDTF">2020-09-14T05:19:40Z</dcterms:modified>
</cp:coreProperties>
</file>