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622" r:id="rId16"/>
    <p:sldId id="268" r:id="rId17"/>
    <p:sldId id="269" r:id="rId18"/>
    <p:sldId id="270" r:id="rId19"/>
    <p:sldId id="271" r:id="rId20"/>
    <p:sldId id="272" r:id="rId21"/>
    <p:sldId id="273" r:id="rId22"/>
    <p:sldId id="623" r:id="rId23"/>
    <p:sldId id="306" r:id="rId24"/>
    <p:sldId id="617" r:id="rId25"/>
    <p:sldId id="618" r:id="rId26"/>
    <p:sldId id="278" r:id="rId27"/>
    <p:sldId id="619" r:id="rId28"/>
    <p:sldId id="280" r:id="rId29"/>
    <p:sldId id="281" r:id="rId30"/>
    <p:sldId id="620" r:id="rId31"/>
    <p:sldId id="621" r:id="rId32"/>
    <p:sldId id="282" r:id="rId33"/>
    <p:sldId id="283" r:id="rId34"/>
    <p:sldId id="309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1" r:id="rId49"/>
    <p:sldId id="613" r:id="rId50"/>
    <p:sldId id="624" r:id="rId51"/>
    <p:sldId id="303" r:id="rId52"/>
    <p:sldId id="3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744DF4-0EC3-4E88-B1EA-940C252A61FC}">
          <p14:sldIdLst>
            <p14:sldId id="256"/>
            <p14:sldId id="257"/>
            <p14:sldId id="258"/>
          </p14:sldIdLst>
        </p14:section>
        <p14:section name="Filters and Interceptors" id="{96355AAA-6910-4268-93E6-FD332DE276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622"/>
            <p14:sldId id="268"/>
          </p14:sldIdLst>
        </p14:section>
        <p14:section name="Spring Security" id="{1E6721A8-778A-45EB-AB14-71F68A936A2B}">
          <p14:sldIdLst>
            <p14:sldId id="269"/>
            <p14:sldId id="270"/>
            <p14:sldId id="271"/>
            <p14:sldId id="272"/>
            <p14:sldId id="273"/>
            <p14:sldId id="623"/>
            <p14:sldId id="306"/>
            <p14:sldId id="617"/>
            <p14:sldId id="618"/>
            <p14:sldId id="278"/>
            <p14:sldId id="619"/>
            <p14:sldId id="280"/>
            <p14:sldId id="281"/>
            <p14:sldId id="620"/>
            <p14:sldId id="621"/>
            <p14:sldId id="282"/>
            <p14:sldId id="283"/>
            <p14:sldId id="309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hymeleaf Security" id="{EF13FFBC-1622-4AD7-899F-28C677EA8523}">
          <p14:sldIdLst>
            <p14:sldId id="293"/>
            <p14:sldId id="294"/>
            <p14:sldId id="295"/>
            <p14:sldId id="296"/>
          </p14:sldIdLst>
        </p14:section>
        <p14:section name="Conclusion" id="{BDD9A6D8-585A-4120-A3F9-F14D1156B67B}">
          <p14:sldIdLst>
            <p14:sldId id="297"/>
            <p14:sldId id="301"/>
            <p14:sldId id="613"/>
            <p14:sldId id="624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81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34cb1489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g1334cb148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34cb1489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g1334cb1489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5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7.jpe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989000"/>
            <a:ext cx="2307343" cy="30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is used in the </a:t>
            </a:r>
            <a:r>
              <a:rPr lang="en-US" b="1" dirty="0">
                <a:solidFill>
                  <a:schemeClr val="bg1"/>
                </a:solidFill>
              </a:rPr>
              <a:t>web layer only </a:t>
            </a:r>
            <a:r>
              <a:rPr lang="en-US" dirty="0"/>
              <a:t>as it is defined in web.xml. We can not use it out of web context </a:t>
            </a:r>
            <a:endParaRPr lang="bg-BG" dirty="0"/>
          </a:p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300"/>
            </a:pPr>
            <a:r>
              <a:rPr lang="en-US" dirty="0"/>
              <a:t>While Spring </a:t>
            </a:r>
            <a:r>
              <a:rPr lang="en-US" b="1" dirty="0">
                <a:solidFill>
                  <a:schemeClr val="lt1"/>
                </a:solidFill>
              </a:rPr>
              <a:t>Interceptors</a:t>
            </a:r>
            <a:r>
              <a:rPr lang="en-US" dirty="0"/>
              <a:t> are defined in the Spring context</a:t>
            </a:r>
          </a:p>
          <a:p>
            <a:pPr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interceptor</a:t>
            </a:r>
            <a:r>
              <a:rPr lang="en-US" dirty="0"/>
              <a:t> include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preHandle</a:t>
            </a:r>
            <a:r>
              <a:rPr lang="en-US" dirty="0"/>
              <a:t>: executed before the execution of the target resource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afterCompletion</a:t>
            </a:r>
            <a:r>
              <a:rPr lang="en-US" dirty="0"/>
              <a:t>: executed after the execution of the target resource (after rendering the view)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postHandle</a:t>
            </a:r>
            <a:r>
              <a:rPr lang="en-US" dirty="0"/>
              <a:t>: Intercept the execution of a 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Interceptor Diagram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/>
          <a:stretch/>
        </p:blipFill>
        <p:spPr>
          <a:xfrm>
            <a:off x="810452" y="1690984"/>
            <a:ext cx="10131354" cy="457301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Interceptor Example</a:t>
            </a:r>
            <a:endParaRPr dirty="0"/>
          </a:p>
        </p:txBody>
      </p:sp>
      <p:sp>
        <p:nvSpPr>
          <p:cNvPr id="259" name="Google Shape;259;p12"/>
          <p:cNvSpPr/>
          <p:nvPr/>
        </p:nvSpPr>
        <p:spPr>
          <a:xfrm>
            <a:off x="197841" y="2619000"/>
            <a:ext cx="11806419" cy="3000821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LogingInteceptor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HandlerInterceptor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preHandle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(HttpServletRequest request, HttpServletResponse response, 	FilterChain filterChain, Object handler) throws IOException, ServletException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//Log some information 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retrun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197841" y="2079000"/>
            <a:ext cx="11806419" cy="43625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LogingInterceptor</a:t>
            </a:r>
            <a:endParaRPr sz="18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interceptors we need to register them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Interceptor in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6000" y="2034000"/>
            <a:ext cx="8987594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WebConfiguration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WebMvcConfigurer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private final MyInterceptor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WebConfiguration(MyInterceptor myInterceptor)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this.myInterceptor =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addInterceptors(InterceptorRegistry registry)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registry.addInterceptor(myInterceptor);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907" y="1089000"/>
            <a:ext cx="2652185" cy="3455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508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219236" cy="55337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highly customizable </a:t>
            </a:r>
            <a:r>
              <a:rPr lang="en-US" dirty="0"/>
              <a:t>authentication and access-control framework</a:t>
            </a:r>
          </a:p>
          <a:p>
            <a:r>
              <a:rPr lang="en-US" dirty="0"/>
              <a:t>It is the de-facto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securing </a:t>
            </a:r>
            <a:r>
              <a:rPr lang="en-US" b="1" dirty="0">
                <a:solidFill>
                  <a:schemeClr val="bg1"/>
                </a:solidFill>
              </a:rPr>
              <a:t>Spring-based</a:t>
            </a:r>
            <a:r>
              <a:rPr lang="en-US" dirty="0"/>
              <a:t> applications</a:t>
            </a:r>
          </a:p>
          <a:p>
            <a:r>
              <a:rPr lang="en-US" dirty="0"/>
              <a:t>Focuses on providing both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Java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Security?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00" y="1899000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9350652" y="4250383"/>
            <a:ext cx="1680694" cy="170086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9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502306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sz="3200" dirty="0"/>
              <a:t>What you are allowed to do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pPr marL="457200" indent="-457200"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Authentication</a:t>
            </a:r>
          </a:p>
          <a:p>
            <a:pPr marL="900112" lvl="1" indent="-457200"/>
            <a:r>
              <a:rPr lang="en-US" dirty="0"/>
              <a:t>Who is logged in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94" y="2791447"/>
            <a:ext cx="3075106" cy="307510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7280007" y="2225909"/>
            <a:ext cx="3897582" cy="39443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2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Filter Chain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05" y="1188277"/>
            <a:ext cx="2821225" cy="6122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Client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6475" y="2536233"/>
            <a:ext cx="2821226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0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5546" y="3659365"/>
            <a:ext cx="2839620" cy="10837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DelegatingFilterProxy</a:t>
            </a: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45546" y="5198682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45547" y="6115146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Servlet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47207" y="4136430"/>
            <a:ext cx="2307966" cy="4798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FilterChainProxy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40984" y="2665852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0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22883" y="5288211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2660" y="2230316"/>
            <a:ext cx="0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4260" y="2230316"/>
            <a:ext cx="69209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425" y="6724166"/>
            <a:ext cx="4079012" cy="1227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425" y="2230316"/>
            <a:ext cx="4037835" cy="376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605" y="2340391"/>
            <a:ext cx="52159" cy="380138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44964" y="2366715"/>
            <a:ext cx="22053" cy="3775064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33567" y="6110954"/>
            <a:ext cx="4611397" cy="30825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99370" y="2340391"/>
            <a:ext cx="4645594" cy="0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4128" y="1801481"/>
            <a:ext cx="1228" cy="69191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2677088" y="3095167"/>
            <a:ext cx="0" cy="51383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>
            <a:off x="2665356" y="4743130"/>
            <a:ext cx="0" cy="45555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5" idx="0"/>
          </p:cNvCxnSpPr>
          <p:nvPr/>
        </p:nvCxnSpPr>
        <p:spPr>
          <a:xfrm>
            <a:off x="2665356" y="5757616"/>
            <a:ext cx="1" cy="35753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76000" y="4228877"/>
            <a:ext cx="1665000" cy="1012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 bwMode="auto">
          <a:xfrm>
            <a:off x="7933738" y="3860737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930576" y="416092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933738" y="442308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8622167" y="4604277"/>
            <a:ext cx="0" cy="683934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29011" y="3277842"/>
            <a:ext cx="0" cy="57870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9065" y="1800153"/>
            <a:ext cx="276587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SecurityFilterChain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90" y="1750484"/>
            <a:ext cx="1886009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FilterChain</a:t>
            </a:r>
            <a:endParaRPr lang="en-US" sz="2400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9" grpId="0" animBg="1"/>
      <p:bldP spid="60" grpId="0" animBg="1"/>
      <p:bldP spid="61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 and Authentication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01000" y="2034000"/>
            <a:ext cx="6179526" cy="26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err="1">
                <a:solidFill>
                  <a:srgbClr val="FFFFFF"/>
                </a:solidFill>
              </a:rPr>
              <a:t>SecurityContextHolder</a:t>
            </a:r>
            <a:br>
              <a:rPr lang="en-GB" sz="2800" b="1" dirty="0">
                <a:solidFill>
                  <a:srgbClr val="FFFFFF"/>
                </a:solidFill>
              </a:rPr>
            </a:br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94806" y="2542125"/>
            <a:ext cx="5717025" cy="201187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dirty="0" err="1">
                <a:solidFill>
                  <a:srgbClr val="FFFFFF"/>
                </a:solidFill>
              </a:rPr>
              <a:t>SecurityContext</a:t>
            </a: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5526" y="2979000"/>
            <a:ext cx="5404649" cy="1485000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Authentication</a:t>
            </a:r>
            <a:br>
              <a:rPr lang="en-GB" sz="2400" b="1" dirty="0">
                <a:solidFill>
                  <a:srgbClr val="FFFFFF"/>
                </a:solidFill>
              </a:rPr>
            </a:br>
            <a:br>
              <a:rPr lang="en-GB" sz="2400" b="1" dirty="0">
                <a:solidFill>
                  <a:srgbClr val="FFFFFF"/>
                </a:solidFill>
              </a:rPr>
            </a:b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8337" y="3659721"/>
            <a:ext cx="1431806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Principal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0525" y="3659721"/>
            <a:ext cx="1608527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Credentials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59303" y="3659721"/>
            <a:ext cx="1620621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Authorities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33263" y="5152125"/>
            <a:ext cx="111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At the heart of Spring Security's authentication model is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SecurityContextHolder</a:t>
            </a:r>
            <a:endParaRPr lang="en-US" sz="2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It contains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</a:t>
            </a:r>
            <a:br>
              <a:rPr lang="en-US" dirty="0"/>
            </a:br>
            <a:endParaRPr lang="bg-BG" dirty="0"/>
          </a:p>
          <a:p>
            <a:pPr>
              <a:buClr>
                <a:schemeClr val="tx2"/>
              </a:buClr>
            </a:pP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Security Mechanism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4652192" y="1953651"/>
            <a:ext cx="14103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817" y="3130982"/>
            <a:ext cx="1495920" cy="122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1958" y="4509499"/>
            <a:ext cx="525572" cy="52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326" y="4466651"/>
            <a:ext cx="570902" cy="57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8257" y="3174726"/>
            <a:ext cx="1385039" cy="8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2336" y="3130982"/>
            <a:ext cx="994840" cy="119202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 txBox="1"/>
          <p:nvPr/>
        </p:nvSpPr>
        <p:spPr>
          <a:xfrm>
            <a:off x="2456178" y="2666894"/>
            <a:ext cx="14286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password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4137" y="3130982"/>
            <a:ext cx="994840" cy="119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23487" y="3104638"/>
            <a:ext cx="1255357" cy="125535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/>
          <p:nvPr/>
        </p:nvSpPr>
        <p:spPr>
          <a:xfrm>
            <a:off x="5119290" y="5464040"/>
            <a:ext cx="2209800" cy="838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19"/>
          <p:cNvCxnSpPr/>
          <p:nvPr/>
        </p:nvCxnSpPr>
        <p:spPr>
          <a:xfrm>
            <a:off x="2259187" y="3712063"/>
            <a:ext cx="1743660" cy="177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8" name="Google Shape;358;p19"/>
          <p:cNvCxnSpPr/>
          <p:nvPr/>
        </p:nvCxnSpPr>
        <p:spPr>
          <a:xfrm>
            <a:off x="4593862" y="4438975"/>
            <a:ext cx="517032" cy="78922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9" name="Google Shape;359;p19"/>
          <p:cNvSpPr txBox="1"/>
          <p:nvPr/>
        </p:nvSpPr>
        <p:spPr>
          <a:xfrm>
            <a:off x="3606977" y="4517586"/>
            <a:ext cx="14286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9"/>
          <p:cNvCxnSpPr/>
          <p:nvPr/>
        </p:nvCxnSpPr>
        <p:spPr>
          <a:xfrm>
            <a:off x="5465006" y="3699817"/>
            <a:ext cx="1409317" cy="12246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1" name="Google Shape;361;p19"/>
          <p:cNvSpPr txBox="1"/>
          <p:nvPr/>
        </p:nvSpPr>
        <p:spPr>
          <a:xfrm>
            <a:off x="5401222" y="2974671"/>
            <a:ext cx="14286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19"/>
          <p:cNvCxnSpPr/>
          <p:nvPr/>
        </p:nvCxnSpPr>
        <p:spPr>
          <a:xfrm flipH="1">
            <a:off x="7012608" y="4466651"/>
            <a:ext cx="316482" cy="761544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3" name="Google Shape;363;p19"/>
          <p:cNvSpPr txBox="1"/>
          <p:nvPr/>
        </p:nvSpPr>
        <p:spPr>
          <a:xfrm>
            <a:off x="7404193" y="4541887"/>
            <a:ext cx="14286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9"/>
          <p:cNvCxnSpPr/>
          <p:nvPr/>
        </p:nvCxnSpPr>
        <p:spPr>
          <a:xfrm>
            <a:off x="8385541" y="3711886"/>
            <a:ext cx="1743660" cy="177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" name="Google Shape;365;p19"/>
          <p:cNvSpPr txBox="1"/>
          <p:nvPr/>
        </p:nvSpPr>
        <p:spPr>
          <a:xfrm>
            <a:off x="8346266" y="2974671"/>
            <a:ext cx="16454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10308883" y="2523656"/>
            <a:ext cx="12671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Secured Resources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19"/>
          <p:cNvCxnSpPr/>
          <p:nvPr/>
        </p:nvCxnSpPr>
        <p:spPr>
          <a:xfrm>
            <a:off x="4575209" y="1927451"/>
            <a:ext cx="18653" cy="1015316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8" name="Google Shape;368;p19"/>
          <p:cNvCxnSpPr/>
          <p:nvPr/>
        </p:nvCxnSpPr>
        <p:spPr>
          <a:xfrm>
            <a:off x="7531277" y="1908958"/>
            <a:ext cx="18653" cy="1015316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9" name="Google Shape;369;p19"/>
          <p:cNvSpPr txBox="1"/>
          <p:nvPr/>
        </p:nvSpPr>
        <p:spPr>
          <a:xfrm>
            <a:off x="651000" y="2709000"/>
            <a:ext cx="14103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589607" y="1959727"/>
            <a:ext cx="14103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3596084" y="1332800"/>
            <a:ext cx="1805138" cy="5155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Auth. manager</a:t>
            </a:r>
            <a:endParaRPr sz="18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>
            <a:spLocks noGrp="1"/>
          </p:cNvSpPr>
          <p:nvPr>
            <p:ph type="body" idx="1"/>
          </p:nvPr>
        </p:nvSpPr>
        <p:spPr>
          <a:xfrm>
            <a:off x="6398389" y="1340028"/>
            <a:ext cx="2265776" cy="477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53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Decision Manager</a:t>
            </a:r>
            <a:endParaRPr sz="1530" b="1">
              <a:solidFill>
                <a:srgbClr val="FFFFFF"/>
              </a:solidFill>
            </a:endParaRPr>
          </a:p>
        </p:txBody>
      </p:sp>
      <p:sp>
        <p:nvSpPr>
          <p:cNvPr id="373" name="Google Shape;373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Adding </a:t>
            </a:r>
            <a:r>
              <a:rPr lang="en-US" b="1" dirty="0">
                <a:solidFill>
                  <a:schemeClr val="lt1"/>
                </a:solidFill>
              </a:rPr>
              <a:t>Spring Security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Spring Security Maven</a:t>
            </a:r>
            <a:r>
              <a:rPr lang="bg-BG" dirty="0"/>
              <a:t>/</a:t>
            </a:r>
            <a:r>
              <a:rPr lang="en-US" dirty="0"/>
              <a:t>Gradle</a:t>
            </a:r>
            <a:endParaRPr dirty="0"/>
          </a:p>
        </p:txBody>
      </p:sp>
      <p:sp>
        <p:nvSpPr>
          <p:cNvPr id="381" name="Google Shape;381;p20"/>
          <p:cNvSpPr/>
          <p:nvPr/>
        </p:nvSpPr>
        <p:spPr>
          <a:xfrm>
            <a:off x="190402" y="2352523"/>
            <a:ext cx="11580094" cy="164352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dirty="0"/>
          </a:p>
          <a:p>
            <a:pPr marL="4572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&lt;groupId&gt;org.springframework.boot&lt;/groupId&gt;</a:t>
            </a:r>
            <a:endParaRPr dirty="0"/>
          </a:p>
          <a:p>
            <a:pPr marL="4572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&lt;artifactId&gt;spring-boot-starter-security&lt;/artifactId&gt;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dirty="0"/>
          </a:p>
        </p:txBody>
      </p:sp>
      <p:sp>
        <p:nvSpPr>
          <p:cNvPr id="382" name="Google Shape;382;p20"/>
          <p:cNvSpPr/>
          <p:nvPr/>
        </p:nvSpPr>
        <p:spPr>
          <a:xfrm>
            <a:off x="190402" y="1912559"/>
            <a:ext cx="11580094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pom.xml</a:t>
            </a:r>
            <a:endParaRPr sz="18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1;p20">
            <a:extLst>
              <a:ext uri="{FF2B5EF4-FFF2-40B4-BE49-F238E27FC236}">
                <a16:creationId xmlns:a16="http://schemas.microsoft.com/office/drawing/2014/main" id="{686216C8-0788-4ADA-BBEB-0C0DAAFEFDE1}"/>
              </a:ext>
            </a:extLst>
          </p:cNvPr>
          <p:cNvSpPr/>
          <p:nvPr/>
        </p:nvSpPr>
        <p:spPr>
          <a:xfrm>
            <a:off x="190402" y="4784364"/>
            <a:ext cx="11580094" cy="164352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5000"/>
              </a:lnSpc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lvl="0">
              <a:lnSpc>
                <a:spcPct val="105000"/>
              </a:lnSpc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implementation 'org.springframework.boot:spring-boot-starter-security'</a:t>
            </a:r>
          </a:p>
          <a:p>
            <a:pPr lvl="0">
              <a:lnSpc>
                <a:spcPct val="105000"/>
              </a:lnSpc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8" name="Google Shape;382;p20">
            <a:extLst>
              <a:ext uri="{FF2B5EF4-FFF2-40B4-BE49-F238E27FC236}">
                <a16:creationId xmlns:a16="http://schemas.microsoft.com/office/drawing/2014/main" id="{30035F55-3818-4A42-95EE-BF70312AC843}"/>
              </a:ext>
            </a:extLst>
          </p:cNvPr>
          <p:cNvSpPr/>
          <p:nvPr/>
        </p:nvSpPr>
        <p:spPr>
          <a:xfrm>
            <a:off x="190402" y="4344400"/>
            <a:ext cx="11580094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build.gardle</a:t>
            </a:r>
            <a:endParaRPr sz="1800" b="1" i="0" u="none" strike="noStrike" cap="none" dirty="0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body" idx="1"/>
          </p:nvPr>
        </p:nvSpPr>
        <p:spPr>
          <a:xfrm>
            <a:off x="507702" y="1275225"/>
            <a:ext cx="11818200" cy="5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350" dirty="0"/>
              <a:t>Creating the </a:t>
            </a:r>
            <a:r>
              <a:rPr lang="en-US" sz="3350" b="1" dirty="0" err="1">
                <a:solidFill>
                  <a:schemeClr val="lt1"/>
                </a:solidFill>
              </a:rPr>
              <a:t>SecurityFilterChain</a:t>
            </a:r>
            <a:r>
              <a:rPr lang="en-US" sz="3350" dirty="0">
                <a:solidFill>
                  <a:srgbClr val="1A334B"/>
                </a:solidFill>
              </a:rPr>
              <a:t> </a:t>
            </a:r>
            <a:r>
              <a:rPr lang="en-US" sz="3350" dirty="0"/>
              <a:t>bean.</a:t>
            </a:r>
            <a:endParaRPr sz="3350" dirty="0"/>
          </a:p>
          <a:p>
            <a:pPr marL="360045" lvl="0" indent="-1441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Security Configuration (1)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192750" y="2531027"/>
            <a:ext cx="11806500" cy="3033098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SecurityConfiguration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@Bean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SecurityFilterChain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filterChain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HttpSecurity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httpSecurity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//Configuration goes here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197486" y="1997936"/>
            <a:ext cx="11801764" cy="533100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SecurityConfiguration.java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Security Configuration (2)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the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b="1" dirty="0" err="1">
                <a:solidFill>
                  <a:schemeClr val="lt1"/>
                </a:solidFill>
              </a:rPr>
              <a:t>SecurityFilterChain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00" name="Google Shape;400;p22"/>
          <p:cNvSpPr/>
          <p:nvPr/>
        </p:nvSpPr>
        <p:spPr>
          <a:xfrm>
            <a:off x="147875" y="2509750"/>
            <a:ext cx="11806500" cy="3877500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@Bean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SecurityFilterChain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filterChain(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HttpSecurity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httpSecurity){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.authorizeRequests()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.antMatchers('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/register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permitAll()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.anyRequest().authenticated();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http.build();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147865" y="1976650"/>
            <a:ext cx="11806500" cy="533100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SecurityConfiguration.java</a:t>
            </a:r>
            <a:endParaRPr sz="18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4164849" y="3592191"/>
            <a:ext cx="3088500" cy="551100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Authorize Requests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8411427" y="4172959"/>
            <a:ext cx="3088500" cy="551100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Permit Routes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6292543" y="4817430"/>
            <a:ext cx="3733800" cy="551100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Require Authentication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4697102" y="5717050"/>
            <a:ext cx="4842600" cy="551100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SecurityFilterChain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Registration – User</a:t>
            </a:r>
            <a:endParaRPr/>
          </a:p>
        </p:txBody>
      </p:sp>
      <p:sp>
        <p:nvSpPr>
          <p:cNvPr id="412" name="Google Shape;412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69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We need to implement </a:t>
            </a:r>
            <a:r>
              <a:rPr lang="en-US" b="1" dirty="0" err="1">
                <a:solidFill>
                  <a:schemeClr val="lt1"/>
                </a:solidFill>
              </a:rPr>
              <a:t>UserDetails</a:t>
            </a:r>
            <a:r>
              <a:rPr lang="en-US" dirty="0"/>
              <a:t> interface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3" name="Google Shape;413;p23"/>
          <p:cNvSpPr txBox="1"/>
          <p:nvPr/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</a:pPr>
            <a:endParaRPr sz="3998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188815" y="2342096"/>
            <a:ext cx="6637499" cy="3259185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-US" sz="1960" b="1" i="0" u="none" strike="noStrike" cap="none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Collection&lt;? extends GrantedAuthority&gt; getAuthorities();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getPassword();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getUsername();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isAccountNonExpired();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isAccountNonLocked();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isCredentialsNonExpired();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isEnabled();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188815" y="1907789"/>
            <a:ext cx="6637498" cy="43625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1800" b="1" i="0" u="none" strike="noStrike" cap="none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.java (Spring)</a:t>
            </a:r>
            <a:endParaRPr sz="1900" b="1" i="0" u="none" strike="noStrike" cap="none">
              <a:solidFill>
                <a:srgbClr val="2344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7022415" y="2668073"/>
            <a:ext cx="4914322" cy="1992428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ud = 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User.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withUsername(..).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password(..).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authorities(..).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build();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Implementing the </a:t>
            </a:r>
            <a:r>
              <a:rPr lang="en-US" b="1" dirty="0" err="1">
                <a:solidFill>
                  <a:schemeClr val="lt1"/>
                </a:solidFill>
              </a:rPr>
              <a:t>GrantedAuthority</a:t>
            </a:r>
            <a:r>
              <a:rPr lang="en-US" dirty="0"/>
              <a:t> interface.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Registration – Roles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1686000" y="3422205"/>
            <a:ext cx="8115397" cy="1255728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Role implements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GrantedAuthority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authority;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1686000" y="2889000"/>
            <a:ext cx="8115397" cy="53320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Role.java</a:t>
            </a:r>
            <a:endParaRPr sz="18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7468400" y="41625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 Interface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71500" lvl="0" indent="-571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If we want, we can use </a:t>
            </a:r>
            <a:r>
              <a:rPr lang="en-US" sz="3600" b="1" dirty="0" err="1">
                <a:solidFill>
                  <a:schemeClr val="lt1"/>
                </a:solidFill>
              </a:rPr>
              <a:t>SimpleGrantedAuthority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instead of creating Role class</a:t>
            </a:r>
            <a:endParaRPr dirty="0"/>
          </a:p>
          <a:p>
            <a:pPr marL="571500" lvl="0" indent="-571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Is a basic concrete </a:t>
            </a:r>
            <a:r>
              <a:rPr lang="en-US" sz="3600" b="1" dirty="0">
                <a:solidFill>
                  <a:schemeClr val="lt1"/>
                </a:solidFill>
              </a:rPr>
              <a:t>implementation</a:t>
            </a:r>
            <a:r>
              <a:rPr lang="en-US" sz="3600" dirty="0"/>
              <a:t> of a </a:t>
            </a:r>
            <a:r>
              <a:rPr lang="en-US" sz="3600" b="1" dirty="0" err="1">
                <a:solidFill>
                  <a:schemeClr val="lt1"/>
                </a:solidFill>
              </a:rPr>
              <a:t>GrantedAuthority</a:t>
            </a:r>
            <a:endParaRPr sz="3600" b="1" dirty="0">
              <a:solidFill>
                <a:schemeClr val="lt1"/>
              </a:solidFill>
            </a:endParaRPr>
          </a:p>
          <a:p>
            <a:pPr marL="571500" lvl="0" indent="-571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Stores a </a:t>
            </a:r>
            <a:r>
              <a:rPr lang="en-US" sz="3600" b="1" dirty="0">
                <a:solidFill>
                  <a:schemeClr val="lt1"/>
                </a:solidFill>
              </a:rPr>
              <a:t>String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lt1"/>
                </a:solidFill>
              </a:rPr>
              <a:t>representation</a:t>
            </a:r>
            <a:r>
              <a:rPr lang="en-US" sz="3600" dirty="0"/>
              <a:t> of an </a:t>
            </a:r>
            <a:r>
              <a:rPr lang="en-US" sz="3600" b="1" dirty="0">
                <a:solidFill>
                  <a:schemeClr val="lt1"/>
                </a:solidFill>
              </a:rPr>
              <a:t>authority</a:t>
            </a:r>
            <a:r>
              <a:rPr lang="en-US" sz="3600" dirty="0"/>
              <a:t> granted </a:t>
            </a:r>
            <a:br>
              <a:rPr lang="en-US" sz="3600" dirty="0"/>
            </a:br>
            <a:r>
              <a:rPr lang="en-US" sz="3600" dirty="0"/>
              <a:t>to the Authentication object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SimpleGrantedAuthority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Implementing the </a:t>
            </a:r>
            <a:r>
              <a:rPr lang="en-US" b="1" dirty="0" err="1">
                <a:solidFill>
                  <a:schemeClr val="lt1"/>
                </a:solidFill>
              </a:rPr>
              <a:t>UserDetailsService</a:t>
            </a:r>
            <a:r>
              <a:rPr lang="en-US" dirty="0"/>
              <a:t> interface.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UserDetailsService</a:t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183475" y="2377520"/>
            <a:ext cx="11806414" cy="4002594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ils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ServiceImpl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2200" b="1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UserDetailsServiceImpl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2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loadUserByUserName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// get the user and map to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183470" y="1833570"/>
            <a:ext cx="11806419" cy="53320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34cb1489c_0_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Expose as beans</a:t>
            </a:r>
            <a:endParaRPr dirty="0"/>
          </a:p>
          <a:p>
            <a:pPr marL="360362" lvl="0" indent="-1445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49" name="Google Shape;449;g1334cb1489c_0_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PasswordEncoder</a:t>
            </a:r>
            <a:r>
              <a:rPr lang="en-US" dirty="0"/>
              <a:t> and </a:t>
            </a:r>
            <a:r>
              <a:rPr lang="en-US" dirty="0" err="1"/>
              <a:t>UserDetailsService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450" name="Google Shape;450;g1334cb1489c_0_1"/>
          <p:cNvSpPr/>
          <p:nvPr/>
        </p:nvSpPr>
        <p:spPr>
          <a:xfrm>
            <a:off x="183475" y="2377520"/>
            <a:ext cx="11806496" cy="4129480"/>
          </a:xfrm>
          <a:prstGeom prst="rect">
            <a:avLst/>
          </a:prstGeom>
          <a:solidFill>
            <a:srgbClr val="C1C6D1">
              <a:alpha val="1451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              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@Bean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UserDetailsServiceImpl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334cb1489c_0_1"/>
          <p:cNvSpPr/>
          <p:nvPr/>
        </p:nvSpPr>
        <p:spPr>
          <a:xfrm>
            <a:off x="183470" y="1833570"/>
            <a:ext cx="11806500" cy="533100"/>
          </a:xfrm>
          <a:prstGeom prst="rect">
            <a:avLst/>
          </a:prstGeom>
          <a:solidFill>
            <a:srgbClr val="C1C6D1">
              <a:alpha val="294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g1334cb1489c_0_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34cb1489c_0_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Expose as beans</a:t>
            </a:r>
            <a:endParaRPr dirty="0"/>
          </a:p>
          <a:p>
            <a:pPr marL="360362" lvl="0" indent="-1445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58" name="Google Shape;458;g1334cb1489c_0_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PasswordEncoder</a:t>
            </a:r>
            <a:r>
              <a:rPr lang="en-US" dirty="0"/>
              <a:t> and </a:t>
            </a:r>
            <a:r>
              <a:rPr lang="en-US" dirty="0" err="1"/>
              <a:t>UserDetailsService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459" name="Google Shape;459;g1334cb1489c_0_14"/>
          <p:cNvSpPr/>
          <p:nvPr/>
        </p:nvSpPr>
        <p:spPr>
          <a:xfrm>
            <a:off x="183475" y="2377520"/>
            <a:ext cx="11806495" cy="4129480"/>
          </a:xfrm>
          <a:prstGeom prst="rect">
            <a:avLst/>
          </a:prstGeom>
          <a:solidFill>
            <a:srgbClr val="C1C6D1">
              <a:alpha val="1451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              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@Bean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PasswordEncoder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passwordEncoder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Pbkdf2PasswordEncoder();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334cb1489c_0_14"/>
          <p:cNvSpPr/>
          <p:nvPr/>
        </p:nvSpPr>
        <p:spPr>
          <a:xfrm>
            <a:off x="183470" y="1833570"/>
            <a:ext cx="11806500" cy="533100"/>
          </a:xfrm>
          <a:prstGeom prst="rect">
            <a:avLst/>
          </a:prstGeom>
          <a:solidFill>
            <a:srgbClr val="C1C6D1">
              <a:alpha val="294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g1334cb1489c_0_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3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4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6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18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9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1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23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Filters and Interceptors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Spring Security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Registration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Login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Remember Me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CSFR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.formLogin().loginPage('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.usernameParameter('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.passwordParameter('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3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Login – </a:t>
            </a:r>
            <a:r>
              <a:rPr lang="en-US" dirty="0" err="1"/>
              <a:t>UserService</a:t>
            </a:r>
            <a:endParaRPr dirty="0"/>
          </a:p>
        </p:txBody>
      </p:sp>
      <p:sp>
        <p:nvSpPr>
          <p:cNvPr id="489" name="Google Shape;489;p30"/>
          <p:cNvSpPr/>
          <p:nvPr/>
        </p:nvSpPr>
        <p:spPr>
          <a:xfrm>
            <a:off x="190404" y="2115645"/>
            <a:ext cx="11806419" cy="435811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UserServiceImpl implements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Some </a:t>
            </a:r>
            <a:r>
              <a:rPr lang="en-US" sz="2400" b="1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userServiceImpl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logic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UserDetails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loadUserByUsername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username) 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throws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UsernameNotFoundException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 sz="2400" b="1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90" name="Google Shape;490;p30"/>
          <p:cNvSpPr/>
          <p:nvPr/>
        </p:nvSpPr>
        <p:spPr>
          <a:xfrm>
            <a:off x="190404" y="1600201"/>
            <a:ext cx="11806419" cy="515444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30"/>
          <p:cNvSpPr/>
          <p:nvPr/>
        </p:nvSpPr>
        <p:spPr>
          <a:xfrm>
            <a:off x="8931000" y="1400723"/>
            <a:ext cx="2438224" cy="914400"/>
          </a:xfrm>
          <a:prstGeom prst="wedgeRoundRectCallout">
            <a:avLst>
              <a:gd name="adj1" fmla="val -32876"/>
              <a:gd name="adj2" fmla="val 72462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Service Interface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@GetMapping('/login')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String getLoginPage(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model.addAttribute('error', 'Error');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return 'login';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9200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.logout().logoutSuccessUrl('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/login?logout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2200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.key('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 Me Encryption Key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.rememberMeCookieName('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0361" y="5334000"/>
            <a:ext cx="1180641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 type='checkbox'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361" y="4800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logged user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@GetMapping('/user')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principal){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'user';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8800" y="4114801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5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@PreAuthorize('hasRole('ADMIN')')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3800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dirty="0" err="1">
                <a:solidFill>
                  <a:srgbClr val="FFFFFF"/>
                </a:solidFill>
              </a:rPr>
              <a:t>PreAuthorize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6503" y="5494676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3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.exceptionHandling().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accessDeniedPage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('/unauthorized')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@GetMapping('/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'unauthorized';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3338897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AccessController.java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5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2" y="1944000"/>
            <a:ext cx="2749556" cy="143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5" y="1436433"/>
            <a:ext cx="11806419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.csrfTokenRepository(csrfTokenRepository())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private CsrfTokenRepository csrfTokenRepository()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repository = new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repository.setSessionAttributeName("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3" y="5800998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type='hidden' th:name='${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_csrf.parameterName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th:value='${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_csrf.token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3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form.html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1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Filters and Interceptors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6" y="1584000"/>
            <a:ext cx="2217367" cy="22173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3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179000"/>
            <a:ext cx="2428773" cy="31647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12313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99000"/>
            <a:ext cx="9715594" cy="882654"/>
          </a:xfrm>
        </p:spPr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&lt;artifactId&gt;thymeleaf-extras-springsecurity5&lt;/artifactId&gt;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33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pom.xml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sec:authentication='name'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The value of the 'name' property of the authentication object should appear here.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the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8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sec:authorize='hasRole('ADMIN')'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if you are admin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the difference between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</a:t>
            </a:r>
            <a:r>
              <a:rPr lang="en-US" b="1" dirty="0">
                <a:solidFill>
                  <a:schemeClr val="bg1"/>
                </a:solidFill>
              </a:rPr>
              <a:t>Spring Security </a:t>
            </a:r>
            <a:r>
              <a:rPr lang="en-US" dirty="0">
                <a:solidFill>
                  <a:schemeClr val="bg2"/>
                </a:solidFill>
              </a:rPr>
              <a:t>and how to implement it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How to use </a:t>
            </a:r>
            <a:r>
              <a:rPr lang="en-US" b="1" dirty="0" err="1">
                <a:solidFill>
                  <a:schemeClr val="bg1"/>
                </a:solidFill>
              </a:rPr>
              <a:t>Thymeleaf</a:t>
            </a:r>
            <a:r>
              <a:rPr lang="en-US" b="1" dirty="0">
                <a:solidFill>
                  <a:schemeClr val="bg1"/>
                </a:solidFill>
              </a:rPr>
              <a:t> Security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12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     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  <a:r>
              <a:rPr lang="en-US" dirty="0"/>
              <a:t> of your application</a:t>
            </a:r>
          </a:p>
          <a:p>
            <a:r>
              <a:rPr lang="en-US" dirty="0"/>
              <a:t>We can perform two operations at two instances:</a:t>
            </a:r>
          </a:p>
          <a:p>
            <a:pPr lvl="1"/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5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Diagram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1"/>
          <a:stretch/>
        </p:blipFill>
        <p:spPr>
          <a:xfrm>
            <a:off x="1126019" y="2006209"/>
            <a:ext cx="9559982" cy="40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request.getSession().setAttribute('name', 'Pesho');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2574000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@GetMapping('/')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modelAndView.setViewName('index');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modelAndView.addObject('name',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session.getAttribute('name')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34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5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lang='en' xmlns='http://www.w3.org/1999/xhtml'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='http://www.thymeleaf.org'&gt;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charset='UTF-8'&gt;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='|Hello,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!|'&gt;&lt;/h1&gt;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02ADC3-7D95-4188-997F-D625DB99C7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68D0D4-8A55-4656-966C-3007942287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A10FCE-C739-467F-A624-8E2732E9E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1782</Words>
  <Application>Microsoft Office PowerPoint</Application>
  <PresentationFormat>Widescreen</PresentationFormat>
  <Paragraphs>457</Paragraphs>
  <Slides>49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Questions</vt:lpstr>
      <vt:lpstr>Table of Contents</vt:lpstr>
      <vt:lpstr>Filters and Interceptors</vt:lpstr>
      <vt:lpstr>Filters</vt:lpstr>
      <vt:lpstr>Filters Diagram</vt:lpstr>
      <vt:lpstr>Filter Example(1)</vt:lpstr>
      <vt:lpstr>Filter Example(2)</vt:lpstr>
      <vt:lpstr>Filter Example(3)</vt:lpstr>
      <vt:lpstr>Interceptor</vt:lpstr>
      <vt:lpstr>Interceptor Diagram</vt:lpstr>
      <vt:lpstr>Interceptor Example</vt:lpstr>
      <vt:lpstr>Register Interceptor in Configuration</vt:lpstr>
      <vt:lpstr>Spring Security</vt:lpstr>
      <vt:lpstr>What is Spring Security?</vt:lpstr>
      <vt:lpstr>Spring Security</vt:lpstr>
      <vt:lpstr>Spring Security Filter Chain</vt:lpstr>
      <vt:lpstr>Security Context and Authentication</vt:lpstr>
      <vt:lpstr>Spring Security Mechanism</vt:lpstr>
      <vt:lpstr>Spring Security Maven/Gradle</vt:lpstr>
      <vt:lpstr>Spring Security Configuration (1)</vt:lpstr>
      <vt:lpstr>Spring Security Configuration (2)</vt:lpstr>
      <vt:lpstr>Registration – User</vt:lpstr>
      <vt:lpstr>Registration – Roles</vt:lpstr>
      <vt:lpstr>SimpleGrantedAuthority</vt:lpstr>
      <vt:lpstr>UserDetailsService</vt:lpstr>
      <vt:lpstr>PasswordEncoder and UserDetailsService (1)</vt:lpstr>
      <vt:lpstr>PasswordEncoder and UserDetailsService (2)</vt:lpstr>
      <vt:lpstr>Login Mechanism</vt:lpstr>
      <vt:lpstr>Login – Configuration</vt:lpstr>
      <vt:lpstr>Login – UserService</vt:lpstr>
      <vt:lpstr>Login – Controller</vt:lpstr>
      <vt:lpstr>Logout</vt:lpstr>
      <vt:lpstr>Remember Me</vt:lpstr>
      <vt:lpstr>Principal</vt:lpstr>
      <vt:lpstr>Pre / Post Authorize</vt:lpstr>
      <vt:lpstr>No Access Handling</vt:lpstr>
      <vt:lpstr>Cross-Site Request Forgery</vt:lpstr>
      <vt:lpstr>Spring CSFR Protection</vt:lpstr>
      <vt:lpstr>Thymeleaf Security</vt:lpstr>
      <vt:lpstr>Thymeleaf Security</vt:lpstr>
      <vt:lpstr>Principal</vt:lpstr>
      <vt:lpstr>Roles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115</cp:revision>
  <dcterms:created xsi:type="dcterms:W3CDTF">2018-05-23T13:08:44Z</dcterms:created>
  <dcterms:modified xsi:type="dcterms:W3CDTF">2023-01-30T08:41:42Z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