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95" r:id="rId1"/>
  </p:sldMasterIdLst>
  <p:notesMasterIdLst>
    <p:notesMasterId r:id="rId9"/>
  </p:notesMasterIdLst>
  <p:sldIdLst>
    <p:sldId id="256" r:id="rId2"/>
    <p:sldId id="299" r:id="rId3"/>
    <p:sldId id="298" r:id="rId4"/>
    <p:sldId id="297" r:id="rId5"/>
    <p:sldId id="296" r:id="rId6"/>
    <p:sldId id="300" r:id="rId7"/>
    <p:sldId id="295"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7A9"/>
    <a:srgbClr val="003D4C"/>
    <a:srgbClr val="B2E2ED"/>
    <a:srgbClr val="4E3829"/>
    <a:srgbClr val="8DB9CA"/>
    <a:srgbClr val="F6BE00"/>
    <a:srgbClr val="D6D2C4"/>
    <a:srgbClr val="00FFFF"/>
    <a:srgbClr val="00FDFF"/>
    <a:srgbClr val="A4DB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97" autoAdjust="0"/>
    <p:restoredTop sz="89525" autoAdjust="0"/>
  </p:normalViewPr>
  <p:slideViewPr>
    <p:cSldViewPr snapToGrid="0" snapToObjects="1">
      <p:cViewPr varScale="1">
        <p:scale>
          <a:sx n="96" d="100"/>
          <a:sy n="96" d="100"/>
        </p:scale>
        <p:origin x="768" y="58"/>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BEE1CD-6EDF-5C43-ACE9-942F6C137C3E}" type="datetimeFigureOut">
              <a:rPr lang="en-US" smtClean="0"/>
              <a:t>3/14/2022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455201-7865-8744-8A9B-9F5FC03C5C4C}" type="slidenum">
              <a:rPr lang="en-US" smtClean="0"/>
              <a:t>‹#›</a:t>
            </a:fld>
            <a:endParaRPr lang="en-US"/>
          </a:p>
        </p:txBody>
      </p:sp>
    </p:spTree>
    <p:extLst>
      <p:ext uri="{BB962C8B-B14F-4D97-AF65-F5344CB8AC3E}">
        <p14:creationId xmlns:p14="http://schemas.microsoft.com/office/powerpoint/2010/main" val="1776107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banner on the title slide is larger than on the other slides and contains information about the department. Add your project title, name and supervisor name.</a:t>
            </a:r>
            <a:br>
              <a:rPr lang="en-US" dirty="0"/>
            </a:br>
            <a:r>
              <a:rPr lang="en-US" dirty="0"/>
              <a:t>When you put this PowerPoint file into slide show mode the slides will advance automatically every three seconds. For the actual poster you would need to set this to 30 seconds.</a:t>
            </a:r>
            <a:endParaRPr lang="en-GB" dirty="0"/>
          </a:p>
        </p:txBody>
      </p:sp>
      <p:sp>
        <p:nvSpPr>
          <p:cNvPr id="4" name="Slide Number Placeholder 3"/>
          <p:cNvSpPr>
            <a:spLocks noGrp="1"/>
          </p:cNvSpPr>
          <p:nvPr>
            <p:ph type="sldNum" sz="quarter" idx="5"/>
          </p:nvPr>
        </p:nvSpPr>
        <p:spPr/>
        <p:txBody>
          <a:bodyPr/>
          <a:lstStyle/>
          <a:p>
            <a:fld id="{78455201-7865-8744-8A9B-9F5FC03C5C4C}" type="slidenum">
              <a:rPr lang="en-US" smtClean="0"/>
              <a:t>1</a:t>
            </a:fld>
            <a:endParaRPr lang="en-US"/>
          </a:p>
        </p:txBody>
      </p:sp>
    </p:spTree>
    <p:extLst>
      <p:ext uri="{BB962C8B-B14F-4D97-AF65-F5344CB8AC3E}">
        <p14:creationId xmlns:p14="http://schemas.microsoft.com/office/powerpoint/2010/main" val="534590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banner on subsequent slides should contain your name, project title and affiliation. You need to change this information in the “Slide Master” (View -&gt; Slide Master). The total number of slides needs to be changed in the “Slide Master” too.</a:t>
            </a:r>
            <a:endParaRPr lang="en-GB" dirty="0"/>
          </a:p>
          <a:p>
            <a:endParaRPr lang="en-GB" dirty="0"/>
          </a:p>
        </p:txBody>
      </p:sp>
      <p:sp>
        <p:nvSpPr>
          <p:cNvPr id="4" name="Slide Number Placeholder 3"/>
          <p:cNvSpPr>
            <a:spLocks noGrp="1"/>
          </p:cNvSpPr>
          <p:nvPr>
            <p:ph type="sldNum" sz="quarter" idx="5"/>
          </p:nvPr>
        </p:nvSpPr>
        <p:spPr/>
        <p:txBody>
          <a:bodyPr/>
          <a:lstStyle/>
          <a:p>
            <a:fld id="{78455201-7865-8744-8A9B-9F5FC03C5C4C}" type="slidenum">
              <a:rPr lang="en-US" smtClean="0"/>
              <a:t>2</a:t>
            </a:fld>
            <a:endParaRPr lang="en-US"/>
          </a:p>
        </p:txBody>
      </p:sp>
    </p:spTree>
    <p:extLst>
      <p:ext uri="{BB962C8B-B14F-4D97-AF65-F5344CB8AC3E}">
        <p14:creationId xmlns:p14="http://schemas.microsoft.com/office/powerpoint/2010/main" val="4191851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Potential improvement: visually connect the images with the text. Be consistent with the use of bullet points. This and the following slides don’t use bullet points, while the previous one does.</a:t>
            </a:r>
            <a:endParaRPr lang="en-GB" dirty="0"/>
          </a:p>
        </p:txBody>
      </p:sp>
      <p:sp>
        <p:nvSpPr>
          <p:cNvPr id="4" name="Slide Number Placeholder 3"/>
          <p:cNvSpPr>
            <a:spLocks noGrp="1"/>
          </p:cNvSpPr>
          <p:nvPr>
            <p:ph type="sldNum" sz="quarter" idx="5"/>
          </p:nvPr>
        </p:nvSpPr>
        <p:spPr/>
        <p:txBody>
          <a:bodyPr/>
          <a:lstStyle/>
          <a:p>
            <a:fld id="{78455201-7865-8744-8A9B-9F5FC03C5C4C}" type="slidenum">
              <a:rPr lang="en-US" smtClean="0"/>
              <a:t>3</a:t>
            </a:fld>
            <a:endParaRPr lang="en-US"/>
          </a:p>
        </p:txBody>
      </p:sp>
    </p:spTree>
    <p:extLst>
      <p:ext uri="{BB962C8B-B14F-4D97-AF65-F5344CB8AC3E}">
        <p14:creationId xmlns:p14="http://schemas.microsoft.com/office/powerpoint/2010/main" val="4239238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Make sure you are not covering up the page number. The font size of the axis labels is too small in this example.</a:t>
            </a:r>
            <a:endParaRPr lang="en-GB" dirty="0"/>
          </a:p>
        </p:txBody>
      </p:sp>
      <p:sp>
        <p:nvSpPr>
          <p:cNvPr id="4" name="Slide Number Placeholder 3"/>
          <p:cNvSpPr>
            <a:spLocks noGrp="1"/>
          </p:cNvSpPr>
          <p:nvPr>
            <p:ph type="sldNum" sz="quarter" idx="5"/>
          </p:nvPr>
        </p:nvSpPr>
        <p:spPr/>
        <p:txBody>
          <a:bodyPr/>
          <a:lstStyle/>
          <a:p>
            <a:fld id="{78455201-7865-8744-8A9B-9F5FC03C5C4C}" type="slidenum">
              <a:rPr lang="en-US" smtClean="0"/>
              <a:t>4</a:t>
            </a:fld>
            <a:endParaRPr lang="en-US"/>
          </a:p>
        </p:txBody>
      </p:sp>
    </p:spTree>
    <p:extLst>
      <p:ext uri="{BB962C8B-B14F-4D97-AF65-F5344CB8AC3E}">
        <p14:creationId xmlns:p14="http://schemas.microsoft.com/office/powerpoint/2010/main" val="936826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Highlight the important information in this table. Not all values are necessary. The reader would not know which ones to focus on.</a:t>
            </a:r>
            <a:endParaRPr lang="en-GB" dirty="0"/>
          </a:p>
        </p:txBody>
      </p:sp>
      <p:sp>
        <p:nvSpPr>
          <p:cNvPr id="4" name="Slide Number Placeholder 3"/>
          <p:cNvSpPr>
            <a:spLocks noGrp="1"/>
          </p:cNvSpPr>
          <p:nvPr>
            <p:ph type="sldNum" sz="quarter" idx="5"/>
          </p:nvPr>
        </p:nvSpPr>
        <p:spPr/>
        <p:txBody>
          <a:bodyPr/>
          <a:lstStyle/>
          <a:p>
            <a:fld id="{78455201-7865-8744-8A9B-9F5FC03C5C4C}" type="slidenum">
              <a:rPr lang="en-US" smtClean="0"/>
              <a:t>5</a:t>
            </a:fld>
            <a:endParaRPr lang="en-US"/>
          </a:p>
        </p:txBody>
      </p:sp>
    </p:spTree>
    <p:extLst>
      <p:ext uri="{BB962C8B-B14F-4D97-AF65-F5344CB8AC3E}">
        <p14:creationId xmlns:p14="http://schemas.microsoft.com/office/powerpoint/2010/main" val="1028247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Three slides with results is the maximum. In this example you would need more explanation: what do we see in this graph?</a:t>
            </a:r>
            <a:endParaRPr lang="en-GB" dirty="0"/>
          </a:p>
        </p:txBody>
      </p:sp>
      <p:sp>
        <p:nvSpPr>
          <p:cNvPr id="4" name="Slide Number Placeholder 3"/>
          <p:cNvSpPr>
            <a:spLocks noGrp="1"/>
          </p:cNvSpPr>
          <p:nvPr>
            <p:ph type="sldNum" sz="quarter" idx="5"/>
          </p:nvPr>
        </p:nvSpPr>
        <p:spPr/>
        <p:txBody>
          <a:bodyPr/>
          <a:lstStyle/>
          <a:p>
            <a:fld id="{78455201-7865-8744-8A9B-9F5FC03C5C4C}" type="slidenum">
              <a:rPr lang="en-US" smtClean="0"/>
              <a:t>7</a:t>
            </a:fld>
            <a:endParaRPr lang="en-US"/>
          </a:p>
        </p:txBody>
      </p:sp>
    </p:spTree>
    <p:extLst>
      <p:ext uri="{BB962C8B-B14F-4D97-AF65-F5344CB8AC3E}">
        <p14:creationId xmlns:p14="http://schemas.microsoft.com/office/powerpoint/2010/main" val="110415001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p:nvPr>
        </p:nvSpPr>
        <p:spPr>
          <a:xfrm>
            <a:off x="628650" y="1524463"/>
            <a:ext cx="7886700" cy="994172"/>
          </a:xfrm>
          <a:prstGeom prst="rect">
            <a:avLst/>
          </a:prstGeom>
        </p:spPr>
        <p:txBody>
          <a:bodyPr/>
          <a:lstStyle>
            <a:lvl1pPr>
              <a:defRPr sz="3200" b="1">
                <a:solidFill>
                  <a:srgbClr val="003D4C"/>
                </a:solidFill>
                <a:latin typeface="Helvetica" pitchFamily="2" charset="0"/>
                <a:ea typeface="Helvetica" pitchFamily="2" charset="0"/>
                <a:cs typeface="Arial" charset="0"/>
              </a:defRPr>
            </a:lvl1pPr>
          </a:lstStyle>
          <a:p>
            <a:r>
              <a:rPr lang="en-US" dirty="0"/>
              <a:t>Click to edit Master title style</a:t>
            </a:r>
          </a:p>
        </p:txBody>
      </p:sp>
      <p:sp>
        <p:nvSpPr>
          <p:cNvPr id="3" name="Content Placeholder 2"/>
          <p:cNvSpPr>
            <a:spLocks noGrp="1"/>
          </p:cNvSpPr>
          <p:nvPr>
            <p:ph idx="1"/>
          </p:nvPr>
        </p:nvSpPr>
        <p:spPr>
          <a:xfrm>
            <a:off x="628650" y="2606039"/>
            <a:ext cx="7886700" cy="2168129"/>
          </a:xfrm>
        </p:spPr>
        <p:txBody>
          <a:bodyPr>
            <a:normAutofit/>
          </a:bodyPr>
          <a:lstStyle>
            <a:lvl1pPr marL="180975" indent="-180975">
              <a:defRPr sz="2400" b="0">
                <a:solidFill>
                  <a:schemeClr val="tx1"/>
                </a:solidFill>
                <a:latin typeface="Helvetica" pitchFamily="2" charset="0"/>
              </a:defRPr>
            </a:lvl1pPr>
            <a:lvl2pPr marL="361950" indent="-180975">
              <a:defRPr sz="2400" b="0">
                <a:latin typeface="Helvetica" pitchFamily="2" charset="0"/>
              </a:defRPr>
            </a:lvl2pPr>
            <a:lvl3pPr marL="542925" indent="-180975">
              <a:defRPr sz="2400" b="0">
                <a:latin typeface="Helvetica" pitchFamily="2" charset="0"/>
              </a:defRPr>
            </a:lvl3pPr>
            <a:lvl4pPr>
              <a:defRPr>
                <a:latin typeface="Helvetica" pitchFamily="2" charset="0"/>
              </a:defRPr>
            </a:lvl4pPr>
            <a:lvl5pPr>
              <a:defRPr>
                <a:latin typeface="Helvetica" pitchFamily="2" charset="0"/>
              </a:defRPr>
            </a:lvl5pPr>
          </a:lstStyle>
          <a:p>
            <a:pPr lvl="0"/>
            <a:r>
              <a:rPr lang="en-US" dirty="0"/>
              <a:t>Click to edit Master text styles</a:t>
            </a:r>
          </a:p>
          <a:p>
            <a:pPr lvl="1"/>
            <a:r>
              <a:rPr lang="en-US" dirty="0"/>
              <a:t>Second level</a:t>
            </a:r>
          </a:p>
          <a:p>
            <a:pPr lvl="2"/>
            <a:r>
              <a:rPr lang="en-US" dirty="0"/>
              <a:t>Third level</a:t>
            </a:r>
          </a:p>
        </p:txBody>
      </p:sp>
      <p:grpSp>
        <p:nvGrpSpPr>
          <p:cNvPr id="9" name="Group 8"/>
          <p:cNvGrpSpPr/>
          <p:nvPr userDrawn="1"/>
        </p:nvGrpSpPr>
        <p:grpSpPr>
          <a:xfrm>
            <a:off x="0" y="0"/>
            <a:ext cx="9144000" cy="1235075"/>
            <a:chOff x="0" y="-66259"/>
            <a:chExt cx="9144000" cy="1235075"/>
          </a:xfrm>
        </p:grpSpPr>
        <p:pic>
          <p:nvPicPr>
            <p:cNvPr id="11" name="Picture 10"/>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6420182" y="514785"/>
              <a:ext cx="257986" cy="303133"/>
            </a:xfrm>
            <a:prstGeom prst="rect">
              <a:avLst/>
            </a:prstGeom>
          </p:spPr>
        </p:pic>
        <p:sp>
          <p:nvSpPr>
            <p:cNvPr id="10" name="Freeform 24"/>
            <p:cNvSpPr>
              <a:spLocks/>
            </p:cNvSpPr>
            <p:nvPr/>
          </p:nvSpPr>
          <p:spPr bwMode="auto">
            <a:xfrm>
              <a:off x="0" y="-66259"/>
              <a:ext cx="9144000" cy="1235075"/>
            </a:xfrm>
            <a:custGeom>
              <a:avLst/>
              <a:gdLst>
                <a:gd name="T0" fmla="*/ 0 w 1123"/>
                <a:gd name="T1" fmla="*/ 0 h 151"/>
                <a:gd name="T2" fmla="*/ 0 w 1123"/>
                <a:gd name="T3" fmla="*/ 151 h 151"/>
                <a:gd name="T4" fmla="*/ 844 w 1123"/>
                <a:gd name="T5" fmla="*/ 151 h 151"/>
                <a:gd name="T6" fmla="*/ 841 w 1123"/>
                <a:gd name="T7" fmla="*/ 148 h 151"/>
                <a:gd name="T8" fmla="*/ 832 w 1123"/>
                <a:gd name="T9" fmla="*/ 122 h 151"/>
                <a:gd name="T10" fmla="*/ 832 w 1123"/>
                <a:gd name="T11" fmla="*/ 72 h 151"/>
                <a:gd name="T12" fmla="*/ 859 w 1123"/>
                <a:gd name="T13" fmla="*/ 72 h 151"/>
                <a:gd name="T14" fmla="*/ 859 w 1123"/>
                <a:gd name="T15" fmla="*/ 124 h 151"/>
                <a:gd name="T16" fmla="*/ 863 w 1123"/>
                <a:gd name="T17" fmla="*/ 135 h 151"/>
                <a:gd name="T18" fmla="*/ 871 w 1123"/>
                <a:gd name="T19" fmla="*/ 138 h 151"/>
                <a:gd name="T20" fmla="*/ 880 w 1123"/>
                <a:gd name="T21" fmla="*/ 135 h 151"/>
                <a:gd name="T22" fmla="*/ 883 w 1123"/>
                <a:gd name="T23" fmla="*/ 124 h 151"/>
                <a:gd name="T24" fmla="*/ 883 w 1123"/>
                <a:gd name="T25" fmla="*/ 72 h 151"/>
                <a:gd name="T26" fmla="*/ 910 w 1123"/>
                <a:gd name="T27" fmla="*/ 72 h 151"/>
                <a:gd name="T28" fmla="*/ 910 w 1123"/>
                <a:gd name="T29" fmla="*/ 117 h 151"/>
                <a:gd name="T30" fmla="*/ 900 w 1123"/>
                <a:gd name="T31" fmla="*/ 148 h 151"/>
                <a:gd name="T32" fmla="*/ 897 w 1123"/>
                <a:gd name="T33" fmla="*/ 151 h 151"/>
                <a:gd name="T34" fmla="*/ 937 w 1123"/>
                <a:gd name="T35" fmla="*/ 151 h 151"/>
                <a:gd name="T36" fmla="*/ 920 w 1123"/>
                <a:gd name="T37" fmla="*/ 114 h 151"/>
                <a:gd name="T38" fmla="*/ 964 w 1123"/>
                <a:gd name="T39" fmla="*/ 69 h 151"/>
                <a:gd name="T40" fmla="*/ 998 w 1123"/>
                <a:gd name="T41" fmla="*/ 82 h 151"/>
                <a:gd name="T42" fmla="*/ 1005 w 1123"/>
                <a:gd name="T43" fmla="*/ 92 h 151"/>
                <a:gd name="T44" fmla="*/ 982 w 1123"/>
                <a:gd name="T45" fmla="*/ 103 h 151"/>
                <a:gd name="T46" fmla="*/ 965 w 1123"/>
                <a:gd name="T47" fmla="*/ 89 h 151"/>
                <a:gd name="T48" fmla="*/ 953 w 1123"/>
                <a:gd name="T49" fmla="*/ 94 h 151"/>
                <a:gd name="T50" fmla="*/ 947 w 1123"/>
                <a:gd name="T51" fmla="*/ 113 h 151"/>
                <a:gd name="T52" fmla="*/ 965 w 1123"/>
                <a:gd name="T53" fmla="*/ 137 h 151"/>
                <a:gd name="T54" fmla="*/ 982 w 1123"/>
                <a:gd name="T55" fmla="*/ 123 h 151"/>
                <a:gd name="T56" fmla="*/ 1005 w 1123"/>
                <a:gd name="T57" fmla="*/ 134 h 151"/>
                <a:gd name="T58" fmla="*/ 997 w 1123"/>
                <a:gd name="T59" fmla="*/ 146 h 151"/>
                <a:gd name="T60" fmla="*/ 991 w 1123"/>
                <a:gd name="T61" fmla="*/ 151 h 151"/>
                <a:gd name="T62" fmla="*/ 1016 w 1123"/>
                <a:gd name="T63" fmla="*/ 151 h 151"/>
                <a:gd name="T64" fmla="*/ 1016 w 1123"/>
                <a:gd name="T65" fmla="*/ 72 h 151"/>
                <a:gd name="T66" fmla="*/ 1042 w 1123"/>
                <a:gd name="T67" fmla="*/ 72 h 151"/>
                <a:gd name="T68" fmla="*/ 1042 w 1123"/>
                <a:gd name="T69" fmla="*/ 134 h 151"/>
                <a:gd name="T70" fmla="*/ 1077 w 1123"/>
                <a:gd name="T71" fmla="*/ 134 h 151"/>
                <a:gd name="T72" fmla="*/ 1077 w 1123"/>
                <a:gd name="T73" fmla="*/ 151 h 151"/>
                <a:gd name="T74" fmla="*/ 1123 w 1123"/>
                <a:gd name="T75" fmla="*/ 151 h 151"/>
                <a:gd name="T76" fmla="*/ 1123 w 1123"/>
                <a:gd name="T77" fmla="*/ 0 h 151"/>
                <a:gd name="T78" fmla="*/ 0 w 1123"/>
                <a:gd name="T79"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151">
                  <a:moveTo>
                    <a:pt x="0" y="0"/>
                  </a:moveTo>
                  <a:cubicBezTo>
                    <a:pt x="0" y="151"/>
                    <a:pt x="0" y="151"/>
                    <a:pt x="0" y="151"/>
                  </a:cubicBezTo>
                  <a:cubicBezTo>
                    <a:pt x="844" y="151"/>
                    <a:pt x="844" y="151"/>
                    <a:pt x="844" y="151"/>
                  </a:cubicBezTo>
                  <a:cubicBezTo>
                    <a:pt x="843" y="150"/>
                    <a:pt x="842" y="149"/>
                    <a:pt x="841" y="148"/>
                  </a:cubicBezTo>
                  <a:cubicBezTo>
                    <a:pt x="833" y="140"/>
                    <a:pt x="833" y="131"/>
                    <a:pt x="832" y="122"/>
                  </a:cubicBezTo>
                  <a:cubicBezTo>
                    <a:pt x="832" y="72"/>
                    <a:pt x="832" y="72"/>
                    <a:pt x="832" y="72"/>
                  </a:cubicBezTo>
                  <a:cubicBezTo>
                    <a:pt x="859" y="72"/>
                    <a:pt x="859" y="72"/>
                    <a:pt x="859" y="72"/>
                  </a:cubicBezTo>
                  <a:cubicBezTo>
                    <a:pt x="859" y="124"/>
                    <a:pt x="859" y="124"/>
                    <a:pt x="859" y="124"/>
                  </a:cubicBezTo>
                  <a:cubicBezTo>
                    <a:pt x="859" y="128"/>
                    <a:pt x="860" y="132"/>
                    <a:pt x="863" y="135"/>
                  </a:cubicBezTo>
                  <a:cubicBezTo>
                    <a:pt x="865" y="137"/>
                    <a:pt x="868" y="138"/>
                    <a:pt x="871" y="138"/>
                  </a:cubicBezTo>
                  <a:cubicBezTo>
                    <a:pt x="875" y="138"/>
                    <a:pt x="878" y="136"/>
                    <a:pt x="880" y="135"/>
                  </a:cubicBezTo>
                  <a:cubicBezTo>
                    <a:pt x="883" y="132"/>
                    <a:pt x="883" y="128"/>
                    <a:pt x="883" y="124"/>
                  </a:cubicBezTo>
                  <a:cubicBezTo>
                    <a:pt x="883" y="72"/>
                    <a:pt x="883" y="72"/>
                    <a:pt x="883" y="72"/>
                  </a:cubicBezTo>
                  <a:cubicBezTo>
                    <a:pt x="910" y="72"/>
                    <a:pt x="910" y="72"/>
                    <a:pt x="910" y="72"/>
                  </a:cubicBezTo>
                  <a:cubicBezTo>
                    <a:pt x="910" y="117"/>
                    <a:pt x="910" y="117"/>
                    <a:pt x="910" y="117"/>
                  </a:cubicBezTo>
                  <a:cubicBezTo>
                    <a:pt x="910" y="126"/>
                    <a:pt x="910" y="139"/>
                    <a:pt x="900" y="148"/>
                  </a:cubicBezTo>
                  <a:cubicBezTo>
                    <a:pt x="899" y="149"/>
                    <a:pt x="898" y="150"/>
                    <a:pt x="897" y="151"/>
                  </a:cubicBezTo>
                  <a:cubicBezTo>
                    <a:pt x="937" y="151"/>
                    <a:pt x="937" y="151"/>
                    <a:pt x="937" y="151"/>
                  </a:cubicBezTo>
                  <a:cubicBezTo>
                    <a:pt x="925" y="142"/>
                    <a:pt x="920" y="128"/>
                    <a:pt x="920" y="114"/>
                  </a:cubicBezTo>
                  <a:cubicBezTo>
                    <a:pt x="920" y="92"/>
                    <a:pt x="935" y="69"/>
                    <a:pt x="964" y="69"/>
                  </a:cubicBezTo>
                  <a:cubicBezTo>
                    <a:pt x="976" y="69"/>
                    <a:pt x="989" y="73"/>
                    <a:pt x="998" y="82"/>
                  </a:cubicBezTo>
                  <a:cubicBezTo>
                    <a:pt x="1001" y="86"/>
                    <a:pt x="1003" y="89"/>
                    <a:pt x="1005" y="92"/>
                  </a:cubicBezTo>
                  <a:cubicBezTo>
                    <a:pt x="982" y="103"/>
                    <a:pt x="982" y="103"/>
                    <a:pt x="982" y="103"/>
                  </a:cubicBezTo>
                  <a:cubicBezTo>
                    <a:pt x="980" y="98"/>
                    <a:pt x="976" y="89"/>
                    <a:pt x="965" y="89"/>
                  </a:cubicBezTo>
                  <a:cubicBezTo>
                    <a:pt x="959" y="89"/>
                    <a:pt x="955" y="92"/>
                    <a:pt x="953" y="94"/>
                  </a:cubicBezTo>
                  <a:cubicBezTo>
                    <a:pt x="947" y="100"/>
                    <a:pt x="947" y="109"/>
                    <a:pt x="947" y="113"/>
                  </a:cubicBezTo>
                  <a:cubicBezTo>
                    <a:pt x="947" y="125"/>
                    <a:pt x="952" y="137"/>
                    <a:pt x="965" y="137"/>
                  </a:cubicBezTo>
                  <a:cubicBezTo>
                    <a:pt x="977" y="137"/>
                    <a:pt x="981" y="126"/>
                    <a:pt x="982" y="123"/>
                  </a:cubicBezTo>
                  <a:cubicBezTo>
                    <a:pt x="1005" y="134"/>
                    <a:pt x="1005" y="134"/>
                    <a:pt x="1005" y="134"/>
                  </a:cubicBezTo>
                  <a:cubicBezTo>
                    <a:pt x="1003" y="138"/>
                    <a:pt x="1001" y="142"/>
                    <a:pt x="997" y="146"/>
                  </a:cubicBezTo>
                  <a:cubicBezTo>
                    <a:pt x="995" y="148"/>
                    <a:pt x="993" y="150"/>
                    <a:pt x="991" y="151"/>
                  </a:cubicBezTo>
                  <a:cubicBezTo>
                    <a:pt x="1016" y="151"/>
                    <a:pt x="1016" y="151"/>
                    <a:pt x="1016" y="151"/>
                  </a:cubicBezTo>
                  <a:cubicBezTo>
                    <a:pt x="1016" y="72"/>
                    <a:pt x="1016" y="72"/>
                    <a:pt x="1016" y="72"/>
                  </a:cubicBezTo>
                  <a:cubicBezTo>
                    <a:pt x="1042" y="72"/>
                    <a:pt x="1042" y="72"/>
                    <a:pt x="1042" y="72"/>
                  </a:cubicBezTo>
                  <a:cubicBezTo>
                    <a:pt x="1042" y="134"/>
                    <a:pt x="1042" y="134"/>
                    <a:pt x="1042" y="134"/>
                  </a:cubicBezTo>
                  <a:cubicBezTo>
                    <a:pt x="1077" y="134"/>
                    <a:pt x="1077" y="134"/>
                    <a:pt x="1077" y="134"/>
                  </a:cubicBezTo>
                  <a:cubicBezTo>
                    <a:pt x="1077" y="151"/>
                    <a:pt x="1077" y="151"/>
                    <a:pt x="1077" y="151"/>
                  </a:cubicBezTo>
                  <a:cubicBezTo>
                    <a:pt x="1123" y="151"/>
                    <a:pt x="1123" y="151"/>
                    <a:pt x="1123" y="151"/>
                  </a:cubicBezTo>
                  <a:cubicBezTo>
                    <a:pt x="1123" y="0"/>
                    <a:pt x="1123" y="0"/>
                    <a:pt x="1123" y="0"/>
                  </a:cubicBezTo>
                  <a:lnTo>
                    <a:pt x="0" y="0"/>
                  </a:lnTo>
                  <a:close/>
                </a:path>
              </a:pathLst>
            </a:custGeom>
            <a:solidFill>
              <a:srgbClr val="003D4C"/>
            </a:solidFill>
            <a:ln>
              <a:noFill/>
            </a:ln>
          </p:spPr>
          <p:txBody>
            <a:bodyPr vert="horz" wrap="square" lIns="91440" tIns="45720" rIns="91440" bIns="45720" numCol="1" anchor="t" anchorCtr="0" compatLnSpc="1">
              <a:prstTxWarp prst="textNoShape">
                <a:avLst/>
              </a:prstTxWarp>
            </a:bodyPr>
            <a:lstStyle/>
            <a:p>
              <a:endParaRPr lang="en-GB"/>
            </a:p>
          </p:txBody>
        </p:sp>
      </p:grpSp>
      <p:sp>
        <p:nvSpPr>
          <p:cNvPr id="7" name="Text Placeholder 6"/>
          <p:cNvSpPr>
            <a:spLocks noGrp="1"/>
          </p:cNvSpPr>
          <p:nvPr>
            <p:ph type="body" sz="quarter" idx="12" hasCustomPrompt="1"/>
          </p:nvPr>
        </p:nvSpPr>
        <p:spPr>
          <a:xfrm>
            <a:off x="287999" y="287999"/>
            <a:ext cx="5488958" cy="416193"/>
          </a:xfrm>
        </p:spPr>
        <p:txBody>
          <a:bodyPr lIns="0" tIns="0" rIns="0" bIns="0">
            <a:noAutofit/>
          </a:bodyPr>
          <a:lstStyle>
            <a:lvl1pPr marL="0" indent="0">
              <a:lnSpc>
                <a:spcPct val="100000"/>
              </a:lnSpc>
              <a:spcBef>
                <a:spcPts val="0"/>
              </a:spcBef>
              <a:buNone/>
              <a:defRPr sz="1100" baseline="0">
                <a:solidFill>
                  <a:schemeClr val="bg1"/>
                </a:solidFill>
                <a:latin typeface="Helvetica" pitchFamily="2" charset="0"/>
              </a:defRPr>
            </a:lvl1pPr>
            <a:lvl2pPr marL="0" indent="0">
              <a:lnSpc>
                <a:spcPct val="80000"/>
              </a:lnSpc>
              <a:buNone/>
              <a:defRPr sz="1100">
                <a:solidFill>
                  <a:schemeClr val="bg1"/>
                </a:solidFill>
                <a:latin typeface="Helvetica" pitchFamily="2" charset="0"/>
              </a:defRPr>
            </a:lvl2pPr>
            <a:lvl3pPr marL="0" indent="0">
              <a:buNone/>
              <a:defRPr sz="1100">
                <a:solidFill>
                  <a:schemeClr val="tx1"/>
                </a:solidFill>
              </a:defRPr>
            </a:lvl3pPr>
            <a:lvl4pPr marL="0" indent="0">
              <a:buNone/>
              <a:defRPr sz="1100">
                <a:solidFill>
                  <a:schemeClr val="tx1"/>
                </a:solidFill>
              </a:defRPr>
            </a:lvl4pPr>
            <a:lvl5pPr marL="0" indent="0">
              <a:buNone/>
              <a:defRPr sz="1100">
                <a:solidFill>
                  <a:schemeClr val="tx1"/>
                </a:solidFill>
              </a:defRPr>
            </a:lvl5pPr>
          </a:lstStyle>
          <a:p>
            <a:pPr>
              <a:lnSpc>
                <a:spcPct val="114000"/>
              </a:lnSpc>
            </a:pPr>
            <a:r>
              <a:rPr lang="en-US" dirty="0">
                <a:latin typeface="Helvetica" pitchFamily="2" charset="0"/>
              </a:rPr>
              <a:t>Department of Electronic &amp; Electrical Engineering</a:t>
            </a:r>
            <a:br>
              <a:rPr lang="en-US" dirty="0">
                <a:latin typeface="Helvetica" pitchFamily="2" charset="0"/>
              </a:rPr>
            </a:br>
            <a:r>
              <a:rPr lang="en-US" dirty="0">
                <a:latin typeface="Helvetica" pitchFamily="2" charset="0"/>
              </a:rPr>
              <a:t>Faculty of Engineering Sciences</a:t>
            </a:r>
          </a:p>
        </p:txBody>
      </p:sp>
    </p:spTree>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slide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BD41C90-D51B-4FE7-9080-EE87B4246E56}"/>
              </a:ext>
            </a:extLst>
          </p:cNvPr>
          <p:cNvGrpSpPr/>
          <p:nvPr userDrawn="1"/>
        </p:nvGrpSpPr>
        <p:grpSpPr>
          <a:xfrm>
            <a:off x="0" y="-1588"/>
            <a:ext cx="9144000" cy="741363"/>
            <a:chOff x="0" y="-1588"/>
            <a:chExt cx="9144000" cy="741363"/>
          </a:xfrm>
          <a:solidFill>
            <a:srgbClr val="D6D2C4"/>
          </a:solidFill>
        </p:grpSpPr>
        <p:sp>
          <p:nvSpPr>
            <p:cNvPr id="13" name="Freeform 5">
              <a:extLst>
                <a:ext uri="{FF2B5EF4-FFF2-40B4-BE49-F238E27FC236}">
                  <a16:creationId xmlns:a16="http://schemas.microsoft.com/office/drawing/2014/main" id="{B074A37E-2D66-4CC6-BAD6-C2F9729B716F}"/>
                </a:ext>
              </a:extLst>
            </p:cNvPr>
            <p:cNvSpPr>
              <a:spLocks/>
            </p:cNvSpPr>
            <p:nvPr/>
          </p:nvSpPr>
          <p:spPr bwMode="auto">
            <a:xfrm>
              <a:off x="0" y="-1588"/>
              <a:ext cx="9144000" cy="741363"/>
            </a:xfrm>
            <a:custGeom>
              <a:avLst/>
              <a:gdLst>
                <a:gd name="T0" fmla="*/ 0 w 1123"/>
                <a:gd name="T1" fmla="*/ 0 h 90"/>
                <a:gd name="T2" fmla="*/ 0 w 1123"/>
                <a:gd name="T3" fmla="*/ 90 h 90"/>
                <a:gd name="T4" fmla="*/ 957 w 1123"/>
                <a:gd name="T5" fmla="*/ 90 h 90"/>
                <a:gd name="T6" fmla="*/ 955 w 1123"/>
                <a:gd name="T7" fmla="*/ 89 h 90"/>
                <a:gd name="T8" fmla="*/ 949 w 1123"/>
                <a:gd name="T9" fmla="*/ 73 h 90"/>
                <a:gd name="T10" fmla="*/ 949 w 1123"/>
                <a:gd name="T11" fmla="*/ 43 h 90"/>
                <a:gd name="T12" fmla="*/ 966 w 1123"/>
                <a:gd name="T13" fmla="*/ 43 h 90"/>
                <a:gd name="T14" fmla="*/ 966 w 1123"/>
                <a:gd name="T15" fmla="*/ 74 h 90"/>
                <a:gd name="T16" fmla="*/ 967 w 1123"/>
                <a:gd name="T17" fmla="*/ 80 h 90"/>
                <a:gd name="T18" fmla="*/ 973 w 1123"/>
                <a:gd name="T19" fmla="*/ 82 h 90"/>
                <a:gd name="T20" fmla="*/ 978 w 1123"/>
                <a:gd name="T21" fmla="*/ 80 h 90"/>
                <a:gd name="T22" fmla="*/ 980 w 1123"/>
                <a:gd name="T23" fmla="*/ 74 h 90"/>
                <a:gd name="T24" fmla="*/ 980 w 1123"/>
                <a:gd name="T25" fmla="*/ 43 h 90"/>
                <a:gd name="T26" fmla="*/ 996 w 1123"/>
                <a:gd name="T27" fmla="*/ 43 h 90"/>
                <a:gd name="T28" fmla="*/ 996 w 1123"/>
                <a:gd name="T29" fmla="*/ 70 h 90"/>
                <a:gd name="T30" fmla="*/ 990 w 1123"/>
                <a:gd name="T31" fmla="*/ 89 h 90"/>
                <a:gd name="T32" fmla="*/ 988 w 1123"/>
                <a:gd name="T33" fmla="*/ 90 h 90"/>
                <a:gd name="T34" fmla="*/ 1012 w 1123"/>
                <a:gd name="T35" fmla="*/ 90 h 90"/>
                <a:gd name="T36" fmla="*/ 1002 w 1123"/>
                <a:gd name="T37" fmla="*/ 68 h 90"/>
                <a:gd name="T38" fmla="*/ 1028 w 1123"/>
                <a:gd name="T39" fmla="*/ 41 h 90"/>
                <a:gd name="T40" fmla="*/ 1048 w 1123"/>
                <a:gd name="T41" fmla="*/ 49 h 90"/>
                <a:gd name="T42" fmla="*/ 1052 w 1123"/>
                <a:gd name="T43" fmla="*/ 55 h 90"/>
                <a:gd name="T44" fmla="*/ 1039 w 1123"/>
                <a:gd name="T45" fmla="*/ 62 h 90"/>
                <a:gd name="T46" fmla="*/ 1028 w 1123"/>
                <a:gd name="T47" fmla="*/ 53 h 90"/>
                <a:gd name="T48" fmla="*/ 1022 w 1123"/>
                <a:gd name="T49" fmla="*/ 56 h 90"/>
                <a:gd name="T50" fmla="*/ 1018 w 1123"/>
                <a:gd name="T51" fmla="*/ 67 h 90"/>
                <a:gd name="T52" fmla="*/ 1028 w 1123"/>
                <a:gd name="T53" fmla="*/ 82 h 90"/>
                <a:gd name="T54" fmla="*/ 1039 w 1123"/>
                <a:gd name="T55" fmla="*/ 74 h 90"/>
                <a:gd name="T56" fmla="*/ 1052 w 1123"/>
                <a:gd name="T57" fmla="*/ 80 h 90"/>
                <a:gd name="T58" fmla="*/ 1047 w 1123"/>
                <a:gd name="T59" fmla="*/ 87 h 90"/>
                <a:gd name="T60" fmla="*/ 1044 w 1123"/>
                <a:gd name="T61" fmla="*/ 90 h 90"/>
                <a:gd name="T62" fmla="*/ 1059 w 1123"/>
                <a:gd name="T63" fmla="*/ 90 h 90"/>
                <a:gd name="T64" fmla="*/ 1059 w 1123"/>
                <a:gd name="T65" fmla="*/ 43 h 90"/>
                <a:gd name="T66" fmla="*/ 1075 w 1123"/>
                <a:gd name="T67" fmla="*/ 43 h 90"/>
                <a:gd name="T68" fmla="*/ 1075 w 1123"/>
                <a:gd name="T69" fmla="*/ 80 h 90"/>
                <a:gd name="T70" fmla="*/ 1096 w 1123"/>
                <a:gd name="T71" fmla="*/ 80 h 90"/>
                <a:gd name="T72" fmla="*/ 1096 w 1123"/>
                <a:gd name="T73" fmla="*/ 90 h 90"/>
                <a:gd name="T74" fmla="*/ 1123 w 1123"/>
                <a:gd name="T75" fmla="*/ 90 h 90"/>
                <a:gd name="T76" fmla="*/ 1123 w 1123"/>
                <a:gd name="T77" fmla="*/ 0 h 90"/>
                <a:gd name="T78" fmla="*/ 0 w 1123"/>
                <a:gd name="T7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90">
                  <a:moveTo>
                    <a:pt x="0" y="0"/>
                  </a:moveTo>
                  <a:cubicBezTo>
                    <a:pt x="0" y="90"/>
                    <a:pt x="0" y="90"/>
                    <a:pt x="0" y="90"/>
                  </a:cubicBezTo>
                  <a:cubicBezTo>
                    <a:pt x="957" y="90"/>
                    <a:pt x="957" y="90"/>
                    <a:pt x="957" y="90"/>
                  </a:cubicBezTo>
                  <a:cubicBezTo>
                    <a:pt x="956" y="90"/>
                    <a:pt x="955" y="89"/>
                    <a:pt x="955" y="89"/>
                  </a:cubicBezTo>
                  <a:cubicBezTo>
                    <a:pt x="950" y="84"/>
                    <a:pt x="950" y="78"/>
                    <a:pt x="949" y="73"/>
                  </a:cubicBezTo>
                  <a:cubicBezTo>
                    <a:pt x="949" y="43"/>
                    <a:pt x="949" y="43"/>
                    <a:pt x="949" y="43"/>
                  </a:cubicBezTo>
                  <a:cubicBezTo>
                    <a:pt x="966" y="43"/>
                    <a:pt x="966" y="43"/>
                    <a:pt x="966" y="43"/>
                  </a:cubicBezTo>
                  <a:cubicBezTo>
                    <a:pt x="966" y="74"/>
                    <a:pt x="966" y="74"/>
                    <a:pt x="966" y="74"/>
                  </a:cubicBezTo>
                  <a:cubicBezTo>
                    <a:pt x="966" y="76"/>
                    <a:pt x="966" y="79"/>
                    <a:pt x="967" y="80"/>
                  </a:cubicBezTo>
                  <a:cubicBezTo>
                    <a:pt x="969" y="82"/>
                    <a:pt x="971" y="82"/>
                    <a:pt x="973" y="82"/>
                  </a:cubicBezTo>
                  <a:cubicBezTo>
                    <a:pt x="975" y="82"/>
                    <a:pt x="977" y="81"/>
                    <a:pt x="978" y="80"/>
                  </a:cubicBezTo>
                  <a:cubicBezTo>
                    <a:pt x="979" y="79"/>
                    <a:pt x="980" y="76"/>
                    <a:pt x="980" y="74"/>
                  </a:cubicBezTo>
                  <a:cubicBezTo>
                    <a:pt x="980" y="43"/>
                    <a:pt x="980" y="43"/>
                    <a:pt x="980" y="43"/>
                  </a:cubicBezTo>
                  <a:cubicBezTo>
                    <a:pt x="996" y="43"/>
                    <a:pt x="996" y="43"/>
                    <a:pt x="996" y="43"/>
                  </a:cubicBezTo>
                  <a:cubicBezTo>
                    <a:pt x="996" y="70"/>
                    <a:pt x="996" y="70"/>
                    <a:pt x="996" y="70"/>
                  </a:cubicBezTo>
                  <a:cubicBezTo>
                    <a:pt x="996" y="75"/>
                    <a:pt x="996" y="83"/>
                    <a:pt x="990" y="89"/>
                  </a:cubicBezTo>
                  <a:cubicBezTo>
                    <a:pt x="989" y="89"/>
                    <a:pt x="989" y="90"/>
                    <a:pt x="988" y="90"/>
                  </a:cubicBezTo>
                  <a:cubicBezTo>
                    <a:pt x="1012" y="90"/>
                    <a:pt x="1012" y="90"/>
                    <a:pt x="1012" y="90"/>
                  </a:cubicBezTo>
                  <a:cubicBezTo>
                    <a:pt x="1005" y="85"/>
                    <a:pt x="1002" y="76"/>
                    <a:pt x="1002" y="68"/>
                  </a:cubicBezTo>
                  <a:cubicBezTo>
                    <a:pt x="1002" y="55"/>
                    <a:pt x="1011" y="41"/>
                    <a:pt x="1028" y="41"/>
                  </a:cubicBezTo>
                  <a:cubicBezTo>
                    <a:pt x="1035" y="41"/>
                    <a:pt x="1043" y="44"/>
                    <a:pt x="1048" y="49"/>
                  </a:cubicBezTo>
                  <a:cubicBezTo>
                    <a:pt x="1050" y="51"/>
                    <a:pt x="1051" y="53"/>
                    <a:pt x="1052" y="55"/>
                  </a:cubicBezTo>
                  <a:cubicBezTo>
                    <a:pt x="1039" y="62"/>
                    <a:pt x="1039" y="62"/>
                    <a:pt x="1039" y="62"/>
                  </a:cubicBezTo>
                  <a:cubicBezTo>
                    <a:pt x="1038" y="59"/>
                    <a:pt x="1035" y="53"/>
                    <a:pt x="1028" y="53"/>
                  </a:cubicBezTo>
                  <a:cubicBezTo>
                    <a:pt x="1025" y="53"/>
                    <a:pt x="1023" y="55"/>
                    <a:pt x="1022" y="56"/>
                  </a:cubicBezTo>
                  <a:cubicBezTo>
                    <a:pt x="1018" y="60"/>
                    <a:pt x="1018" y="65"/>
                    <a:pt x="1018" y="67"/>
                  </a:cubicBezTo>
                  <a:cubicBezTo>
                    <a:pt x="1018" y="75"/>
                    <a:pt x="1021" y="82"/>
                    <a:pt x="1028" y="82"/>
                  </a:cubicBezTo>
                  <a:cubicBezTo>
                    <a:pt x="1036" y="82"/>
                    <a:pt x="1038" y="75"/>
                    <a:pt x="1039" y="74"/>
                  </a:cubicBezTo>
                  <a:cubicBezTo>
                    <a:pt x="1052" y="80"/>
                    <a:pt x="1052" y="80"/>
                    <a:pt x="1052" y="80"/>
                  </a:cubicBezTo>
                  <a:cubicBezTo>
                    <a:pt x="1051" y="83"/>
                    <a:pt x="1050" y="85"/>
                    <a:pt x="1047" y="87"/>
                  </a:cubicBezTo>
                  <a:cubicBezTo>
                    <a:pt x="1046" y="88"/>
                    <a:pt x="1045" y="89"/>
                    <a:pt x="1044" y="90"/>
                  </a:cubicBezTo>
                  <a:cubicBezTo>
                    <a:pt x="1059" y="90"/>
                    <a:pt x="1059" y="90"/>
                    <a:pt x="1059" y="90"/>
                  </a:cubicBezTo>
                  <a:cubicBezTo>
                    <a:pt x="1059" y="43"/>
                    <a:pt x="1059" y="43"/>
                    <a:pt x="1059" y="43"/>
                  </a:cubicBezTo>
                  <a:cubicBezTo>
                    <a:pt x="1075" y="43"/>
                    <a:pt x="1075" y="43"/>
                    <a:pt x="1075" y="43"/>
                  </a:cubicBezTo>
                  <a:cubicBezTo>
                    <a:pt x="1075" y="80"/>
                    <a:pt x="1075" y="80"/>
                    <a:pt x="1075" y="80"/>
                  </a:cubicBezTo>
                  <a:cubicBezTo>
                    <a:pt x="1096" y="80"/>
                    <a:pt x="1096" y="80"/>
                    <a:pt x="1096" y="80"/>
                  </a:cubicBezTo>
                  <a:cubicBezTo>
                    <a:pt x="1096" y="90"/>
                    <a:pt x="1096" y="90"/>
                    <a:pt x="1096" y="90"/>
                  </a:cubicBezTo>
                  <a:cubicBezTo>
                    <a:pt x="1123" y="90"/>
                    <a:pt x="1123" y="90"/>
                    <a:pt x="1123" y="90"/>
                  </a:cubicBezTo>
                  <a:cubicBezTo>
                    <a:pt x="1123" y="0"/>
                    <a:pt x="1123" y="0"/>
                    <a:pt x="1123" y="0"/>
                  </a:cubicBezTo>
                  <a:lnTo>
                    <a:pt x="0" y="0"/>
                  </a:lnTo>
                  <a:close/>
                </a:path>
              </a:pathLst>
            </a:custGeom>
            <a:solidFill>
              <a:srgbClr val="003D4C"/>
            </a:solidFill>
            <a:ln>
              <a:noFill/>
            </a:ln>
          </p:spPr>
          <p:txBody>
            <a:bodyPr vert="horz" wrap="square" lIns="91440" tIns="45720" rIns="91440" bIns="45720" numCol="1" anchor="t" anchorCtr="0" compatLnSpc="1">
              <a:prstTxWarp prst="textNoShape">
                <a:avLst/>
              </a:prstTxWarp>
            </a:bodyPr>
            <a:lstStyle/>
            <a:p>
              <a:endParaRPr lang="en-GB"/>
            </a:p>
          </p:txBody>
        </p:sp>
        <p:pic>
          <p:nvPicPr>
            <p:cNvPr id="14" name="Picture 13">
              <a:extLst>
                <a:ext uri="{FF2B5EF4-FFF2-40B4-BE49-F238E27FC236}">
                  <a16:creationId xmlns:a16="http://schemas.microsoft.com/office/drawing/2014/main" id="{C2D4288A-D562-40F9-A428-C13061DCC7EE}"/>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7524000" y="360000"/>
              <a:ext cx="147064" cy="172800"/>
            </a:xfrm>
            <a:prstGeom prst="rect">
              <a:avLst/>
            </a:prstGeom>
            <a:noFill/>
          </p:spPr>
        </p:pic>
      </p:grpSp>
      <p:pic>
        <p:nvPicPr>
          <p:cNvPr id="9" name="Picture 8">
            <a:extLst>
              <a:ext uri="{FF2B5EF4-FFF2-40B4-BE49-F238E27FC236}">
                <a16:creationId xmlns:a16="http://schemas.microsoft.com/office/drawing/2014/main" id="{3B03C3FA-D699-461F-A60A-2AD81F14DD20}"/>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7524000" y="360000"/>
            <a:ext cx="147064" cy="172800"/>
          </a:xfrm>
          <a:prstGeom prst="rect">
            <a:avLst/>
          </a:prstGeom>
          <a:noFill/>
        </p:spPr>
      </p:pic>
      <p:sp>
        <p:nvSpPr>
          <p:cNvPr id="18" name="Content Placeholder 17">
            <a:extLst>
              <a:ext uri="{FF2B5EF4-FFF2-40B4-BE49-F238E27FC236}">
                <a16:creationId xmlns:a16="http://schemas.microsoft.com/office/drawing/2014/main" id="{F02A824E-2FC0-4C2C-9B83-187255250D06}"/>
              </a:ext>
            </a:extLst>
          </p:cNvPr>
          <p:cNvSpPr>
            <a:spLocks noGrp="1"/>
          </p:cNvSpPr>
          <p:nvPr userDrawn="1">
            <p:ph sz="quarter" idx="14"/>
          </p:nvPr>
        </p:nvSpPr>
        <p:spPr>
          <a:xfrm>
            <a:off x="630000" y="1386000"/>
            <a:ext cx="7887600" cy="3128578"/>
          </a:xfrm>
        </p:spPr>
        <p:txBody>
          <a:bodyPr>
            <a:normAutofit/>
          </a:bodyPr>
          <a:lstStyle>
            <a:lvl1pPr marL="177800" indent="-177800">
              <a:defRPr sz="2400" b="0">
                <a:solidFill>
                  <a:schemeClr val="tx1"/>
                </a:solidFill>
                <a:latin typeface="Helvetica" pitchFamily="2" charset="0"/>
              </a:defRPr>
            </a:lvl1pPr>
            <a:lvl2pPr marL="355600" indent="-177800">
              <a:defRPr sz="2400" b="0">
                <a:solidFill>
                  <a:schemeClr val="tx1"/>
                </a:solidFill>
                <a:latin typeface="Helvetica" pitchFamily="2" charset="0"/>
              </a:defRPr>
            </a:lvl2pPr>
            <a:lvl3pPr marL="534988" indent="-179388">
              <a:defRPr sz="2400" b="0">
                <a:solidFill>
                  <a:schemeClr val="tx1"/>
                </a:solidFill>
                <a:latin typeface="Helvetica" pitchFamily="2" charset="0"/>
              </a:defRPr>
            </a:lvl3pPr>
          </a:lstStyle>
          <a:p>
            <a:pPr lvl="0"/>
            <a:r>
              <a:rPr lang="en-US" dirty="0"/>
              <a:t>Click to edit Master text styles</a:t>
            </a:r>
          </a:p>
          <a:p>
            <a:pPr lvl="1"/>
            <a:r>
              <a:rPr lang="en-US" dirty="0"/>
              <a:t>Second level</a:t>
            </a:r>
          </a:p>
          <a:p>
            <a:pPr lvl="2"/>
            <a:r>
              <a:rPr lang="en-US" dirty="0"/>
              <a:t>Third level</a:t>
            </a:r>
          </a:p>
        </p:txBody>
      </p:sp>
      <p:sp>
        <p:nvSpPr>
          <p:cNvPr id="16" name="Text Placeholder 15">
            <a:extLst>
              <a:ext uri="{FF2B5EF4-FFF2-40B4-BE49-F238E27FC236}">
                <a16:creationId xmlns:a16="http://schemas.microsoft.com/office/drawing/2014/main" id="{2CE05F7E-50D7-4DDD-9F3C-546AF69CC7DD}"/>
              </a:ext>
            </a:extLst>
          </p:cNvPr>
          <p:cNvSpPr>
            <a:spLocks noGrp="1"/>
          </p:cNvSpPr>
          <p:nvPr userDrawn="1">
            <p:ph type="body" sz="quarter" idx="13"/>
          </p:nvPr>
        </p:nvSpPr>
        <p:spPr>
          <a:xfrm>
            <a:off x="630000" y="858891"/>
            <a:ext cx="7887600" cy="525740"/>
          </a:xfrm>
        </p:spPr>
        <p:txBody>
          <a:bodyPr>
            <a:normAutofit/>
          </a:bodyPr>
          <a:lstStyle>
            <a:lvl1pPr marL="0" indent="0">
              <a:buNone/>
              <a:defRPr sz="2800" b="1">
                <a:solidFill>
                  <a:srgbClr val="0097A9"/>
                </a:solidFill>
                <a:latin typeface="Helvetica" pitchFamily="2" charset="0"/>
              </a:defRPr>
            </a:lvl1pPr>
            <a:lvl2pPr marL="0" indent="0">
              <a:buNone/>
              <a:defRPr/>
            </a:lvl2pPr>
            <a:lvl3pPr marL="0" indent="0">
              <a:buNone/>
              <a:defRPr/>
            </a:lvl3pPr>
            <a:lvl4pPr marL="0" indent="0">
              <a:buNone/>
              <a:defRPr/>
            </a:lvl4pPr>
            <a:lvl5pPr marL="0" indent="0">
              <a:buNone/>
              <a:defRPr/>
            </a:lvl5pPr>
          </a:lstStyle>
          <a:p>
            <a:pPr lvl="0"/>
            <a:r>
              <a:rPr lang="en-US" dirty="0"/>
              <a:t>Click to edit Master text style</a:t>
            </a:r>
          </a:p>
        </p:txBody>
      </p:sp>
      <p:sp>
        <p:nvSpPr>
          <p:cNvPr id="2" name="TextBox 1">
            <a:extLst>
              <a:ext uri="{FF2B5EF4-FFF2-40B4-BE49-F238E27FC236}">
                <a16:creationId xmlns:a16="http://schemas.microsoft.com/office/drawing/2014/main" id="{D0DE5B0F-5775-4DE6-9DC6-BA08FE6BED36}"/>
              </a:ext>
            </a:extLst>
          </p:cNvPr>
          <p:cNvSpPr txBox="1"/>
          <p:nvPr userDrawn="1"/>
        </p:nvSpPr>
        <p:spPr>
          <a:xfrm>
            <a:off x="287999" y="163606"/>
            <a:ext cx="5488958" cy="416192"/>
          </a:xfrm>
          <a:prstGeom prst="rect">
            <a:avLst/>
          </a:prstGeom>
          <a:noFill/>
        </p:spPr>
        <p:txBody>
          <a:bodyPr wrap="square" lIns="0" tIns="0" rIns="0" bIns="0" rtlCol="0">
            <a:noAutofit/>
          </a:bodyPr>
          <a:lstStyle/>
          <a:p>
            <a:pPr>
              <a:lnSpc>
                <a:spcPct val="113000"/>
              </a:lnSpc>
            </a:pPr>
            <a:r>
              <a:rPr lang="en-US" sz="1100" dirty="0">
                <a:solidFill>
                  <a:schemeClr val="bg1"/>
                </a:solidFill>
                <a:latin typeface="Helvetica" pitchFamily="2" charset="0"/>
              </a:rPr>
              <a:t>David Sal, Short term energy load forecasting in commercial buildings</a:t>
            </a:r>
            <a:br>
              <a:rPr lang="en-US" sz="1100" dirty="0">
                <a:solidFill>
                  <a:schemeClr val="bg1"/>
                </a:solidFill>
                <a:latin typeface="Helvetica" pitchFamily="2" charset="0"/>
              </a:rPr>
            </a:br>
            <a:r>
              <a:rPr lang="en-US" sz="1100" dirty="0">
                <a:solidFill>
                  <a:schemeClr val="bg1"/>
                </a:solidFill>
                <a:latin typeface="Helvetica" pitchFamily="2" charset="0"/>
              </a:rPr>
              <a:t>Department of Electronic &amp; Electrical Engineering</a:t>
            </a:r>
            <a:endParaRPr lang="en-GB" sz="1100" dirty="0">
              <a:solidFill>
                <a:schemeClr val="bg1"/>
              </a:solidFill>
              <a:latin typeface="Helvetica" pitchFamily="2" charset="0"/>
            </a:endParaRPr>
          </a:p>
        </p:txBody>
      </p:sp>
    </p:spTree>
    <p:extLst>
      <p:ext uri="{BB962C8B-B14F-4D97-AF65-F5344CB8AC3E}">
        <p14:creationId xmlns:p14="http://schemas.microsoft.com/office/powerpoint/2010/main" val="1340709977"/>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lumn slide layou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380BF1C7-E2FB-4FF0-9A1C-BB5A9964F265}"/>
              </a:ext>
            </a:extLst>
          </p:cNvPr>
          <p:cNvGrpSpPr/>
          <p:nvPr userDrawn="1"/>
        </p:nvGrpSpPr>
        <p:grpSpPr>
          <a:xfrm>
            <a:off x="0" y="-1588"/>
            <a:ext cx="9144000" cy="741363"/>
            <a:chOff x="0" y="-1588"/>
            <a:chExt cx="9144000" cy="741363"/>
          </a:xfrm>
          <a:solidFill>
            <a:srgbClr val="D6D2C4"/>
          </a:solidFill>
        </p:grpSpPr>
        <p:sp>
          <p:nvSpPr>
            <p:cNvPr id="14" name="Freeform 5">
              <a:extLst>
                <a:ext uri="{FF2B5EF4-FFF2-40B4-BE49-F238E27FC236}">
                  <a16:creationId xmlns:a16="http://schemas.microsoft.com/office/drawing/2014/main" id="{13B2CBEF-3E59-4967-AB64-4D64C22D277B}"/>
                </a:ext>
              </a:extLst>
            </p:cNvPr>
            <p:cNvSpPr>
              <a:spLocks/>
            </p:cNvSpPr>
            <p:nvPr/>
          </p:nvSpPr>
          <p:spPr bwMode="auto">
            <a:xfrm>
              <a:off x="0" y="-1588"/>
              <a:ext cx="9144000" cy="741363"/>
            </a:xfrm>
            <a:custGeom>
              <a:avLst/>
              <a:gdLst>
                <a:gd name="T0" fmla="*/ 0 w 1123"/>
                <a:gd name="T1" fmla="*/ 0 h 90"/>
                <a:gd name="T2" fmla="*/ 0 w 1123"/>
                <a:gd name="T3" fmla="*/ 90 h 90"/>
                <a:gd name="T4" fmla="*/ 957 w 1123"/>
                <a:gd name="T5" fmla="*/ 90 h 90"/>
                <a:gd name="T6" fmla="*/ 955 w 1123"/>
                <a:gd name="T7" fmla="*/ 89 h 90"/>
                <a:gd name="T8" fmla="*/ 949 w 1123"/>
                <a:gd name="T9" fmla="*/ 73 h 90"/>
                <a:gd name="T10" fmla="*/ 949 w 1123"/>
                <a:gd name="T11" fmla="*/ 43 h 90"/>
                <a:gd name="T12" fmla="*/ 966 w 1123"/>
                <a:gd name="T13" fmla="*/ 43 h 90"/>
                <a:gd name="T14" fmla="*/ 966 w 1123"/>
                <a:gd name="T15" fmla="*/ 74 h 90"/>
                <a:gd name="T16" fmla="*/ 967 w 1123"/>
                <a:gd name="T17" fmla="*/ 80 h 90"/>
                <a:gd name="T18" fmla="*/ 973 w 1123"/>
                <a:gd name="T19" fmla="*/ 82 h 90"/>
                <a:gd name="T20" fmla="*/ 978 w 1123"/>
                <a:gd name="T21" fmla="*/ 80 h 90"/>
                <a:gd name="T22" fmla="*/ 980 w 1123"/>
                <a:gd name="T23" fmla="*/ 74 h 90"/>
                <a:gd name="T24" fmla="*/ 980 w 1123"/>
                <a:gd name="T25" fmla="*/ 43 h 90"/>
                <a:gd name="T26" fmla="*/ 996 w 1123"/>
                <a:gd name="T27" fmla="*/ 43 h 90"/>
                <a:gd name="T28" fmla="*/ 996 w 1123"/>
                <a:gd name="T29" fmla="*/ 70 h 90"/>
                <a:gd name="T30" fmla="*/ 990 w 1123"/>
                <a:gd name="T31" fmla="*/ 89 h 90"/>
                <a:gd name="T32" fmla="*/ 988 w 1123"/>
                <a:gd name="T33" fmla="*/ 90 h 90"/>
                <a:gd name="T34" fmla="*/ 1012 w 1123"/>
                <a:gd name="T35" fmla="*/ 90 h 90"/>
                <a:gd name="T36" fmla="*/ 1002 w 1123"/>
                <a:gd name="T37" fmla="*/ 68 h 90"/>
                <a:gd name="T38" fmla="*/ 1028 w 1123"/>
                <a:gd name="T39" fmla="*/ 41 h 90"/>
                <a:gd name="T40" fmla="*/ 1048 w 1123"/>
                <a:gd name="T41" fmla="*/ 49 h 90"/>
                <a:gd name="T42" fmla="*/ 1052 w 1123"/>
                <a:gd name="T43" fmla="*/ 55 h 90"/>
                <a:gd name="T44" fmla="*/ 1039 w 1123"/>
                <a:gd name="T45" fmla="*/ 62 h 90"/>
                <a:gd name="T46" fmla="*/ 1028 w 1123"/>
                <a:gd name="T47" fmla="*/ 53 h 90"/>
                <a:gd name="T48" fmla="*/ 1022 w 1123"/>
                <a:gd name="T49" fmla="*/ 56 h 90"/>
                <a:gd name="T50" fmla="*/ 1018 w 1123"/>
                <a:gd name="T51" fmla="*/ 67 h 90"/>
                <a:gd name="T52" fmla="*/ 1028 w 1123"/>
                <a:gd name="T53" fmla="*/ 82 h 90"/>
                <a:gd name="T54" fmla="*/ 1039 w 1123"/>
                <a:gd name="T55" fmla="*/ 74 h 90"/>
                <a:gd name="T56" fmla="*/ 1052 w 1123"/>
                <a:gd name="T57" fmla="*/ 80 h 90"/>
                <a:gd name="T58" fmla="*/ 1047 w 1123"/>
                <a:gd name="T59" fmla="*/ 87 h 90"/>
                <a:gd name="T60" fmla="*/ 1044 w 1123"/>
                <a:gd name="T61" fmla="*/ 90 h 90"/>
                <a:gd name="T62" fmla="*/ 1059 w 1123"/>
                <a:gd name="T63" fmla="*/ 90 h 90"/>
                <a:gd name="T64" fmla="*/ 1059 w 1123"/>
                <a:gd name="T65" fmla="*/ 43 h 90"/>
                <a:gd name="T66" fmla="*/ 1075 w 1123"/>
                <a:gd name="T67" fmla="*/ 43 h 90"/>
                <a:gd name="T68" fmla="*/ 1075 w 1123"/>
                <a:gd name="T69" fmla="*/ 80 h 90"/>
                <a:gd name="T70" fmla="*/ 1096 w 1123"/>
                <a:gd name="T71" fmla="*/ 80 h 90"/>
                <a:gd name="T72" fmla="*/ 1096 w 1123"/>
                <a:gd name="T73" fmla="*/ 90 h 90"/>
                <a:gd name="T74" fmla="*/ 1123 w 1123"/>
                <a:gd name="T75" fmla="*/ 90 h 90"/>
                <a:gd name="T76" fmla="*/ 1123 w 1123"/>
                <a:gd name="T77" fmla="*/ 0 h 90"/>
                <a:gd name="T78" fmla="*/ 0 w 1123"/>
                <a:gd name="T7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90">
                  <a:moveTo>
                    <a:pt x="0" y="0"/>
                  </a:moveTo>
                  <a:cubicBezTo>
                    <a:pt x="0" y="90"/>
                    <a:pt x="0" y="90"/>
                    <a:pt x="0" y="90"/>
                  </a:cubicBezTo>
                  <a:cubicBezTo>
                    <a:pt x="957" y="90"/>
                    <a:pt x="957" y="90"/>
                    <a:pt x="957" y="90"/>
                  </a:cubicBezTo>
                  <a:cubicBezTo>
                    <a:pt x="956" y="90"/>
                    <a:pt x="955" y="89"/>
                    <a:pt x="955" y="89"/>
                  </a:cubicBezTo>
                  <a:cubicBezTo>
                    <a:pt x="950" y="84"/>
                    <a:pt x="950" y="78"/>
                    <a:pt x="949" y="73"/>
                  </a:cubicBezTo>
                  <a:cubicBezTo>
                    <a:pt x="949" y="43"/>
                    <a:pt x="949" y="43"/>
                    <a:pt x="949" y="43"/>
                  </a:cubicBezTo>
                  <a:cubicBezTo>
                    <a:pt x="966" y="43"/>
                    <a:pt x="966" y="43"/>
                    <a:pt x="966" y="43"/>
                  </a:cubicBezTo>
                  <a:cubicBezTo>
                    <a:pt x="966" y="74"/>
                    <a:pt x="966" y="74"/>
                    <a:pt x="966" y="74"/>
                  </a:cubicBezTo>
                  <a:cubicBezTo>
                    <a:pt x="966" y="76"/>
                    <a:pt x="966" y="79"/>
                    <a:pt x="967" y="80"/>
                  </a:cubicBezTo>
                  <a:cubicBezTo>
                    <a:pt x="969" y="82"/>
                    <a:pt x="971" y="82"/>
                    <a:pt x="973" y="82"/>
                  </a:cubicBezTo>
                  <a:cubicBezTo>
                    <a:pt x="975" y="82"/>
                    <a:pt x="977" y="81"/>
                    <a:pt x="978" y="80"/>
                  </a:cubicBezTo>
                  <a:cubicBezTo>
                    <a:pt x="979" y="79"/>
                    <a:pt x="980" y="76"/>
                    <a:pt x="980" y="74"/>
                  </a:cubicBezTo>
                  <a:cubicBezTo>
                    <a:pt x="980" y="43"/>
                    <a:pt x="980" y="43"/>
                    <a:pt x="980" y="43"/>
                  </a:cubicBezTo>
                  <a:cubicBezTo>
                    <a:pt x="996" y="43"/>
                    <a:pt x="996" y="43"/>
                    <a:pt x="996" y="43"/>
                  </a:cubicBezTo>
                  <a:cubicBezTo>
                    <a:pt x="996" y="70"/>
                    <a:pt x="996" y="70"/>
                    <a:pt x="996" y="70"/>
                  </a:cubicBezTo>
                  <a:cubicBezTo>
                    <a:pt x="996" y="75"/>
                    <a:pt x="996" y="83"/>
                    <a:pt x="990" y="89"/>
                  </a:cubicBezTo>
                  <a:cubicBezTo>
                    <a:pt x="989" y="89"/>
                    <a:pt x="989" y="90"/>
                    <a:pt x="988" y="90"/>
                  </a:cubicBezTo>
                  <a:cubicBezTo>
                    <a:pt x="1012" y="90"/>
                    <a:pt x="1012" y="90"/>
                    <a:pt x="1012" y="90"/>
                  </a:cubicBezTo>
                  <a:cubicBezTo>
                    <a:pt x="1005" y="85"/>
                    <a:pt x="1002" y="76"/>
                    <a:pt x="1002" y="68"/>
                  </a:cubicBezTo>
                  <a:cubicBezTo>
                    <a:pt x="1002" y="55"/>
                    <a:pt x="1011" y="41"/>
                    <a:pt x="1028" y="41"/>
                  </a:cubicBezTo>
                  <a:cubicBezTo>
                    <a:pt x="1035" y="41"/>
                    <a:pt x="1043" y="44"/>
                    <a:pt x="1048" y="49"/>
                  </a:cubicBezTo>
                  <a:cubicBezTo>
                    <a:pt x="1050" y="51"/>
                    <a:pt x="1051" y="53"/>
                    <a:pt x="1052" y="55"/>
                  </a:cubicBezTo>
                  <a:cubicBezTo>
                    <a:pt x="1039" y="62"/>
                    <a:pt x="1039" y="62"/>
                    <a:pt x="1039" y="62"/>
                  </a:cubicBezTo>
                  <a:cubicBezTo>
                    <a:pt x="1038" y="59"/>
                    <a:pt x="1035" y="53"/>
                    <a:pt x="1028" y="53"/>
                  </a:cubicBezTo>
                  <a:cubicBezTo>
                    <a:pt x="1025" y="53"/>
                    <a:pt x="1023" y="55"/>
                    <a:pt x="1022" y="56"/>
                  </a:cubicBezTo>
                  <a:cubicBezTo>
                    <a:pt x="1018" y="60"/>
                    <a:pt x="1018" y="65"/>
                    <a:pt x="1018" y="67"/>
                  </a:cubicBezTo>
                  <a:cubicBezTo>
                    <a:pt x="1018" y="75"/>
                    <a:pt x="1021" y="82"/>
                    <a:pt x="1028" y="82"/>
                  </a:cubicBezTo>
                  <a:cubicBezTo>
                    <a:pt x="1036" y="82"/>
                    <a:pt x="1038" y="75"/>
                    <a:pt x="1039" y="74"/>
                  </a:cubicBezTo>
                  <a:cubicBezTo>
                    <a:pt x="1052" y="80"/>
                    <a:pt x="1052" y="80"/>
                    <a:pt x="1052" y="80"/>
                  </a:cubicBezTo>
                  <a:cubicBezTo>
                    <a:pt x="1051" y="83"/>
                    <a:pt x="1050" y="85"/>
                    <a:pt x="1047" y="87"/>
                  </a:cubicBezTo>
                  <a:cubicBezTo>
                    <a:pt x="1046" y="88"/>
                    <a:pt x="1045" y="89"/>
                    <a:pt x="1044" y="90"/>
                  </a:cubicBezTo>
                  <a:cubicBezTo>
                    <a:pt x="1059" y="90"/>
                    <a:pt x="1059" y="90"/>
                    <a:pt x="1059" y="90"/>
                  </a:cubicBezTo>
                  <a:cubicBezTo>
                    <a:pt x="1059" y="43"/>
                    <a:pt x="1059" y="43"/>
                    <a:pt x="1059" y="43"/>
                  </a:cubicBezTo>
                  <a:cubicBezTo>
                    <a:pt x="1075" y="43"/>
                    <a:pt x="1075" y="43"/>
                    <a:pt x="1075" y="43"/>
                  </a:cubicBezTo>
                  <a:cubicBezTo>
                    <a:pt x="1075" y="80"/>
                    <a:pt x="1075" y="80"/>
                    <a:pt x="1075" y="80"/>
                  </a:cubicBezTo>
                  <a:cubicBezTo>
                    <a:pt x="1096" y="80"/>
                    <a:pt x="1096" y="80"/>
                    <a:pt x="1096" y="80"/>
                  </a:cubicBezTo>
                  <a:cubicBezTo>
                    <a:pt x="1096" y="90"/>
                    <a:pt x="1096" y="90"/>
                    <a:pt x="1096" y="90"/>
                  </a:cubicBezTo>
                  <a:cubicBezTo>
                    <a:pt x="1123" y="90"/>
                    <a:pt x="1123" y="90"/>
                    <a:pt x="1123" y="90"/>
                  </a:cubicBezTo>
                  <a:cubicBezTo>
                    <a:pt x="1123" y="0"/>
                    <a:pt x="1123" y="0"/>
                    <a:pt x="1123" y="0"/>
                  </a:cubicBezTo>
                  <a:lnTo>
                    <a:pt x="0" y="0"/>
                  </a:lnTo>
                  <a:close/>
                </a:path>
              </a:pathLst>
            </a:custGeom>
            <a:solidFill>
              <a:srgbClr val="003D4C"/>
            </a:solidFill>
            <a:ln>
              <a:noFill/>
            </a:ln>
          </p:spPr>
          <p:txBody>
            <a:bodyPr vert="horz" wrap="square" lIns="91440" tIns="45720" rIns="91440" bIns="45720" numCol="1" anchor="t" anchorCtr="0" compatLnSpc="1">
              <a:prstTxWarp prst="textNoShape">
                <a:avLst/>
              </a:prstTxWarp>
            </a:bodyPr>
            <a:lstStyle/>
            <a:p>
              <a:endParaRPr lang="en-GB"/>
            </a:p>
          </p:txBody>
        </p:sp>
        <p:pic>
          <p:nvPicPr>
            <p:cNvPr id="15" name="Picture 14">
              <a:extLst>
                <a:ext uri="{FF2B5EF4-FFF2-40B4-BE49-F238E27FC236}">
                  <a16:creationId xmlns:a16="http://schemas.microsoft.com/office/drawing/2014/main" id="{70CDCFCC-5B7D-4F76-810D-5B3388560A70}"/>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7524000" y="360000"/>
              <a:ext cx="147064" cy="172800"/>
            </a:xfrm>
            <a:prstGeom prst="rect">
              <a:avLst/>
            </a:prstGeom>
            <a:noFill/>
          </p:spPr>
        </p:pic>
      </p:grpSp>
      <p:sp>
        <p:nvSpPr>
          <p:cNvPr id="16" name="Text Placeholder 15">
            <a:extLst>
              <a:ext uri="{FF2B5EF4-FFF2-40B4-BE49-F238E27FC236}">
                <a16:creationId xmlns:a16="http://schemas.microsoft.com/office/drawing/2014/main" id="{2CE05F7E-50D7-4DDD-9F3C-546AF69CC7DD}"/>
              </a:ext>
            </a:extLst>
          </p:cNvPr>
          <p:cNvSpPr>
            <a:spLocks noGrp="1"/>
          </p:cNvSpPr>
          <p:nvPr>
            <p:ph type="body" sz="quarter" idx="13"/>
          </p:nvPr>
        </p:nvSpPr>
        <p:spPr>
          <a:xfrm>
            <a:off x="630000" y="858891"/>
            <a:ext cx="7887600" cy="525740"/>
          </a:xfrm>
        </p:spPr>
        <p:txBody>
          <a:bodyPr>
            <a:normAutofit/>
          </a:bodyPr>
          <a:lstStyle>
            <a:lvl1pPr marL="0" indent="0">
              <a:buNone/>
              <a:defRPr sz="2800" b="1">
                <a:solidFill>
                  <a:srgbClr val="0097A9"/>
                </a:solidFill>
                <a:latin typeface="Helvetica" pitchFamily="2" charset="0"/>
              </a:defRPr>
            </a:lvl1pPr>
            <a:lvl2pPr marL="0" indent="0">
              <a:buNone/>
              <a:defRPr/>
            </a:lvl2pPr>
            <a:lvl3pPr marL="0" indent="0">
              <a:buNone/>
              <a:defRPr/>
            </a:lvl3pPr>
            <a:lvl4pPr marL="0" indent="0">
              <a:buNone/>
              <a:defRPr/>
            </a:lvl4pPr>
            <a:lvl5pPr marL="0" indent="0">
              <a:buNone/>
              <a:defRPr/>
            </a:lvl5pPr>
          </a:lstStyle>
          <a:p>
            <a:pPr lvl="0"/>
            <a:r>
              <a:rPr lang="en-US" dirty="0"/>
              <a:t>Click to edit Master text style</a:t>
            </a:r>
          </a:p>
        </p:txBody>
      </p:sp>
      <p:sp>
        <p:nvSpPr>
          <p:cNvPr id="18" name="Content Placeholder 17">
            <a:extLst>
              <a:ext uri="{FF2B5EF4-FFF2-40B4-BE49-F238E27FC236}">
                <a16:creationId xmlns:a16="http://schemas.microsoft.com/office/drawing/2014/main" id="{F02A824E-2FC0-4C2C-9B83-187255250D06}"/>
              </a:ext>
            </a:extLst>
          </p:cNvPr>
          <p:cNvSpPr>
            <a:spLocks noGrp="1"/>
          </p:cNvSpPr>
          <p:nvPr>
            <p:ph sz="quarter" idx="14"/>
          </p:nvPr>
        </p:nvSpPr>
        <p:spPr>
          <a:xfrm>
            <a:off x="630000" y="1386000"/>
            <a:ext cx="3942000" cy="3128578"/>
          </a:xfrm>
        </p:spPr>
        <p:txBody>
          <a:bodyPr>
            <a:normAutofit/>
          </a:bodyPr>
          <a:lstStyle>
            <a:lvl1pPr marL="177800" indent="-177800">
              <a:defRPr sz="2400" b="0">
                <a:solidFill>
                  <a:schemeClr val="tx1"/>
                </a:solidFill>
                <a:latin typeface="Helvetica" pitchFamily="2" charset="0"/>
              </a:defRPr>
            </a:lvl1pPr>
            <a:lvl2pPr marL="355600" indent="-177800">
              <a:defRPr sz="2400" b="0">
                <a:solidFill>
                  <a:schemeClr val="tx1"/>
                </a:solidFill>
                <a:latin typeface="Helvetica" pitchFamily="2" charset="0"/>
              </a:defRPr>
            </a:lvl2pPr>
            <a:lvl3pPr marL="534988" indent="-179388">
              <a:defRPr sz="2400" b="0">
                <a:solidFill>
                  <a:schemeClr val="tx1"/>
                </a:solidFill>
                <a:latin typeface="Helvetica" pitchFamily="2" charset="0"/>
              </a:defRPr>
            </a:lvl3pPr>
          </a:lstStyle>
          <a:p>
            <a:pPr lvl="0"/>
            <a:r>
              <a:rPr lang="en-US" dirty="0"/>
              <a:t>Click to edit Master text styles</a:t>
            </a:r>
          </a:p>
          <a:p>
            <a:pPr lvl="1"/>
            <a:r>
              <a:rPr lang="en-US" dirty="0"/>
              <a:t>Second level</a:t>
            </a:r>
          </a:p>
          <a:p>
            <a:pPr lvl="2"/>
            <a:r>
              <a:rPr lang="en-US" dirty="0"/>
              <a:t>Third level</a:t>
            </a:r>
          </a:p>
        </p:txBody>
      </p:sp>
      <p:sp>
        <p:nvSpPr>
          <p:cNvPr id="10" name="Content Placeholder 17">
            <a:extLst>
              <a:ext uri="{FF2B5EF4-FFF2-40B4-BE49-F238E27FC236}">
                <a16:creationId xmlns:a16="http://schemas.microsoft.com/office/drawing/2014/main" id="{ABE3DB23-446F-403E-8CD8-8E34141D74BF}"/>
              </a:ext>
            </a:extLst>
          </p:cNvPr>
          <p:cNvSpPr>
            <a:spLocks noGrp="1"/>
          </p:cNvSpPr>
          <p:nvPr>
            <p:ph sz="quarter" idx="15"/>
          </p:nvPr>
        </p:nvSpPr>
        <p:spPr>
          <a:xfrm>
            <a:off x="4575600" y="1386000"/>
            <a:ext cx="3942000" cy="3128578"/>
          </a:xfrm>
        </p:spPr>
        <p:txBody>
          <a:bodyPr>
            <a:normAutofit/>
          </a:bodyPr>
          <a:lstStyle>
            <a:lvl1pPr marL="177800" indent="-177800">
              <a:defRPr sz="2400" b="0">
                <a:solidFill>
                  <a:schemeClr val="tx1"/>
                </a:solidFill>
                <a:latin typeface="Helvetica" pitchFamily="2" charset="0"/>
              </a:defRPr>
            </a:lvl1pPr>
            <a:lvl2pPr marL="355600" indent="-177800">
              <a:defRPr sz="2400" b="0">
                <a:solidFill>
                  <a:schemeClr val="tx1"/>
                </a:solidFill>
                <a:latin typeface="Helvetica" pitchFamily="2" charset="0"/>
              </a:defRPr>
            </a:lvl2pPr>
            <a:lvl3pPr marL="534988" indent="-179388">
              <a:defRPr sz="2400" b="0">
                <a:solidFill>
                  <a:schemeClr val="tx1"/>
                </a:solidFill>
                <a:latin typeface="Helvetica" pitchFamily="2" charset="0"/>
              </a:defRPr>
            </a:lvl3pPr>
          </a:lstStyle>
          <a:p>
            <a:pPr lvl="0"/>
            <a:r>
              <a:rPr lang="en-US" dirty="0"/>
              <a:t>Click to edit Master text styles</a:t>
            </a:r>
          </a:p>
          <a:p>
            <a:pPr lvl="1"/>
            <a:r>
              <a:rPr lang="en-US" dirty="0"/>
              <a:t>Second level</a:t>
            </a:r>
          </a:p>
          <a:p>
            <a:pPr lvl="2"/>
            <a:r>
              <a:rPr lang="en-US" dirty="0"/>
              <a:t>Third level</a:t>
            </a:r>
          </a:p>
        </p:txBody>
      </p:sp>
      <p:sp>
        <p:nvSpPr>
          <p:cNvPr id="11" name="TextBox 10">
            <a:extLst>
              <a:ext uri="{FF2B5EF4-FFF2-40B4-BE49-F238E27FC236}">
                <a16:creationId xmlns:a16="http://schemas.microsoft.com/office/drawing/2014/main" id="{2A74D432-2D68-4FCE-81F9-7499218BC034}"/>
              </a:ext>
            </a:extLst>
          </p:cNvPr>
          <p:cNvSpPr txBox="1"/>
          <p:nvPr userDrawn="1"/>
        </p:nvSpPr>
        <p:spPr>
          <a:xfrm>
            <a:off x="287999" y="163606"/>
            <a:ext cx="5488958" cy="416192"/>
          </a:xfrm>
          <a:prstGeom prst="rect">
            <a:avLst/>
          </a:prstGeom>
          <a:noFill/>
        </p:spPr>
        <p:txBody>
          <a:bodyPr wrap="square" lIns="0" tIns="0" rIns="0" bIns="0" rtlCol="0">
            <a:noAutofit/>
          </a:bodyPr>
          <a:lstStyle/>
          <a:p>
            <a:pPr>
              <a:lnSpc>
                <a:spcPct val="113000"/>
              </a:lnSpc>
            </a:pPr>
            <a:r>
              <a:rPr lang="en-US" sz="1100" dirty="0">
                <a:solidFill>
                  <a:schemeClr val="bg1"/>
                </a:solidFill>
                <a:latin typeface="Helvetica" pitchFamily="2" charset="0"/>
              </a:rPr>
              <a:t>David Sal, Short term energy load forecasting in commercial buildings</a:t>
            </a:r>
            <a:br>
              <a:rPr lang="en-US" sz="1100" dirty="0">
                <a:solidFill>
                  <a:schemeClr val="bg1"/>
                </a:solidFill>
                <a:latin typeface="Helvetica" pitchFamily="2" charset="0"/>
              </a:rPr>
            </a:br>
            <a:r>
              <a:rPr lang="en-US" sz="1100" dirty="0">
                <a:solidFill>
                  <a:schemeClr val="bg1"/>
                </a:solidFill>
                <a:latin typeface="Helvetica" pitchFamily="2" charset="0"/>
              </a:rPr>
              <a:t>Department of Electronic &amp; Electrical Engineering</a:t>
            </a:r>
            <a:endParaRPr lang="en-GB" sz="1100" dirty="0">
              <a:solidFill>
                <a:schemeClr val="bg1"/>
              </a:solidFill>
              <a:latin typeface="Helvetica" pitchFamily="2" charset="0"/>
            </a:endParaRPr>
          </a:p>
        </p:txBody>
      </p:sp>
    </p:spTree>
    <p:extLst>
      <p:ext uri="{BB962C8B-B14F-4D97-AF65-F5344CB8AC3E}">
        <p14:creationId xmlns:p14="http://schemas.microsoft.com/office/powerpoint/2010/main" val="1734906816"/>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ternative layou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0FB4D6FA-29A3-4FA8-92C1-4779E95B8EF7}"/>
              </a:ext>
            </a:extLst>
          </p:cNvPr>
          <p:cNvGrpSpPr/>
          <p:nvPr userDrawn="1"/>
        </p:nvGrpSpPr>
        <p:grpSpPr>
          <a:xfrm>
            <a:off x="0" y="-1588"/>
            <a:ext cx="9144000" cy="741363"/>
            <a:chOff x="0" y="-1588"/>
            <a:chExt cx="9144000" cy="741363"/>
          </a:xfrm>
          <a:solidFill>
            <a:srgbClr val="D6D2C4"/>
          </a:solidFill>
        </p:grpSpPr>
        <p:sp>
          <p:nvSpPr>
            <p:cNvPr id="13" name="Freeform 5">
              <a:extLst>
                <a:ext uri="{FF2B5EF4-FFF2-40B4-BE49-F238E27FC236}">
                  <a16:creationId xmlns:a16="http://schemas.microsoft.com/office/drawing/2014/main" id="{E3F12A22-29E5-4B8D-84F2-8BDCB3F2C00F}"/>
                </a:ext>
              </a:extLst>
            </p:cNvPr>
            <p:cNvSpPr>
              <a:spLocks/>
            </p:cNvSpPr>
            <p:nvPr/>
          </p:nvSpPr>
          <p:spPr bwMode="auto">
            <a:xfrm>
              <a:off x="0" y="-1588"/>
              <a:ext cx="9144000" cy="741363"/>
            </a:xfrm>
            <a:custGeom>
              <a:avLst/>
              <a:gdLst>
                <a:gd name="T0" fmla="*/ 0 w 1123"/>
                <a:gd name="T1" fmla="*/ 0 h 90"/>
                <a:gd name="T2" fmla="*/ 0 w 1123"/>
                <a:gd name="T3" fmla="*/ 90 h 90"/>
                <a:gd name="T4" fmla="*/ 957 w 1123"/>
                <a:gd name="T5" fmla="*/ 90 h 90"/>
                <a:gd name="T6" fmla="*/ 955 w 1123"/>
                <a:gd name="T7" fmla="*/ 89 h 90"/>
                <a:gd name="T8" fmla="*/ 949 w 1123"/>
                <a:gd name="T9" fmla="*/ 73 h 90"/>
                <a:gd name="T10" fmla="*/ 949 w 1123"/>
                <a:gd name="T11" fmla="*/ 43 h 90"/>
                <a:gd name="T12" fmla="*/ 966 w 1123"/>
                <a:gd name="T13" fmla="*/ 43 h 90"/>
                <a:gd name="T14" fmla="*/ 966 w 1123"/>
                <a:gd name="T15" fmla="*/ 74 h 90"/>
                <a:gd name="T16" fmla="*/ 967 w 1123"/>
                <a:gd name="T17" fmla="*/ 80 h 90"/>
                <a:gd name="T18" fmla="*/ 973 w 1123"/>
                <a:gd name="T19" fmla="*/ 82 h 90"/>
                <a:gd name="T20" fmla="*/ 978 w 1123"/>
                <a:gd name="T21" fmla="*/ 80 h 90"/>
                <a:gd name="T22" fmla="*/ 980 w 1123"/>
                <a:gd name="T23" fmla="*/ 74 h 90"/>
                <a:gd name="T24" fmla="*/ 980 w 1123"/>
                <a:gd name="T25" fmla="*/ 43 h 90"/>
                <a:gd name="T26" fmla="*/ 996 w 1123"/>
                <a:gd name="T27" fmla="*/ 43 h 90"/>
                <a:gd name="T28" fmla="*/ 996 w 1123"/>
                <a:gd name="T29" fmla="*/ 70 h 90"/>
                <a:gd name="T30" fmla="*/ 990 w 1123"/>
                <a:gd name="T31" fmla="*/ 89 h 90"/>
                <a:gd name="T32" fmla="*/ 988 w 1123"/>
                <a:gd name="T33" fmla="*/ 90 h 90"/>
                <a:gd name="T34" fmla="*/ 1012 w 1123"/>
                <a:gd name="T35" fmla="*/ 90 h 90"/>
                <a:gd name="T36" fmla="*/ 1002 w 1123"/>
                <a:gd name="T37" fmla="*/ 68 h 90"/>
                <a:gd name="T38" fmla="*/ 1028 w 1123"/>
                <a:gd name="T39" fmla="*/ 41 h 90"/>
                <a:gd name="T40" fmla="*/ 1048 w 1123"/>
                <a:gd name="T41" fmla="*/ 49 h 90"/>
                <a:gd name="T42" fmla="*/ 1052 w 1123"/>
                <a:gd name="T43" fmla="*/ 55 h 90"/>
                <a:gd name="T44" fmla="*/ 1039 w 1123"/>
                <a:gd name="T45" fmla="*/ 62 h 90"/>
                <a:gd name="T46" fmla="*/ 1028 w 1123"/>
                <a:gd name="T47" fmla="*/ 53 h 90"/>
                <a:gd name="T48" fmla="*/ 1022 w 1123"/>
                <a:gd name="T49" fmla="*/ 56 h 90"/>
                <a:gd name="T50" fmla="*/ 1018 w 1123"/>
                <a:gd name="T51" fmla="*/ 67 h 90"/>
                <a:gd name="T52" fmla="*/ 1028 w 1123"/>
                <a:gd name="T53" fmla="*/ 82 h 90"/>
                <a:gd name="T54" fmla="*/ 1039 w 1123"/>
                <a:gd name="T55" fmla="*/ 74 h 90"/>
                <a:gd name="T56" fmla="*/ 1052 w 1123"/>
                <a:gd name="T57" fmla="*/ 80 h 90"/>
                <a:gd name="T58" fmla="*/ 1047 w 1123"/>
                <a:gd name="T59" fmla="*/ 87 h 90"/>
                <a:gd name="T60" fmla="*/ 1044 w 1123"/>
                <a:gd name="T61" fmla="*/ 90 h 90"/>
                <a:gd name="T62" fmla="*/ 1059 w 1123"/>
                <a:gd name="T63" fmla="*/ 90 h 90"/>
                <a:gd name="T64" fmla="*/ 1059 w 1123"/>
                <a:gd name="T65" fmla="*/ 43 h 90"/>
                <a:gd name="T66" fmla="*/ 1075 w 1123"/>
                <a:gd name="T67" fmla="*/ 43 h 90"/>
                <a:gd name="T68" fmla="*/ 1075 w 1123"/>
                <a:gd name="T69" fmla="*/ 80 h 90"/>
                <a:gd name="T70" fmla="*/ 1096 w 1123"/>
                <a:gd name="T71" fmla="*/ 80 h 90"/>
                <a:gd name="T72" fmla="*/ 1096 w 1123"/>
                <a:gd name="T73" fmla="*/ 90 h 90"/>
                <a:gd name="T74" fmla="*/ 1123 w 1123"/>
                <a:gd name="T75" fmla="*/ 90 h 90"/>
                <a:gd name="T76" fmla="*/ 1123 w 1123"/>
                <a:gd name="T77" fmla="*/ 0 h 90"/>
                <a:gd name="T78" fmla="*/ 0 w 1123"/>
                <a:gd name="T7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90">
                  <a:moveTo>
                    <a:pt x="0" y="0"/>
                  </a:moveTo>
                  <a:cubicBezTo>
                    <a:pt x="0" y="90"/>
                    <a:pt x="0" y="90"/>
                    <a:pt x="0" y="90"/>
                  </a:cubicBezTo>
                  <a:cubicBezTo>
                    <a:pt x="957" y="90"/>
                    <a:pt x="957" y="90"/>
                    <a:pt x="957" y="90"/>
                  </a:cubicBezTo>
                  <a:cubicBezTo>
                    <a:pt x="956" y="90"/>
                    <a:pt x="955" y="89"/>
                    <a:pt x="955" y="89"/>
                  </a:cubicBezTo>
                  <a:cubicBezTo>
                    <a:pt x="950" y="84"/>
                    <a:pt x="950" y="78"/>
                    <a:pt x="949" y="73"/>
                  </a:cubicBezTo>
                  <a:cubicBezTo>
                    <a:pt x="949" y="43"/>
                    <a:pt x="949" y="43"/>
                    <a:pt x="949" y="43"/>
                  </a:cubicBezTo>
                  <a:cubicBezTo>
                    <a:pt x="966" y="43"/>
                    <a:pt x="966" y="43"/>
                    <a:pt x="966" y="43"/>
                  </a:cubicBezTo>
                  <a:cubicBezTo>
                    <a:pt x="966" y="74"/>
                    <a:pt x="966" y="74"/>
                    <a:pt x="966" y="74"/>
                  </a:cubicBezTo>
                  <a:cubicBezTo>
                    <a:pt x="966" y="76"/>
                    <a:pt x="966" y="79"/>
                    <a:pt x="967" y="80"/>
                  </a:cubicBezTo>
                  <a:cubicBezTo>
                    <a:pt x="969" y="82"/>
                    <a:pt x="971" y="82"/>
                    <a:pt x="973" y="82"/>
                  </a:cubicBezTo>
                  <a:cubicBezTo>
                    <a:pt x="975" y="82"/>
                    <a:pt x="977" y="81"/>
                    <a:pt x="978" y="80"/>
                  </a:cubicBezTo>
                  <a:cubicBezTo>
                    <a:pt x="979" y="79"/>
                    <a:pt x="980" y="76"/>
                    <a:pt x="980" y="74"/>
                  </a:cubicBezTo>
                  <a:cubicBezTo>
                    <a:pt x="980" y="43"/>
                    <a:pt x="980" y="43"/>
                    <a:pt x="980" y="43"/>
                  </a:cubicBezTo>
                  <a:cubicBezTo>
                    <a:pt x="996" y="43"/>
                    <a:pt x="996" y="43"/>
                    <a:pt x="996" y="43"/>
                  </a:cubicBezTo>
                  <a:cubicBezTo>
                    <a:pt x="996" y="70"/>
                    <a:pt x="996" y="70"/>
                    <a:pt x="996" y="70"/>
                  </a:cubicBezTo>
                  <a:cubicBezTo>
                    <a:pt x="996" y="75"/>
                    <a:pt x="996" y="83"/>
                    <a:pt x="990" y="89"/>
                  </a:cubicBezTo>
                  <a:cubicBezTo>
                    <a:pt x="989" y="89"/>
                    <a:pt x="989" y="90"/>
                    <a:pt x="988" y="90"/>
                  </a:cubicBezTo>
                  <a:cubicBezTo>
                    <a:pt x="1012" y="90"/>
                    <a:pt x="1012" y="90"/>
                    <a:pt x="1012" y="90"/>
                  </a:cubicBezTo>
                  <a:cubicBezTo>
                    <a:pt x="1005" y="85"/>
                    <a:pt x="1002" y="76"/>
                    <a:pt x="1002" y="68"/>
                  </a:cubicBezTo>
                  <a:cubicBezTo>
                    <a:pt x="1002" y="55"/>
                    <a:pt x="1011" y="41"/>
                    <a:pt x="1028" y="41"/>
                  </a:cubicBezTo>
                  <a:cubicBezTo>
                    <a:pt x="1035" y="41"/>
                    <a:pt x="1043" y="44"/>
                    <a:pt x="1048" y="49"/>
                  </a:cubicBezTo>
                  <a:cubicBezTo>
                    <a:pt x="1050" y="51"/>
                    <a:pt x="1051" y="53"/>
                    <a:pt x="1052" y="55"/>
                  </a:cubicBezTo>
                  <a:cubicBezTo>
                    <a:pt x="1039" y="62"/>
                    <a:pt x="1039" y="62"/>
                    <a:pt x="1039" y="62"/>
                  </a:cubicBezTo>
                  <a:cubicBezTo>
                    <a:pt x="1038" y="59"/>
                    <a:pt x="1035" y="53"/>
                    <a:pt x="1028" y="53"/>
                  </a:cubicBezTo>
                  <a:cubicBezTo>
                    <a:pt x="1025" y="53"/>
                    <a:pt x="1023" y="55"/>
                    <a:pt x="1022" y="56"/>
                  </a:cubicBezTo>
                  <a:cubicBezTo>
                    <a:pt x="1018" y="60"/>
                    <a:pt x="1018" y="65"/>
                    <a:pt x="1018" y="67"/>
                  </a:cubicBezTo>
                  <a:cubicBezTo>
                    <a:pt x="1018" y="75"/>
                    <a:pt x="1021" y="82"/>
                    <a:pt x="1028" y="82"/>
                  </a:cubicBezTo>
                  <a:cubicBezTo>
                    <a:pt x="1036" y="82"/>
                    <a:pt x="1038" y="75"/>
                    <a:pt x="1039" y="74"/>
                  </a:cubicBezTo>
                  <a:cubicBezTo>
                    <a:pt x="1052" y="80"/>
                    <a:pt x="1052" y="80"/>
                    <a:pt x="1052" y="80"/>
                  </a:cubicBezTo>
                  <a:cubicBezTo>
                    <a:pt x="1051" y="83"/>
                    <a:pt x="1050" y="85"/>
                    <a:pt x="1047" y="87"/>
                  </a:cubicBezTo>
                  <a:cubicBezTo>
                    <a:pt x="1046" y="88"/>
                    <a:pt x="1045" y="89"/>
                    <a:pt x="1044" y="90"/>
                  </a:cubicBezTo>
                  <a:cubicBezTo>
                    <a:pt x="1059" y="90"/>
                    <a:pt x="1059" y="90"/>
                    <a:pt x="1059" y="90"/>
                  </a:cubicBezTo>
                  <a:cubicBezTo>
                    <a:pt x="1059" y="43"/>
                    <a:pt x="1059" y="43"/>
                    <a:pt x="1059" y="43"/>
                  </a:cubicBezTo>
                  <a:cubicBezTo>
                    <a:pt x="1075" y="43"/>
                    <a:pt x="1075" y="43"/>
                    <a:pt x="1075" y="43"/>
                  </a:cubicBezTo>
                  <a:cubicBezTo>
                    <a:pt x="1075" y="80"/>
                    <a:pt x="1075" y="80"/>
                    <a:pt x="1075" y="80"/>
                  </a:cubicBezTo>
                  <a:cubicBezTo>
                    <a:pt x="1096" y="80"/>
                    <a:pt x="1096" y="80"/>
                    <a:pt x="1096" y="80"/>
                  </a:cubicBezTo>
                  <a:cubicBezTo>
                    <a:pt x="1096" y="90"/>
                    <a:pt x="1096" y="90"/>
                    <a:pt x="1096" y="90"/>
                  </a:cubicBezTo>
                  <a:cubicBezTo>
                    <a:pt x="1123" y="90"/>
                    <a:pt x="1123" y="90"/>
                    <a:pt x="1123" y="90"/>
                  </a:cubicBezTo>
                  <a:cubicBezTo>
                    <a:pt x="1123" y="0"/>
                    <a:pt x="1123" y="0"/>
                    <a:pt x="1123" y="0"/>
                  </a:cubicBezTo>
                  <a:lnTo>
                    <a:pt x="0" y="0"/>
                  </a:lnTo>
                  <a:close/>
                </a:path>
              </a:pathLst>
            </a:custGeom>
            <a:solidFill>
              <a:srgbClr val="003D4C"/>
            </a:solidFill>
            <a:ln>
              <a:noFill/>
            </a:ln>
          </p:spPr>
          <p:txBody>
            <a:bodyPr vert="horz" wrap="square" lIns="91440" tIns="45720" rIns="91440" bIns="45720" numCol="1" anchor="t" anchorCtr="0" compatLnSpc="1">
              <a:prstTxWarp prst="textNoShape">
                <a:avLst/>
              </a:prstTxWarp>
            </a:bodyPr>
            <a:lstStyle/>
            <a:p>
              <a:endParaRPr lang="en-GB"/>
            </a:p>
          </p:txBody>
        </p:sp>
        <p:pic>
          <p:nvPicPr>
            <p:cNvPr id="14" name="Picture 13">
              <a:extLst>
                <a:ext uri="{FF2B5EF4-FFF2-40B4-BE49-F238E27FC236}">
                  <a16:creationId xmlns:a16="http://schemas.microsoft.com/office/drawing/2014/main" id="{B730C075-A730-447C-9A7F-D84A448032B6}"/>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7524000" y="360000"/>
              <a:ext cx="147064" cy="172800"/>
            </a:xfrm>
            <a:prstGeom prst="rect">
              <a:avLst/>
            </a:prstGeom>
            <a:noFill/>
          </p:spPr>
        </p:pic>
      </p:grpSp>
      <p:sp>
        <p:nvSpPr>
          <p:cNvPr id="2" name="Title 1"/>
          <p:cNvSpPr>
            <a:spLocks noGrp="1"/>
          </p:cNvSpPr>
          <p:nvPr>
            <p:ph type="title"/>
          </p:nvPr>
        </p:nvSpPr>
        <p:spPr>
          <a:xfrm>
            <a:off x="628649" y="862384"/>
            <a:ext cx="7886700" cy="678815"/>
          </a:xfrm>
          <a:prstGeom prst="rect">
            <a:avLst/>
          </a:prstGeom>
        </p:spPr>
        <p:txBody>
          <a:bodyPr/>
          <a:lstStyle>
            <a:lvl1pPr>
              <a:defRPr sz="3200" b="1">
                <a:solidFill>
                  <a:srgbClr val="003D4C"/>
                </a:solidFill>
                <a:latin typeface="Helvetica" pitchFamily="2" charset="0"/>
                <a:ea typeface="Helvetica" pitchFamily="2" charset="0"/>
                <a:cs typeface="Arial" charset="0"/>
              </a:defRPr>
            </a:lvl1pPr>
          </a:lstStyle>
          <a:p>
            <a:r>
              <a:rPr lang="en-US" dirty="0"/>
              <a:t>Click to edit Master title style</a:t>
            </a:r>
          </a:p>
        </p:txBody>
      </p:sp>
      <p:sp>
        <p:nvSpPr>
          <p:cNvPr id="3" name="Content Placeholder 2"/>
          <p:cNvSpPr>
            <a:spLocks noGrp="1"/>
          </p:cNvSpPr>
          <p:nvPr>
            <p:ph sz="half" idx="1"/>
          </p:nvPr>
        </p:nvSpPr>
        <p:spPr>
          <a:xfrm>
            <a:off x="628649" y="1641806"/>
            <a:ext cx="7886699" cy="3139744"/>
          </a:xfrm>
        </p:spPr>
        <p:txBody>
          <a:bodyPr>
            <a:normAutofit/>
          </a:bodyPr>
          <a:lstStyle>
            <a:lvl1pPr marL="180975" indent="-180975">
              <a:buFont typeface="Arial" panose="020B0604020202020204" pitchFamily="34" charset="0"/>
              <a:buChar char="•"/>
              <a:defRPr sz="2400" b="0">
                <a:solidFill>
                  <a:schemeClr val="tx1"/>
                </a:solidFill>
                <a:latin typeface="Helvetica" pitchFamily="2" charset="0"/>
              </a:defRPr>
            </a:lvl1pPr>
            <a:lvl2pPr marL="361950" indent="-180975">
              <a:defRPr sz="2400" b="0">
                <a:latin typeface="Helvetica" pitchFamily="2" charset="0"/>
              </a:defRPr>
            </a:lvl2pPr>
            <a:lvl3pPr marL="628650" indent="-266700">
              <a:defRPr sz="2400" b="0">
                <a:latin typeface="Helvetica" pitchFamily="2" charset="0"/>
              </a:defRPr>
            </a:lvl3pPr>
          </a:lstStyle>
          <a:p>
            <a:pPr lvl="0"/>
            <a:r>
              <a:rPr lang="en-US" dirty="0"/>
              <a:t>Click to edit Master text styles</a:t>
            </a:r>
          </a:p>
          <a:p>
            <a:pPr lvl="1"/>
            <a:r>
              <a:rPr lang="en-US" dirty="0"/>
              <a:t>Second level</a:t>
            </a:r>
          </a:p>
          <a:p>
            <a:pPr lvl="2"/>
            <a:r>
              <a:rPr lang="en-US" dirty="0"/>
              <a:t>Third level</a:t>
            </a:r>
          </a:p>
          <a:p>
            <a:pPr marL="90000" marR="0" lvl="0" indent="-9000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en-US" sz="1400" b="1" i="0" u="none" strike="noStrike" kern="1200" cap="none" spc="0" normalizeH="0" baseline="0" noProof="0" dirty="0">
              <a:ln>
                <a:noFill/>
              </a:ln>
              <a:solidFill>
                <a:prstClr val="black"/>
              </a:solidFill>
              <a:effectLst/>
              <a:uLnTx/>
              <a:uFillTx/>
              <a:latin typeface="Arial" charset="0"/>
              <a:cs typeface="Arial" charset="0"/>
            </a:endParaRPr>
          </a:p>
        </p:txBody>
      </p:sp>
      <p:sp>
        <p:nvSpPr>
          <p:cNvPr id="6" name="Rectangle 5"/>
          <p:cNvSpPr/>
          <p:nvPr userDrawn="1"/>
        </p:nvSpPr>
        <p:spPr>
          <a:xfrm>
            <a:off x="-1" y="1"/>
            <a:ext cx="9144001" cy="333152"/>
          </a:xfrm>
          <a:prstGeom prst="rect">
            <a:avLst/>
          </a:prstGeom>
          <a:solidFill>
            <a:srgbClr val="003D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8C3C28B-3C79-4571-B38C-E8AB08B1BC17}"/>
              </a:ext>
            </a:extLst>
          </p:cNvPr>
          <p:cNvSpPr txBox="1"/>
          <p:nvPr userDrawn="1"/>
        </p:nvSpPr>
        <p:spPr>
          <a:xfrm>
            <a:off x="287999" y="163606"/>
            <a:ext cx="5488958" cy="416192"/>
          </a:xfrm>
          <a:prstGeom prst="rect">
            <a:avLst/>
          </a:prstGeom>
          <a:noFill/>
        </p:spPr>
        <p:txBody>
          <a:bodyPr wrap="square" lIns="0" tIns="0" rIns="0" bIns="0" rtlCol="0">
            <a:noAutofit/>
          </a:bodyPr>
          <a:lstStyle/>
          <a:p>
            <a:pPr>
              <a:lnSpc>
                <a:spcPct val="113000"/>
              </a:lnSpc>
            </a:pPr>
            <a:r>
              <a:rPr lang="en-US" sz="1100" dirty="0">
                <a:solidFill>
                  <a:schemeClr val="bg1"/>
                </a:solidFill>
                <a:latin typeface="Helvetica" pitchFamily="2" charset="0"/>
              </a:rPr>
              <a:t>David Sal, Short term energy load forecasting in commercial buildings</a:t>
            </a:r>
            <a:br>
              <a:rPr lang="en-US" sz="1100" dirty="0">
                <a:solidFill>
                  <a:schemeClr val="bg1"/>
                </a:solidFill>
                <a:latin typeface="Helvetica" pitchFamily="2" charset="0"/>
              </a:rPr>
            </a:br>
            <a:r>
              <a:rPr lang="en-US" sz="1100" dirty="0">
                <a:solidFill>
                  <a:schemeClr val="bg1"/>
                </a:solidFill>
                <a:latin typeface="Helvetica" pitchFamily="2" charset="0"/>
              </a:rPr>
              <a:t>Department of Electronic &amp; Electrical Engineering</a:t>
            </a:r>
            <a:endParaRPr lang="en-GB" sz="1100" dirty="0">
              <a:solidFill>
                <a:schemeClr val="bg1"/>
              </a:solidFill>
              <a:latin typeface="Helvetica" pitchFamily="2" charset="0"/>
            </a:endParaRPr>
          </a:p>
        </p:txBody>
      </p:sp>
    </p:spTree>
    <p:extLst>
      <p:ext uri="{BB962C8B-B14F-4D97-AF65-F5344CB8AC3E}">
        <p14:creationId xmlns:p14="http://schemas.microsoft.com/office/powerpoint/2010/main" val="2272239584"/>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ternative two column layou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C7C9EC5-ACBD-47D2-9977-B888DE4BAF1F}"/>
              </a:ext>
            </a:extLst>
          </p:cNvPr>
          <p:cNvGrpSpPr/>
          <p:nvPr userDrawn="1"/>
        </p:nvGrpSpPr>
        <p:grpSpPr>
          <a:xfrm>
            <a:off x="0" y="-1588"/>
            <a:ext cx="9144000" cy="741363"/>
            <a:chOff x="0" y="-1588"/>
            <a:chExt cx="9144000" cy="741363"/>
          </a:xfrm>
          <a:solidFill>
            <a:srgbClr val="D6D2C4"/>
          </a:solidFill>
        </p:grpSpPr>
        <p:sp>
          <p:nvSpPr>
            <p:cNvPr id="8" name="Freeform 5">
              <a:extLst>
                <a:ext uri="{FF2B5EF4-FFF2-40B4-BE49-F238E27FC236}">
                  <a16:creationId xmlns:a16="http://schemas.microsoft.com/office/drawing/2014/main" id="{B122B41C-4569-4E1F-9D1A-07A7DD4DD2D5}"/>
                </a:ext>
              </a:extLst>
            </p:cNvPr>
            <p:cNvSpPr>
              <a:spLocks/>
            </p:cNvSpPr>
            <p:nvPr/>
          </p:nvSpPr>
          <p:spPr bwMode="auto">
            <a:xfrm>
              <a:off x="0" y="-1588"/>
              <a:ext cx="9144000" cy="741363"/>
            </a:xfrm>
            <a:custGeom>
              <a:avLst/>
              <a:gdLst>
                <a:gd name="T0" fmla="*/ 0 w 1123"/>
                <a:gd name="T1" fmla="*/ 0 h 90"/>
                <a:gd name="T2" fmla="*/ 0 w 1123"/>
                <a:gd name="T3" fmla="*/ 90 h 90"/>
                <a:gd name="T4" fmla="*/ 957 w 1123"/>
                <a:gd name="T5" fmla="*/ 90 h 90"/>
                <a:gd name="T6" fmla="*/ 955 w 1123"/>
                <a:gd name="T7" fmla="*/ 89 h 90"/>
                <a:gd name="T8" fmla="*/ 949 w 1123"/>
                <a:gd name="T9" fmla="*/ 73 h 90"/>
                <a:gd name="T10" fmla="*/ 949 w 1123"/>
                <a:gd name="T11" fmla="*/ 43 h 90"/>
                <a:gd name="T12" fmla="*/ 966 w 1123"/>
                <a:gd name="T13" fmla="*/ 43 h 90"/>
                <a:gd name="T14" fmla="*/ 966 w 1123"/>
                <a:gd name="T15" fmla="*/ 74 h 90"/>
                <a:gd name="T16" fmla="*/ 967 w 1123"/>
                <a:gd name="T17" fmla="*/ 80 h 90"/>
                <a:gd name="T18" fmla="*/ 973 w 1123"/>
                <a:gd name="T19" fmla="*/ 82 h 90"/>
                <a:gd name="T20" fmla="*/ 978 w 1123"/>
                <a:gd name="T21" fmla="*/ 80 h 90"/>
                <a:gd name="T22" fmla="*/ 980 w 1123"/>
                <a:gd name="T23" fmla="*/ 74 h 90"/>
                <a:gd name="T24" fmla="*/ 980 w 1123"/>
                <a:gd name="T25" fmla="*/ 43 h 90"/>
                <a:gd name="T26" fmla="*/ 996 w 1123"/>
                <a:gd name="T27" fmla="*/ 43 h 90"/>
                <a:gd name="T28" fmla="*/ 996 w 1123"/>
                <a:gd name="T29" fmla="*/ 70 h 90"/>
                <a:gd name="T30" fmla="*/ 990 w 1123"/>
                <a:gd name="T31" fmla="*/ 89 h 90"/>
                <a:gd name="T32" fmla="*/ 988 w 1123"/>
                <a:gd name="T33" fmla="*/ 90 h 90"/>
                <a:gd name="T34" fmla="*/ 1012 w 1123"/>
                <a:gd name="T35" fmla="*/ 90 h 90"/>
                <a:gd name="T36" fmla="*/ 1002 w 1123"/>
                <a:gd name="T37" fmla="*/ 68 h 90"/>
                <a:gd name="T38" fmla="*/ 1028 w 1123"/>
                <a:gd name="T39" fmla="*/ 41 h 90"/>
                <a:gd name="T40" fmla="*/ 1048 w 1123"/>
                <a:gd name="T41" fmla="*/ 49 h 90"/>
                <a:gd name="T42" fmla="*/ 1052 w 1123"/>
                <a:gd name="T43" fmla="*/ 55 h 90"/>
                <a:gd name="T44" fmla="*/ 1039 w 1123"/>
                <a:gd name="T45" fmla="*/ 62 h 90"/>
                <a:gd name="T46" fmla="*/ 1028 w 1123"/>
                <a:gd name="T47" fmla="*/ 53 h 90"/>
                <a:gd name="T48" fmla="*/ 1022 w 1123"/>
                <a:gd name="T49" fmla="*/ 56 h 90"/>
                <a:gd name="T50" fmla="*/ 1018 w 1123"/>
                <a:gd name="T51" fmla="*/ 67 h 90"/>
                <a:gd name="T52" fmla="*/ 1028 w 1123"/>
                <a:gd name="T53" fmla="*/ 82 h 90"/>
                <a:gd name="T54" fmla="*/ 1039 w 1123"/>
                <a:gd name="T55" fmla="*/ 74 h 90"/>
                <a:gd name="T56" fmla="*/ 1052 w 1123"/>
                <a:gd name="T57" fmla="*/ 80 h 90"/>
                <a:gd name="T58" fmla="*/ 1047 w 1123"/>
                <a:gd name="T59" fmla="*/ 87 h 90"/>
                <a:gd name="T60" fmla="*/ 1044 w 1123"/>
                <a:gd name="T61" fmla="*/ 90 h 90"/>
                <a:gd name="T62" fmla="*/ 1059 w 1123"/>
                <a:gd name="T63" fmla="*/ 90 h 90"/>
                <a:gd name="T64" fmla="*/ 1059 w 1123"/>
                <a:gd name="T65" fmla="*/ 43 h 90"/>
                <a:gd name="T66" fmla="*/ 1075 w 1123"/>
                <a:gd name="T67" fmla="*/ 43 h 90"/>
                <a:gd name="T68" fmla="*/ 1075 w 1123"/>
                <a:gd name="T69" fmla="*/ 80 h 90"/>
                <a:gd name="T70" fmla="*/ 1096 w 1123"/>
                <a:gd name="T71" fmla="*/ 80 h 90"/>
                <a:gd name="T72" fmla="*/ 1096 w 1123"/>
                <a:gd name="T73" fmla="*/ 90 h 90"/>
                <a:gd name="T74" fmla="*/ 1123 w 1123"/>
                <a:gd name="T75" fmla="*/ 90 h 90"/>
                <a:gd name="T76" fmla="*/ 1123 w 1123"/>
                <a:gd name="T77" fmla="*/ 0 h 90"/>
                <a:gd name="T78" fmla="*/ 0 w 1123"/>
                <a:gd name="T7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90">
                  <a:moveTo>
                    <a:pt x="0" y="0"/>
                  </a:moveTo>
                  <a:cubicBezTo>
                    <a:pt x="0" y="90"/>
                    <a:pt x="0" y="90"/>
                    <a:pt x="0" y="90"/>
                  </a:cubicBezTo>
                  <a:cubicBezTo>
                    <a:pt x="957" y="90"/>
                    <a:pt x="957" y="90"/>
                    <a:pt x="957" y="90"/>
                  </a:cubicBezTo>
                  <a:cubicBezTo>
                    <a:pt x="956" y="90"/>
                    <a:pt x="955" y="89"/>
                    <a:pt x="955" y="89"/>
                  </a:cubicBezTo>
                  <a:cubicBezTo>
                    <a:pt x="950" y="84"/>
                    <a:pt x="950" y="78"/>
                    <a:pt x="949" y="73"/>
                  </a:cubicBezTo>
                  <a:cubicBezTo>
                    <a:pt x="949" y="43"/>
                    <a:pt x="949" y="43"/>
                    <a:pt x="949" y="43"/>
                  </a:cubicBezTo>
                  <a:cubicBezTo>
                    <a:pt x="966" y="43"/>
                    <a:pt x="966" y="43"/>
                    <a:pt x="966" y="43"/>
                  </a:cubicBezTo>
                  <a:cubicBezTo>
                    <a:pt x="966" y="74"/>
                    <a:pt x="966" y="74"/>
                    <a:pt x="966" y="74"/>
                  </a:cubicBezTo>
                  <a:cubicBezTo>
                    <a:pt x="966" y="76"/>
                    <a:pt x="966" y="79"/>
                    <a:pt x="967" y="80"/>
                  </a:cubicBezTo>
                  <a:cubicBezTo>
                    <a:pt x="969" y="82"/>
                    <a:pt x="971" y="82"/>
                    <a:pt x="973" y="82"/>
                  </a:cubicBezTo>
                  <a:cubicBezTo>
                    <a:pt x="975" y="82"/>
                    <a:pt x="977" y="81"/>
                    <a:pt x="978" y="80"/>
                  </a:cubicBezTo>
                  <a:cubicBezTo>
                    <a:pt x="979" y="79"/>
                    <a:pt x="980" y="76"/>
                    <a:pt x="980" y="74"/>
                  </a:cubicBezTo>
                  <a:cubicBezTo>
                    <a:pt x="980" y="43"/>
                    <a:pt x="980" y="43"/>
                    <a:pt x="980" y="43"/>
                  </a:cubicBezTo>
                  <a:cubicBezTo>
                    <a:pt x="996" y="43"/>
                    <a:pt x="996" y="43"/>
                    <a:pt x="996" y="43"/>
                  </a:cubicBezTo>
                  <a:cubicBezTo>
                    <a:pt x="996" y="70"/>
                    <a:pt x="996" y="70"/>
                    <a:pt x="996" y="70"/>
                  </a:cubicBezTo>
                  <a:cubicBezTo>
                    <a:pt x="996" y="75"/>
                    <a:pt x="996" y="83"/>
                    <a:pt x="990" y="89"/>
                  </a:cubicBezTo>
                  <a:cubicBezTo>
                    <a:pt x="989" y="89"/>
                    <a:pt x="989" y="90"/>
                    <a:pt x="988" y="90"/>
                  </a:cubicBezTo>
                  <a:cubicBezTo>
                    <a:pt x="1012" y="90"/>
                    <a:pt x="1012" y="90"/>
                    <a:pt x="1012" y="90"/>
                  </a:cubicBezTo>
                  <a:cubicBezTo>
                    <a:pt x="1005" y="85"/>
                    <a:pt x="1002" y="76"/>
                    <a:pt x="1002" y="68"/>
                  </a:cubicBezTo>
                  <a:cubicBezTo>
                    <a:pt x="1002" y="55"/>
                    <a:pt x="1011" y="41"/>
                    <a:pt x="1028" y="41"/>
                  </a:cubicBezTo>
                  <a:cubicBezTo>
                    <a:pt x="1035" y="41"/>
                    <a:pt x="1043" y="44"/>
                    <a:pt x="1048" y="49"/>
                  </a:cubicBezTo>
                  <a:cubicBezTo>
                    <a:pt x="1050" y="51"/>
                    <a:pt x="1051" y="53"/>
                    <a:pt x="1052" y="55"/>
                  </a:cubicBezTo>
                  <a:cubicBezTo>
                    <a:pt x="1039" y="62"/>
                    <a:pt x="1039" y="62"/>
                    <a:pt x="1039" y="62"/>
                  </a:cubicBezTo>
                  <a:cubicBezTo>
                    <a:pt x="1038" y="59"/>
                    <a:pt x="1035" y="53"/>
                    <a:pt x="1028" y="53"/>
                  </a:cubicBezTo>
                  <a:cubicBezTo>
                    <a:pt x="1025" y="53"/>
                    <a:pt x="1023" y="55"/>
                    <a:pt x="1022" y="56"/>
                  </a:cubicBezTo>
                  <a:cubicBezTo>
                    <a:pt x="1018" y="60"/>
                    <a:pt x="1018" y="65"/>
                    <a:pt x="1018" y="67"/>
                  </a:cubicBezTo>
                  <a:cubicBezTo>
                    <a:pt x="1018" y="75"/>
                    <a:pt x="1021" y="82"/>
                    <a:pt x="1028" y="82"/>
                  </a:cubicBezTo>
                  <a:cubicBezTo>
                    <a:pt x="1036" y="82"/>
                    <a:pt x="1038" y="75"/>
                    <a:pt x="1039" y="74"/>
                  </a:cubicBezTo>
                  <a:cubicBezTo>
                    <a:pt x="1052" y="80"/>
                    <a:pt x="1052" y="80"/>
                    <a:pt x="1052" y="80"/>
                  </a:cubicBezTo>
                  <a:cubicBezTo>
                    <a:pt x="1051" y="83"/>
                    <a:pt x="1050" y="85"/>
                    <a:pt x="1047" y="87"/>
                  </a:cubicBezTo>
                  <a:cubicBezTo>
                    <a:pt x="1046" y="88"/>
                    <a:pt x="1045" y="89"/>
                    <a:pt x="1044" y="90"/>
                  </a:cubicBezTo>
                  <a:cubicBezTo>
                    <a:pt x="1059" y="90"/>
                    <a:pt x="1059" y="90"/>
                    <a:pt x="1059" y="90"/>
                  </a:cubicBezTo>
                  <a:cubicBezTo>
                    <a:pt x="1059" y="43"/>
                    <a:pt x="1059" y="43"/>
                    <a:pt x="1059" y="43"/>
                  </a:cubicBezTo>
                  <a:cubicBezTo>
                    <a:pt x="1075" y="43"/>
                    <a:pt x="1075" y="43"/>
                    <a:pt x="1075" y="43"/>
                  </a:cubicBezTo>
                  <a:cubicBezTo>
                    <a:pt x="1075" y="80"/>
                    <a:pt x="1075" y="80"/>
                    <a:pt x="1075" y="80"/>
                  </a:cubicBezTo>
                  <a:cubicBezTo>
                    <a:pt x="1096" y="80"/>
                    <a:pt x="1096" y="80"/>
                    <a:pt x="1096" y="80"/>
                  </a:cubicBezTo>
                  <a:cubicBezTo>
                    <a:pt x="1096" y="90"/>
                    <a:pt x="1096" y="90"/>
                    <a:pt x="1096" y="90"/>
                  </a:cubicBezTo>
                  <a:cubicBezTo>
                    <a:pt x="1123" y="90"/>
                    <a:pt x="1123" y="90"/>
                    <a:pt x="1123" y="90"/>
                  </a:cubicBezTo>
                  <a:cubicBezTo>
                    <a:pt x="1123" y="0"/>
                    <a:pt x="1123" y="0"/>
                    <a:pt x="1123" y="0"/>
                  </a:cubicBezTo>
                  <a:lnTo>
                    <a:pt x="0" y="0"/>
                  </a:lnTo>
                  <a:close/>
                </a:path>
              </a:pathLst>
            </a:custGeom>
            <a:solidFill>
              <a:srgbClr val="003D4C"/>
            </a:solidFill>
            <a:ln>
              <a:noFill/>
            </a:ln>
          </p:spPr>
          <p:txBody>
            <a:bodyPr vert="horz" wrap="square" lIns="91440" tIns="45720" rIns="91440" bIns="45720" numCol="1" anchor="t" anchorCtr="0" compatLnSpc="1">
              <a:prstTxWarp prst="textNoShape">
                <a:avLst/>
              </a:prstTxWarp>
            </a:bodyPr>
            <a:lstStyle/>
            <a:p>
              <a:endParaRPr lang="en-GB"/>
            </a:p>
          </p:txBody>
        </p:sp>
        <p:pic>
          <p:nvPicPr>
            <p:cNvPr id="9" name="Picture 8">
              <a:extLst>
                <a:ext uri="{FF2B5EF4-FFF2-40B4-BE49-F238E27FC236}">
                  <a16:creationId xmlns:a16="http://schemas.microsoft.com/office/drawing/2014/main" id="{E61D5F28-D2CF-4BA5-A78C-7E74959F236B}"/>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7524000" y="360000"/>
              <a:ext cx="147064" cy="172800"/>
            </a:xfrm>
            <a:prstGeom prst="rect">
              <a:avLst/>
            </a:prstGeom>
            <a:noFill/>
          </p:spPr>
        </p:pic>
      </p:grpSp>
      <p:sp>
        <p:nvSpPr>
          <p:cNvPr id="2" name="Title 1"/>
          <p:cNvSpPr>
            <a:spLocks noGrp="1"/>
          </p:cNvSpPr>
          <p:nvPr>
            <p:ph type="title"/>
          </p:nvPr>
        </p:nvSpPr>
        <p:spPr>
          <a:xfrm>
            <a:off x="628649" y="862384"/>
            <a:ext cx="7886700" cy="678815"/>
          </a:xfrm>
          <a:prstGeom prst="rect">
            <a:avLst/>
          </a:prstGeom>
        </p:spPr>
        <p:txBody>
          <a:bodyPr/>
          <a:lstStyle>
            <a:lvl1pPr>
              <a:defRPr sz="3200" b="1">
                <a:solidFill>
                  <a:srgbClr val="003D4C"/>
                </a:solidFill>
                <a:latin typeface="Helvetica" pitchFamily="2" charset="0"/>
                <a:ea typeface="Helvetica" pitchFamily="2" charset="0"/>
                <a:cs typeface="Arial" charset="0"/>
              </a:defRPr>
            </a:lvl1pPr>
          </a:lstStyle>
          <a:p>
            <a:r>
              <a:rPr lang="en-US" dirty="0"/>
              <a:t>Click to edit Master title style</a:t>
            </a:r>
          </a:p>
        </p:txBody>
      </p:sp>
      <p:sp>
        <p:nvSpPr>
          <p:cNvPr id="3" name="Content Placeholder 2"/>
          <p:cNvSpPr>
            <a:spLocks noGrp="1"/>
          </p:cNvSpPr>
          <p:nvPr>
            <p:ph sz="half" idx="1"/>
          </p:nvPr>
        </p:nvSpPr>
        <p:spPr>
          <a:xfrm>
            <a:off x="628649" y="1641806"/>
            <a:ext cx="3943351" cy="3139744"/>
          </a:xfrm>
        </p:spPr>
        <p:txBody>
          <a:bodyPr>
            <a:normAutofit/>
          </a:bodyPr>
          <a:lstStyle>
            <a:lvl1pPr marL="180975" indent="-180975">
              <a:buFont typeface="Arial" panose="020B0604020202020204" pitchFamily="34" charset="0"/>
              <a:buChar char="•"/>
              <a:defRPr sz="2400" b="0">
                <a:solidFill>
                  <a:schemeClr val="tx1"/>
                </a:solidFill>
                <a:latin typeface="Helvetica" pitchFamily="2" charset="0"/>
              </a:defRPr>
            </a:lvl1pPr>
            <a:lvl2pPr marL="361950" indent="-180975">
              <a:defRPr sz="2400" b="0">
                <a:latin typeface="Helvetica" pitchFamily="2" charset="0"/>
              </a:defRPr>
            </a:lvl2pPr>
            <a:lvl3pPr marL="628650" indent="-266700">
              <a:defRPr sz="2400" b="0">
                <a:latin typeface="Helvetica" pitchFamily="2" charset="0"/>
              </a:defRPr>
            </a:lvl3pPr>
          </a:lstStyle>
          <a:p>
            <a:pPr lvl="0"/>
            <a:r>
              <a:rPr lang="en-US" dirty="0"/>
              <a:t>Click to edit Master text styles</a:t>
            </a:r>
          </a:p>
          <a:p>
            <a:pPr lvl="1"/>
            <a:r>
              <a:rPr lang="en-US" dirty="0"/>
              <a:t>Second level</a:t>
            </a:r>
          </a:p>
          <a:p>
            <a:pPr lvl="2"/>
            <a:r>
              <a:rPr lang="en-US" dirty="0"/>
              <a:t>Third level</a:t>
            </a:r>
          </a:p>
          <a:p>
            <a:pPr marL="90000" marR="0" lvl="0" indent="-9000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en-US" sz="1400" b="1" i="0" u="none" strike="noStrike" kern="1200" cap="none" spc="0" normalizeH="0" baseline="0" noProof="0" dirty="0">
              <a:ln>
                <a:noFill/>
              </a:ln>
              <a:solidFill>
                <a:prstClr val="black"/>
              </a:solidFill>
              <a:effectLst/>
              <a:uLnTx/>
              <a:uFillTx/>
              <a:latin typeface="Arial" charset="0"/>
              <a:cs typeface="Arial" charset="0"/>
            </a:endParaRPr>
          </a:p>
        </p:txBody>
      </p:sp>
      <p:sp>
        <p:nvSpPr>
          <p:cNvPr id="6" name="Rectangle 5"/>
          <p:cNvSpPr/>
          <p:nvPr userDrawn="1"/>
        </p:nvSpPr>
        <p:spPr>
          <a:xfrm>
            <a:off x="-1" y="1"/>
            <a:ext cx="9144001" cy="333152"/>
          </a:xfrm>
          <a:prstGeom prst="rect">
            <a:avLst/>
          </a:prstGeom>
          <a:solidFill>
            <a:srgbClr val="003D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36B7243E-B715-4A47-ACBF-8DB06C0BF2C3}"/>
              </a:ext>
            </a:extLst>
          </p:cNvPr>
          <p:cNvSpPr>
            <a:spLocks noGrp="1"/>
          </p:cNvSpPr>
          <p:nvPr>
            <p:ph sz="half" idx="13"/>
          </p:nvPr>
        </p:nvSpPr>
        <p:spPr>
          <a:xfrm>
            <a:off x="4572000" y="1641806"/>
            <a:ext cx="3943351" cy="3139744"/>
          </a:xfrm>
        </p:spPr>
        <p:txBody>
          <a:bodyPr>
            <a:normAutofit/>
          </a:bodyPr>
          <a:lstStyle>
            <a:lvl1pPr marL="180975" indent="-180975">
              <a:buFont typeface="Arial" panose="020B0604020202020204" pitchFamily="34" charset="0"/>
              <a:buChar char="•"/>
              <a:defRPr sz="2400" b="0">
                <a:solidFill>
                  <a:schemeClr val="tx1"/>
                </a:solidFill>
                <a:latin typeface="Helvetica" pitchFamily="2" charset="0"/>
              </a:defRPr>
            </a:lvl1pPr>
            <a:lvl2pPr marL="361950" indent="-180975">
              <a:defRPr sz="2400" b="0">
                <a:latin typeface="Helvetica" pitchFamily="2" charset="0"/>
              </a:defRPr>
            </a:lvl2pPr>
            <a:lvl3pPr marL="628650" indent="-266700">
              <a:defRPr sz="2400" b="0">
                <a:latin typeface="Helvetica" pitchFamily="2" charset="0"/>
              </a:defRPr>
            </a:lvl3pPr>
          </a:lstStyle>
          <a:p>
            <a:pPr lvl="0"/>
            <a:r>
              <a:rPr lang="en-US" dirty="0"/>
              <a:t>Click to edit Master text styles</a:t>
            </a:r>
          </a:p>
          <a:p>
            <a:pPr lvl="1"/>
            <a:r>
              <a:rPr lang="en-US" dirty="0"/>
              <a:t>Second level</a:t>
            </a:r>
          </a:p>
          <a:p>
            <a:pPr lvl="2"/>
            <a:r>
              <a:rPr lang="en-US" dirty="0"/>
              <a:t>Third level</a:t>
            </a:r>
          </a:p>
          <a:p>
            <a:pPr marL="90000" marR="0" lvl="0" indent="-9000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en-US" sz="1400" b="1" i="0" u="none" strike="noStrike" kern="1200" cap="none" spc="0" normalizeH="0" baseline="0" noProof="0" dirty="0">
              <a:ln>
                <a:noFill/>
              </a:ln>
              <a:solidFill>
                <a:prstClr val="black"/>
              </a:solidFill>
              <a:effectLst/>
              <a:uLnTx/>
              <a:uFillTx/>
              <a:latin typeface="Arial" charset="0"/>
              <a:cs typeface="Arial" charset="0"/>
            </a:endParaRPr>
          </a:p>
        </p:txBody>
      </p:sp>
      <p:sp>
        <p:nvSpPr>
          <p:cNvPr id="12" name="TextBox 11">
            <a:extLst>
              <a:ext uri="{FF2B5EF4-FFF2-40B4-BE49-F238E27FC236}">
                <a16:creationId xmlns:a16="http://schemas.microsoft.com/office/drawing/2014/main" id="{E4A84BC6-D831-4D2F-9688-3D46EF7C03E6}"/>
              </a:ext>
            </a:extLst>
          </p:cNvPr>
          <p:cNvSpPr txBox="1"/>
          <p:nvPr userDrawn="1"/>
        </p:nvSpPr>
        <p:spPr>
          <a:xfrm>
            <a:off x="287999" y="163606"/>
            <a:ext cx="5488958" cy="416192"/>
          </a:xfrm>
          <a:prstGeom prst="rect">
            <a:avLst/>
          </a:prstGeom>
          <a:noFill/>
        </p:spPr>
        <p:txBody>
          <a:bodyPr wrap="square" lIns="0" tIns="0" rIns="0" bIns="0" rtlCol="0">
            <a:noAutofit/>
          </a:bodyPr>
          <a:lstStyle/>
          <a:p>
            <a:pPr>
              <a:lnSpc>
                <a:spcPct val="113000"/>
              </a:lnSpc>
            </a:pPr>
            <a:r>
              <a:rPr lang="en-US" sz="1100" dirty="0">
                <a:solidFill>
                  <a:schemeClr val="bg1"/>
                </a:solidFill>
                <a:latin typeface="Helvetica" pitchFamily="2" charset="0"/>
              </a:rPr>
              <a:t>David Sal, Short term energy load forecasting in commercial buildings</a:t>
            </a:r>
            <a:br>
              <a:rPr lang="en-US" sz="1100" dirty="0">
                <a:solidFill>
                  <a:schemeClr val="bg1"/>
                </a:solidFill>
                <a:latin typeface="Helvetica" pitchFamily="2" charset="0"/>
              </a:rPr>
            </a:br>
            <a:r>
              <a:rPr lang="en-US" sz="1100" dirty="0">
                <a:solidFill>
                  <a:schemeClr val="bg1"/>
                </a:solidFill>
                <a:latin typeface="Helvetica" pitchFamily="2" charset="0"/>
              </a:rPr>
              <a:t>Department of Electronic &amp; Electrical Engineering</a:t>
            </a:r>
            <a:endParaRPr lang="en-GB" sz="1100" dirty="0">
              <a:solidFill>
                <a:schemeClr val="bg1"/>
              </a:solidFill>
              <a:latin typeface="Helvetica" pitchFamily="2" charset="0"/>
            </a:endParaRPr>
          </a:p>
        </p:txBody>
      </p:sp>
    </p:spTree>
    <p:extLst>
      <p:ext uri="{BB962C8B-B14F-4D97-AF65-F5344CB8AC3E}">
        <p14:creationId xmlns:p14="http://schemas.microsoft.com/office/powerpoint/2010/main" val="124543805"/>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no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500742"/>
            <a:ext cx="7886700" cy="32635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9" name="Title 1"/>
          <p:cNvSpPr txBox="1">
            <a:spLocks/>
          </p:cNvSpPr>
          <p:nvPr userDrawn="1"/>
        </p:nvSpPr>
        <p:spPr>
          <a:xfrm>
            <a:off x="165187" y="165584"/>
            <a:ext cx="3216840" cy="704975"/>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Arial" charset="0"/>
                <a:ea typeface="Arial" charset="0"/>
                <a:cs typeface="Arial" charset="0"/>
              </a:defRPr>
            </a:lvl1pPr>
          </a:lstStyle>
          <a:p>
            <a:pPr marL="12700"/>
            <a:endParaRPr lang="en-GB" sz="1000" dirty="0">
              <a:solidFill>
                <a:schemeClr val="bg1"/>
              </a:solidFill>
              <a:latin typeface="Arial"/>
              <a:cs typeface="Arial"/>
            </a:endParaRPr>
          </a:p>
        </p:txBody>
      </p:sp>
      <p:sp>
        <p:nvSpPr>
          <p:cNvPr id="4" name="TextBox 3">
            <a:extLst>
              <a:ext uri="{FF2B5EF4-FFF2-40B4-BE49-F238E27FC236}">
                <a16:creationId xmlns:a16="http://schemas.microsoft.com/office/drawing/2014/main" id="{6787504A-F7CD-42C0-85BE-600064000CF1}"/>
              </a:ext>
            </a:extLst>
          </p:cNvPr>
          <p:cNvSpPr txBox="1"/>
          <p:nvPr userDrawn="1"/>
        </p:nvSpPr>
        <p:spPr>
          <a:xfrm>
            <a:off x="7686675" y="4774168"/>
            <a:ext cx="1348446" cy="338554"/>
          </a:xfrm>
          <a:prstGeom prst="rect">
            <a:avLst/>
          </a:prstGeom>
          <a:noFill/>
        </p:spPr>
        <p:txBody>
          <a:bodyPr wrap="none" rtlCol="0">
            <a:spAutoFit/>
          </a:bodyPr>
          <a:lstStyle/>
          <a:p>
            <a:r>
              <a:rPr lang="en-GB" sz="1600" dirty="0">
                <a:latin typeface="Arial" panose="020B0604020202020204" pitchFamily="34" charset="0"/>
                <a:cs typeface="Arial" panose="020B0604020202020204" pitchFamily="34" charset="0"/>
              </a:rPr>
              <a:t>Slide </a:t>
            </a:r>
            <a:fld id="{392043B3-3542-497E-9F7F-145FB995996D}" type="slidenum">
              <a:rPr lang="en-GB" sz="1600" smtClean="0">
                <a:latin typeface="Arial" panose="020B0604020202020204" pitchFamily="34" charset="0"/>
                <a:cs typeface="Arial" panose="020B0604020202020204" pitchFamily="34" charset="0"/>
              </a:rPr>
              <a:t>‹#›</a:t>
            </a:fld>
            <a:r>
              <a:rPr lang="en-GB" sz="1600" dirty="0">
                <a:latin typeface="Arial" panose="020B0604020202020204" pitchFamily="34" charset="0"/>
                <a:cs typeface="Arial" panose="020B0604020202020204" pitchFamily="34" charset="0"/>
              </a:rPr>
              <a:t> of 7</a:t>
            </a:r>
          </a:p>
        </p:txBody>
      </p:sp>
    </p:spTree>
    <p:extLst>
      <p:ext uri="{BB962C8B-B14F-4D97-AF65-F5344CB8AC3E}">
        <p14:creationId xmlns:p14="http://schemas.microsoft.com/office/powerpoint/2010/main" val="308303588"/>
      </p:ext>
    </p:extLst>
  </p:cSld>
  <p:clrMap bg1="lt1" tx1="dk1" bg2="lt2" tx2="dk2" accent1="accent1" accent2="accent2" accent3="accent3" accent4="accent4" accent5="accent5" accent6="accent6" hlink="hlink" folHlink="folHlink"/>
  <p:sldLayoutIdLst>
    <p:sldLayoutId id="2147483797" r:id="rId1"/>
    <p:sldLayoutId id="2147483814" r:id="rId2"/>
    <p:sldLayoutId id="2147483815" r:id="rId3"/>
    <p:sldLayoutId id="2147483813" r:id="rId4"/>
    <p:sldLayoutId id="2147483816" r:id="rId5"/>
  </p:sldLayoutIdLst>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9388" indent="-179388" algn="l" defTabSz="685800" rtl="0" eaLnBrk="1" latinLnBrk="0" hangingPunct="1">
        <a:lnSpc>
          <a:spcPct val="90000"/>
        </a:lnSpc>
        <a:spcBef>
          <a:spcPts val="750"/>
        </a:spcBef>
        <a:buFont typeface="Arial" panose="020B0604020202020204" pitchFamily="34" charset="0"/>
        <a:buChar char="•"/>
        <a:defRPr sz="2400" b="0" kern="1200">
          <a:solidFill>
            <a:schemeClr val="tx1"/>
          </a:solidFill>
          <a:latin typeface="Helvetica" pitchFamily="2" charset="0"/>
          <a:ea typeface="Helvetica" pitchFamily="2" charset="0"/>
          <a:cs typeface="Arial" charset="0"/>
        </a:defRPr>
      </a:lvl1pPr>
      <a:lvl2pPr marL="357188" indent="-177800" algn="l" defTabSz="685800" rtl="0" eaLnBrk="1" latinLnBrk="0" hangingPunct="1">
        <a:lnSpc>
          <a:spcPct val="90000"/>
        </a:lnSpc>
        <a:spcBef>
          <a:spcPts val="375"/>
        </a:spcBef>
        <a:buFont typeface="Arial" panose="020B0604020202020204" pitchFamily="34" charset="0"/>
        <a:buChar char="•"/>
        <a:defRPr sz="2400" b="0" kern="1200">
          <a:solidFill>
            <a:schemeClr val="tx1"/>
          </a:solidFill>
          <a:latin typeface="Helvetica" pitchFamily="2" charset="0"/>
          <a:ea typeface="Helvetica" pitchFamily="2" charset="0"/>
          <a:cs typeface="Arial" charset="0"/>
        </a:defRPr>
      </a:lvl2pPr>
      <a:lvl3pPr marL="536575" indent="-179388" algn="l" defTabSz="685800" rtl="0" eaLnBrk="1" latinLnBrk="0" hangingPunct="1">
        <a:lnSpc>
          <a:spcPct val="90000"/>
        </a:lnSpc>
        <a:spcBef>
          <a:spcPts val="375"/>
        </a:spcBef>
        <a:buFont typeface="Arial" panose="020B0604020202020204" pitchFamily="34" charset="0"/>
        <a:buChar char="•"/>
        <a:tabLst>
          <a:tab pos="447675" algn="l"/>
        </a:tabLst>
        <a:defRPr sz="2400" b="0" kern="1200">
          <a:solidFill>
            <a:schemeClr val="tx1"/>
          </a:solidFill>
          <a:latin typeface="Helvetica" pitchFamily="2" charset="0"/>
          <a:ea typeface="Helvetica" pitchFamily="2" charset="0"/>
          <a:cs typeface="Arial" charset="0"/>
        </a:defRPr>
      </a:lvl3pPr>
      <a:lvl4pPr marL="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Helvetica" pitchFamily="2" charset="0"/>
          <a:ea typeface="Helvetica" pitchFamily="2" charset="0"/>
          <a:cs typeface="Arial" charset="0"/>
        </a:defRPr>
      </a:lvl4pPr>
      <a:lvl5pPr marL="90000" indent="-90000" algn="l" defTabSz="685800" rtl="0" eaLnBrk="1" latinLnBrk="0" hangingPunct="1">
        <a:lnSpc>
          <a:spcPct val="90000"/>
        </a:lnSpc>
        <a:spcBef>
          <a:spcPts val="375"/>
        </a:spcBef>
        <a:buFont typeface="Arial" panose="020B0604020202020204" pitchFamily="34" charset="0"/>
        <a:buChar char="•"/>
        <a:defRPr sz="1000" b="1" kern="1200">
          <a:solidFill>
            <a:schemeClr val="tx1"/>
          </a:solidFill>
          <a:latin typeface="Helvetica" pitchFamily="2" charset="0"/>
          <a:ea typeface="Helvetica" pitchFamily="2" charset="0"/>
          <a:cs typeface="Arial"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solidFill>
                  <a:srgbClr val="0097A9"/>
                </a:solidFill>
                <a:latin typeface="Helvetica" pitchFamily="2" charset="0"/>
                <a:cs typeface="Arial" panose="020B0604020202020204" pitchFamily="34" charset="0"/>
              </a:rPr>
              <a:t>Short term energy load forecasting for commercial buildings</a:t>
            </a:r>
          </a:p>
        </p:txBody>
      </p:sp>
      <p:sp>
        <p:nvSpPr>
          <p:cNvPr id="12" name="Content Placeholder 11"/>
          <p:cNvSpPr>
            <a:spLocks noGrp="1"/>
          </p:cNvSpPr>
          <p:nvPr>
            <p:ph idx="1"/>
          </p:nvPr>
        </p:nvSpPr>
        <p:spPr/>
        <p:txBody>
          <a:bodyPr anchor="b">
            <a:normAutofit/>
          </a:bodyPr>
          <a:lstStyle/>
          <a:p>
            <a:pPr marL="0" indent="0">
              <a:buNone/>
            </a:pPr>
            <a:endParaRPr lang="en-US" dirty="0">
              <a:latin typeface="Arial" panose="020B0604020202020204" pitchFamily="34" charset="0"/>
              <a:cs typeface="Arial" panose="020B0604020202020204" pitchFamily="34" charset="0"/>
            </a:endParaRPr>
          </a:p>
          <a:p>
            <a:pPr marL="0" indent="0">
              <a:buNone/>
            </a:pPr>
            <a:r>
              <a:rPr lang="en-US" sz="3200" b="0" dirty="0">
                <a:solidFill>
                  <a:srgbClr val="0097A9"/>
                </a:solidFill>
                <a:latin typeface="Helvetica" pitchFamily="2" charset="0"/>
                <a:cs typeface="Arial" panose="020B0604020202020204" pitchFamily="34" charset="0"/>
              </a:rPr>
              <a:t>David Sal</a:t>
            </a:r>
            <a:br>
              <a:rPr lang="en-US" sz="3200" b="0" dirty="0">
                <a:solidFill>
                  <a:srgbClr val="0097A9"/>
                </a:solidFill>
                <a:latin typeface="Helvetica" pitchFamily="2" charset="0"/>
                <a:cs typeface="Arial" panose="020B0604020202020204" pitchFamily="34" charset="0"/>
              </a:rPr>
            </a:br>
            <a:br>
              <a:rPr lang="en-US" sz="3200" b="0" dirty="0">
                <a:solidFill>
                  <a:srgbClr val="0097A9"/>
                </a:solidFill>
                <a:latin typeface="Helvetica" pitchFamily="2" charset="0"/>
                <a:cs typeface="Arial" panose="020B0604020202020204" pitchFamily="34" charset="0"/>
              </a:rPr>
            </a:br>
            <a:r>
              <a:rPr lang="en-US" sz="2400" b="0" dirty="0">
                <a:solidFill>
                  <a:srgbClr val="0097A9"/>
                </a:solidFill>
                <a:latin typeface="Helvetica" pitchFamily="2" charset="0"/>
                <a:cs typeface="Arial" panose="020B0604020202020204" pitchFamily="34" charset="0"/>
              </a:rPr>
              <a:t>Supervisor: Dr Ryan Grammenos</a:t>
            </a:r>
            <a:endParaRPr lang="en-US" sz="1800" b="0" dirty="0">
              <a:solidFill>
                <a:srgbClr val="0097A9"/>
              </a:solidFill>
              <a:latin typeface="Helvetica" pitchFamily="2" charset="0"/>
              <a:cs typeface="Arial" panose="020B0604020202020204" pitchFamily="34" charset="0"/>
            </a:endParaRPr>
          </a:p>
        </p:txBody>
      </p:sp>
      <p:sp>
        <p:nvSpPr>
          <p:cNvPr id="13" name="Text Placeholder 12"/>
          <p:cNvSpPr>
            <a:spLocks noGrp="1"/>
          </p:cNvSpPr>
          <p:nvPr>
            <p:ph type="body" sz="quarter" idx="12"/>
          </p:nvPr>
        </p:nvSpPr>
        <p:spPr/>
        <p:txBody>
          <a:bodyPr/>
          <a:lstStyle/>
          <a:p>
            <a:pPr>
              <a:lnSpc>
                <a:spcPct val="114000"/>
              </a:lnSpc>
            </a:pPr>
            <a:r>
              <a:rPr lang="en-US" dirty="0">
                <a:latin typeface="Helvetica" pitchFamily="2" charset="0"/>
              </a:rPr>
              <a:t>Department of Electronic &amp; Electrical Engineering</a:t>
            </a:r>
            <a:br>
              <a:rPr lang="en-US" dirty="0">
                <a:latin typeface="Helvetica" pitchFamily="2" charset="0"/>
              </a:rPr>
            </a:br>
            <a:r>
              <a:rPr lang="en-US" dirty="0">
                <a:latin typeface="Helvetica" pitchFamily="2" charset="0"/>
              </a:rPr>
              <a:t>Faculty of Engineering Sciences</a:t>
            </a:r>
          </a:p>
        </p:txBody>
      </p:sp>
    </p:spTree>
    <p:extLst>
      <p:ext uri="{BB962C8B-B14F-4D97-AF65-F5344CB8AC3E}">
        <p14:creationId xmlns:p14="http://schemas.microsoft.com/office/powerpoint/2010/main" val="46775810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E0185D-7418-4EF7-BE52-7B4AD0E6AB82}"/>
              </a:ext>
            </a:extLst>
          </p:cNvPr>
          <p:cNvSpPr>
            <a:spLocks noGrp="1"/>
          </p:cNvSpPr>
          <p:nvPr>
            <p:ph type="body" sz="quarter" idx="13"/>
          </p:nvPr>
        </p:nvSpPr>
        <p:spPr/>
        <p:txBody>
          <a:bodyPr/>
          <a:lstStyle/>
          <a:p>
            <a:r>
              <a:rPr lang="en-US" sz="2800" dirty="0">
                <a:solidFill>
                  <a:srgbClr val="0097A9"/>
                </a:solidFill>
                <a:latin typeface="Helvetica" pitchFamily="2" charset="0"/>
              </a:rPr>
              <a:t>Problem statement</a:t>
            </a:r>
          </a:p>
          <a:p>
            <a:endParaRPr lang="en-GB" dirty="0"/>
          </a:p>
        </p:txBody>
      </p:sp>
      <p:sp>
        <p:nvSpPr>
          <p:cNvPr id="3" name="Content Placeholder 2">
            <a:extLst>
              <a:ext uri="{FF2B5EF4-FFF2-40B4-BE49-F238E27FC236}">
                <a16:creationId xmlns:a16="http://schemas.microsoft.com/office/drawing/2014/main" id="{5772BE96-782A-427F-BD93-C36CFB0249A7}"/>
              </a:ext>
            </a:extLst>
          </p:cNvPr>
          <p:cNvSpPr>
            <a:spLocks noGrp="1"/>
          </p:cNvSpPr>
          <p:nvPr>
            <p:ph sz="quarter" idx="14"/>
          </p:nvPr>
        </p:nvSpPr>
        <p:spPr>
          <a:xfrm>
            <a:off x="630000" y="1384631"/>
            <a:ext cx="7887600" cy="3128578"/>
          </a:xfrm>
        </p:spPr>
        <p:txBody>
          <a:bodyPr>
            <a:normAutofit lnSpcReduction="10000"/>
          </a:bodyPr>
          <a:lstStyle/>
          <a:p>
            <a:pPr marL="0" indent="0" algn="just">
              <a:lnSpc>
                <a:spcPct val="114000"/>
              </a:lnSpc>
              <a:buNone/>
            </a:pPr>
            <a:r>
              <a:rPr lang="en-US" sz="1900" b="0" dirty="0">
                <a:solidFill>
                  <a:srgbClr val="003D4C"/>
                </a:solidFill>
                <a:latin typeface="Helvetica" pitchFamily="2" charset="0"/>
              </a:rPr>
              <a:t>Datasets with energy load measurements in kWh taken every 30 mins.</a:t>
            </a:r>
          </a:p>
          <a:p>
            <a:pPr marL="0" indent="0" algn="just">
              <a:lnSpc>
                <a:spcPct val="114000"/>
              </a:lnSpc>
              <a:buNone/>
            </a:pPr>
            <a:r>
              <a:rPr lang="en-US" sz="1900" dirty="0">
                <a:solidFill>
                  <a:srgbClr val="003D4C"/>
                </a:solidFill>
              </a:rPr>
              <a:t>2 separate buildings both located at IBM Hursley Site, UK:</a:t>
            </a:r>
          </a:p>
          <a:p>
            <a:pPr>
              <a:lnSpc>
                <a:spcPct val="114000"/>
              </a:lnSpc>
              <a:buFont typeface="Wingdings" panose="05000000000000000000" pitchFamily="2" charset="2"/>
              <a:buChar char="Ø"/>
            </a:pPr>
            <a:endParaRPr lang="en-US" sz="1900" dirty="0">
              <a:solidFill>
                <a:srgbClr val="003D4C"/>
              </a:solidFill>
            </a:endParaRPr>
          </a:p>
          <a:p>
            <a:pPr>
              <a:lnSpc>
                <a:spcPct val="114000"/>
              </a:lnSpc>
              <a:buFont typeface="Wingdings" panose="05000000000000000000" pitchFamily="2" charset="2"/>
              <a:buChar char="Ø"/>
            </a:pPr>
            <a:endParaRPr lang="en-US" sz="1900" dirty="0">
              <a:solidFill>
                <a:srgbClr val="003D4C"/>
              </a:solidFill>
            </a:endParaRPr>
          </a:p>
          <a:p>
            <a:pPr>
              <a:lnSpc>
                <a:spcPct val="114000"/>
              </a:lnSpc>
              <a:buFont typeface="Wingdings" panose="05000000000000000000" pitchFamily="2" charset="2"/>
              <a:buChar char="Ø"/>
            </a:pPr>
            <a:endParaRPr lang="en-US" sz="1900" dirty="0">
              <a:solidFill>
                <a:srgbClr val="003D4C"/>
              </a:solidFill>
            </a:endParaRPr>
          </a:p>
          <a:p>
            <a:pPr>
              <a:lnSpc>
                <a:spcPct val="114000"/>
              </a:lnSpc>
              <a:buFont typeface="Wingdings" panose="05000000000000000000" pitchFamily="2" charset="2"/>
              <a:buChar char="Ø"/>
            </a:pPr>
            <a:endParaRPr lang="en-US" sz="1900" b="0" dirty="0">
              <a:solidFill>
                <a:srgbClr val="003D4C"/>
              </a:solidFill>
              <a:latin typeface="Helvetica" pitchFamily="2" charset="0"/>
            </a:endParaRPr>
          </a:p>
          <a:p>
            <a:pPr marL="0" indent="0" algn="just">
              <a:lnSpc>
                <a:spcPct val="114000"/>
              </a:lnSpc>
              <a:buNone/>
            </a:pPr>
            <a:r>
              <a:rPr lang="en-US" sz="1900" b="1" dirty="0">
                <a:solidFill>
                  <a:srgbClr val="003D4C"/>
                </a:solidFill>
                <a:latin typeface="Helvetica" pitchFamily="2" charset="0"/>
              </a:rPr>
              <a:t>Goal</a:t>
            </a:r>
            <a:r>
              <a:rPr lang="en-US" sz="1900" b="0" dirty="0">
                <a:solidFill>
                  <a:srgbClr val="003D4C"/>
                </a:solidFill>
                <a:latin typeface="Helvetica" pitchFamily="2" charset="0"/>
              </a:rPr>
              <a:t>: Make accurate energy load forecasts for the day ahead with Mean Average Percentage Error (MAPE) of </a:t>
            </a:r>
            <a:r>
              <a:rPr lang="en-US" sz="1900" b="0" u="sng" dirty="0">
                <a:solidFill>
                  <a:srgbClr val="003D4C"/>
                </a:solidFill>
                <a:latin typeface="Helvetica" pitchFamily="2" charset="0"/>
              </a:rPr>
              <a:t>less than 5%.</a:t>
            </a:r>
          </a:p>
          <a:p>
            <a:pPr marL="0" indent="0">
              <a:buNone/>
            </a:pPr>
            <a:endParaRPr lang="en-GB" dirty="0"/>
          </a:p>
        </p:txBody>
      </p:sp>
      <p:graphicFrame>
        <p:nvGraphicFramePr>
          <p:cNvPr id="4" name="Table 5">
            <a:extLst>
              <a:ext uri="{FF2B5EF4-FFF2-40B4-BE49-F238E27FC236}">
                <a16:creationId xmlns:a16="http://schemas.microsoft.com/office/drawing/2014/main" id="{98AB94B9-441C-4F8E-976F-4AA18E883CA9}"/>
              </a:ext>
            </a:extLst>
          </p:cNvPr>
          <p:cNvGraphicFramePr>
            <a:graphicFrameLocks noGrp="1"/>
          </p:cNvGraphicFramePr>
          <p:nvPr>
            <p:extLst>
              <p:ext uri="{D42A27DB-BD31-4B8C-83A1-F6EECF244321}">
                <p14:modId xmlns:p14="http://schemas.microsoft.com/office/powerpoint/2010/main" val="1652645611"/>
              </p:ext>
            </p:extLst>
          </p:nvPr>
        </p:nvGraphicFramePr>
        <p:xfrm>
          <a:off x="731520" y="2254475"/>
          <a:ext cx="7657106" cy="1388890"/>
        </p:xfrm>
        <a:graphic>
          <a:graphicData uri="http://schemas.openxmlformats.org/drawingml/2006/table">
            <a:tbl>
              <a:tblPr firstRow="1" bandRow="1">
                <a:tableStyleId>{5C22544A-7EE6-4342-B048-85BDC9FD1C3A}</a:tableStyleId>
              </a:tblPr>
              <a:tblGrid>
                <a:gridCol w="3828553">
                  <a:extLst>
                    <a:ext uri="{9D8B030D-6E8A-4147-A177-3AD203B41FA5}">
                      <a16:colId xmlns:a16="http://schemas.microsoft.com/office/drawing/2014/main" val="3649050330"/>
                    </a:ext>
                  </a:extLst>
                </a:gridCol>
                <a:gridCol w="3828553">
                  <a:extLst>
                    <a:ext uri="{9D8B030D-6E8A-4147-A177-3AD203B41FA5}">
                      <a16:colId xmlns:a16="http://schemas.microsoft.com/office/drawing/2014/main" val="2446150187"/>
                    </a:ext>
                  </a:extLst>
                </a:gridCol>
              </a:tblGrid>
              <a:tr h="357614">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dirty="0">
                          <a:solidFill>
                            <a:srgbClr val="003D4C"/>
                          </a:solidFill>
                          <a:latin typeface="Helvetica" panose="020B0604020202020204" pitchFamily="34" charset="0"/>
                          <a:cs typeface="Helvetica" panose="020B0604020202020204" pitchFamily="34" charset="0"/>
                        </a:rPr>
                        <a:t>Hursley House (HH)</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dirty="0">
                          <a:solidFill>
                            <a:srgbClr val="003D4C"/>
                          </a:solidFill>
                          <a:latin typeface="Helvetica" panose="020B0604020202020204" pitchFamily="34" charset="0"/>
                          <a:cs typeface="Helvetica" panose="020B0604020202020204" pitchFamily="34" charset="0"/>
                        </a:rPr>
                        <a:t>D East Block (DE)</a:t>
                      </a:r>
                    </a:p>
                  </a:txBody>
                  <a:tcPr/>
                </a:tc>
                <a:extLst>
                  <a:ext uri="{0D108BD9-81ED-4DB2-BD59-A6C34878D82A}">
                    <a16:rowId xmlns:a16="http://schemas.microsoft.com/office/drawing/2014/main" val="2563649954"/>
                  </a:ext>
                </a:extLst>
              </a:tr>
              <a:tr h="992650">
                <a:tc>
                  <a:txBody>
                    <a:bodyPr/>
                    <a:lstStyle/>
                    <a:p>
                      <a:pPr marL="285750" indent="-285750">
                        <a:buFontTx/>
                        <a:buBlip>
                          <a:blip r:embed="rId3">
                            <a:extLst>
                              <a:ext uri="{96DAC541-7B7A-43D3-8B79-37D633B846F1}">
                                <asvg:svgBlip xmlns:asvg="http://schemas.microsoft.com/office/drawing/2016/SVG/main" r:embed="rId4"/>
                              </a:ext>
                            </a:extLst>
                          </a:blip>
                        </a:buBlip>
                      </a:pPr>
                      <a:r>
                        <a:rPr lang="en-GB" sz="1800" dirty="0">
                          <a:latin typeface="Helvetica" panose="020B0604020202020204" pitchFamily="34" charset="0"/>
                          <a:cs typeface="Helvetica" panose="020B0604020202020204" pitchFamily="34" charset="0"/>
                        </a:rPr>
                        <a:t>“Low tech” building</a:t>
                      </a:r>
                      <a:endParaRPr lang="de-DE" sz="1800" dirty="0">
                        <a:latin typeface="Helvetica" panose="020B0604020202020204" pitchFamily="34" charset="0"/>
                        <a:cs typeface="Helvetica" panose="020B0604020202020204" pitchFamily="34" charset="0"/>
                      </a:endParaRPr>
                    </a:p>
                    <a:p>
                      <a:pPr marL="285750" indent="-285750">
                        <a:buFontTx/>
                        <a:buBlip>
                          <a:blip r:embed="rId3">
                            <a:extLst>
                              <a:ext uri="{96DAC541-7B7A-43D3-8B79-37D633B846F1}">
                                <asvg:svgBlip xmlns:asvg="http://schemas.microsoft.com/office/drawing/2016/SVG/main" r:embed="rId4"/>
                              </a:ext>
                            </a:extLst>
                          </a:blip>
                        </a:buBlip>
                      </a:pPr>
                      <a:r>
                        <a:rPr lang="de-DE" sz="1800" dirty="0">
                          <a:latin typeface="Helvetica" panose="020B0604020202020204" pitchFamily="34" charset="0"/>
                          <a:cs typeface="Helvetica" panose="020B0604020202020204" pitchFamily="34" charset="0"/>
                        </a:rPr>
                        <a:t>Natural </a:t>
                      </a:r>
                      <a:r>
                        <a:rPr lang="de-DE" sz="1800" dirty="0" err="1">
                          <a:latin typeface="Helvetica" panose="020B0604020202020204" pitchFamily="34" charset="0"/>
                          <a:cs typeface="Helvetica" panose="020B0604020202020204" pitchFamily="34" charset="0"/>
                        </a:rPr>
                        <a:t>ventillation</a:t>
                      </a:r>
                      <a:r>
                        <a:rPr lang="de-DE" sz="1800" dirty="0">
                          <a:latin typeface="Helvetica" panose="020B0604020202020204" pitchFamily="34" charset="0"/>
                          <a:cs typeface="Helvetica" panose="020B0604020202020204" pitchFamily="34" charset="0"/>
                        </a:rPr>
                        <a:t> </a:t>
                      </a:r>
                      <a:r>
                        <a:rPr lang="de-DE" sz="1800" dirty="0" err="1">
                          <a:latin typeface="Helvetica" panose="020B0604020202020204" pitchFamily="34" charset="0"/>
                          <a:cs typeface="Helvetica" panose="020B0604020202020204" pitchFamily="34" charset="0"/>
                        </a:rPr>
                        <a:t>only</a:t>
                      </a:r>
                      <a:endParaRPr lang="de-DE" sz="1800" dirty="0">
                        <a:latin typeface="Helvetica" panose="020B0604020202020204" pitchFamily="34" charset="0"/>
                        <a:cs typeface="Helvetica" panose="020B0604020202020204" pitchFamily="34" charset="0"/>
                      </a:endParaRPr>
                    </a:p>
                    <a:p>
                      <a:pPr marL="285750" indent="-285750">
                        <a:buFontTx/>
                        <a:buBlip>
                          <a:blip r:embed="rId3">
                            <a:extLst>
                              <a:ext uri="{96DAC541-7B7A-43D3-8B79-37D633B846F1}">
                                <asvg:svgBlip xmlns:asvg="http://schemas.microsoft.com/office/drawing/2016/SVG/main" r:embed="rId4"/>
                              </a:ext>
                            </a:extLst>
                          </a:blip>
                        </a:buBlip>
                      </a:pPr>
                      <a:r>
                        <a:rPr lang="de-DE" sz="1800" dirty="0" err="1">
                          <a:latin typeface="Helvetica" panose="020B0604020202020204" pitchFamily="34" charset="0"/>
                          <a:cs typeface="Helvetica" panose="020B0604020202020204" pitchFamily="34" charset="0"/>
                        </a:rPr>
                        <a:t>Heating</a:t>
                      </a:r>
                      <a:r>
                        <a:rPr lang="de-DE" sz="1800" dirty="0">
                          <a:latin typeface="Helvetica" panose="020B0604020202020204" pitchFamily="34" charset="0"/>
                          <a:cs typeface="Helvetica" panose="020B0604020202020204" pitchFamily="34" charset="0"/>
                        </a:rPr>
                        <a:t>: </a:t>
                      </a:r>
                      <a:r>
                        <a:rPr lang="de-DE" sz="1800" dirty="0" err="1">
                          <a:latin typeface="Helvetica" panose="020B0604020202020204" pitchFamily="34" charset="0"/>
                          <a:cs typeface="Helvetica" panose="020B0604020202020204" pitchFamily="34" charset="0"/>
                        </a:rPr>
                        <a:t>wet</a:t>
                      </a:r>
                      <a:r>
                        <a:rPr lang="de-DE" sz="1800" dirty="0">
                          <a:latin typeface="Helvetica" panose="020B0604020202020204" pitchFamily="34" charset="0"/>
                          <a:cs typeface="Helvetica" panose="020B0604020202020204" pitchFamily="34" charset="0"/>
                        </a:rPr>
                        <a:t> </a:t>
                      </a:r>
                      <a:r>
                        <a:rPr lang="de-DE" sz="1800" dirty="0" err="1">
                          <a:latin typeface="Helvetica" panose="020B0604020202020204" pitchFamily="34" charset="0"/>
                          <a:cs typeface="Helvetica" panose="020B0604020202020204" pitchFamily="34" charset="0"/>
                        </a:rPr>
                        <a:t>water</a:t>
                      </a:r>
                      <a:r>
                        <a:rPr lang="de-DE" sz="1800" dirty="0">
                          <a:latin typeface="Helvetica" panose="020B0604020202020204" pitchFamily="34" charset="0"/>
                          <a:cs typeface="Helvetica" panose="020B0604020202020204" pitchFamily="34" charset="0"/>
                        </a:rPr>
                        <a:t> </a:t>
                      </a:r>
                      <a:r>
                        <a:rPr lang="de-DE" sz="1800" dirty="0" err="1">
                          <a:latin typeface="Helvetica" panose="020B0604020202020204" pitchFamily="34" charset="0"/>
                          <a:cs typeface="Helvetica" panose="020B0604020202020204" pitchFamily="34" charset="0"/>
                        </a:rPr>
                        <a:t>system</a:t>
                      </a:r>
                      <a:endParaRPr lang="en-GB" sz="1800" dirty="0">
                        <a:latin typeface="Helvetica" panose="020B0604020202020204" pitchFamily="34" charset="0"/>
                        <a:cs typeface="Helvetica" panose="020B0604020202020204" pitchFamily="34" charset="0"/>
                      </a:endParaRPr>
                    </a:p>
                  </a:txBody>
                  <a:tcPr/>
                </a:tc>
                <a:tc>
                  <a:txBody>
                    <a:bodyPr/>
                    <a:lstStyle/>
                    <a:p>
                      <a:pPr marL="285750" indent="-285750">
                        <a:buFontTx/>
                        <a:buBlip>
                          <a:blip r:embed="rId3">
                            <a:extLst>
                              <a:ext uri="{96DAC541-7B7A-43D3-8B79-37D633B846F1}">
                                <asvg:svgBlip xmlns:asvg="http://schemas.microsoft.com/office/drawing/2016/SVG/main" r:embed="rId4"/>
                              </a:ext>
                            </a:extLst>
                          </a:blip>
                        </a:buBlip>
                      </a:pPr>
                      <a:r>
                        <a:rPr lang="en-GB" sz="1800" dirty="0">
                          <a:latin typeface="Helvetica" panose="020B0604020202020204" pitchFamily="34" charset="0"/>
                          <a:cs typeface="Helvetica" panose="020B0604020202020204" pitchFamily="34" charset="0"/>
                        </a:rPr>
                        <a:t>“High tech” building</a:t>
                      </a:r>
                    </a:p>
                    <a:p>
                      <a:pPr marL="285750" indent="-285750">
                        <a:buFontTx/>
                        <a:buBlip>
                          <a:blip r:embed="rId3">
                            <a:extLst>
                              <a:ext uri="{96DAC541-7B7A-43D3-8B79-37D633B846F1}">
                                <asvg:svgBlip xmlns:asvg="http://schemas.microsoft.com/office/drawing/2016/SVG/main" r:embed="rId4"/>
                              </a:ext>
                            </a:extLst>
                          </a:blip>
                        </a:buBlip>
                      </a:pPr>
                      <a:r>
                        <a:rPr lang="en-GB" sz="1800" dirty="0">
                          <a:latin typeface="Helvetica" panose="020B0604020202020204" pitchFamily="34" charset="0"/>
                          <a:cs typeface="Helvetica" panose="020B0604020202020204" pitchFamily="34" charset="0"/>
                        </a:rPr>
                        <a:t>Mechanical </a:t>
                      </a:r>
                      <a:r>
                        <a:rPr lang="en-GB" sz="1800" dirty="0" err="1">
                          <a:latin typeface="Helvetica" panose="020B0604020202020204" pitchFamily="34" charset="0"/>
                          <a:cs typeface="Helvetica" panose="020B0604020202020204" pitchFamily="34" charset="0"/>
                        </a:rPr>
                        <a:t>ventillation</a:t>
                      </a:r>
                      <a:r>
                        <a:rPr lang="en-GB" sz="1800" dirty="0">
                          <a:latin typeface="Helvetica" panose="020B0604020202020204" pitchFamily="34" charset="0"/>
                          <a:cs typeface="Helvetica" panose="020B0604020202020204" pitchFamily="34" charset="0"/>
                        </a:rPr>
                        <a:t> with HVAC plant</a:t>
                      </a:r>
                      <a:endParaRPr lang="de-DE" sz="180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1157355587"/>
                  </a:ext>
                </a:extLst>
              </a:tr>
            </a:tbl>
          </a:graphicData>
        </a:graphic>
      </p:graphicFrame>
    </p:spTree>
    <p:extLst>
      <p:ext uri="{BB962C8B-B14F-4D97-AF65-F5344CB8AC3E}">
        <p14:creationId xmlns:p14="http://schemas.microsoft.com/office/powerpoint/2010/main" val="355874903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E4E441-49AE-4D15-AD34-F5973D60B20C}"/>
              </a:ext>
            </a:extLst>
          </p:cNvPr>
          <p:cNvSpPr>
            <a:spLocks noGrp="1"/>
          </p:cNvSpPr>
          <p:nvPr>
            <p:ph type="body" sz="quarter" idx="13"/>
          </p:nvPr>
        </p:nvSpPr>
        <p:spPr>
          <a:xfrm>
            <a:off x="341907" y="771426"/>
            <a:ext cx="7887600" cy="525740"/>
          </a:xfrm>
        </p:spPr>
        <p:txBody>
          <a:bodyPr>
            <a:normAutofit/>
          </a:bodyPr>
          <a:lstStyle/>
          <a:p>
            <a:r>
              <a:rPr lang="en-US" sz="2800" dirty="0">
                <a:solidFill>
                  <a:srgbClr val="0097A9"/>
                </a:solidFill>
                <a:latin typeface="Helvetica" pitchFamily="2" charset="0"/>
              </a:rPr>
              <a:t>Phase 1: Data preprocessing</a:t>
            </a:r>
          </a:p>
          <a:p>
            <a:endParaRPr lang="en-GB" dirty="0"/>
          </a:p>
        </p:txBody>
      </p:sp>
      <p:sp>
        <p:nvSpPr>
          <p:cNvPr id="3" name="Content Placeholder 2">
            <a:extLst>
              <a:ext uri="{FF2B5EF4-FFF2-40B4-BE49-F238E27FC236}">
                <a16:creationId xmlns:a16="http://schemas.microsoft.com/office/drawing/2014/main" id="{EA97E746-0A5F-4507-9EC0-45D53E33CF44}"/>
              </a:ext>
            </a:extLst>
          </p:cNvPr>
          <p:cNvSpPr>
            <a:spLocks noGrp="1"/>
          </p:cNvSpPr>
          <p:nvPr>
            <p:ph sz="quarter" idx="14"/>
          </p:nvPr>
        </p:nvSpPr>
        <p:spPr>
          <a:xfrm>
            <a:off x="341907" y="1386000"/>
            <a:ext cx="4508390" cy="3757500"/>
          </a:xfrm>
        </p:spPr>
        <p:txBody>
          <a:bodyPr>
            <a:noAutofit/>
          </a:bodyPr>
          <a:lstStyle/>
          <a:p>
            <a:pPr marL="0" indent="0" algn="just">
              <a:buNone/>
            </a:pPr>
            <a:r>
              <a:rPr lang="en-GB" sz="1800" dirty="0"/>
              <a:t>Identified outliers using statistics (z-score)</a:t>
            </a:r>
          </a:p>
          <a:p>
            <a:pPr marL="0" indent="0" algn="just">
              <a:buNone/>
            </a:pPr>
            <a:r>
              <a:rPr lang="en-GB" sz="1800" dirty="0"/>
              <a:t>When visualizing it was identified that outliers in both buildings follow patterns:</a:t>
            </a:r>
          </a:p>
          <a:p>
            <a:pPr algn="just"/>
            <a:r>
              <a:rPr lang="en-GB" sz="1800" dirty="0"/>
              <a:t>Low value-missing value-outlier</a:t>
            </a:r>
          </a:p>
          <a:p>
            <a:pPr marL="0" indent="0" algn="just">
              <a:buNone/>
            </a:pPr>
            <a:r>
              <a:rPr lang="en-GB" sz="1800" dirty="0"/>
              <a:t>  (shown on the figure on the right)</a:t>
            </a:r>
          </a:p>
          <a:p>
            <a:pPr algn="just"/>
            <a:r>
              <a:rPr lang="en-GB" sz="1800" dirty="0"/>
              <a:t>Multiple missing values-outlier</a:t>
            </a:r>
          </a:p>
          <a:p>
            <a:pPr algn="just"/>
            <a:r>
              <a:rPr lang="en-GB" sz="1800" dirty="0"/>
              <a:t>Low value - high value</a:t>
            </a:r>
          </a:p>
          <a:p>
            <a:pPr marL="0" indent="0" algn="just">
              <a:buNone/>
            </a:pPr>
            <a:r>
              <a:rPr lang="en-GB" sz="1800" dirty="0"/>
              <a:t>For all outliers, apportioning the sum across the pattern proved to be a realistic solution that preserved information.</a:t>
            </a:r>
          </a:p>
          <a:p>
            <a:pPr algn="just"/>
            <a:endParaRPr lang="en-GB" sz="1800" dirty="0"/>
          </a:p>
          <a:p>
            <a:pPr algn="just"/>
            <a:endParaRPr lang="en-GB" sz="1800" dirty="0"/>
          </a:p>
          <a:p>
            <a:pPr algn="just"/>
            <a:endParaRPr lang="en-GB" sz="1800" dirty="0"/>
          </a:p>
        </p:txBody>
      </p:sp>
      <p:pic>
        <p:nvPicPr>
          <p:cNvPr id="10" name="Picture 9">
            <a:extLst>
              <a:ext uri="{FF2B5EF4-FFF2-40B4-BE49-F238E27FC236}">
                <a16:creationId xmlns:a16="http://schemas.microsoft.com/office/drawing/2014/main" id="{3E1B4CE6-440C-4526-AC3A-D66284CDFF22}"/>
              </a:ext>
            </a:extLst>
          </p:cNvPr>
          <p:cNvPicPr>
            <a:picLocks noChangeAspect="1"/>
          </p:cNvPicPr>
          <p:nvPr/>
        </p:nvPicPr>
        <p:blipFill>
          <a:blip r:embed="rId3"/>
          <a:stretch>
            <a:fillRect/>
          </a:stretch>
        </p:blipFill>
        <p:spPr>
          <a:xfrm>
            <a:off x="4953662" y="1384631"/>
            <a:ext cx="3746817" cy="3346395"/>
          </a:xfrm>
          <a:prstGeom prst="rect">
            <a:avLst/>
          </a:prstGeom>
        </p:spPr>
      </p:pic>
    </p:spTree>
    <p:extLst>
      <p:ext uri="{BB962C8B-B14F-4D97-AF65-F5344CB8AC3E}">
        <p14:creationId xmlns:p14="http://schemas.microsoft.com/office/powerpoint/2010/main" val="378375071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1169A1-772C-4B01-9D7F-2B93DB515156}"/>
              </a:ext>
            </a:extLst>
          </p:cNvPr>
          <p:cNvSpPr>
            <a:spLocks noGrp="1"/>
          </p:cNvSpPr>
          <p:nvPr>
            <p:ph type="body" sz="quarter" idx="13"/>
          </p:nvPr>
        </p:nvSpPr>
        <p:spPr/>
        <p:txBody>
          <a:bodyPr/>
          <a:lstStyle/>
          <a:p>
            <a:r>
              <a:rPr lang="en-US" sz="2800" dirty="0">
                <a:solidFill>
                  <a:srgbClr val="0097A9"/>
                </a:solidFill>
                <a:latin typeface="Helvetica" pitchFamily="2" charset="0"/>
              </a:rPr>
              <a:t>Data cleaning and enrichment</a:t>
            </a:r>
          </a:p>
          <a:p>
            <a:endParaRPr lang="en-GB" dirty="0"/>
          </a:p>
        </p:txBody>
      </p:sp>
      <p:sp>
        <p:nvSpPr>
          <p:cNvPr id="3" name="Content Placeholder 2">
            <a:extLst>
              <a:ext uri="{FF2B5EF4-FFF2-40B4-BE49-F238E27FC236}">
                <a16:creationId xmlns:a16="http://schemas.microsoft.com/office/drawing/2014/main" id="{D61AFF77-6BFE-48A7-A60F-AB9720DA3AF0}"/>
              </a:ext>
            </a:extLst>
          </p:cNvPr>
          <p:cNvSpPr>
            <a:spLocks noGrp="1"/>
          </p:cNvSpPr>
          <p:nvPr>
            <p:ph sz="quarter" idx="14"/>
          </p:nvPr>
        </p:nvSpPr>
        <p:spPr>
          <a:xfrm>
            <a:off x="630000" y="1386000"/>
            <a:ext cx="3942000" cy="3297318"/>
          </a:xfrm>
        </p:spPr>
        <p:txBody>
          <a:bodyPr>
            <a:normAutofit lnSpcReduction="10000"/>
          </a:bodyPr>
          <a:lstStyle/>
          <a:p>
            <a:pPr marL="0" indent="0" algn="just">
              <a:lnSpc>
                <a:spcPct val="113000"/>
              </a:lnSpc>
              <a:buNone/>
            </a:pPr>
            <a:r>
              <a:rPr lang="en-US" sz="1800" b="0" dirty="0">
                <a:solidFill>
                  <a:srgbClr val="003D4C"/>
                </a:solidFill>
                <a:latin typeface="Helvetica" pitchFamily="2" charset="0"/>
              </a:rPr>
              <a:t>Developed cleaning algorithm that cleans the outlier patterns.</a:t>
            </a:r>
          </a:p>
          <a:p>
            <a:pPr marL="0" indent="0" algn="just">
              <a:lnSpc>
                <a:spcPct val="113000"/>
              </a:lnSpc>
              <a:buNone/>
            </a:pPr>
            <a:r>
              <a:rPr lang="en-US" sz="1800" dirty="0">
                <a:solidFill>
                  <a:srgbClr val="003D4C"/>
                </a:solidFill>
              </a:rPr>
              <a:t>Manually cleaned remaining outliers in the dataset.</a:t>
            </a:r>
          </a:p>
          <a:p>
            <a:pPr marL="0" indent="0" algn="just">
              <a:lnSpc>
                <a:spcPct val="113000"/>
              </a:lnSpc>
              <a:buNone/>
            </a:pPr>
            <a:r>
              <a:rPr lang="en-US" sz="1800" b="0" dirty="0">
                <a:solidFill>
                  <a:srgbClr val="003D4C"/>
                </a:solidFill>
                <a:latin typeface="Helvetica" pitchFamily="2" charset="0"/>
              </a:rPr>
              <a:t>Enriched dataset with exogenous fac</a:t>
            </a:r>
            <a:r>
              <a:rPr lang="en-US" sz="1800" dirty="0">
                <a:solidFill>
                  <a:srgbClr val="003D4C"/>
                </a:solidFill>
              </a:rPr>
              <a:t>tors that influence energy load:</a:t>
            </a:r>
          </a:p>
          <a:p>
            <a:pPr algn="just">
              <a:lnSpc>
                <a:spcPct val="110000"/>
              </a:lnSpc>
              <a:spcBef>
                <a:spcPts val="0"/>
              </a:spcBef>
            </a:pPr>
            <a:r>
              <a:rPr lang="en-US" sz="1800" dirty="0">
                <a:solidFill>
                  <a:srgbClr val="003D4C"/>
                </a:solidFill>
              </a:rPr>
              <a:t>Temperature </a:t>
            </a:r>
          </a:p>
          <a:p>
            <a:pPr algn="just">
              <a:lnSpc>
                <a:spcPct val="110000"/>
              </a:lnSpc>
              <a:spcBef>
                <a:spcPts val="0"/>
              </a:spcBef>
            </a:pPr>
            <a:r>
              <a:rPr lang="en-US" sz="1800" dirty="0">
                <a:solidFill>
                  <a:srgbClr val="003D4C"/>
                </a:solidFill>
              </a:rPr>
              <a:t>Humidity</a:t>
            </a:r>
          </a:p>
          <a:p>
            <a:pPr algn="just">
              <a:lnSpc>
                <a:spcPct val="110000"/>
              </a:lnSpc>
              <a:spcBef>
                <a:spcPts val="0"/>
              </a:spcBef>
            </a:pPr>
            <a:r>
              <a:rPr lang="en-US" sz="1800" dirty="0">
                <a:solidFill>
                  <a:srgbClr val="003D4C"/>
                </a:solidFill>
              </a:rPr>
              <a:t>Feels like temperature (calculated using multiple exogenous factors)</a:t>
            </a:r>
          </a:p>
        </p:txBody>
      </p:sp>
      <p:sp>
        <p:nvSpPr>
          <p:cNvPr id="6" name="Rectangle 5">
            <a:extLst>
              <a:ext uri="{FF2B5EF4-FFF2-40B4-BE49-F238E27FC236}">
                <a16:creationId xmlns:a16="http://schemas.microsoft.com/office/drawing/2014/main" id="{8B428BA4-7391-45FD-88E7-79BC35BAF926}"/>
              </a:ext>
            </a:extLst>
          </p:cNvPr>
          <p:cNvSpPr/>
          <p:nvPr/>
        </p:nvSpPr>
        <p:spPr>
          <a:xfrm>
            <a:off x="4110823" y="1978807"/>
            <a:ext cx="553465" cy="1235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a:extLst>
              <a:ext uri="{FF2B5EF4-FFF2-40B4-BE49-F238E27FC236}">
                <a16:creationId xmlns:a16="http://schemas.microsoft.com/office/drawing/2014/main" id="{51422C4B-52CA-41B0-BCF2-D081D2D8A3EE}"/>
              </a:ext>
            </a:extLst>
          </p:cNvPr>
          <p:cNvPicPr>
            <a:picLocks noChangeAspect="1"/>
          </p:cNvPicPr>
          <p:nvPr/>
        </p:nvPicPr>
        <p:blipFill>
          <a:blip r:embed="rId3"/>
          <a:stretch>
            <a:fillRect/>
          </a:stretch>
        </p:blipFill>
        <p:spPr>
          <a:xfrm>
            <a:off x="4664288" y="1386000"/>
            <a:ext cx="4189267" cy="3184841"/>
          </a:xfrm>
          <a:prstGeom prst="rect">
            <a:avLst/>
          </a:prstGeom>
        </p:spPr>
      </p:pic>
    </p:spTree>
    <p:extLst>
      <p:ext uri="{BB962C8B-B14F-4D97-AF65-F5344CB8AC3E}">
        <p14:creationId xmlns:p14="http://schemas.microsoft.com/office/powerpoint/2010/main" val="313279365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4E831D-9D4A-46F9-A4AE-D03910221871}"/>
              </a:ext>
            </a:extLst>
          </p:cNvPr>
          <p:cNvSpPr>
            <a:spLocks noGrp="1"/>
          </p:cNvSpPr>
          <p:nvPr>
            <p:ph type="body" sz="quarter" idx="13"/>
          </p:nvPr>
        </p:nvSpPr>
        <p:spPr>
          <a:xfrm>
            <a:off x="335801" y="858891"/>
            <a:ext cx="7887600" cy="525740"/>
          </a:xfrm>
        </p:spPr>
        <p:txBody>
          <a:bodyPr/>
          <a:lstStyle/>
          <a:p>
            <a:r>
              <a:rPr lang="en-US" dirty="0"/>
              <a:t>Phase 2: Forecasting using the dataset</a:t>
            </a:r>
            <a:endParaRPr lang="en-GB" dirty="0"/>
          </a:p>
        </p:txBody>
      </p:sp>
      <p:sp>
        <p:nvSpPr>
          <p:cNvPr id="3" name="Content Placeholder 2">
            <a:extLst>
              <a:ext uri="{FF2B5EF4-FFF2-40B4-BE49-F238E27FC236}">
                <a16:creationId xmlns:a16="http://schemas.microsoft.com/office/drawing/2014/main" id="{764A3A7E-C6AE-4EDA-A879-B9A01A588F02}"/>
              </a:ext>
            </a:extLst>
          </p:cNvPr>
          <p:cNvSpPr>
            <a:spLocks noGrp="1"/>
          </p:cNvSpPr>
          <p:nvPr>
            <p:ph sz="quarter" idx="14"/>
          </p:nvPr>
        </p:nvSpPr>
        <p:spPr>
          <a:xfrm>
            <a:off x="335801" y="1385999"/>
            <a:ext cx="5850313" cy="3384783"/>
          </a:xfrm>
        </p:spPr>
        <p:txBody>
          <a:bodyPr>
            <a:normAutofit lnSpcReduction="10000"/>
          </a:bodyPr>
          <a:lstStyle/>
          <a:p>
            <a:pPr marL="0" indent="0" algn="just">
              <a:lnSpc>
                <a:spcPct val="113000"/>
              </a:lnSpc>
              <a:spcBef>
                <a:spcPts val="0"/>
              </a:spcBef>
              <a:buNone/>
            </a:pPr>
            <a:r>
              <a:rPr lang="en-US" sz="1800" b="1" u="sng" dirty="0">
                <a:solidFill>
                  <a:srgbClr val="003D4C"/>
                </a:solidFill>
                <a:latin typeface="Helvetica" pitchFamily="2" charset="0"/>
              </a:rPr>
              <a:t>Feature engineering: </a:t>
            </a:r>
          </a:p>
          <a:p>
            <a:pPr algn="just">
              <a:lnSpc>
                <a:spcPct val="110000"/>
              </a:lnSpc>
              <a:spcBef>
                <a:spcPts val="0"/>
              </a:spcBef>
            </a:pPr>
            <a:r>
              <a:rPr lang="en-US" sz="1800" dirty="0">
                <a:solidFill>
                  <a:srgbClr val="003D4C"/>
                </a:solidFill>
              </a:rPr>
              <a:t>Created hour, </a:t>
            </a:r>
            <a:r>
              <a:rPr lang="en-US" sz="1800" dirty="0" err="1">
                <a:solidFill>
                  <a:srgbClr val="003D4C"/>
                </a:solidFill>
              </a:rPr>
              <a:t>dayofweek</a:t>
            </a:r>
            <a:r>
              <a:rPr lang="en-US" sz="1800" dirty="0">
                <a:solidFill>
                  <a:srgbClr val="003D4C"/>
                </a:solidFill>
              </a:rPr>
              <a:t>, month and holiday features</a:t>
            </a:r>
            <a:r>
              <a:rPr lang="en-US" sz="1800" dirty="0">
                <a:solidFill>
                  <a:schemeClr val="bg1"/>
                </a:solidFill>
              </a:rPr>
              <a:t>-</a:t>
            </a:r>
            <a:endParaRPr lang="en-US" sz="1800" dirty="0">
              <a:solidFill>
                <a:srgbClr val="003D4C"/>
              </a:solidFill>
            </a:endParaRPr>
          </a:p>
          <a:p>
            <a:pPr algn="just">
              <a:lnSpc>
                <a:spcPct val="100000"/>
              </a:lnSpc>
              <a:spcBef>
                <a:spcPts val="0"/>
              </a:spcBef>
            </a:pPr>
            <a:r>
              <a:rPr lang="en-US" sz="1800" b="0" dirty="0">
                <a:solidFill>
                  <a:srgbClr val="003D4C"/>
                </a:solidFill>
                <a:latin typeface="Helvetica" pitchFamily="2" charset="0"/>
              </a:rPr>
              <a:t>Different combination of past values. Using the specific hour from the previous 7 days proved to be the best</a:t>
            </a:r>
          </a:p>
          <a:p>
            <a:pPr marL="0" indent="0" algn="just">
              <a:lnSpc>
                <a:spcPct val="100000"/>
              </a:lnSpc>
              <a:spcBef>
                <a:spcPts val="0"/>
              </a:spcBef>
              <a:buNone/>
            </a:pPr>
            <a:r>
              <a:rPr lang="en-US" sz="1800" b="1" u="sng" dirty="0">
                <a:solidFill>
                  <a:srgbClr val="003D4C"/>
                </a:solidFill>
              </a:rPr>
              <a:t>Model selection:</a:t>
            </a:r>
          </a:p>
          <a:p>
            <a:pPr algn="just">
              <a:lnSpc>
                <a:spcPct val="100000"/>
              </a:lnSpc>
              <a:spcBef>
                <a:spcPts val="0"/>
              </a:spcBef>
            </a:pPr>
            <a:r>
              <a:rPr lang="en-US" sz="1800" dirty="0">
                <a:solidFill>
                  <a:srgbClr val="003D4C"/>
                </a:solidFill>
              </a:rPr>
              <a:t>Split data 60-20-20 (train-selection-test)</a:t>
            </a:r>
          </a:p>
          <a:p>
            <a:pPr algn="just">
              <a:lnSpc>
                <a:spcPct val="100000"/>
              </a:lnSpc>
              <a:spcBef>
                <a:spcPts val="0"/>
              </a:spcBef>
            </a:pPr>
            <a:r>
              <a:rPr lang="en-US" sz="1800" dirty="0">
                <a:solidFill>
                  <a:srgbClr val="003D4C"/>
                </a:solidFill>
              </a:rPr>
              <a:t>Finetuned parameters for multiple machine learning models using 5 fold cross validation on 60% of data</a:t>
            </a:r>
          </a:p>
          <a:p>
            <a:pPr algn="just">
              <a:lnSpc>
                <a:spcPct val="100000"/>
              </a:lnSpc>
              <a:spcBef>
                <a:spcPts val="0"/>
              </a:spcBef>
            </a:pPr>
            <a:r>
              <a:rPr lang="en-US" sz="1800" b="0" dirty="0">
                <a:solidFill>
                  <a:srgbClr val="003D4C"/>
                </a:solidFill>
                <a:latin typeface="Helvetica" pitchFamily="2" charset="0"/>
              </a:rPr>
              <a:t>Selected best model using 20% of data</a:t>
            </a:r>
          </a:p>
          <a:p>
            <a:pPr algn="just">
              <a:lnSpc>
                <a:spcPct val="100000"/>
              </a:lnSpc>
              <a:spcBef>
                <a:spcPts val="0"/>
              </a:spcBef>
            </a:pPr>
            <a:r>
              <a:rPr lang="en-US" sz="1800" dirty="0">
                <a:solidFill>
                  <a:srgbClr val="003D4C"/>
                </a:solidFill>
              </a:rPr>
              <a:t>Evaluated model on 20% test data</a:t>
            </a:r>
            <a:endParaRPr lang="en-US" sz="1800" b="0" dirty="0">
              <a:solidFill>
                <a:srgbClr val="003D4C"/>
              </a:solidFill>
              <a:latin typeface="Helvetica" pitchFamily="2" charset="0"/>
            </a:endParaRPr>
          </a:p>
          <a:p>
            <a:pPr marL="0" indent="0">
              <a:buNone/>
            </a:pPr>
            <a:endParaRPr lang="en-GB" dirty="0"/>
          </a:p>
        </p:txBody>
      </p:sp>
      <p:pic>
        <p:nvPicPr>
          <p:cNvPr id="6" name="Picture 5">
            <a:extLst>
              <a:ext uri="{FF2B5EF4-FFF2-40B4-BE49-F238E27FC236}">
                <a16:creationId xmlns:a16="http://schemas.microsoft.com/office/drawing/2014/main" id="{E1246EBA-C942-455A-8964-68E5DFD48494}"/>
              </a:ext>
            </a:extLst>
          </p:cNvPr>
          <p:cNvPicPr>
            <a:picLocks noChangeAspect="1"/>
          </p:cNvPicPr>
          <p:nvPr/>
        </p:nvPicPr>
        <p:blipFill rotWithShape="1">
          <a:blip r:embed="rId3"/>
          <a:srcRect/>
          <a:stretch/>
        </p:blipFill>
        <p:spPr>
          <a:xfrm>
            <a:off x="6143511" y="1455089"/>
            <a:ext cx="3000489" cy="3059488"/>
          </a:xfrm>
          <a:prstGeom prst="rect">
            <a:avLst/>
          </a:prstGeom>
        </p:spPr>
      </p:pic>
    </p:spTree>
    <p:extLst>
      <p:ext uri="{BB962C8B-B14F-4D97-AF65-F5344CB8AC3E}">
        <p14:creationId xmlns:p14="http://schemas.microsoft.com/office/powerpoint/2010/main" val="221198226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334464F-2EC8-4952-9D82-F46C3A0E21F9}"/>
              </a:ext>
            </a:extLst>
          </p:cNvPr>
          <p:cNvSpPr>
            <a:spLocks noGrp="1"/>
          </p:cNvSpPr>
          <p:nvPr>
            <p:ph type="body" sz="quarter" idx="13"/>
          </p:nvPr>
        </p:nvSpPr>
        <p:spPr>
          <a:xfrm>
            <a:off x="175132" y="705950"/>
            <a:ext cx="7887600" cy="525740"/>
          </a:xfrm>
        </p:spPr>
        <p:txBody>
          <a:bodyPr/>
          <a:lstStyle/>
          <a:p>
            <a:r>
              <a:rPr lang="en-GB" dirty="0"/>
              <a:t>Results</a:t>
            </a:r>
            <a:endParaRPr lang="de-DE" dirty="0"/>
          </a:p>
        </p:txBody>
      </p:sp>
      <p:sp>
        <p:nvSpPr>
          <p:cNvPr id="6" name="Content Placeholder 5">
            <a:extLst>
              <a:ext uri="{FF2B5EF4-FFF2-40B4-BE49-F238E27FC236}">
                <a16:creationId xmlns:a16="http://schemas.microsoft.com/office/drawing/2014/main" id="{4B008F89-5E09-46FD-98AC-27C0D8FF77C5}"/>
              </a:ext>
            </a:extLst>
          </p:cNvPr>
          <p:cNvSpPr>
            <a:spLocks noGrp="1"/>
          </p:cNvSpPr>
          <p:nvPr>
            <p:ph sz="quarter" idx="14"/>
          </p:nvPr>
        </p:nvSpPr>
        <p:spPr>
          <a:xfrm>
            <a:off x="175132" y="1167087"/>
            <a:ext cx="6170010" cy="3913795"/>
          </a:xfrm>
        </p:spPr>
        <p:txBody>
          <a:bodyPr>
            <a:normAutofit/>
          </a:bodyPr>
          <a:lstStyle/>
          <a:p>
            <a:pPr marL="0" indent="0">
              <a:lnSpc>
                <a:spcPct val="80000"/>
              </a:lnSpc>
              <a:spcBef>
                <a:spcPts val="600"/>
              </a:spcBef>
              <a:buNone/>
            </a:pPr>
            <a:r>
              <a:rPr lang="en-GB" sz="1700" dirty="0"/>
              <a:t>Random forest (RF) on </a:t>
            </a:r>
            <a:r>
              <a:rPr lang="en-GB" sz="1700" b="1" dirty="0"/>
              <a:t>HH – 5.3% MAPE </a:t>
            </a:r>
            <a:r>
              <a:rPr lang="en-GB" sz="1700" dirty="0"/>
              <a:t>score</a:t>
            </a:r>
          </a:p>
          <a:p>
            <a:pPr marL="0" indent="0">
              <a:lnSpc>
                <a:spcPct val="80000"/>
              </a:lnSpc>
              <a:spcBef>
                <a:spcPts val="600"/>
              </a:spcBef>
              <a:buNone/>
            </a:pPr>
            <a:r>
              <a:rPr lang="en-GB" sz="1700" dirty="0"/>
              <a:t>Support Vector Machine (SVM) on </a:t>
            </a:r>
            <a:r>
              <a:rPr lang="en-GB" sz="1700" b="1" dirty="0"/>
              <a:t>DE – 2.87% MAPE </a:t>
            </a:r>
            <a:r>
              <a:rPr lang="en-GB" sz="1700" dirty="0"/>
              <a:t>score</a:t>
            </a:r>
          </a:p>
          <a:p>
            <a:pPr marL="0" indent="0" algn="just">
              <a:lnSpc>
                <a:spcPct val="80000"/>
              </a:lnSpc>
              <a:spcBef>
                <a:spcPts val="600"/>
              </a:spcBef>
              <a:buNone/>
            </a:pPr>
            <a:r>
              <a:rPr lang="en-GB" sz="1700" dirty="0"/>
              <a:t>The two figures on the right depict timeframes where the models performed the worst. The RF model performed poorly. After extensive analysis I concluded that the inaccuracies are mostly due to </a:t>
            </a:r>
            <a:r>
              <a:rPr lang="en-GB" sz="1700" u="sng" dirty="0"/>
              <a:t>random behaviour of the HH building</a:t>
            </a:r>
            <a:r>
              <a:rPr lang="en-GB" sz="1700" dirty="0"/>
              <a:t> that cannot be explained by the dataset. The randomness is likely due to the low tech profile of the building.</a:t>
            </a:r>
          </a:p>
          <a:p>
            <a:pPr marL="0" indent="0" algn="just">
              <a:lnSpc>
                <a:spcPct val="80000"/>
              </a:lnSpc>
              <a:spcBef>
                <a:spcPts val="600"/>
              </a:spcBef>
              <a:buNone/>
            </a:pPr>
            <a:r>
              <a:rPr lang="en-GB" sz="1700" dirty="0"/>
              <a:t>The performance of the SVM model on DE is satisfactory. It only fails to predict random spikes during the day and has small mispredictions at times. It managed to predict the Christmas week (3</a:t>
            </a:r>
            <a:r>
              <a:rPr lang="en-GB" sz="1700" baseline="30000" dirty="0"/>
              <a:t>rd</a:t>
            </a:r>
            <a:r>
              <a:rPr lang="en-GB" sz="1700" dirty="0"/>
              <a:t>) rather accurately but failed at new years week.</a:t>
            </a:r>
          </a:p>
          <a:p>
            <a:pPr marL="0" indent="0" algn="just">
              <a:lnSpc>
                <a:spcPct val="80000"/>
              </a:lnSpc>
              <a:spcBef>
                <a:spcPts val="600"/>
              </a:spcBef>
              <a:buNone/>
            </a:pPr>
            <a:r>
              <a:rPr lang="en-GB" sz="1700" dirty="0"/>
              <a:t>To gain a deeper understanding of the models SHAP interpretability technique was applied (for further information please see Appendix provided as a printout).</a:t>
            </a:r>
          </a:p>
        </p:txBody>
      </p:sp>
      <p:pic>
        <p:nvPicPr>
          <p:cNvPr id="9" name="Picture 8">
            <a:extLst>
              <a:ext uri="{FF2B5EF4-FFF2-40B4-BE49-F238E27FC236}">
                <a16:creationId xmlns:a16="http://schemas.microsoft.com/office/drawing/2014/main" id="{CA629AD2-843C-4106-A041-39B6CDEB9B5F}"/>
              </a:ext>
            </a:extLst>
          </p:cNvPr>
          <p:cNvPicPr>
            <a:picLocks noChangeAspect="1"/>
          </p:cNvPicPr>
          <p:nvPr/>
        </p:nvPicPr>
        <p:blipFill rotWithShape="1">
          <a:blip r:embed="rId2"/>
          <a:srcRect l="5813" t="5387" r="4805"/>
          <a:stretch/>
        </p:blipFill>
        <p:spPr>
          <a:xfrm>
            <a:off x="6383145" y="771276"/>
            <a:ext cx="2585723" cy="2029515"/>
          </a:xfrm>
          <a:prstGeom prst="rect">
            <a:avLst/>
          </a:prstGeom>
        </p:spPr>
      </p:pic>
      <p:pic>
        <p:nvPicPr>
          <p:cNvPr id="10" name="Picture 9">
            <a:extLst>
              <a:ext uri="{FF2B5EF4-FFF2-40B4-BE49-F238E27FC236}">
                <a16:creationId xmlns:a16="http://schemas.microsoft.com/office/drawing/2014/main" id="{EA0DEB59-13EB-4145-9726-6E7722E35EB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45142" y="2800791"/>
            <a:ext cx="2520563" cy="2029515"/>
          </a:xfrm>
          <a:prstGeom prst="rect">
            <a:avLst/>
          </a:prstGeom>
          <a:noFill/>
          <a:ln>
            <a:noFill/>
          </a:ln>
        </p:spPr>
      </p:pic>
    </p:spTree>
    <p:extLst>
      <p:ext uri="{BB962C8B-B14F-4D97-AF65-F5344CB8AC3E}">
        <p14:creationId xmlns:p14="http://schemas.microsoft.com/office/powerpoint/2010/main" val="1202421691"/>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C1EC7A1-41C9-4C75-8FC3-F462912BA397}"/>
              </a:ext>
            </a:extLst>
          </p:cNvPr>
          <p:cNvSpPr>
            <a:spLocks noGrp="1"/>
          </p:cNvSpPr>
          <p:nvPr>
            <p:ph type="body" sz="quarter" idx="13"/>
          </p:nvPr>
        </p:nvSpPr>
        <p:spPr/>
        <p:txBody>
          <a:bodyPr/>
          <a:lstStyle/>
          <a:p>
            <a:r>
              <a:rPr lang="en-US" sz="2800" dirty="0">
                <a:solidFill>
                  <a:srgbClr val="0097A9"/>
                </a:solidFill>
                <a:latin typeface="Helvetica" pitchFamily="2" charset="0"/>
              </a:rPr>
              <a:t>Conclusion and future work</a:t>
            </a:r>
            <a:endParaRPr lang="en-GB" dirty="0"/>
          </a:p>
        </p:txBody>
      </p:sp>
      <p:sp>
        <p:nvSpPr>
          <p:cNvPr id="3" name="Content Placeholder 2">
            <a:extLst>
              <a:ext uri="{FF2B5EF4-FFF2-40B4-BE49-F238E27FC236}">
                <a16:creationId xmlns:a16="http://schemas.microsoft.com/office/drawing/2014/main" id="{E3844501-8365-4BD3-B296-5731D85D4EA9}"/>
              </a:ext>
            </a:extLst>
          </p:cNvPr>
          <p:cNvSpPr>
            <a:spLocks noGrp="1"/>
          </p:cNvSpPr>
          <p:nvPr>
            <p:ph sz="quarter" idx="14"/>
          </p:nvPr>
        </p:nvSpPr>
        <p:spPr/>
        <p:txBody>
          <a:bodyPr>
            <a:normAutofit fontScale="92500" lnSpcReduction="10000"/>
          </a:bodyPr>
          <a:lstStyle/>
          <a:p>
            <a:pPr marL="0" indent="0">
              <a:lnSpc>
                <a:spcPct val="100000"/>
              </a:lnSpc>
              <a:spcBef>
                <a:spcPts val="0"/>
              </a:spcBef>
              <a:buNone/>
            </a:pPr>
            <a:r>
              <a:rPr lang="en-US" sz="1800" b="1" u="sng" dirty="0">
                <a:solidFill>
                  <a:srgbClr val="003D4C"/>
                </a:solidFill>
              </a:rPr>
              <a:t>Summary:</a:t>
            </a:r>
          </a:p>
          <a:p>
            <a:pPr algn="just">
              <a:lnSpc>
                <a:spcPct val="100000"/>
              </a:lnSpc>
              <a:spcBef>
                <a:spcPts val="0"/>
              </a:spcBef>
            </a:pPr>
            <a:r>
              <a:rPr lang="en-US" sz="1800" dirty="0">
                <a:solidFill>
                  <a:srgbClr val="003D4C"/>
                </a:solidFill>
              </a:rPr>
              <a:t>The large dataset consisting of 10000s of energy load measurements was successfully cleaned whilst preserving as much information as possible.</a:t>
            </a:r>
          </a:p>
          <a:p>
            <a:pPr algn="just">
              <a:lnSpc>
                <a:spcPct val="100000"/>
              </a:lnSpc>
              <a:spcBef>
                <a:spcPts val="0"/>
              </a:spcBef>
            </a:pPr>
            <a:r>
              <a:rPr lang="en-US" sz="1800" b="0" dirty="0">
                <a:solidFill>
                  <a:srgbClr val="003D4C"/>
                </a:solidFill>
                <a:latin typeface="Helvetica" pitchFamily="2" charset="0"/>
              </a:rPr>
              <a:t>Feature engineering, model selection and hyperparameter tuning was performed to produce accurate predictions.</a:t>
            </a:r>
          </a:p>
          <a:p>
            <a:pPr algn="just">
              <a:lnSpc>
                <a:spcPct val="100000"/>
              </a:lnSpc>
              <a:spcBef>
                <a:spcPts val="0"/>
              </a:spcBef>
            </a:pPr>
            <a:r>
              <a:rPr lang="en-US" sz="1800" dirty="0">
                <a:solidFill>
                  <a:srgbClr val="003D4C"/>
                </a:solidFill>
              </a:rPr>
              <a:t>The performance of the model on unseen data was satisfactory for the DE building whilst for the HH model there is room for improvement.</a:t>
            </a:r>
          </a:p>
          <a:p>
            <a:pPr>
              <a:lnSpc>
                <a:spcPct val="100000"/>
              </a:lnSpc>
              <a:spcBef>
                <a:spcPts val="0"/>
              </a:spcBef>
            </a:pPr>
            <a:endParaRPr lang="en-US" sz="1800" b="1" u="sng" dirty="0">
              <a:solidFill>
                <a:srgbClr val="003D4C"/>
              </a:solidFill>
            </a:endParaRPr>
          </a:p>
          <a:p>
            <a:pPr marL="0" indent="0">
              <a:lnSpc>
                <a:spcPct val="100000"/>
              </a:lnSpc>
              <a:spcBef>
                <a:spcPts val="0"/>
              </a:spcBef>
              <a:buNone/>
            </a:pPr>
            <a:r>
              <a:rPr lang="en-US" sz="1800" b="1" u="sng" dirty="0">
                <a:solidFill>
                  <a:srgbClr val="003D4C"/>
                </a:solidFill>
              </a:rPr>
              <a:t>Future work:</a:t>
            </a:r>
          </a:p>
          <a:p>
            <a:pPr>
              <a:lnSpc>
                <a:spcPct val="100000"/>
              </a:lnSpc>
              <a:spcBef>
                <a:spcPts val="0"/>
              </a:spcBef>
            </a:pPr>
            <a:r>
              <a:rPr lang="en-US" sz="1800" dirty="0">
                <a:solidFill>
                  <a:srgbClr val="003D4C"/>
                </a:solidFill>
              </a:rPr>
              <a:t>Acquire dataset for 2020-2022 and evaluate the proposed models.</a:t>
            </a:r>
          </a:p>
          <a:p>
            <a:pPr>
              <a:lnSpc>
                <a:spcPct val="100000"/>
              </a:lnSpc>
              <a:spcBef>
                <a:spcPts val="0"/>
              </a:spcBef>
            </a:pPr>
            <a:r>
              <a:rPr lang="en-US" sz="1800" dirty="0">
                <a:solidFill>
                  <a:srgbClr val="003D4C"/>
                </a:solidFill>
              </a:rPr>
              <a:t>Use additional data to improve the forecasting accuracy.</a:t>
            </a:r>
          </a:p>
          <a:p>
            <a:pPr>
              <a:lnSpc>
                <a:spcPct val="100000"/>
              </a:lnSpc>
              <a:spcBef>
                <a:spcPts val="0"/>
              </a:spcBef>
            </a:pPr>
            <a:r>
              <a:rPr lang="en-US" sz="1800" dirty="0">
                <a:solidFill>
                  <a:srgbClr val="003D4C"/>
                </a:solidFill>
              </a:rPr>
              <a:t>Acquire occupancy dataset as it is a further exogenous factor that might explain randomness HH model.</a:t>
            </a:r>
          </a:p>
          <a:p>
            <a:pPr marL="0" indent="0">
              <a:lnSpc>
                <a:spcPct val="113000"/>
              </a:lnSpc>
              <a:buNone/>
            </a:pPr>
            <a:endParaRPr lang="en-US" sz="1800" b="0" dirty="0">
              <a:solidFill>
                <a:srgbClr val="003D4C"/>
              </a:solidFill>
              <a:latin typeface="Helvetica" pitchFamily="2" charset="0"/>
            </a:endParaRPr>
          </a:p>
          <a:p>
            <a:pPr marL="0" indent="0">
              <a:lnSpc>
                <a:spcPct val="113000"/>
              </a:lnSpc>
              <a:buNone/>
            </a:pPr>
            <a:endParaRPr lang="en-US" sz="1800" b="0" dirty="0">
              <a:solidFill>
                <a:srgbClr val="003D4C"/>
              </a:solidFill>
              <a:latin typeface="Helvetica" pitchFamily="2" charset="0"/>
            </a:endParaRPr>
          </a:p>
        </p:txBody>
      </p:sp>
    </p:spTree>
    <p:extLst>
      <p:ext uri="{BB962C8B-B14F-4D97-AF65-F5344CB8AC3E}">
        <p14:creationId xmlns:p14="http://schemas.microsoft.com/office/powerpoint/2010/main" val="337865730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theme/theme1.xml><?xml version="1.0" encoding="utf-8"?>
<a:theme xmlns:a="http://schemas.openxmlformats.org/drawingml/2006/main" name="4_Custom Design">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797</Words>
  <Application>Microsoft Office PowerPoint</Application>
  <PresentationFormat>On-screen Show (16:9)</PresentationFormat>
  <Paragraphs>72</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Helvetica</vt:lpstr>
      <vt:lpstr>Wingdings</vt:lpstr>
      <vt:lpstr>4_Custom Design</vt:lpstr>
      <vt:lpstr>Short term energy load forecasting for commercial buildings</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UCL 16:9 PP Plain - DARK BLUE</dc:title>
  <dc:subject/>
  <dc:creator>Clayton, Janine</dc:creator>
  <cp:keywords/>
  <dc:description/>
  <cp:lastModifiedBy>Sal, David</cp:lastModifiedBy>
  <cp:revision>160</cp:revision>
  <dcterms:created xsi:type="dcterms:W3CDTF">2016-12-07T10:36:45Z</dcterms:created>
  <dcterms:modified xsi:type="dcterms:W3CDTF">2022-03-15T13:39:29Z</dcterms:modified>
  <cp:category/>
</cp:coreProperties>
</file>