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67"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90"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40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D42015-4187-4D06-92E3-B814540F9ABA}"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C4D5A-7B3F-4692-90E6-27D624F319AF}" type="slidenum">
              <a:rPr lang="en-US" smtClean="0"/>
              <a:t>‹#›</a:t>
            </a:fld>
            <a:endParaRPr lang="en-US"/>
          </a:p>
        </p:txBody>
      </p:sp>
    </p:spTree>
    <p:extLst>
      <p:ext uri="{BB962C8B-B14F-4D97-AF65-F5344CB8AC3E}">
        <p14:creationId xmlns:p14="http://schemas.microsoft.com/office/powerpoint/2010/main" val="3350776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42015-4187-4D06-92E3-B814540F9ABA}"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C4D5A-7B3F-4692-90E6-27D624F319AF}" type="slidenum">
              <a:rPr lang="en-US" smtClean="0"/>
              <a:t>‹#›</a:t>
            </a:fld>
            <a:endParaRPr lang="en-US"/>
          </a:p>
        </p:txBody>
      </p:sp>
    </p:spTree>
    <p:extLst>
      <p:ext uri="{BB962C8B-B14F-4D97-AF65-F5344CB8AC3E}">
        <p14:creationId xmlns:p14="http://schemas.microsoft.com/office/powerpoint/2010/main" val="405765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42015-4187-4D06-92E3-B814540F9ABA}"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C4D5A-7B3F-4692-90E6-27D624F319AF}" type="slidenum">
              <a:rPr lang="en-US" smtClean="0"/>
              <a:t>‹#›</a:t>
            </a:fld>
            <a:endParaRPr lang="en-US"/>
          </a:p>
        </p:txBody>
      </p:sp>
    </p:spTree>
    <p:extLst>
      <p:ext uri="{BB962C8B-B14F-4D97-AF65-F5344CB8AC3E}">
        <p14:creationId xmlns:p14="http://schemas.microsoft.com/office/powerpoint/2010/main" val="225775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42015-4187-4D06-92E3-B814540F9ABA}"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C4D5A-7B3F-4692-90E6-27D624F319AF}" type="slidenum">
              <a:rPr lang="en-US" smtClean="0"/>
              <a:t>‹#›</a:t>
            </a:fld>
            <a:endParaRPr lang="en-US"/>
          </a:p>
        </p:txBody>
      </p:sp>
    </p:spTree>
    <p:extLst>
      <p:ext uri="{BB962C8B-B14F-4D97-AF65-F5344CB8AC3E}">
        <p14:creationId xmlns:p14="http://schemas.microsoft.com/office/powerpoint/2010/main" val="3709083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D42015-4187-4D06-92E3-B814540F9ABA}"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C4D5A-7B3F-4692-90E6-27D624F319AF}" type="slidenum">
              <a:rPr lang="en-US" smtClean="0"/>
              <a:t>‹#›</a:t>
            </a:fld>
            <a:endParaRPr lang="en-US"/>
          </a:p>
        </p:txBody>
      </p:sp>
    </p:spTree>
    <p:extLst>
      <p:ext uri="{BB962C8B-B14F-4D97-AF65-F5344CB8AC3E}">
        <p14:creationId xmlns:p14="http://schemas.microsoft.com/office/powerpoint/2010/main" val="266789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D42015-4187-4D06-92E3-B814540F9ABA}"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C4D5A-7B3F-4692-90E6-27D624F319AF}" type="slidenum">
              <a:rPr lang="en-US" smtClean="0"/>
              <a:t>‹#›</a:t>
            </a:fld>
            <a:endParaRPr lang="en-US"/>
          </a:p>
        </p:txBody>
      </p:sp>
    </p:spTree>
    <p:extLst>
      <p:ext uri="{BB962C8B-B14F-4D97-AF65-F5344CB8AC3E}">
        <p14:creationId xmlns:p14="http://schemas.microsoft.com/office/powerpoint/2010/main" val="242067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D42015-4187-4D06-92E3-B814540F9ABA}"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2C4D5A-7B3F-4692-90E6-27D624F319AF}" type="slidenum">
              <a:rPr lang="en-US" smtClean="0"/>
              <a:t>‹#›</a:t>
            </a:fld>
            <a:endParaRPr lang="en-US"/>
          </a:p>
        </p:txBody>
      </p:sp>
    </p:spTree>
    <p:extLst>
      <p:ext uri="{BB962C8B-B14F-4D97-AF65-F5344CB8AC3E}">
        <p14:creationId xmlns:p14="http://schemas.microsoft.com/office/powerpoint/2010/main" val="2196224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D42015-4187-4D06-92E3-B814540F9ABA}"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2C4D5A-7B3F-4692-90E6-27D624F319AF}" type="slidenum">
              <a:rPr lang="en-US" smtClean="0"/>
              <a:t>‹#›</a:t>
            </a:fld>
            <a:endParaRPr lang="en-US"/>
          </a:p>
        </p:txBody>
      </p:sp>
    </p:spTree>
    <p:extLst>
      <p:ext uri="{BB962C8B-B14F-4D97-AF65-F5344CB8AC3E}">
        <p14:creationId xmlns:p14="http://schemas.microsoft.com/office/powerpoint/2010/main" val="191217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42015-4187-4D06-92E3-B814540F9ABA}"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2C4D5A-7B3F-4692-90E6-27D624F319AF}" type="slidenum">
              <a:rPr lang="en-US" smtClean="0"/>
              <a:t>‹#›</a:t>
            </a:fld>
            <a:endParaRPr lang="en-US"/>
          </a:p>
        </p:txBody>
      </p:sp>
    </p:spTree>
    <p:extLst>
      <p:ext uri="{BB962C8B-B14F-4D97-AF65-F5344CB8AC3E}">
        <p14:creationId xmlns:p14="http://schemas.microsoft.com/office/powerpoint/2010/main" val="2040887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42015-4187-4D06-92E3-B814540F9ABA}"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C4D5A-7B3F-4692-90E6-27D624F319AF}" type="slidenum">
              <a:rPr lang="en-US" smtClean="0"/>
              <a:t>‹#›</a:t>
            </a:fld>
            <a:endParaRPr lang="en-US"/>
          </a:p>
        </p:txBody>
      </p:sp>
    </p:spTree>
    <p:extLst>
      <p:ext uri="{BB962C8B-B14F-4D97-AF65-F5344CB8AC3E}">
        <p14:creationId xmlns:p14="http://schemas.microsoft.com/office/powerpoint/2010/main" val="34614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42015-4187-4D06-92E3-B814540F9ABA}"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C4D5A-7B3F-4692-90E6-27D624F319AF}" type="slidenum">
              <a:rPr lang="en-US" smtClean="0"/>
              <a:t>‹#›</a:t>
            </a:fld>
            <a:endParaRPr lang="en-US"/>
          </a:p>
        </p:txBody>
      </p:sp>
    </p:spTree>
    <p:extLst>
      <p:ext uri="{BB962C8B-B14F-4D97-AF65-F5344CB8AC3E}">
        <p14:creationId xmlns:p14="http://schemas.microsoft.com/office/powerpoint/2010/main" val="300573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42015-4187-4D06-92E3-B814540F9ABA}" type="datetimeFigureOut">
              <a:rPr lang="en-US" smtClean="0"/>
              <a:t>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C4D5A-7B3F-4692-90E6-27D624F319AF}" type="slidenum">
              <a:rPr lang="en-US" smtClean="0"/>
              <a:t>‹#›</a:t>
            </a:fld>
            <a:endParaRPr lang="en-US"/>
          </a:p>
        </p:txBody>
      </p:sp>
    </p:spTree>
    <p:extLst>
      <p:ext uri="{BB962C8B-B14F-4D97-AF65-F5344CB8AC3E}">
        <p14:creationId xmlns:p14="http://schemas.microsoft.com/office/powerpoint/2010/main" val="2290856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Dana-FaNum" panose="00000500000000000000" pitchFamily="2" charset="-78"/>
                <a:cs typeface="Dana-FaNum" panose="00000500000000000000" pitchFamily="2" charset="-78"/>
              </a:rPr>
              <a:t>Land lunar using DQN </a:t>
            </a:r>
            <a:endParaRPr lang="en-US" dirty="0">
              <a:latin typeface="Dana-FaNum" panose="00000500000000000000" pitchFamily="2" charset="-78"/>
              <a:cs typeface="Dana-FaNum" panose="00000500000000000000" pitchFamily="2" charset="-78"/>
            </a:endParaRPr>
          </a:p>
        </p:txBody>
      </p:sp>
      <p:sp>
        <p:nvSpPr>
          <p:cNvPr id="3" name="Subtitle 2"/>
          <p:cNvSpPr>
            <a:spLocks noGrp="1"/>
          </p:cNvSpPr>
          <p:nvPr>
            <p:ph type="subTitle" idx="1"/>
          </p:nvPr>
        </p:nvSpPr>
        <p:spPr/>
        <p:txBody>
          <a:bodyPr/>
          <a:lstStyle/>
          <a:p>
            <a:r>
              <a:rPr lang="en-US" dirty="0" smtClean="0"/>
              <a:t>Reinforcement learning project</a:t>
            </a:r>
          </a:p>
          <a:p>
            <a:r>
              <a:rPr lang="en-US" dirty="0" err="1" smtClean="0"/>
              <a:t>Amirhosein</a:t>
            </a:r>
            <a:r>
              <a:rPr lang="en-US" dirty="0" smtClean="0"/>
              <a:t> </a:t>
            </a:r>
            <a:r>
              <a:rPr lang="en-US" dirty="0" err="1" smtClean="0"/>
              <a:t>Salimi</a:t>
            </a:r>
            <a:endParaRPr lang="en-US" dirty="0"/>
          </a:p>
        </p:txBody>
      </p:sp>
    </p:spTree>
    <p:extLst>
      <p:ext uri="{BB962C8B-B14F-4D97-AF65-F5344CB8AC3E}">
        <p14:creationId xmlns:p14="http://schemas.microsoft.com/office/powerpoint/2010/main" val="2044315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used in the code</a:t>
            </a:r>
            <a:endParaRPr lang="en-US" dirty="0"/>
          </a:p>
        </p:txBody>
      </p:sp>
      <p:sp>
        <p:nvSpPr>
          <p:cNvPr id="3" name="Content Placeholder 2"/>
          <p:cNvSpPr>
            <a:spLocks noGrp="1"/>
          </p:cNvSpPr>
          <p:nvPr>
            <p:ph idx="1"/>
          </p:nvPr>
        </p:nvSpPr>
        <p:spPr/>
        <p:txBody>
          <a:bodyPr/>
          <a:lstStyle/>
          <a:p>
            <a:r>
              <a:rPr lang="en-US" dirty="0" smtClean="0"/>
              <a:t>Memory</a:t>
            </a:r>
          </a:p>
          <a:p>
            <a:r>
              <a:rPr lang="en-US" dirty="0" err="1" smtClean="0"/>
              <a:t>Nueral_network</a:t>
            </a:r>
            <a:endParaRPr lang="en-US" dirty="0" smtClean="0"/>
          </a:p>
          <a:p>
            <a:r>
              <a:rPr lang="en-US" dirty="0" err="1" smtClean="0"/>
              <a:t>Dqn</a:t>
            </a:r>
            <a:endParaRPr lang="en-US" dirty="0" smtClean="0"/>
          </a:p>
          <a:p>
            <a:endParaRPr lang="en-US" dirty="0"/>
          </a:p>
        </p:txBody>
      </p:sp>
    </p:spTree>
    <p:extLst>
      <p:ext uri="{BB962C8B-B14F-4D97-AF65-F5344CB8AC3E}">
        <p14:creationId xmlns:p14="http://schemas.microsoft.com/office/powerpoint/2010/main" val="22525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Memory </a:t>
            </a:r>
            <a:r>
              <a:rPr lang="en-US" b="1" dirty="0" smtClean="0"/>
              <a:t>Class</a:t>
            </a:r>
            <a:endParaRPr lang="en-US" dirty="0"/>
          </a:p>
        </p:txBody>
      </p:sp>
      <p:sp>
        <p:nvSpPr>
          <p:cNvPr id="3" name="Content Placeholder 2"/>
          <p:cNvSpPr>
            <a:spLocks noGrp="1"/>
          </p:cNvSpPr>
          <p:nvPr>
            <p:ph idx="1"/>
          </p:nvPr>
        </p:nvSpPr>
        <p:spPr/>
        <p:txBody>
          <a:bodyPr/>
          <a:lstStyle/>
          <a:p>
            <a:r>
              <a:rPr lang="en-US" dirty="0" smtClean="0"/>
              <a:t>The memory class is a crucial component of the Land Lunar project, responsible for managing the agent's experience replay buffer. Experience replay is a fundamental technique used in reinforcement learning algorithms to improve sample efficiency and stabilize training by storing and replaying past experiences.</a:t>
            </a:r>
            <a:endParaRPr lang="en-US" dirty="0"/>
          </a:p>
        </p:txBody>
      </p:sp>
    </p:spTree>
    <p:extLst>
      <p:ext uri="{BB962C8B-B14F-4D97-AF65-F5344CB8AC3E}">
        <p14:creationId xmlns:p14="http://schemas.microsoft.com/office/powerpoint/2010/main" val="676007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Memory Class - methods</a:t>
            </a:r>
            <a:endParaRPr lang="en-US" dirty="0"/>
          </a:p>
        </p:txBody>
      </p:sp>
      <p:sp>
        <p:nvSpPr>
          <p:cNvPr id="3" name="Content Placeholder 2"/>
          <p:cNvSpPr>
            <a:spLocks noGrp="1"/>
          </p:cNvSpPr>
          <p:nvPr>
            <p:ph idx="1"/>
          </p:nvPr>
        </p:nvSpPr>
        <p:spPr/>
        <p:txBody>
          <a:bodyPr/>
          <a:lstStyle/>
          <a:p>
            <a:r>
              <a:rPr lang="en-US" dirty="0" smtClean="0"/>
              <a:t>push(*</a:t>
            </a:r>
            <a:r>
              <a:rPr lang="en-US" dirty="0" err="1" smtClean="0"/>
              <a:t>args</a:t>
            </a:r>
            <a:r>
              <a:rPr lang="en-US" dirty="0" smtClean="0"/>
              <a:t>): Saves a transition into the memory buffer.</a:t>
            </a:r>
          </a:p>
          <a:p>
            <a:endParaRPr lang="en-US" dirty="0" smtClean="0"/>
          </a:p>
          <a:p>
            <a:r>
              <a:rPr lang="en-US" dirty="0" smtClean="0"/>
              <a:t>sample(</a:t>
            </a:r>
            <a:r>
              <a:rPr lang="en-US" dirty="0" err="1" smtClean="0"/>
              <a:t>batch_size</a:t>
            </a:r>
            <a:r>
              <a:rPr lang="en-US" dirty="0" smtClean="0"/>
              <a:t>): Randomly samples a batch of transitions from the memory buffer.</a:t>
            </a:r>
          </a:p>
          <a:p>
            <a:endParaRPr lang="en-US" dirty="0" smtClean="0"/>
          </a:p>
          <a:p>
            <a:r>
              <a:rPr lang="en-US" dirty="0" smtClean="0"/>
              <a:t>__</a:t>
            </a:r>
            <a:r>
              <a:rPr lang="en-US" dirty="0" err="1" smtClean="0"/>
              <a:t>len</a:t>
            </a:r>
            <a:r>
              <a:rPr lang="en-US" dirty="0" smtClean="0"/>
              <a:t>__(): Returns the current size of the memory buffer.</a:t>
            </a:r>
            <a:endParaRPr lang="en-US" dirty="0"/>
          </a:p>
        </p:txBody>
      </p:sp>
    </p:spTree>
    <p:extLst>
      <p:ext uri="{BB962C8B-B14F-4D97-AF65-F5344CB8AC3E}">
        <p14:creationId xmlns:p14="http://schemas.microsoft.com/office/powerpoint/2010/main" val="1035280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class …</a:t>
            </a:r>
            <a:endParaRPr lang="en-US" dirty="0"/>
          </a:p>
        </p:txBody>
      </p:sp>
      <p:sp>
        <p:nvSpPr>
          <p:cNvPr id="3" name="Content Placeholder 2"/>
          <p:cNvSpPr>
            <a:spLocks noGrp="1"/>
          </p:cNvSpPr>
          <p:nvPr>
            <p:ph idx="1"/>
          </p:nvPr>
        </p:nvSpPr>
        <p:spPr/>
        <p:txBody>
          <a:bodyPr/>
          <a:lstStyle/>
          <a:p>
            <a:r>
              <a:rPr lang="en-US" dirty="0" smtClean="0"/>
              <a:t>The memory class utilizes Python's </a:t>
            </a:r>
            <a:r>
              <a:rPr lang="en-US" dirty="0" err="1" smtClean="0"/>
              <a:t>deque</a:t>
            </a:r>
            <a:r>
              <a:rPr lang="en-US" dirty="0" smtClean="0"/>
              <a:t> data structure to efficiently store transitions while limiting the buffer's capacity. This implementation ensures that older transitions are automatically removed when the buffer reaches its maximum capacity, maintaining a fixed-size replay memory for the agent's training.</a:t>
            </a:r>
            <a:endParaRPr lang="en-US" dirty="0"/>
          </a:p>
        </p:txBody>
      </p:sp>
    </p:spTree>
    <p:extLst>
      <p:ext uri="{BB962C8B-B14F-4D97-AF65-F5344CB8AC3E}">
        <p14:creationId xmlns:p14="http://schemas.microsoft.com/office/powerpoint/2010/main" val="4135744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Neural Network </a:t>
            </a:r>
            <a:r>
              <a:rPr lang="en-US" b="1" dirty="0" smtClean="0"/>
              <a:t>Class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neural_network</a:t>
            </a:r>
            <a:r>
              <a:rPr lang="en-US" dirty="0" smtClean="0"/>
              <a:t> class defines a customizable </a:t>
            </a:r>
            <a:r>
              <a:rPr lang="en-US" dirty="0" err="1" smtClean="0"/>
              <a:t>feedforward</a:t>
            </a:r>
            <a:r>
              <a:rPr lang="en-US" dirty="0" smtClean="0"/>
              <a:t> neural network architecture using </a:t>
            </a:r>
            <a:r>
              <a:rPr lang="en-US" dirty="0" err="1" smtClean="0"/>
              <a:t>PyTorch's</a:t>
            </a:r>
            <a:r>
              <a:rPr lang="en-US" dirty="0" smtClean="0"/>
              <a:t> </a:t>
            </a:r>
            <a:r>
              <a:rPr lang="en-US" dirty="0" err="1" smtClean="0"/>
              <a:t>nn.Module</a:t>
            </a:r>
            <a:r>
              <a:rPr lang="en-US" dirty="0" smtClean="0"/>
              <a:t> framework. This class serves as the backbone for constructing neural network models used in the Land Lunar project.</a:t>
            </a:r>
            <a:endParaRPr lang="en-US" dirty="0"/>
          </a:p>
        </p:txBody>
      </p:sp>
    </p:spTree>
    <p:extLst>
      <p:ext uri="{BB962C8B-B14F-4D97-AF65-F5344CB8AC3E}">
        <p14:creationId xmlns:p14="http://schemas.microsoft.com/office/powerpoint/2010/main" val="3286055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Neural Network Class - Parameters</a:t>
            </a:r>
            <a:endParaRPr lang="en-US" dirty="0"/>
          </a:p>
        </p:txBody>
      </p:sp>
      <p:sp>
        <p:nvSpPr>
          <p:cNvPr id="3" name="Content Placeholder 2"/>
          <p:cNvSpPr>
            <a:spLocks noGrp="1"/>
          </p:cNvSpPr>
          <p:nvPr>
            <p:ph idx="1"/>
          </p:nvPr>
        </p:nvSpPr>
        <p:spPr/>
        <p:txBody>
          <a:bodyPr>
            <a:normAutofit lnSpcReduction="10000"/>
          </a:bodyPr>
          <a:lstStyle/>
          <a:p>
            <a:r>
              <a:rPr lang="en-US" dirty="0" smtClean="0"/>
              <a:t>layers: A list specifying the number of neurons in each layer of the neural network. The first element represents the input size, and the last element represents the output size.</a:t>
            </a:r>
          </a:p>
          <a:p>
            <a:endParaRPr lang="en-US" dirty="0" smtClean="0"/>
          </a:p>
          <a:p>
            <a:r>
              <a:rPr lang="en-US" dirty="0" smtClean="0"/>
              <a:t>dropout: A </a:t>
            </a:r>
            <a:r>
              <a:rPr lang="en-US" dirty="0" err="1" smtClean="0"/>
              <a:t>boolean</a:t>
            </a:r>
            <a:r>
              <a:rPr lang="en-US" dirty="0" smtClean="0"/>
              <a:t> indicating whether dropout regularization should be applied to the network. Dropout randomly drops out neurons during training to prevent </a:t>
            </a:r>
            <a:r>
              <a:rPr lang="en-US" dirty="0" err="1" smtClean="0"/>
              <a:t>overfitting</a:t>
            </a:r>
            <a:r>
              <a:rPr lang="en-US" dirty="0" smtClean="0"/>
              <a:t>.</a:t>
            </a:r>
          </a:p>
          <a:p>
            <a:endParaRPr lang="en-US" dirty="0" smtClean="0"/>
          </a:p>
          <a:p>
            <a:r>
              <a:rPr lang="en-US" dirty="0" err="1" smtClean="0"/>
              <a:t>p_dropout</a:t>
            </a:r>
            <a:r>
              <a:rPr lang="en-US" dirty="0" smtClean="0"/>
              <a:t>: The probability of dropping out neurons if dropout is enabled.</a:t>
            </a:r>
            <a:endParaRPr lang="en-US" dirty="0"/>
          </a:p>
        </p:txBody>
      </p:sp>
    </p:spTree>
    <p:extLst>
      <p:ext uri="{BB962C8B-B14F-4D97-AF65-F5344CB8AC3E}">
        <p14:creationId xmlns:p14="http://schemas.microsoft.com/office/powerpoint/2010/main" val="2474686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Neural Network </a:t>
            </a:r>
            <a:r>
              <a:rPr lang="en-US" b="1" dirty="0" smtClean="0"/>
              <a:t>Class - methods</a:t>
            </a:r>
            <a:endParaRPr lang="en-US" dirty="0"/>
          </a:p>
        </p:txBody>
      </p:sp>
      <p:sp>
        <p:nvSpPr>
          <p:cNvPr id="3" name="Content Placeholder 2"/>
          <p:cNvSpPr>
            <a:spLocks noGrp="1"/>
          </p:cNvSpPr>
          <p:nvPr>
            <p:ph idx="1"/>
          </p:nvPr>
        </p:nvSpPr>
        <p:spPr/>
        <p:txBody>
          <a:bodyPr/>
          <a:lstStyle/>
          <a:p>
            <a:r>
              <a:rPr lang="en-US" dirty="0" smtClean="0"/>
              <a:t>forward(x): Defines the forward pass of the neural network. It iterates through the network layers sequentially and applies them to the input x.</a:t>
            </a:r>
            <a:endParaRPr lang="en-US" dirty="0"/>
          </a:p>
        </p:txBody>
      </p:sp>
    </p:spTree>
    <p:extLst>
      <p:ext uri="{BB962C8B-B14F-4D97-AF65-F5344CB8AC3E}">
        <p14:creationId xmlns:p14="http://schemas.microsoft.com/office/powerpoint/2010/main" val="4148796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Deep Q-Network (DQN) </a:t>
            </a:r>
            <a:r>
              <a:rPr lang="en-US" b="1" dirty="0" smtClean="0"/>
              <a:t>Class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dqn</a:t>
            </a:r>
            <a:r>
              <a:rPr lang="en-US" dirty="0" smtClean="0"/>
              <a:t> class implements a Deep Q-Network (DQN) reinforcement learning algorithm. It is designed to learn to play the Lunar Lander game.</a:t>
            </a:r>
            <a:endParaRPr lang="en-US" dirty="0"/>
          </a:p>
        </p:txBody>
      </p:sp>
    </p:spTree>
    <p:extLst>
      <p:ext uri="{BB962C8B-B14F-4D97-AF65-F5344CB8AC3E}">
        <p14:creationId xmlns:p14="http://schemas.microsoft.com/office/powerpoint/2010/main" val="3055935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Dqn</a:t>
            </a:r>
            <a:r>
              <a:rPr lang="en-US" b="1" dirty="0" smtClean="0"/>
              <a:t> Class - methods</a:t>
            </a:r>
            <a:endParaRPr lang="en-US" dirty="0"/>
          </a:p>
        </p:txBody>
      </p:sp>
      <p:sp>
        <p:nvSpPr>
          <p:cNvPr id="3" name="Content Placeholder 2"/>
          <p:cNvSpPr>
            <a:spLocks noGrp="1"/>
          </p:cNvSpPr>
          <p:nvPr>
            <p:ph idx="1"/>
          </p:nvPr>
        </p:nvSpPr>
        <p:spPr/>
        <p:txBody>
          <a:bodyPr>
            <a:normAutofit/>
          </a:bodyPr>
          <a:lstStyle/>
          <a:p>
            <a:r>
              <a:rPr lang="en-US" dirty="0" smtClean="0"/>
              <a:t>__</a:t>
            </a:r>
            <a:r>
              <a:rPr lang="en-US" dirty="0" err="1" smtClean="0"/>
              <a:t>init</a:t>
            </a:r>
            <a:r>
              <a:rPr lang="en-US" dirty="0" smtClean="0"/>
              <a:t>__(self, parameters): Initializes the DQN agent with specified parameters.</a:t>
            </a:r>
          </a:p>
          <a:p>
            <a:endParaRPr lang="en-US" dirty="0" smtClean="0"/>
          </a:p>
          <a:p>
            <a:r>
              <a:rPr lang="en-US" dirty="0" smtClean="0"/>
              <a:t>train(self, environment, verbose=True): Trains the DQN agent using the specified environment.</a:t>
            </a:r>
          </a:p>
          <a:p>
            <a:endParaRPr lang="en-US" dirty="0" smtClean="0"/>
          </a:p>
          <a:p>
            <a:r>
              <a:rPr lang="en-US" dirty="0" err="1" smtClean="0"/>
              <a:t>make_dictionary_keys_lowercase</a:t>
            </a:r>
            <a:r>
              <a:rPr lang="en-US" dirty="0" smtClean="0"/>
              <a:t>(self, dictionary): Converts dictionary keys to lowercase.</a:t>
            </a:r>
            <a:endParaRPr lang="en-US" dirty="0"/>
          </a:p>
        </p:txBody>
      </p:sp>
    </p:spTree>
    <p:extLst>
      <p:ext uri="{BB962C8B-B14F-4D97-AF65-F5344CB8AC3E}">
        <p14:creationId xmlns:p14="http://schemas.microsoft.com/office/powerpoint/2010/main" val="2571570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Dqn</a:t>
            </a:r>
            <a:r>
              <a:rPr lang="en-US" b="1" dirty="0" smtClean="0"/>
              <a:t> Class - methods</a:t>
            </a:r>
            <a:endParaRPr lang="en-US" dirty="0"/>
          </a:p>
        </p:txBody>
      </p:sp>
      <p:sp>
        <p:nvSpPr>
          <p:cNvPr id="3" name="Content Placeholder 2"/>
          <p:cNvSpPr>
            <a:spLocks noGrp="1"/>
          </p:cNvSpPr>
          <p:nvPr>
            <p:ph idx="1"/>
          </p:nvPr>
        </p:nvSpPr>
        <p:spPr/>
        <p:txBody>
          <a:bodyPr/>
          <a:lstStyle/>
          <a:p>
            <a:r>
              <a:rPr lang="en-US" dirty="0" err="1" smtClean="0"/>
              <a:t>merge_dictionaries</a:t>
            </a:r>
            <a:r>
              <a:rPr lang="en-US" dirty="0" smtClean="0"/>
              <a:t>(self, dict1, dict2): Merges two dictionaries.</a:t>
            </a:r>
          </a:p>
          <a:p>
            <a:endParaRPr lang="en-US" dirty="0" smtClean="0"/>
          </a:p>
          <a:p>
            <a:r>
              <a:rPr lang="en-US" dirty="0" err="1" smtClean="0"/>
              <a:t>set_parameters</a:t>
            </a:r>
            <a:r>
              <a:rPr lang="en-US" dirty="0" smtClean="0"/>
              <a:t>(self, parameters): Sets DQN parameters.</a:t>
            </a:r>
          </a:p>
          <a:p>
            <a:endParaRPr lang="en-US" dirty="0" smtClean="0"/>
          </a:p>
          <a:p>
            <a:r>
              <a:rPr lang="en-US" dirty="0" err="1" smtClean="0"/>
              <a:t>add_memory</a:t>
            </a:r>
            <a:r>
              <a:rPr lang="en-US" dirty="0" smtClean="0"/>
              <a:t>(self, memory): Adds a transition to the replay memory.</a:t>
            </a:r>
          </a:p>
          <a:p>
            <a:endParaRPr lang="en-US" dirty="0" smtClean="0"/>
          </a:p>
          <a:p>
            <a:r>
              <a:rPr lang="en-US" dirty="0" smtClean="0"/>
              <a:t>act(self, state, epsilon=0.): Chooses an action based on the current state using an epsilon-greedy policy.</a:t>
            </a:r>
            <a:endParaRPr lang="en-US" dirty="0"/>
          </a:p>
        </p:txBody>
      </p:sp>
    </p:spTree>
    <p:extLst>
      <p:ext uri="{BB962C8B-B14F-4D97-AF65-F5344CB8AC3E}">
        <p14:creationId xmlns:p14="http://schemas.microsoft.com/office/powerpoint/2010/main" val="318309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DQN (Deep </a:t>
            </a:r>
            <a:r>
              <a:rPr lang="en-US" dirty="0"/>
              <a:t>Q</a:t>
            </a:r>
            <a:r>
              <a:rPr lang="en-US" dirty="0" smtClean="0"/>
              <a:t> </a:t>
            </a:r>
            <a:r>
              <a:rPr lang="en-US" dirty="0"/>
              <a:t>N</a:t>
            </a:r>
            <a:r>
              <a:rPr lang="en-US" dirty="0" smtClean="0"/>
              <a:t>etwork)</a:t>
            </a:r>
            <a:endParaRPr lang="en-US" dirty="0"/>
          </a:p>
        </p:txBody>
      </p:sp>
      <p:sp>
        <p:nvSpPr>
          <p:cNvPr id="3" name="Content Placeholder 2"/>
          <p:cNvSpPr>
            <a:spLocks noGrp="1"/>
          </p:cNvSpPr>
          <p:nvPr>
            <p:ph idx="1"/>
          </p:nvPr>
        </p:nvSpPr>
        <p:spPr/>
        <p:txBody>
          <a:bodyPr/>
          <a:lstStyle/>
          <a:p>
            <a:r>
              <a:rPr lang="en-US" dirty="0"/>
              <a:t>DQN stands for Deep Q-Network, and it is a reinforcement learning algorithm developed by </a:t>
            </a:r>
            <a:r>
              <a:rPr lang="en-US" dirty="0" err="1"/>
              <a:t>DeepMind</a:t>
            </a:r>
            <a:r>
              <a:rPr lang="en-US" dirty="0"/>
              <a:t> in 2013. It combines deep learning techniques with Q-learning, a classic reinforcement learning </a:t>
            </a:r>
            <a:r>
              <a:rPr lang="en-US" dirty="0" smtClean="0"/>
              <a:t>algorithm.</a:t>
            </a:r>
          </a:p>
          <a:p>
            <a:endParaRPr lang="en-US" dirty="0"/>
          </a:p>
          <a:p>
            <a:r>
              <a:rPr lang="en-US" dirty="0"/>
              <a:t>DQN is considered a reinforcement learning algorithm because it operates in an environment where an agent learns to take actions in order to maximize some notion of cumulative reward.</a:t>
            </a:r>
          </a:p>
          <a:p>
            <a:endParaRPr lang="en-US" dirty="0"/>
          </a:p>
        </p:txBody>
      </p:sp>
    </p:spTree>
    <p:extLst>
      <p:ext uri="{BB962C8B-B14F-4D97-AF65-F5344CB8AC3E}">
        <p14:creationId xmlns:p14="http://schemas.microsoft.com/office/powerpoint/2010/main" val="2426238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Dqn</a:t>
            </a:r>
            <a:r>
              <a:rPr lang="en-US" b="1" dirty="0"/>
              <a:t> Class - methods</a:t>
            </a:r>
            <a:endParaRPr lang="en-US" dirty="0"/>
          </a:p>
        </p:txBody>
      </p:sp>
      <p:sp>
        <p:nvSpPr>
          <p:cNvPr id="3" name="Content Placeholder 2"/>
          <p:cNvSpPr>
            <a:spLocks noGrp="1"/>
          </p:cNvSpPr>
          <p:nvPr>
            <p:ph idx="1"/>
          </p:nvPr>
        </p:nvSpPr>
        <p:spPr>
          <a:xfrm>
            <a:off x="838200" y="1939159"/>
            <a:ext cx="10515600" cy="4679239"/>
          </a:xfrm>
        </p:spPr>
        <p:txBody>
          <a:bodyPr>
            <a:normAutofit fontScale="92500" lnSpcReduction="10000"/>
          </a:bodyPr>
          <a:lstStyle/>
          <a:p>
            <a:r>
              <a:rPr lang="en-US" dirty="0" err="1" smtClean="0"/>
              <a:t>run_optimization_step</a:t>
            </a:r>
            <a:r>
              <a:rPr lang="en-US" dirty="0" smtClean="0"/>
              <a:t>(self, epoch): Performs a single optimization step using the DQN algorithm.</a:t>
            </a:r>
          </a:p>
          <a:p>
            <a:endParaRPr lang="en-US" dirty="0" smtClean="0"/>
          </a:p>
          <a:p>
            <a:r>
              <a:rPr lang="en-US" dirty="0" err="1" smtClean="0"/>
              <a:t>soft_update_target_net</a:t>
            </a:r>
            <a:r>
              <a:rPr lang="en-US" dirty="0" smtClean="0"/>
              <a:t>(self): Performs a soft update of the target network.</a:t>
            </a:r>
          </a:p>
          <a:p>
            <a:endParaRPr lang="en-US" dirty="0" smtClean="0"/>
          </a:p>
          <a:p>
            <a:r>
              <a:rPr lang="en-US" dirty="0" err="1" smtClean="0"/>
              <a:t>evaluate_stopping_criterion</a:t>
            </a:r>
            <a:r>
              <a:rPr lang="en-US" dirty="0" smtClean="0"/>
              <a:t>(self, </a:t>
            </a:r>
            <a:r>
              <a:rPr lang="en-US" dirty="0" err="1" smtClean="0"/>
              <a:t>list_of_returns</a:t>
            </a:r>
            <a:r>
              <a:rPr lang="en-US" dirty="0" smtClean="0"/>
              <a:t>): Evaluates the stopping criterion for training.</a:t>
            </a:r>
          </a:p>
          <a:p>
            <a:endParaRPr lang="en-US" dirty="0" smtClean="0"/>
          </a:p>
          <a:p>
            <a:r>
              <a:rPr lang="en-US" dirty="0" err="1" smtClean="0"/>
              <a:t>get_samples_from_memory</a:t>
            </a:r>
            <a:r>
              <a:rPr lang="en-US" dirty="0" smtClean="0"/>
              <a:t>(self): Retrieves samples from the replay memory.</a:t>
            </a:r>
            <a:endParaRPr lang="en-US" dirty="0"/>
          </a:p>
        </p:txBody>
      </p:sp>
    </p:spTree>
    <p:extLst>
      <p:ext uri="{BB962C8B-B14F-4D97-AF65-F5344CB8AC3E}">
        <p14:creationId xmlns:p14="http://schemas.microsoft.com/office/powerpoint/2010/main" val="3320365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648" y="2477704"/>
            <a:ext cx="7454462" cy="1325563"/>
          </a:xfrm>
        </p:spPr>
        <p:txBody>
          <a:bodyPr>
            <a:normAutofit fontScale="90000"/>
          </a:bodyPr>
          <a:lstStyle/>
          <a:p>
            <a:r>
              <a:rPr lang="en-US" dirty="0"/>
              <a:t/>
            </a:r>
            <a:br>
              <a:rPr lang="en-US" dirty="0"/>
            </a:br>
            <a:r>
              <a:rPr lang="en-US" dirty="0"/>
              <a:t>These parameters are key settings that control various aspects of the Deep Q-Network (DQN) algorithm and its training process. Let's go through each parameter and discuss how they can influence the algorithm's behavior and training outcomes:</a:t>
            </a:r>
          </a:p>
        </p:txBody>
      </p:sp>
      <p:pic>
        <p:nvPicPr>
          <p:cNvPr id="4" name="Content Placeholder 3"/>
          <p:cNvPicPr>
            <a:picLocks noGrp="1" noChangeAspect="1"/>
          </p:cNvPicPr>
          <p:nvPr>
            <p:ph idx="1"/>
          </p:nvPr>
        </p:nvPicPr>
        <p:blipFill>
          <a:blip r:embed="rId2"/>
          <a:stretch>
            <a:fillRect/>
          </a:stretch>
        </p:blipFill>
        <p:spPr>
          <a:xfrm>
            <a:off x="8500110" y="1690688"/>
            <a:ext cx="2853690" cy="2659121"/>
          </a:xfrm>
          <a:prstGeom prst="rect">
            <a:avLst/>
          </a:prstGeom>
        </p:spPr>
      </p:pic>
    </p:spTree>
    <p:extLst>
      <p:ext uri="{BB962C8B-B14F-4D97-AF65-F5344CB8AC3E}">
        <p14:creationId xmlns:p14="http://schemas.microsoft.com/office/powerpoint/2010/main" val="6483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n_memory</a:t>
            </a:r>
            <a:endParaRPr lang="en-US" dirty="0"/>
          </a:p>
        </p:txBody>
      </p:sp>
      <p:sp>
        <p:nvSpPr>
          <p:cNvPr id="3" name="Content Placeholder 2"/>
          <p:cNvSpPr>
            <a:spLocks noGrp="1"/>
          </p:cNvSpPr>
          <p:nvPr>
            <p:ph idx="1"/>
          </p:nvPr>
        </p:nvSpPr>
        <p:spPr/>
        <p:txBody>
          <a:bodyPr/>
          <a:lstStyle/>
          <a:p>
            <a:r>
              <a:rPr lang="en-US" dirty="0"/>
              <a:t>This parameter specifies the size of the replay memory buffer used in the DQN algorithm. Replay memory stores experiences (state, action, next state, reward, done) for training the neural network.</a:t>
            </a:r>
          </a:p>
          <a:p>
            <a:r>
              <a:rPr lang="en-US" dirty="0"/>
              <a:t>A larger </a:t>
            </a:r>
            <a:r>
              <a:rPr lang="en-US" dirty="0" err="1"/>
              <a:t>n_memory</a:t>
            </a:r>
            <a:r>
              <a:rPr lang="en-US" dirty="0"/>
              <a:t> allows the DQN algorithm to store more experiences, potentially leading to better sample efficiency and more stable training. However, it also increases memory consumption.</a:t>
            </a:r>
          </a:p>
        </p:txBody>
      </p:sp>
    </p:spTree>
    <p:extLst>
      <p:ext uri="{BB962C8B-B14F-4D97-AF65-F5344CB8AC3E}">
        <p14:creationId xmlns:p14="http://schemas.microsoft.com/office/powerpoint/2010/main" val="408507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training_stride</a:t>
            </a:r>
            <a:endParaRPr lang="en-US" dirty="0"/>
          </a:p>
        </p:txBody>
      </p:sp>
      <p:sp>
        <p:nvSpPr>
          <p:cNvPr id="3" name="Content Placeholder 2"/>
          <p:cNvSpPr>
            <a:spLocks noGrp="1"/>
          </p:cNvSpPr>
          <p:nvPr>
            <p:ph idx="1"/>
          </p:nvPr>
        </p:nvSpPr>
        <p:spPr/>
        <p:txBody>
          <a:bodyPr/>
          <a:lstStyle/>
          <a:p>
            <a:r>
              <a:rPr lang="en-US" dirty="0"/>
              <a:t>This parameter determines the frequency (in terms of environment steps) at which the DQN algorithm performs optimization steps (updates the neural network weights) using experiences sampled from the replay memory.</a:t>
            </a:r>
          </a:p>
          <a:p>
            <a:r>
              <a:rPr lang="en-US" dirty="0"/>
              <a:t>A smaller </a:t>
            </a:r>
            <a:r>
              <a:rPr lang="en-US" dirty="0" err="1"/>
              <a:t>training_stride</a:t>
            </a:r>
            <a:r>
              <a:rPr lang="en-US" dirty="0"/>
              <a:t> means more frequent updates, which can lead to faster learning but may also introduce more instability in training due to highly correlated updates.</a:t>
            </a:r>
          </a:p>
        </p:txBody>
      </p:sp>
    </p:spTree>
    <p:extLst>
      <p:ext uri="{BB962C8B-B14F-4D97-AF65-F5344CB8AC3E}">
        <p14:creationId xmlns:p14="http://schemas.microsoft.com/office/powerpoint/2010/main" val="1353070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batch_size</a:t>
            </a:r>
            <a:endParaRPr lang="en-US" dirty="0"/>
          </a:p>
        </p:txBody>
      </p:sp>
      <p:sp>
        <p:nvSpPr>
          <p:cNvPr id="3" name="Content Placeholder 2"/>
          <p:cNvSpPr>
            <a:spLocks noGrp="1"/>
          </p:cNvSpPr>
          <p:nvPr>
            <p:ph idx="1"/>
          </p:nvPr>
        </p:nvSpPr>
        <p:spPr/>
        <p:txBody>
          <a:bodyPr/>
          <a:lstStyle/>
          <a:p>
            <a:r>
              <a:rPr lang="en-US" dirty="0"/>
              <a:t>This parameter specifies the number of experiences sampled from the replay memory for each optimization step (mini-batch size) during training.</a:t>
            </a:r>
          </a:p>
          <a:p>
            <a:r>
              <a:rPr lang="en-US" dirty="0"/>
              <a:t>A larger </a:t>
            </a:r>
            <a:r>
              <a:rPr lang="en-US" dirty="0" err="1"/>
              <a:t>batch_size</a:t>
            </a:r>
            <a:r>
              <a:rPr lang="en-US" dirty="0"/>
              <a:t> allows the neural network to learn from more diverse experiences in each optimization step, potentially leading to more stable training. However, it also increases computational overhead and memory usage.</a:t>
            </a:r>
          </a:p>
        </p:txBody>
      </p:sp>
    </p:spTree>
    <p:extLst>
      <p:ext uri="{BB962C8B-B14F-4D97-AF65-F5344CB8AC3E}">
        <p14:creationId xmlns:p14="http://schemas.microsoft.com/office/powerpoint/2010/main" val="1784859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saving_stride</a:t>
            </a:r>
            <a:endParaRPr lang="en-US" dirty="0"/>
          </a:p>
        </p:txBody>
      </p:sp>
      <p:sp>
        <p:nvSpPr>
          <p:cNvPr id="3" name="Content Placeholder 2"/>
          <p:cNvSpPr>
            <a:spLocks noGrp="1"/>
          </p:cNvSpPr>
          <p:nvPr>
            <p:ph idx="1"/>
          </p:nvPr>
        </p:nvSpPr>
        <p:spPr/>
        <p:txBody>
          <a:bodyPr/>
          <a:lstStyle/>
          <a:p>
            <a:r>
              <a:rPr lang="en-US" dirty="0"/>
              <a:t>This parameter determines the frequency (in terms of episodes) at which the DQN algorithm saves the model or training progress (e.g., model weights, training statistics) to disk.</a:t>
            </a:r>
          </a:p>
          <a:p>
            <a:r>
              <a:rPr lang="en-US" dirty="0"/>
              <a:t>A smaller </a:t>
            </a:r>
            <a:r>
              <a:rPr lang="en-US" dirty="0" err="1"/>
              <a:t>saving_stride</a:t>
            </a:r>
            <a:r>
              <a:rPr lang="en-US" dirty="0"/>
              <a:t> means more frequent saves, which can be useful for monitoring training progress and resuming training from checkpoints. However, it may also increase disk I/O overhead.</a:t>
            </a:r>
          </a:p>
        </p:txBody>
      </p:sp>
    </p:spTree>
    <p:extLst>
      <p:ext uri="{BB962C8B-B14F-4D97-AF65-F5344CB8AC3E}">
        <p14:creationId xmlns:p14="http://schemas.microsoft.com/office/powerpoint/2010/main" val="3296003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n_solving_episodes</a:t>
            </a:r>
            <a:endParaRPr lang="en-US" dirty="0"/>
          </a:p>
        </p:txBody>
      </p:sp>
      <p:sp>
        <p:nvSpPr>
          <p:cNvPr id="3" name="Content Placeholder 2"/>
          <p:cNvSpPr>
            <a:spLocks noGrp="1"/>
          </p:cNvSpPr>
          <p:nvPr>
            <p:ph idx="1"/>
          </p:nvPr>
        </p:nvSpPr>
        <p:spPr/>
        <p:txBody>
          <a:bodyPr/>
          <a:lstStyle/>
          <a:p>
            <a:r>
              <a:rPr lang="en-US" dirty="0"/>
              <a:t>This parameter determines the number of recent episodes used to evaluate the stopping criterion during training.</a:t>
            </a:r>
          </a:p>
          <a:p>
            <a:r>
              <a:rPr lang="en-US" dirty="0"/>
              <a:t>A larger </a:t>
            </a:r>
            <a:r>
              <a:rPr lang="en-US" dirty="0" err="1"/>
              <a:t>n_solving_episodes</a:t>
            </a:r>
            <a:r>
              <a:rPr lang="en-US" dirty="0"/>
              <a:t> considers a longer history of episode returns for evaluating whether the training has reached a satisfactory performance level. However, it may delay the detection of training convergence.</a:t>
            </a:r>
          </a:p>
        </p:txBody>
      </p:sp>
    </p:spTree>
    <p:extLst>
      <p:ext uri="{BB962C8B-B14F-4D97-AF65-F5344CB8AC3E}">
        <p14:creationId xmlns:p14="http://schemas.microsoft.com/office/powerpoint/2010/main" val="1531573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solving_threshold_min</a:t>
            </a:r>
            <a:endParaRPr lang="en-US" dirty="0"/>
          </a:p>
        </p:txBody>
      </p:sp>
      <p:sp>
        <p:nvSpPr>
          <p:cNvPr id="3" name="Content Placeholder 2"/>
          <p:cNvSpPr>
            <a:spLocks noGrp="1"/>
          </p:cNvSpPr>
          <p:nvPr>
            <p:ph idx="1"/>
          </p:nvPr>
        </p:nvSpPr>
        <p:spPr/>
        <p:txBody>
          <a:bodyPr/>
          <a:lstStyle/>
          <a:p>
            <a:r>
              <a:rPr lang="en-US" dirty="0"/>
              <a:t>This parameter sets the minimum episode return threshold used in the stopping criterion evaluation.</a:t>
            </a:r>
          </a:p>
          <a:p>
            <a:r>
              <a:rPr lang="en-US" dirty="0"/>
              <a:t>If the minimum episode return exceeds </a:t>
            </a:r>
            <a:r>
              <a:rPr lang="en-US" dirty="0" err="1"/>
              <a:t>solving_threshold_min</a:t>
            </a:r>
            <a:r>
              <a:rPr lang="en-US" dirty="0"/>
              <a:t> for the specified number of episodes (</a:t>
            </a:r>
            <a:r>
              <a:rPr lang="en-US" dirty="0" err="1"/>
              <a:t>n_solving_episodes</a:t>
            </a:r>
            <a:r>
              <a:rPr lang="en-US" dirty="0"/>
              <a:t>), the training is considered successful.</a:t>
            </a:r>
          </a:p>
          <a:p>
            <a:r>
              <a:rPr lang="en-US" dirty="0"/>
              <a:t>Adjusting this threshold affects the desired minimum level of performance required for the DQN algorithm to solve the task</a:t>
            </a:r>
          </a:p>
        </p:txBody>
      </p:sp>
    </p:spTree>
    <p:extLst>
      <p:ext uri="{BB962C8B-B14F-4D97-AF65-F5344CB8AC3E}">
        <p14:creationId xmlns:p14="http://schemas.microsoft.com/office/powerpoint/2010/main" val="1787910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solving_threshold_mean</a:t>
            </a:r>
            <a:endParaRPr lang="en-US" dirty="0"/>
          </a:p>
        </p:txBody>
      </p:sp>
      <p:sp>
        <p:nvSpPr>
          <p:cNvPr id="3" name="Content Placeholder 2"/>
          <p:cNvSpPr>
            <a:spLocks noGrp="1"/>
          </p:cNvSpPr>
          <p:nvPr>
            <p:ph idx="1"/>
          </p:nvPr>
        </p:nvSpPr>
        <p:spPr/>
        <p:txBody>
          <a:bodyPr/>
          <a:lstStyle/>
          <a:p>
            <a:r>
              <a:rPr lang="en-US" dirty="0"/>
              <a:t>This parameter sets the mean episode return threshold used in the stopping criterion evaluation.</a:t>
            </a:r>
          </a:p>
          <a:p>
            <a:r>
              <a:rPr lang="en-US" dirty="0"/>
              <a:t>Similar to </a:t>
            </a:r>
            <a:r>
              <a:rPr lang="en-US" dirty="0" err="1"/>
              <a:t>solving_threshold_min</a:t>
            </a:r>
            <a:r>
              <a:rPr lang="en-US" dirty="0"/>
              <a:t>, but it considers the mean episode return over the specified number of episodes (</a:t>
            </a:r>
            <a:r>
              <a:rPr lang="en-US" dirty="0" err="1"/>
              <a:t>n_solving_episodes</a:t>
            </a:r>
            <a:r>
              <a:rPr lang="en-US" dirty="0"/>
              <a:t>).</a:t>
            </a:r>
          </a:p>
          <a:p>
            <a:r>
              <a:rPr lang="en-US" dirty="0"/>
              <a:t>It influences the desired average performance level of the DQN algorithm.</a:t>
            </a:r>
          </a:p>
        </p:txBody>
      </p:sp>
    </p:spTree>
    <p:extLst>
      <p:ext uri="{BB962C8B-B14F-4D97-AF65-F5344CB8AC3E}">
        <p14:creationId xmlns:p14="http://schemas.microsoft.com/office/powerpoint/2010/main" val="2503544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discount_factor</a:t>
            </a:r>
            <a:endParaRPr lang="en-US" dirty="0"/>
          </a:p>
        </p:txBody>
      </p:sp>
      <p:sp>
        <p:nvSpPr>
          <p:cNvPr id="3" name="Content Placeholder 2"/>
          <p:cNvSpPr>
            <a:spLocks noGrp="1"/>
          </p:cNvSpPr>
          <p:nvPr>
            <p:ph idx="1"/>
          </p:nvPr>
        </p:nvSpPr>
        <p:spPr/>
        <p:txBody>
          <a:bodyPr/>
          <a:lstStyle/>
          <a:p>
            <a:r>
              <a:rPr lang="en-US" dirty="0"/>
              <a:t>Also known as gamma, this parameter determines the importance of future rewards in the Q-value estimation.</a:t>
            </a:r>
          </a:p>
          <a:p>
            <a:r>
              <a:rPr lang="en-US" dirty="0"/>
              <a:t>A higher </a:t>
            </a:r>
            <a:r>
              <a:rPr lang="en-US" dirty="0" err="1"/>
              <a:t>discount_factor</a:t>
            </a:r>
            <a:r>
              <a:rPr lang="en-US" dirty="0"/>
              <a:t> values give more weight to future rewards, encouraging the agent to prioritize long-term rewards. Conversely, lower values make the agent focus more on immediate rewards</a:t>
            </a:r>
          </a:p>
        </p:txBody>
      </p:sp>
    </p:spTree>
    <p:extLst>
      <p:ext uri="{BB962C8B-B14F-4D97-AF65-F5344CB8AC3E}">
        <p14:creationId xmlns:p14="http://schemas.microsoft.com/office/powerpoint/2010/main" val="213903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 components and characteristics of DQN include:</a:t>
            </a:r>
          </a:p>
        </p:txBody>
      </p:sp>
      <p:sp>
        <p:nvSpPr>
          <p:cNvPr id="3" name="Content Placeholder 2"/>
          <p:cNvSpPr>
            <a:spLocks noGrp="1"/>
          </p:cNvSpPr>
          <p:nvPr>
            <p:ph idx="1"/>
          </p:nvPr>
        </p:nvSpPr>
        <p:spPr>
          <a:xfrm>
            <a:off x="838200" y="2282825"/>
            <a:ext cx="10515600" cy="4351338"/>
          </a:xfrm>
        </p:spPr>
        <p:txBody>
          <a:bodyPr/>
          <a:lstStyle/>
          <a:p>
            <a:r>
              <a:rPr lang="en-US" dirty="0" smtClean="0"/>
              <a:t>Q-learning</a:t>
            </a:r>
          </a:p>
          <a:p>
            <a:r>
              <a:rPr lang="en-US" dirty="0" smtClean="0"/>
              <a:t>Deep learning</a:t>
            </a:r>
          </a:p>
          <a:p>
            <a:r>
              <a:rPr lang="en-US" dirty="0" smtClean="0"/>
              <a:t>Experience replay</a:t>
            </a:r>
          </a:p>
          <a:p>
            <a:r>
              <a:rPr lang="en-US" dirty="0" smtClean="0"/>
              <a:t>Target network</a:t>
            </a:r>
            <a:endParaRPr lang="en-US" dirty="0"/>
          </a:p>
        </p:txBody>
      </p:sp>
    </p:spTree>
    <p:extLst>
      <p:ext uri="{BB962C8B-B14F-4D97-AF65-F5344CB8AC3E}">
        <p14:creationId xmlns:p14="http://schemas.microsoft.com/office/powerpoint/2010/main" val="835069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N_memory</a:t>
            </a:r>
            <a:endParaRPr lang="en-US" dirty="0"/>
          </a:p>
        </p:txBody>
      </p:sp>
      <p:pic>
        <p:nvPicPr>
          <p:cNvPr id="4" name="Content Placeholder 3"/>
          <p:cNvPicPr>
            <a:picLocks noGrp="1" noChangeAspect="1"/>
          </p:cNvPicPr>
          <p:nvPr>
            <p:ph idx="1"/>
          </p:nvPr>
        </p:nvPicPr>
        <p:blipFill>
          <a:blip r:embed="rId2"/>
          <a:stretch>
            <a:fillRect/>
          </a:stretch>
        </p:blipFill>
        <p:spPr>
          <a:xfrm>
            <a:off x="7229661" y="1842717"/>
            <a:ext cx="4124139" cy="4351338"/>
          </a:xfrm>
          <a:prstGeom prst="rect">
            <a:avLst/>
          </a:prstGeom>
        </p:spPr>
      </p:pic>
      <p:pic>
        <p:nvPicPr>
          <p:cNvPr id="5" name="Picture 4"/>
          <p:cNvPicPr>
            <a:picLocks noChangeAspect="1"/>
          </p:cNvPicPr>
          <p:nvPr/>
        </p:nvPicPr>
        <p:blipFill>
          <a:blip r:embed="rId3"/>
          <a:stretch>
            <a:fillRect/>
          </a:stretch>
        </p:blipFill>
        <p:spPr>
          <a:xfrm>
            <a:off x="2803021" y="1842717"/>
            <a:ext cx="4349526" cy="2202716"/>
          </a:xfrm>
          <a:prstGeom prst="rect">
            <a:avLst/>
          </a:prstGeom>
        </p:spPr>
      </p:pic>
      <p:sp>
        <p:nvSpPr>
          <p:cNvPr id="6" name="Rectangle 5"/>
          <p:cNvSpPr/>
          <p:nvPr/>
        </p:nvSpPr>
        <p:spPr>
          <a:xfrm>
            <a:off x="4357486" y="4045433"/>
            <a:ext cx="2046907" cy="369332"/>
          </a:xfrm>
          <a:prstGeom prst="rect">
            <a:avLst/>
          </a:prstGeom>
        </p:spPr>
        <p:txBody>
          <a:bodyPr wrap="none">
            <a:spAutoFit/>
          </a:bodyPr>
          <a:lstStyle/>
          <a:p>
            <a:r>
              <a:rPr lang="en-US" dirty="0" err="1" smtClean="0"/>
              <a:t>N_memory</a:t>
            </a:r>
            <a:r>
              <a:rPr lang="en-US" dirty="0" smtClean="0"/>
              <a:t> = 30000</a:t>
            </a:r>
            <a:endParaRPr lang="en-US" dirty="0"/>
          </a:p>
        </p:txBody>
      </p:sp>
      <p:sp>
        <p:nvSpPr>
          <p:cNvPr id="7" name="Rectangle 6"/>
          <p:cNvSpPr/>
          <p:nvPr/>
        </p:nvSpPr>
        <p:spPr>
          <a:xfrm>
            <a:off x="8671432" y="6194055"/>
            <a:ext cx="1812869" cy="369332"/>
          </a:xfrm>
          <a:prstGeom prst="rect">
            <a:avLst/>
          </a:prstGeom>
        </p:spPr>
        <p:txBody>
          <a:bodyPr wrap="none">
            <a:spAutoFit/>
          </a:bodyPr>
          <a:lstStyle/>
          <a:p>
            <a:r>
              <a:rPr lang="en-US" dirty="0" err="1" smtClean="0"/>
              <a:t>N_memory</a:t>
            </a:r>
            <a:r>
              <a:rPr lang="en-US" dirty="0" smtClean="0"/>
              <a:t> = 100</a:t>
            </a:r>
            <a:endParaRPr lang="en-US" dirty="0"/>
          </a:p>
        </p:txBody>
      </p:sp>
      <p:sp>
        <p:nvSpPr>
          <p:cNvPr id="8" name="Rectangle 7"/>
          <p:cNvSpPr/>
          <p:nvPr/>
        </p:nvSpPr>
        <p:spPr>
          <a:xfrm>
            <a:off x="838200" y="4716727"/>
            <a:ext cx="6096000" cy="1477328"/>
          </a:xfrm>
          <a:prstGeom prst="rect">
            <a:avLst/>
          </a:prstGeom>
        </p:spPr>
        <p:txBody>
          <a:bodyPr>
            <a:spAutoFit/>
          </a:bodyPr>
          <a:lstStyle/>
          <a:p>
            <a:r>
              <a:rPr lang="en-US" dirty="0">
                <a:latin typeface="Söhne"/>
              </a:rPr>
              <a:t>With a larger replay memory buffer (</a:t>
            </a:r>
            <a:r>
              <a:rPr lang="en-US" dirty="0" err="1">
                <a:latin typeface="Söhne"/>
              </a:rPr>
              <a:t>n_memory</a:t>
            </a:r>
            <a:r>
              <a:rPr lang="en-US" dirty="0">
                <a:latin typeface="Söhne"/>
              </a:rPr>
              <a:t> = 30,000), the DQN algorithm can store a more diverse set of experiences from interactions with the environment. This diversity in experience sampling may lead to more effective learning</a:t>
            </a:r>
            <a:endParaRPr lang="en-US" dirty="0"/>
          </a:p>
        </p:txBody>
      </p:sp>
    </p:spTree>
    <p:extLst>
      <p:ext uri="{BB962C8B-B14F-4D97-AF65-F5344CB8AC3E}">
        <p14:creationId xmlns:p14="http://schemas.microsoft.com/office/powerpoint/2010/main" val="4192053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training_stride</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7212650" y="1837346"/>
            <a:ext cx="4141150" cy="2737371"/>
          </a:xfrm>
          <a:prstGeom prst="rect">
            <a:avLst/>
          </a:prstGeom>
        </p:spPr>
      </p:pic>
      <p:pic>
        <p:nvPicPr>
          <p:cNvPr id="6" name="Picture 5"/>
          <p:cNvPicPr>
            <a:picLocks noChangeAspect="1"/>
          </p:cNvPicPr>
          <p:nvPr/>
        </p:nvPicPr>
        <p:blipFill>
          <a:blip r:embed="rId3"/>
          <a:stretch>
            <a:fillRect/>
          </a:stretch>
        </p:blipFill>
        <p:spPr>
          <a:xfrm>
            <a:off x="3908772" y="1837346"/>
            <a:ext cx="3226966" cy="2744628"/>
          </a:xfrm>
          <a:prstGeom prst="rect">
            <a:avLst/>
          </a:prstGeom>
        </p:spPr>
      </p:pic>
      <p:sp>
        <p:nvSpPr>
          <p:cNvPr id="7" name="Rectangle 6"/>
          <p:cNvSpPr/>
          <p:nvPr/>
        </p:nvSpPr>
        <p:spPr>
          <a:xfrm>
            <a:off x="4163549" y="4728632"/>
            <a:ext cx="2717411" cy="369332"/>
          </a:xfrm>
          <a:prstGeom prst="rect">
            <a:avLst/>
          </a:prstGeom>
        </p:spPr>
        <p:txBody>
          <a:bodyPr wrap="none">
            <a:spAutoFit/>
          </a:bodyPr>
          <a:lstStyle/>
          <a:p>
            <a:r>
              <a:rPr lang="en-US" dirty="0" err="1" smtClean="0">
                <a:solidFill>
                  <a:srgbClr val="CE9178"/>
                </a:solidFill>
                <a:latin typeface="Consolas" panose="020B0609020204030204" pitchFamily="49" charset="0"/>
              </a:rPr>
              <a:t>training_stride</a:t>
            </a:r>
            <a:r>
              <a:rPr lang="en-US" dirty="0" smtClean="0">
                <a:solidFill>
                  <a:srgbClr val="CE9178"/>
                </a:solidFill>
                <a:latin typeface="Consolas" panose="020B0609020204030204" pitchFamily="49" charset="0"/>
              </a:rPr>
              <a:t> = 15</a:t>
            </a:r>
            <a:endParaRPr lang="en-US" b="0" dirty="0">
              <a:solidFill>
                <a:srgbClr val="D4D4D4"/>
              </a:solidFill>
              <a:effectLst/>
              <a:latin typeface="Consolas" panose="020B0609020204030204" pitchFamily="49" charset="0"/>
            </a:endParaRPr>
          </a:p>
        </p:txBody>
      </p:sp>
      <p:sp>
        <p:nvSpPr>
          <p:cNvPr id="8" name="Rectangle 7"/>
          <p:cNvSpPr/>
          <p:nvPr/>
        </p:nvSpPr>
        <p:spPr>
          <a:xfrm>
            <a:off x="7987838" y="4690574"/>
            <a:ext cx="2590774" cy="369332"/>
          </a:xfrm>
          <a:prstGeom prst="rect">
            <a:avLst/>
          </a:prstGeom>
        </p:spPr>
        <p:txBody>
          <a:bodyPr wrap="none">
            <a:spAutoFit/>
          </a:bodyPr>
          <a:lstStyle/>
          <a:p>
            <a:r>
              <a:rPr lang="en-US" dirty="0" err="1" smtClean="0">
                <a:solidFill>
                  <a:srgbClr val="CE9178"/>
                </a:solidFill>
                <a:latin typeface="Consolas" panose="020B0609020204030204" pitchFamily="49" charset="0"/>
              </a:rPr>
              <a:t>training_stride</a:t>
            </a:r>
            <a:r>
              <a:rPr lang="en-US" dirty="0" smtClean="0">
                <a:solidFill>
                  <a:srgbClr val="CE9178"/>
                </a:solidFill>
                <a:latin typeface="Consolas" panose="020B0609020204030204" pitchFamily="49" charset="0"/>
              </a:rPr>
              <a:t> = 5</a:t>
            </a:r>
            <a:endParaRPr lang="en-US" b="0" dirty="0">
              <a:solidFill>
                <a:srgbClr val="D4D4D4"/>
              </a:solidFill>
              <a:effectLst/>
              <a:latin typeface="Consolas" panose="020B0609020204030204" pitchFamily="49" charset="0"/>
            </a:endParaRPr>
          </a:p>
        </p:txBody>
      </p:sp>
      <p:sp>
        <p:nvSpPr>
          <p:cNvPr id="9" name="Rectangle 8"/>
          <p:cNvSpPr/>
          <p:nvPr/>
        </p:nvSpPr>
        <p:spPr>
          <a:xfrm>
            <a:off x="838200" y="1837346"/>
            <a:ext cx="3070572" cy="1200329"/>
          </a:xfrm>
          <a:prstGeom prst="rect">
            <a:avLst/>
          </a:prstGeom>
        </p:spPr>
        <p:txBody>
          <a:bodyPr wrap="square">
            <a:spAutoFit/>
          </a:bodyPr>
          <a:lstStyle/>
          <a:p>
            <a:r>
              <a:rPr lang="en-US" dirty="0">
                <a:latin typeface="Söhne"/>
              </a:rPr>
              <a:t>More frequent updates can lead to faster learning and adaptation to changes in the environment.</a:t>
            </a:r>
            <a:endParaRPr lang="en-US" dirty="0"/>
          </a:p>
        </p:txBody>
      </p:sp>
    </p:spTree>
    <p:extLst>
      <p:ext uri="{BB962C8B-B14F-4D97-AF65-F5344CB8AC3E}">
        <p14:creationId xmlns:p14="http://schemas.microsoft.com/office/powerpoint/2010/main" val="2527931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Batch_ size</a:t>
            </a:r>
            <a:endParaRPr lang="en-US" dirty="0"/>
          </a:p>
        </p:txBody>
      </p:sp>
      <p:sp>
        <p:nvSpPr>
          <p:cNvPr id="3" name="Content Placeholder 2"/>
          <p:cNvSpPr>
            <a:spLocks noGrp="1"/>
          </p:cNvSpPr>
          <p:nvPr>
            <p:ph idx="1"/>
          </p:nvPr>
        </p:nvSpPr>
        <p:spPr/>
        <p:txBody>
          <a:bodyPr/>
          <a:lstStyle/>
          <a:p>
            <a:r>
              <a:rPr lang="en-US" dirty="0"/>
              <a:t>increasing the batch size in training a neural network can lead to faster convergence, improved resource utilization, and reduced variance in gradient estimates</a:t>
            </a:r>
          </a:p>
        </p:txBody>
      </p:sp>
    </p:spTree>
    <p:extLst>
      <p:ext uri="{BB962C8B-B14F-4D97-AF65-F5344CB8AC3E}">
        <p14:creationId xmlns:p14="http://schemas.microsoft.com/office/powerpoint/2010/main" val="3964433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challange</a:t>
            </a:r>
            <a:endParaRPr lang="en-US" dirty="0"/>
          </a:p>
        </p:txBody>
      </p:sp>
      <p:sp>
        <p:nvSpPr>
          <p:cNvPr id="3" name="Content Placeholder 2"/>
          <p:cNvSpPr>
            <a:spLocks noGrp="1"/>
          </p:cNvSpPr>
          <p:nvPr>
            <p:ph idx="1"/>
          </p:nvPr>
        </p:nvSpPr>
        <p:spPr/>
        <p:txBody>
          <a:bodyPr/>
          <a:lstStyle/>
          <a:p>
            <a:r>
              <a:rPr lang="en-US" dirty="0" smtClean="0"/>
              <a:t>Duration 1000</a:t>
            </a:r>
            <a:endParaRPr lang="en-US" dirty="0"/>
          </a:p>
        </p:txBody>
      </p:sp>
      <p:pic>
        <p:nvPicPr>
          <p:cNvPr id="4" name="Picture 3"/>
          <p:cNvPicPr>
            <a:picLocks noChangeAspect="1"/>
          </p:cNvPicPr>
          <p:nvPr/>
        </p:nvPicPr>
        <p:blipFill>
          <a:blip r:embed="rId2"/>
          <a:stretch>
            <a:fillRect/>
          </a:stretch>
        </p:blipFill>
        <p:spPr>
          <a:xfrm>
            <a:off x="760937" y="2454465"/>
            <a:ext cx="3554688" cy="3534491"/>
          </a:xfrm>
          <a:prstGeom prst="rect">
            <a:avLst/>
          </a:prstGeom>
        </p:spPr>
      </p:pic>
      <p:cxnSp>
        <p:nvCxnSpPr>
          <p:cNvPr id="7" name="Straight Arrow Connector 6"/>
          <p:cNvCxnSpPr/>
          <p:nvPr/>
        </p:nvCxnSpPr>
        <p:spPr>
          <a:xfrm>
            <a:off x="1760434" y="2196269"/>
            <a:ext cx="76912" cy="33328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 name="Straight Arrow Connector 8"/>
          <p:cNvCxnSpPr/>
          <p:nvPr/>
        </p:nvCxnSpPr>
        <p:spPr>
          <a:xfrm flipV="1">
            <a:off x="760937" y="2811566"/>
            <a:ext cx="589299" cy="23928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p:nvPr/>
        </p:nvCxnSpPr>
        <p:spPr>
          <a:xfrm>
            <a:off x="1623701" y="5272755"/>
            <a:ext cx="213645" cy="35037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2" name="Rectangle 11"/>
          <p:cNvSpPr/>
          <p:nvPr/>
        </p:nvSpPr>
        <p:spPr>
          <a:xfrm>
            <a:off x="4548136" y="3050849"/>
            <a:ext cx="2717411" cy="646331"/>
          </a:xfrm>
          <a:prstGeom prst="rect">
            <a:avLst/>
          </a:prstGeom>
        </p:spPr>
        <p:txBody>
          <a:bodyPr wrap="none">
            <a:spAutoFit/>
          </a:bodyPr>
          <a:lstStyle/>
          <a:p>
            <a:r>
              <a:rPr lang="en-US" dirty="0" smtClean="0">
                <a:solidFill>
                  <a:srgbClr val="CE9178"/>
                </a:solidFill>
                <a:latin typeface="Consolas" panose="020B0609020204030204" pitchFamily="49" charset="0"/>
              </a:rPr>
              <a:t>Choosing lower value</a:t>
            </a:r>
            <a:br>
              <a:rPr lang="en-US" dirty="0" smtClean="0">
                <a:solidFill>
                  <a:srgbClr val="CE9178"/>
                </a:solidFill>
                <a:latin typeface="Consolas" panose="020B0609020204030204" pitchFamily="49" charset="0"/>
              </a:rPr>
            </a:br>
            <a:r>
              <a:rPr lang="en-US" dirty="0" smtClean="0">
                <a:solidFill>
                  <a:srgbClr val="CE9178"/>
                </a:solidFill>
                <a:latin typeface="Consolas" panose="020B0609020204030204" pitchFamily="49" charset="0"/>
              </a:rPr>
              <a:t>for mean </a:t>
            </a:r>
            <a:r>
              <a:rPr lang="en-US" dirty="0" err="1" smtClean="0">
                <a:solidFill>
                  <a:srgbClr val="CE9178"/>
                </a:solidFill>
                <a:latin typeface="Consolas" panose="020B0609020204030204" pitchFamily="49" charset="0"/>
              </a:rPr>
              <a:t>treshold</a:t>
            </a:r>
            <a:endParaRPr lang="en-US" b="0" dirty="0">
              <a:solidFill>
                <a:srgbClr val="D4D4D4"/>
              </a:solidFill>
              <a:effectLst/>
              <a:latin typeface="Consolas" panose="020B0609020204030204" pitchFamily="49" charset="0"/>
            </a:endParaRPr>
          </a:p>
        </p:txBody>
      </p:sp>
      <p:cxnSp>
        <p:nvCxnSpPr>
          <p:cNvPr id="14" name="Straight Arrow Connector 13"/>
          <p:cNvCxnSpPr/>
          <p:nvPr/>
        </p:nvCxnSpPr>
        <p:spPr>
          <a:xfrm flipV="1">
            <a:off x="4563454" y="3871245"/>
            <a:ext cx="2751746" cy="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a:stretch>
            <a:fillRect/>
          </a:stretch>
        </p:blipFill>
        <p:spPr>
          <a:xfrm>
            <a:off x="7430879" y="2298337"/>
            <a:ext cx="3721384" cy="3878626"/>
          </a:xfrm>
          <a:prstGeom prst="rect">
            <a:avLst/>
          </a:prstGeom>
        </p:spPr>
      </p:pic>
      <p:sp>
        <p:nvSpPr>
          <p:cNvPr id="16" name="Rectangle 15"/>
          <p:cNvSpPr/>
          <p:nvPr/>
        </p:nvSpPr>
        <p:spPr>
          <a:xfrm>
            <a:off x="5237859" y="944433"/>
            <a:ext cx="6096000" cy="2031325"/>
          </a:xfrm>
          <a:prstGeom prst="rect">
            <a:avLst/>
          </a:prstGeom>
        </p:spPr>
        <p:txBody>
          <a:bodyPr>
            <a:spAutoFit/>
          </a:bodyPr>
          <a:lstStyle/>
          <a:p>
            <a:r>
              <a:rPr lang="en-US" b="1" dirty="0">
                <a:latin typeface="Söhne"/>
              </a:rPr>
              <a:t>Insufficient Exploration:</a:t>
            </a:r>
            <a:r>
              <a:rPr lang="en-US" dirty="0">
                <a:latin typeface="Söhne"/>
              </a:rPr>
              <a:t> A high threshold may lead the agent to focus more on exploiting known strategies rather than exploring new ones. This can prevent the agent from discovering potentially better policies that could lead to higher returns.</a:t>
            </a:r>
          </a:p>
          <a:p>
            <a:r>
              <a:rPr lang="en-US" dirty="0"/>
              <a:t/>
            </a:r>
            <a:br>
              <a:rPr lang="en-US" dirty="0"/>
            </a:br>
            <a:endParaRPr lang="en-US" dirty="0"/>
          </a:p>
        </p:txBody>
      </p:sp>
      <p:sp>
        <p:nvSpPr>
          <p:cNvPr id="17" name="Rectangle 16"/>
          <p:cNvSpPr/>
          <p:nvPr/>
        </p:nvSpPr>
        <p:spPr>
          <a:xfrm>
            <a:off x="2143668" y="6176963"/>
            <a:ext cx="2590774" cy="369332"/>
          </a:xfrm>
          <a:prstGeom prst="rect">
            <a:avLst/>
          </a:prstGeom>
        </p:spPr>
        <p:txBody>
          <a:bodyPr wrap="none">
            <a:spAutoFit/>
          </a:bodyPr>
          <a:lstStyle/>
          <a:p>
            <a:r>
              <a:rPr lang="en-US" dirty="0" err="1" smtClean="0">
                <a:solidFill>
                  <a:srgbClr val="CE9178"/>
                </a:solidFill>
                <a:latin typeface="Consolas" panose="020B0609020204030204" pitchFamily="49" charset="0"/>
              </a:rPr>
              <a:t>Mean_treshold</a:t>
            </a:r>
            <a:r>
              <a:rPr lang="en-US" dirty="0" smtClean="0">
                <a:solidFill>
                  <a:srgbClr val="CE9178"/>
                </a:solidFill>
                <a:latin typeface="Consolas" panose="020B0609020204030204" pitchFamily="49" charset="0"/>
              </a:rPr>
              <a:t> = 270</a:t>
            </a:r>
            <a:endParaRPr lang="en-US" b="0" dirty="0">
              <a:solidFill>
                <a:srgbClr val="D4D4D4"/>
              </a:solidFill>
              <a:effectLst/>
              <a:latin typeface="Consolas" panose="020B0609020204030204" pitchFamily="49" charset="0"/>
            </a:endParaRPr>
          </a:p>
        </p:txBody>
      </p:sp>
      <p:sp>
        <p:nvSpPr>
          <p:cNvPr id="18" name="Rectangle 17"/>
          <p:cNvSpPr/>
          <p:nvPr/>
        </p:nvSpPr>
        <p:spPr>
          <a:xfrm>
            <a:off x="7996184" y="6194034"/>
            <a:ext cx="2590774" cy="369332"/>
          </a:xfrm>
          <a:prstGeom prst="rect">
            <a:avLst/>
          </a:prstGeom>
        </p:spPr>
        <p:txBody>
          <a:bodyPr wrap="none">
            <a:spAutoFit/>
          </a:bodyPr>
          <a:lstStyle/>
          <a:p>
            <a:r>
              <a:rPr lang="en-US" dirty="0" err="1">
                <a:solidFill>
                  <a:srgbClr val="CE9178"/>
                </a:solidFill>
                <a:latin typeface="Consolas" panose="020B0609020204030204" pitchFamily="49" charset="0"/>
              </a:rPr>
              <a:t>Mean_treshold</a:t>
            </a:r>
            <a:r>
              <a:rPr lang="en-US" dirty="0">
                <a:solidFill>
                  <a:srgbClr val="CE9178"/>
                </a:solidFill>
                <a:latin typeface="Consolas" panose="020B0609020204030204" pitchFamily="49" charset="0"/>
              </a:rPr>
              <a:t> = </a:t>
            </a:r>
            <a:r>
              <a:rPr lang="en-US" dirty="0" smtClean="0">
                <a:solidFill>
                  <a:srgbClr val="CE9178"/>
                </a:solidFill>
                <a:latin typeface="Consolas" panose="020B0609020204030204" pitchFamily="49" charset="0"/>
              </a:rPr>
              <a:t>230</a:t>
            </a:r>
            <a:endParaRPr lang="en-US"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193795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reward , duration per episode</a:t>
            </a:r>
            <a:endParaRPr lang="en-US" dirty="0"/>
          </a:p>
        </p:txBody>
      </p:sp>
      <p:pic>
        <p:nvPicPr>
          <p:cNvPr id="4" name="Content Placeholder 3"/>
          <p:cNvPicPr>
            <a:picLocks noGrp="1" noChangeAspect="1"/>
          </p:cNvPicPr>
          <p:nvPr>
            <p:ph idx="1"/>
          </p:nvPr>
        </p:nvPicPr>
        <p:blipFill>
          <a:blip r:embed="rId2"/>
          <a:stretch>
            <a:fillRect/>
          </a:stretch>
        </p:blipFill>
        <p:spPr>
          <a:xfrm>
            <a:off x="4529714" y="1825625"/>
            <a:ext cx="3132571" cy="4351338"/>
          </a:xfrm>
          <a:prstGeom prst="rect">
            <a:avLst/>
          </a:prstGeom>
        </p:spPr>
      </p:pic>
    </p:spTree>
    <p:extLst>
      <p:ext uri="{BB962C8B-B14F-4D97-AF65-F5344CB8AC3E}">
        <p14:creationId xmlns:p14="http://schemas.microsoft.com/office/powerpoint/2010/main" val="24602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Q-learning</a:t>
            </a:r>
            <a:endParaRPr lang="en-US" dirty="0"/>
          </a:p>
        </p:txBody>
      </p:sp>
      <p:sp>
        <p:nvSpPr>
          <p:cNvPr id="3" name="Content Placeholder 2"/>
          <p:cNvSpPr>
            <a:spLocks noGrp="1"/>
          </p:cNvSpPr>
          <p:nvPr>
            <p:ph idx="1"/>
          </p:nvPr>
        </p:nvSpPr>
        <p:spPr/>
        <p:txBody>
          <a:bodyPr/>
          <a:lstStyle/>
          <a:p>
            <a:r>
              <a:rPr lang="en-US" dirty="0"/>
              <a:t>DQN is based on Q-learning, a classic reinforcement learning algorithm that learns to approximate the optimal action-value function (Q-function). The Q-function represents the expected cumulative reward for taking a particular action in a given state and following an optimal policy thereafter.</a:t>
            </a:r>
          </a:p>
        </p:txBody>
      </p:sp>
    </p:spTree>
    <p:extLst>
      <p:ext uri="{BB962C8B-B14F-4D97-AF65-F5344CB8AC3E}">
        <p14:creationId xmlns:p14="http://schemas.microsoft.com/office/powerpoint/2010/main" val="167165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Deep Learning</a:t>
            </a:r>
            <a:endParaRPr lang="en-US" dirty="0"/>
          </a:p>
        </p:txBody>
      </p:sp>
      <p:sp>
        <p:nvSpPr>
          <p:cNvPr id="3" name="Content Placeholder 2"/>
          <p:cNvSpPr>
            <a:spLocks noGrp="1"/>
          </p:cNvSpPr>
          <p:nvPr>
            <p:ph idx="1"/>
          </p:nvPr>
        </p:nvSpPr>
        <p:spPr/>
        <p:txBody>
          <a:bodyPr/>
          <a:lstStyle/>
          <a:p>
            <a:r>
              <a:rPr lang="en-US" dirty="0"/>
              <a:t>DQN utilizes a deep neural network, typically a convolutional neural network (CNN), as a function </a:t>
            </a:r>
            <a:r>
              <a:rPr lang="en-US" dirty="0" err="1"/>
              <a:t>approximator</a:t>
            </a:r>
            <a:r>
              <a:rPr lang="en-US" dirty="0"/>
              <a:t> to estimate the Q-values (action-values) for different actions directly from raw sensory </a:t>
            </a:r>
            <a:r>
              <a:rPr lang="en-US" dirty="0" smtClean="0"/>
              <a:t>inputs</a:t>
            </a:r>
            <a:endParaRPr lang="en-US" dirty="0"/>
          </a:p>
        </p:txBody>
      </p:sp>
    </p:spTree>
    <p:extLst>
      <p:ext uri="{BB962C8B-B14F-4D97-AF65-F5344CB8AC3E}">
        <p14:creationId xmlns:p14="http://schemas.microsoft.com/office/powerpoint/2010/main" val="1460357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Experience Replay</a:t>
            </a:r>
            <a:endParaRPr lang="en-US" dirty="0"/>
          </a:p>
        </p:txBody>
      </p:sp>
      <p:sp>
        <p:nvSpPr>
          <p:cNvPr id="3" name="Content Placeholder 2"/>
          <p:cNvSpPr>
            <a:spLocks noGrp="1"/>
          </p:cNvSpPr>
          <p:nvPr>
            <p:ph idx="1"/>
          </p:nvPr>
        </p:nvSpPr>
        <p:spPr/>
        <p:txBody>
          <a:bodyPr/>
          <a:lstStyle/>
          <a:p>
            <a:r>
              <a:rPr lang="en-US" dirty="0"/>
              <a:t>DQN employs an experience replay buffer to store transitions (state, action, reward, next state) encountered during exploration. This buffer enables the algorithm to learn from past experiences by sampling random batches of transitions, thereby breaking temporal correlations in the data and improving sample efficiency.</a:t>
            </a:r>
          </a:p>
        </p:txBody>
      </p:sp>
    </p:spTree>
    <p:extLst>
      <p:ext uri="{BB962C8B-B14F-4D97-AF65-F5344CB8AC3E}">
        <p14:creationId xmlns:p14="http://schemas.microsoft.com/office/powerpoint/2010/main" val="383728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Target Network</a:t>
            </a:r>
            <a:endParaRPr lang="en-US" dirty="0"/>
          </a:p>
        </p:txBody>
      </p:sp>
      <p:sp>
        <p:nvSpPr>
          <p:cNvPr id="3" name="Content Placeholder 2"/>
          <p:cNvSpPr>
            <a:spLocks noGrp="1"/>
          </p:cNvSpPr>
          <p:nvPr>
            <p:ph idx="1"/>
          </p:nvPr>
        </p:nvSpPr>
        <p:spPr/>
        <p:txBody>
          <a:bodyPr/>
          <a:lstStyle/>
          <a:p>
            <a:r>
              <a:rPr lang="en-US" dirty="0"/>
              <a:t>To stabilize training and prevent harmful correlations, DQN introduces a target network, which is a separate copy of the Q-network used to generate target Q-values during training. The parameters of the target network are periodically updated to match those of the Q-network.</a:t>
            </a:r>
          </a:p>
        </p:txBody>
      </p:sp>
    </p:spTree>
    <p:extLst>
      <p:ext uri="{BB962C8B-B14F-4D97-AF65-F5344CB8AC3E}">
        <p14:creationId xmlns:p14="http://schemas.microsoft.com/office/powerpoint/2010/main" val="2591227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Epsilon-Greedy Exploration</a:t>
            </a:r>
            <a:endParaRPr lang="en-US" dirty="0"/>
          </a:p>
        </p:txBody>
      </p:sp>
      <p:sp>
        <p:nvSpPr>
          <p:cNvPr id="3" name="Content Placeholder 2"/>
          <p:cNvSpPr>
            <a:spLocks noGrp="1"/>
          </p:cNvSpPr>
          <p:nvPr>
            <p:ph idx="1"/>
          </p:nvPr>
        </p:nvSpPr>
        <p:spPr/>
        <p:txBody>
          <a:bodyPr/>
          <a:lstStyle/>
          <a:p>
            <a:r>
              <a:rPr lang="en-US" dirty="0"/>
              <a:t>DQN follows an epsilon-greedy policy to balance exploration and exploitation. With probability epsilon, the agent selects a random action (exploration), and with probability 1-epsilon, it selects the action with the highest Q-value according to the current Q-network (exploitation).</a:t>
            </a:r>
          </a:p>
        </p:txBody>
      </p:sp>
    </p:spTree>
    <p:extLst>
      <p:ext uri="{BB962C8B-B14F-4D97-AF65-F5344CB8AC3E}">
        <p14:creationId xmlns:p14="http://schemas.microsoft.com/office/powerpoint/2010/main" val="2774311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Loss Function</a:t>
            </a:r>
            <a:endParaRPr lang="en-US" dirty="0"/>
          </a:p>
        </p:txBody>
      </p:sp>
      <p:sp>
        <p:nvSpPr>
          <p:cNvPr id="3" name="Content Placeholder 2"/>
          <p:cNvSpPr>
            <a:spLocks noGrp="1"/>
          </p:cNvSpPr>
          <p:nvPr>
            <p:ph idx="1"/>
          </p:nvPr>
        </p:nvSpPr>
        <p:spPr/>
        <p:txBody>
          <a:bodyPr/>
          <a:lstStyle/>
          <a:p>
            <a:r>
              <a:rPr lang="en-US" dirty="0"/>
              <a:t>During training, DQN minimizes the mean squared TD (temporal difference) error between the predicted Q-values and the target Q-values, which are calculated using the Bellman equation. The loss function quantifies the discrepancy between the predicted and target Q-values and guides the learning process.</a:t>
            </a:r>
          </a:p>
        </p:txBody>
      </p:sp>
    </p:spTree>
    <p:extLst>
      <p:ext uri="{BB962C8B-B14F-4D97-AF65-F5344CB8AC3E}">
        <p14:creationId xmlns:p14="http://schemas.microsoft.com/office/powerpoint/2010/main" val="1424877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1468</Words>
  <Application>Microsoft Office PowerPoint</Application>
  <PresentationFormat>Widescreen</PresentationFormat>
  <Paragraphs>117</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Consolas</vt:lpstr>
      <vt:lpstr>Dana-FaNum</vt:lpstr>
      <vt:lpstr>Söhne</vt:lpstr>
      <vt:lpstr>Office Theme</vt:lpstr>
      <vt:lpstr>Land lunar using DQN </vt:lpstr>
      <vt:lpstr>DQN (Deep Q Network)</vt:lpstr>
      <vt:lpstr>The key components and characteristics of DQN include:</vt:lpstr>
      <vt:lpstr>Q-learning</vt:lpstr>
      <vt:lpstr>Deep Learning</vt:lpstr>
      <vt:lpstr>Experience Replay</vt:lpstr>
      <vt:lpstr>Target Network</vt:lpstr>
      <vt:lpstr>Epsilon-Greedy Exploration</vt:lpstr>
      <vt:lpstr>Loss Function</vt:lpstr>
      <vt:lpstr>Classes used in the code</vt:lpstr>
      <vt:lpstr>Memory Class</vt:lpstr>
      <vt:lpstr>Memory Class - methods</vt:lpstr>
      <vt:lpstr>Memory class …</vt:lpstr>
      <vt:lpstr>Neural Network Class</vt:lpstr>
      <vt:lpstr>Neural Network Class - Parameters</vt:lpstr>
      <vt:lpstr>Neural Network Class - methods</vt:lpstr>
      <vt:lpstr>Deep Q-Network (DQN) Class</vt:lpstr>
      <vt:lpstr>Dqn Class - methods</vt:lpstr>
      <vt:lpstr>Dqn Class - methods</vt:lpstr>
      <vt:lpstr>Dqn Class - methods</vt:lpstr>
      <vt:lpstr> These parameters are key settings that control various aspects of the Deep Q-Network (DQN) algorithm and its training process. Let's go through each parameter and discuss how they can influence the algorithm's behavior and training outcomes:</vt:lpstr>
      <vt:lpstr>n_memory</vt:lpstr>
      <vt:lpstr>training_stride</vt:lpstr>
      <vt:lpstr>batch_size</vt:lpstr>
      <vt:lpstr>saving_stride</vt:lpstr>
      <vt:lpstr>n_solving_episodes</vt:lpstr>
      <vt:lpstr>solving_threshold_min</vt:lpstr>
      <vt:lpstr>solving_threshold_mean</vt:lpstr>
      <vt:lpstr>discount_factor</vt:lpstr>
      <vt:lpstr>N_memory</vt:lpstr>
      <vt:lpstr>training_stride </vt:lpstr>
      <vt:lpstr>Batch_ size</vt:lpstr>
      <vt:lpstr>challange</vt:lpstr>
      <vt:lpstr>Example of reward , duration per episode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 lunar </dc:title>
  <dc:creator>Microsoft account</dc:creator>
  <cp:lastModifiedBy>Microsoft account</cp:lastModifiedBy>
  <cp:revision>25</cp:revision>
  <dcterms:created xsi:type="dcterms:W3CDTF">2024-01-28T21:31:54Z</dcterms:created>
  <dcterms:modified xsi:type="dcterms:W3CDTF">2024-01-29T13:51:49Z</dcterms:modified>
</cp:coreProperties>
</file>