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1393" r:id="rId2"/>
    <p:sldId id="257" r:id="rId3"/>
    <p:sldId id="1397" r:id="rId4"/>
    <p:sldId id="1396" r:id="rId5"/>
    <p:sldId id="1394" r:id="rId6"/>
    <p:sldId id="1395" r:id="rId7"/>
    <p:sldId id="1398" r:id="rId8"/>
    <p:sldId id="1399" r:id="rId9"/>
    <p:sldId id="1400" r:id="rId10"/>
    <p:sldId id="1401" r:id="rId11"/>
    <p:sldId id="1402" r:id="rId12"/>
    <p:sldId id="1404" r:id="rId13"/>
    <p:sldId id="1407" r:id="rId14"/>
    <p:sldId id="1408" r:id="rId15"/>
    <p:sldId id="1410" r:id="rId16"/>
    <p:sldId id="1411" r:id="rId17"/>
    <p:sldId id="1412" r:id="rId18"/>
    <p:sldId id="1409" r:id="rId19"/>
    <p:sldId id="140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1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20EA81-83DD-4CC0-84BF-C0F58B5FDFAA}" type="datetimeFigureOut">
              <a:rPr lang="en-US" smtClean="0"/>
              <a:t>10/29/2018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5124E-0C68-4169-B98E-DD02D0215670}" type="slidenum">
              <a:rPr lang="en-US" smtClean="0"/>
              <a:t>‹#›</a:t>
            </a:fld>
            <a:endParaRPr lang="en-US"/>
          </a:p>
        </p:txBody>
      </p:sp>
    </p:spTree>
    <p:extLst>
      <p:ext uri="{BB962C8B-B14F-4D97-AF65-F5344CB8AC3E}">
        <p14:creationId xmlns:p14="http://schemas.microsoft.com/office/powerpoint/2010/main" val="238770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10/29/2018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1824-45A2-4130-90E6-CB3659E0B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D36268-1C76-43D7-9A63-EACC1941C8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435B92-C880-4CDC-84FA-1E80D4F936C1}"/>
              </a:ext>
            </a:extLst>
          </p:cNvPr>
          <p:cNvSpPr>
            <a:spLocks noGrp="1"/>
          </p:cNvSpPr>
          <p:nvPr>
            <p:ph type="dt" sz="half" idx="10"/>
          </p:nvPr>
        </p:nvSpPr>
        <p:spPr/>
        <p:txBody>
          <a:bodyPr/>
          <a:lstStyle/>
          <a:p>
            <a:fld id="{F2AF664C-5145-48DB-B8AA-8527EB7B1C4B}" type="datetimeFigureOut">
              <a:rPr lang="en-US" smtClean="0"/>
              <a:t>10/29/2018</a:t>
            </a:fld>
            <a:endParaRPr lang="en-US"/>
          </a:p>
        </p:txBody>
      </p:sp>
      <p:sp>
        <p:nvSpPr>
          <p:cNvPr id="5" name="Footer Placeholder 4">
            <a:extLst>
              <a:ext uri="{FF2B5EF4-FFF2-40B4-BE49-F238E27FC236}">
                <a16:creationId xmlns:a16="http://schemas.microsoft.com/office/drawing/2014/main" id="{C6A4AA80-A041-4DFF-B226-56ABAC4F1A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B0858D-5C7F-477A-9B26-98D651223E55}"/>
              </a:ext>
            </a:extLst>
          </p:cNvPr>
          <p:cNvSpPr>
            <a:spLocks noGrp="1"/>
          </p:cNvSpPr>
          <p:nvPr>
            <p:ph type="sldNum" sz="quarter" idx="12"/>
          </p:nvPr>
        </p:nvSpPr>
        <p:spPr/>
        <p:txBody>
          <a:bodyPr/>
          <a:lstStyle/>
          <a:p>
            <a:fld id="{47D25FF0-578B-4688-AD3D-3B8BF299DBFF}" type="slidenum">
              <a:rPr lang="en-US" smtClean="0"/>
              <a:t>‹#›</a:t>
            </a:fld>
            <a:endParaRPr lang="en-US"/>
          </a:p>
        </p:txBody>
      </p:sp>
    </p:spTree>
    <p:extLst>
      <p:ext uri="{BB962C8B-B14F-4D97-AF65-F5344CB8AC3E}">
        <p14:creationId xmlns:p14="http://schemas.microsoft.com/office/powerpoint/2010/main" val="1560851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7ED9-9863-439B-BECC-A324B1891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0F2AB4-152F-45F6-9DC0-10F1C768C05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F3087-D133-4487-8B52-14893B509106}"/>
              </a:ext>
            </a:extLst>
          </p:cNvPr>
          <p:cNvSpPr>
            <a:spLocks noGrp="1"/>
          </p:cNvSpPr>
          <p:nvPr>
            <p:ph type="dt" sz="half" idx="10"/>
          </p:nvPr>
        </p:nvSpPr>
        <p:spPr/>
        <p:txBody>
          <a:bodyPr/>
          <a:lstStyle/>
          <a:p>
            <a:fld id="{F2AF664C-5145-48DB-B8AA-8527EB7B1C4B}" type="datetimeFigureOut">
              <a:rPr lang="en-US" smtClean="0"/>
              <a:t>10/29/2018</a:t>
            </a:fld>
            <a:endParaRPr lang="en-US"/>
          </a:p>
        </p:txBody>
      </p:sp>
      <p:sp>
        <p:nvSpPr>
          <p:cNvPr id="5" name="Footer Placeholder 4">
            <a:extLst>
              <a:ext uri="{FF2B5EF4-FFF2-40B4-BE49-F238E27FC236}">
                <a16:creationId xmlns:a16="http://schemas.microsoft.com/office/drawing/2014/main" id="{51964156-F812-4E5D-985F-2CCF60BB3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5EAFC-0132-4046-940B-2EE7E087EF82}"/>
              </a:ext>
            </a:extLst>
          </p:cNvPr>
          <p:cNvSpPr>
            <a:spLocks noGrp="1"/>
          </p:cNvSpPr>
          <p:nvPr>
            <p:ph type="sldNum" sz="quarter" idx="12"/>
          </p:nvPr>
        </p:nvSpPr>
        <p:spPr/>
        <p:txBody>
          <a:bodyPr/>
          <a:lstStyle/>
          <a:p>
            <a:fld id="{47D25FF0-578B-4688-AD3D-3B8BF299DBFF}" type="slidenum">
              <a:rPr lang="en-US" smtClean="0"/>
              <a:t>‹#›</a:t>
            </a:fld>
            <a:endParaRPr lang="en-US"/>
          </a:p>
        </p:txBody>
      </p:sp>
    </p:spTree>
    <p:extLst>
      <p:ext uri="{BB962C8B-B14F-4D97-AF65-F5344CB8AC3E}">
        <p14:creationId xmlns:p14="http://schemas.microsoft.com/office/powerpoint/2010/main" val="2543878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587C36-4AE8-41FA-AD42-28372C4EFA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5A2223-A13D-4FA2-B8A1-B0D6E996C23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12165-B631-4B43-9739-6668D8A0350D}"/>
              </a:ext>
            </a:extLst>
          </p:cNvPr>
          <p:cNvSpPr>
            <a:spLocks noGrp="1"/>
          </p:cNvSpPr>
          <p:nvPr>
            <p:ph type="dt" sz="half" idx="10"/>
          </p:nvPr>
        </p:nvSpPr>
        <p:spPr/>
        <p:txBody>
          <a:bodyPr/>
          <a:lstStyle/>
          <a:p>
            <a:fld id="{F2AF664C-5145-48DB-B8AA-8527EB7B1C4B}" type="datetimeFigureOut">
              <a:rPr lang="en-US" smtClean="0"/>
              <a:t>10/29/2018</a:t>
            </a:fld>
            <a:endParaRPr lang="en-US"/>
          </a:p>
        </p:txBody>
      </p:sp>
      <p:sp>
        <p:nvSpPr>
          <p:cNvPr id="5" name="Footer Placeholder 4">
            <a:extLst>
              <a:ext uri="{FF2B5EF4-FFF2-40B4-BE49-F238E27FC236}">
                <a16:creationId xmlns:a16="http://schemas.microsoft.com/office/drawing/2014/main" id="{C90B5FFB-3428-453E-85DE-1C91B3AB0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EDF62-84A1-43DC-8144-07BC821BB4CD}"/>
              </a:ext>
            </a:extLst>
          </p:cNvPr>
          <p:cNvSpPr>
            <a:spLocks noGrp="1"/>
          </p:cNvSpPr>
          <p:nvPr>
            <p:ph type="sldNum" sz="quarter" idx="12"/>
          </p:nvPr>
        </p:nvSpPr>
        <p:spPr/>
        <p:txBody>
          <a:bodyPr/>
          <a:lstStyle/>
          <a:p>
            <a:fld id="{47D25FF0-578B-4688-AD3D-3B8BF299DBFF}" type="slidenum">
              <a:rPr lang="en-US" smtClean="0"/>
              <a:t>‹#›</a:t>
            </a:fld>
            <a:endParaRPr lang="en-US"/>
          </a:p>
        </p:txBody>
      </p:sp>
    </p:spTree>
    <p:extLst>
      <p:ext uri="{BB962C8B-B14F-4D97-AF65-F5344CB8AC3E}">
        <p14:creationId xmlns:p14="http://schemas.microsoft.com/office/powerpoint/2010/main" val="369084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53192" y="6087890"/>
            <a:ext cx="1427788" cy="304828"/>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Title 1"/>
          <p:cNvSpPr>
            <a:spLocks noGrp="1"/>
          </p:cNvSpPr>
          <p:nvPr>
            <p:ph type="title" hasCustomPrompt="1"/>
          </p:nvPr>
        </p:nvSpPr>
        <p:spPr bwMode="white">
          <a:xfrm>
            <a:off x="269302" y="1646860"/>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69301" y="3441247"/>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0940043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BD9D-492F-4598-806A-92F83BEAF1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905233-421C-48C0-8D0D-B6FBB904AB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F7B98-1C66-4792-9E09-B069BA78C761}"/>
              </a:ext>
            </a:extLst>
          </p:cNvPr>
          <p:cNvSpPr>
            <a:spLocks noGrp="1"/>
          </p:cNvSpPr>
          <p:nvPr>
            <p:ph type="dt" sz="half" idx="10"/>
          </p:nvPr>
        </p:nvSpPr>
        <p:spPr/>
        <p:txBody>
          <a:bodyPr/>
          <a:lstStyle/>
          <a:p>
            <a:fld id="{F2AF664C-5145-48DB-B8AA-8527EB7B1C4B}" type="datetimeFigureOut">
              <a:rPr lang="en-US" smtClean="0"/>
              <a:t>10/29/2018</a:t>
            </a:fld>
            <a:endParaRPr lang="en-US"/>
          </a:p>
        </p:txBody>
      </p:sp>
      <p:sp>
        <p:nvSpPr>
          <p:cNvPr id="5" name="Footer Placeholder 4">
            <a:extLst>
              <a:ext uri="{FF2B5EF4-FFF2-40B4-BE49-F238E27FC236}">
                <a16:creationId xmlns:a16="http://schemas.microsoft.com/office/drawing/2014/main" id="{76C98B22-9E0A-4933-83F2-7483A42E8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81289-6CAF-487C-8B8F-83AD22D2B81F}"/>
              </a:ext>
            </a:extLst>
          </p:cNvPr>
          <p:cNvSpPr>
            <a:spLocks noGrp="1"/>
          </p:cNvSpPr>
          <p:nvPr>
            <p:ph type="sldNum" sz="quarter" idx="12"/>
          </p:nvPr>
        </p:nvSpPr>
        <p:spPr/>
        <p:txBody>
          <a:bodyPr/>
          <a:lstStyle/>
          <a:p>
            <a:fld id="{47D25FF0-578B-4688-AD3D-3B8BF299DBFF}" type="slidenum">
              <a:rPr lang="en-US" smtClean="0"/>
              <a:t>‹#›</a:t>
            </a:fld>
            <a:endParaRPr lang="en-US"/>
          </a:p>
        </p:txBody>
      </p:sp>
    </p:spTree>
    <p:extLst>
      <p:ext uri="{BB962C8B-B14F-4D97-AF65-F5344CB8AC3E}">
        <p14:creationId xmlns:p14="http://schemas.microsoft.com/office/powerpoint/2010/main" val="250124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691C-65F4-4E89-BAFD-2DD096A46B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1465A2-8156-438D-8C05-9ED263939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F5C6FE-D0A3-4696-8D49-1C14F76B624F}"/>
              </a:ext>
            </a:extLst>
          </p:cNvPr>
          <p:cNvSpPr>
            <a:spLocks noGrp="1"/>
          </p:cNvSpPr>
          <p:nvPr>
            <p:ph type="dt" sz="half" idx="10"/>
          </p:nvPr>
        </p:nvSpPr>
        <p:spPr/>
        <p:txBody>
          <a:bodyPr/>
          <a:lstStyle/>
          <a:p>
            <a:fld id="{F2AF664C-5145-48DB-B8AA-8527EB7B1C4B}" type="datetimeFigureOut">
              <a:rPr lang="en-US" smtClean="0"/>
              <a:t>10/29/2018</a:t>
            </a:fld>
            <a:endParaRPr lang="en-US"/>
          </a:p>
        </p:txBody>
      </p:sp>
      <p:sp>
        <p:nvSpPr>
          <p:cNvPr id="5" name="Footer Placeholder 4">
            <a:extLst>
              <a:ext uri="{FF2B5EF4-FFF2-40B4-BE49-F238E27FC236}">
                <a16:creationId xmlns:a16="http://schemas.microsoft.com/office/drawing/2014/main" id="{B45AFE50-8389-43EE-9118-825DD3CEE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773CE-D510-4B71-94A1-EA4A258D1CCA}"/>
              </a:ext>
            </a:extLst>
          </p:cNvPr>
          <p:cNvSpPr>
            <a:spLocks noGrp="1"/>
          </p:cNvSpPr>
          <p:nvPr>
            <p:ph type="sldNum" sz="quarter" idx="12"/>
          </p:nvPr>
        </p:nvSpPr>
        <p:spPr/>
        <p:txBody>
          <a:bodyPr/>
          <a:lstStyle/>
          <a:p>
            <a:fld id="{47D25FF0-578B-4688-AD3D-3B8BF299DBFF}" type="slidenum">
              <a:rPr lang="en-US" smtClean="0"/>
              <a:t>‹#›</a:t>
            </a:fld>
            <a:endParaRPr lang="en-US"/>
          </a:p>
        </p:txBody>
      </p:sp>
    </p:spTree>
    <p:extLst>
      <p:ext uri="{BB962C8B-B14F-4D97-AF65-F5344CB8AC3E}">
        <p14:creationId xmlns:p14="http://schemas.microsoft.com/office/powerpoint/2010/main" val="320249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DF5C-98F2-467D-AD0A-4B8984AD9D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B78EC7-0387-46B5-924A-DD3E1993C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359FD7-3221-4D8E-85A5-50008A92FF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7B4567-DC15-4554-890D-89B83B75BFD6}"/>
              </a:ext>
            </a:extLst>
          </p:cNvPr>
          <p:cNvSpPr>
            <a:spLocks noGrp="1"/>
          </p:cNvSpPr>
          <p:nvPr>
            <p:ph type="dt" sz="half" idx="10"/>
          </p:nvPr>
        </p:nvSpPr>
        <p:spPr/>
        <p:txBody>
          <a:bodyPr/>
          <a:lstStyle/>
          <a:p>
            <a:fld id="{F2AF664C-5145-48DB-B8AA-8527EB7B1C4B}" type="datetimeFigureOut">
              <a:rPr lang="en-US" smtClean="0"/>
              <a:t>10/29/2018</a:t>
            </a:fld>
            <a:endParaRPr lang="en-US"/>
          </a:p>
        </p:txBody>
      </p:sp>
      <p:sp>
        <p:nvSpPr>
          <p:cNvPr id="6" name="Footer Placeholder 5">
            <a:extLst>
              <a:ext uri="{FF2B5EF4-FFF2-40B4-BE49-F238E27FC236}">
                <a16:creationId xmlns:a16="http://schemas.microsoft.com/office/drawing/2014/main" id="{65978B58-91FD-4504-A4E6-EC7E173EB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45018-0A7C-4A9C-BA6C-70DB0449B95D}"/>
              </a:ext>
            </a:extLst>
          </p:cNvPr>
          <p:cNvSpPr>
            <a:spLocks noGrp="1"/>
          </p:cNvSpPr>
          <p:nvPr>
            <p:ph type="sldNum" sz="quarter" idx="12"/>
          </p:nvPr>
        </p:nvSpPr>
        <p:spPr/>
        <p:txBody>
          <a:bodyPr/>
          <a:lstStyle/>
          <a:p>
            <a:fld id="{47D25FF0-578B-4688-AD3D-3B8BF299DBFF}" type="slidenum">
              <a:rPr lang="en-US" smtClean="0"/>
              <a:t>‹#›</a:t>
            </a:fld>
            <a:endParaRPr lang="en-US"/>
          </a:p>
        </p:txBody>
      </p:sp>
    </p:spTree>
    <p:extLst>
      <p:ext uri="{BB962C8B-B14F-4D97-AF65-F5344CB8AC3E}">
        <p14:creationId xmlns:p14="http://schemas.microsoft.com/office/powerpoint/2010/main" val="155456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2256-9A9A-40DC-8A98-CDF3283B49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62B454-CFDA-44A1-9B7F-1B442F981B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E87135-FF15-4577-BF07-D254D4D6C7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7B6CFA-E11B-40E9-A1FC-1CE026DAA2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003E5D-EB75-4025-9937-D4837B76AA3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454819-60A3-4AC0-A1F9-12BB6FD9D9E5}"/>
              </a:ext>
            </a:extLst>
          </p:cNvPr>
          <p:cNvSpPr>
            <a:spLocks noGrp="1"/>
          </p:cNvSpPr>
          <p:nvPr>
            <p:ph type="dt" sz="half" idx="10"/>
          </p:nvPr>
        </p:nvSpPr>
        <p:spPr/>
        <p:txBody>
          <a:bodyPr/>
          <a:lstStyle/>
          <a:p>
            <a:fld id="{F2AF664C-5145-48DB-B8AA-8527EB7B1C4B}" type="datetimeFigureOut">
              <a:rPr lang="en-US" smtClean="0"/>
              <a:t>10/29/2018</a:t>
            </a:fld>
            <a:endParaRPr lang="en-US"/>
          </a:p>
        </p:txBody>
      </p:sp>
      <p:sp>
        <p:nvSpPr>
          <p:cNvPr id="8" name="Footer Placeholder 7">
            <a:extLst>
              <a:ext uri="{FF2B5EF4-FFF2-40B4-BE49-F238E27FC236}">
                <a16:creationId xmlns:a16="http://schemas.microsoft.com/office/drawing/2014/main" id="{E04FC683-CFB5-4FAC-9626-251F646F8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3D8CE4-00CF-408B-9A6A-90870990A20D}"/>
              </a:ext>
            </a:extLst>
          </p:cNvPr>
          <p:cNvSpPr>
            <a:spLocks noGrp="1"/>
          </p:cNvSpPr>
          <p:nvPr>
            <p:ph type="sldNum" sz="quarter" idx="12"/>
          </p:nvPr>
        </p:nvSpPr>
        <p:spPr/>
        <p:txBody>
          <a:bodyPr/>
          <a:lstStyle/>
          <a:p>
            <a:fld id="{47D25FF0-578B-4688-AD3D-3B8BF299DBFF}" type="slidenum">
              <a:rPr lang="en-US" smtClean="0"/>
              <a:t>‹#›</a:t>
            </a:fld>
            <a:endParaRPr lang="en-US"/>
          </a:p>
        </p:txBody>
      </p:sp>
    </p:spTree>
    <p:extLst>
      <p:ext uri="{BB962C8B-B14F-4D97-AF65-F5344CB8AC3E}">
        <p14:creationId xmlns:p14="http://schemas.microsoft.com/office/powerpoint/2010/main" val="1434076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4459F-83D3-433E-A85F-A414CF9FC6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DCEEF9-6EF1-4A35-A8FB-07F8955B7843}"/>
              </a:ext>
            </a:extLst>
          </p:cNvPr>
          <p:cNvSpPr>
            <a:spLocks noGrp="1"/>
          </p:cNvSpPr>
          <p:nvPr>
            <p:ph type="dt" sz="half" idx="10"/>
          </p:nvPr>
        </p:nvSpPr>
        <p:spPr/>
        <p:txBody>
          <a:bodyPr/>
          <a:lstStyle/>
          <a:p>
            <a:fld id="{F2AF664C-5145-48DB-B8AA-8527EB7B1C4B}" type="datetimeFigureOut">
              <a:rPr lang="en-US" smtClean="0"/>
              <a:t>10/29/2018</a:t>
            </a:fld>
            <a:endParaRPr lang="en-US"/>
          </a:p>
        </p:txBody>
      </p:sp>
      <p:sp>
        <p:nvSpPr>
          <p:cNvPr id="4" name="Footer Placeholder 3">
            <a:extLst>
              <a:ext uri="{FF2B5EF4-FFF2-40B4-BE49-F238E27FC236}">
                <a16:creationId xmlns:a16="http://schemas.microsoft.com/office/drawing/2014/main" id="{127C5143-E4DC-4036-B312-08485AAF50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AFC125-E56E-4EB4-849D-6EAAE6F347CB}"/>
              </a:ext>
            </a:extLst>
          </p:cNvPr>
          <p:cNvSpPr>
            <a:spLocks noGrp="1"/>
          </p:cNvSpPr>
          <p:nvPr>
            <p:ph type="sldNum" sz="quarter" idx="12"/>
          </p:nvPr>
        </p:nvSpPr>
        <p:spPr/>
        <p:txBody>
          <a:bodyPr/>
          <a:lstStyle/>
          <a:p>
            <a:fld id="{47D25FF0-578B-4688-AD3D-3B8BF299DBFF}" type="slidenum">
              <a:rPr lang="en-US" smtClean="0"/>
              <a:t>‹#›</a:t>
            </a:fld>
            <a:endParaRPr lang="en-US"/>
          </a:p>
        </p:txBody>
      </p:sp>
    </p:spTree>
    <p:extLst>
      <p:ext uri="{BB962C8B-B14F-4D97-AF65-F5344CB8AC3E}">
        <p14:creationId xmlns:p14="http://schemas.microsoft.com/office/powerpoint/2010/main" val="54588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072DD6-DA65-4C19-A6FD-CEB176DD4648}"/>
              </a:ext>
            </a:extLst>
          </p:cNvPr>
          <p:cNvSpPr>
            <a:spLocks noGrp="1"/>
          </p:cNvSpPr>
          <p:nvPr>
            <p:ph type="dt" sz="half" idx="10"/>
          </p:nvPr>
        </p:nvSpPr>
        <p:spPr/>
        <p:txBody>
          <a:bodyPr/>
          <a:lstStyle/>
          <a:p>
            <a:fld id="{F2AF664C-5145-48DB-B8AA-8527EB7B1C4B}" type="datetimeFigureOut">
              <a:rPr lang="en-US" smtClean="0"/>
              <a:t>10/29/2018</a:t>
            </a:fld>
            <a:endParaRPr lang="en-US"/>
          </a:p>
        </p:txBody>
      </p:sp>
      <p:sp>
        <p:nvSpPr>
          <p:cNvPr id="3" name="Footer Placeholder 2">
            <a:extLst>
              <a:ext uri="{FF2B5EF4-FFF2-40B4-BE49-F238E27FC236}">
                <a16:creationId xmlns:a16="http://schemas.microsoft.com/office/drawing/2014/main" id="{D08BE955-DF60-40B0-9952-24F620EA23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DCC766-59FE-4741-8CC3-487B103A7EDB}"/>
              </a:ext>
            </a:extLst>
          </p:cNvPr>
          <p:cNvSpPr>
            <a:spLocks noGrp="1"/>
          </p:cNvSpPr>
          <p:nvPr>
            <p:ph type="sldNum" sz="quarter" idx="12"/>
          </p:nvPr>
        </p:nvSpPr>
        <p:spPr/>
        <p:txBody>
          <a:bodyPr/>
          <a:lstStyle/>
          <a:p>
            <a:fld id="{47D25FF0-578B-4688-AD3D-3B8BF299DBFF}" type="slidenum">
              <a:rPr lang="en-US" smtClean="0"/>
              <a:t>‹#›</a:t>
            </a:fld>
            <a:endParaRPr lang="en-US"/>
          </a:p>
        </p:txBody>
      </p:sp>
    </p:spTree>
    <p:extLst>
      <p:ext uri="{BB962C8B-B14F-4D97-AF65-F5344CB8AC3E}">
        <p14:creationId xmlns:p14="http://schemas.microsoft.com/office/powerpoint/2010/main" val="24141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9F4D-7D97-41E9-AF07-678FD62B6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E0489F-3EBD-4864-96EF-F27E045452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4E5E95-AF16-4010-8BC3-78082612A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8D3C72-BB0D-4839-A0CD-BECEBE31A372}"/>
              </a:ext>
            </a:extLst>
          </p:cNvPr>
          <p:cNvSpPr>
            <a:spLocks noGrp="1"/>
          </p:cNvSpPr>
          <p:nvPr>
            <p:ph type="dt" sz="half" idx="10"/>
          </p:nvPr>
        </p:nvSpPr>
        <p:spPr/>
        <p:txBody>
          <a:bodyPr/>
          <a:lstStyle/>
          <a:p>
            <a:fld id="{F2AF664C-5145-48DB-B8AA-8527EB7B1C4B}" type="datetimeFigureOut">
              <a:rPr lang="en-US" smtClean="0"/>
              <a:t>10/29/2018</a:t>
            </a:fld>
            <a:endParaRPr lang="en-US"/>
          </a:p>
        </p:txBody>
      </p:sp>
      <p:sp>
        <p:nvSpPr>
          <p:cNvPr id="6" name="Footer Placeholder 5">
            <a:extLst>
              <a:ext uri="{FF2B5EF4-FFF2-40B4-BE49-F238E27FC236}">
                <a16:creationId xmlns:a16="http://schemas.microsoft.com/office/drawing/2014/main" id="{E91259D3-F668-4954-A0C3-D373E6743B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E976C-BFC0-4E31-AC6F-F69CE51FF2C2}"/>
              </a:ext>
            </a:extLst>
          </p:cNvPr>
          <p:cNvSpPr>
            <a:spLocks noGrp="1"/>
          </p:cNvSpPr>
          <p:nvPr>
            <p:ph type="sldNum" sz="quarter" idx="12"/>
          </p:nvPr>
        </p:nvSpPr>
        <p:spPr/>
        <p:txBody>
          <a:bodyPr/>
          <a:lstStyle/>
          <a:p>
            <a:fld id="{47D25FF0-578B-4688-AD3D-3B8BF299DBFF}" type="slidenum">
              <a:rPr lang="en-US" smtClean="0"/>
              <a:t>‹#›</a:t>
            </a:fld>
            <a:endParaRPr lang="en-US"/>
          </a:p>
        </p:txBody>
      </p:sp>
    </p:spTree>
    <p:extLst>
      <p:ext uri="{BB962C8B-B14F-4D97-AF65-F5344CB8AC3E}">
        <p14:creationId xmlns:p14="http://schemas.microsoft.com/office/powerpoint/2010/main" val="208904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8A0A-BC75-4F67-9101-D7BB974271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7530C4-235F-42C7-A2DB-DBD18F199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F1132D-90B0-447F-BD69-89C00B5F4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03C617-01D4-4288-901C-226B913A9D18}"/>
              </a:ext>
            </a:extLst>
          </p:cNvPr>
          <p:cNvSpPr>
            <a:spLocks noGrp="1"/>
          </p:cNvSpPr>
          <p:nvPr>
            <p:ph type="dt" sz="half" idx="10"/>
          </p:nvPr>
        </p:nvSpPr>
        <p:spPr/>
        <p:txBody>
          <a:bodyPr/>
          <a:lstStyle/>
          <a:p>
            <a:fld id="{F2AF664C-5145-48DB-B8AA-8527EB7B1C4B}" type="datetimeFigureOut">
              <a:rPr lang="en-US" smtClean="0"/>
              <a:t>10/29/2018</a:t>
            </a:fld>
            <a:endParaRPr lang="en-US"/>
          </a:p>
        </p:txBody>
      </p:sp>
      <p:sp>
        <p:nvSpPr>
          <p:cNvPr id="6" name="Footer Placeholder 5">
            <a:extLst>
              <a:ext uri="{FF2B5EF4-FFF2-40B4-BE49-F238E27FC236}">
                <a16:creationId xmlns:a16="http://schemas.microsoft.com/office/drawing/2014/main" id="{9082478B-4616-4F8D-A45D-7815DF649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A2558-C7E9-4A4D-AF23-7ECB6F623199}"/>
              </a:ext>
            </a:extLst>
          </p:cNvPr>
          <p:cNvSpPr>
            <a:spLocks noGrp="1"/>
          </p:cNvSpPr>
          <p:nvPr>
            <p:ph type="sldNum" sz="quarter" idx="12"/>
          </p:nvPr>
        </p:nvSpPr>
        <p:spPr/>
        <p:txBody>
          <a:bodyPr/>
          <a:lstStyle/>
          <a:p>
            <a:fld id="{47D25FF0-578B-4688-AD3D-3B8BF299DBFF}" type="slidenum">
              <a:rPr lang="en-US" smtClean="0"/>
              <a:t>‹#›</a:t>
            </a:fld>
            <a:endParaRPr lang="en-US"/>
          </a:p>
        </p:txBody>
      </p:sp>
    </p:spTree>
    <p:extLst>
      <p:ext uri="{BB962C8B-B14F-4D97-AF65-F5344CB8AC3E}">
        <p14:creationId xmlns:p14="http://schemas.microsoft.com/office/powerpoint/2010/main" val="2404618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D82740-CCDA-498D-A2EA-6DFE1D6D1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1DBFD3-BF7B-4F12-A84C-48FEAF170D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30DC1-6FCD-4E3C-920B-A046A8547B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F664C-5145-48DB-B8AA-8527EB7B1C4B}" type="datetimeFigureOut">
              <a:rPr lang="en-US" smtClean="0"/>
              <a:t>10/29/2018</a:t>
            </a:fld>
            <a:endParaRPr lang="en-US"/>
          </a:p>
        </p:txBody>
      </p:sp>
      <p:sp>
        <p:nvSpPr>
          <p:cNvPr id="5" name="Footer Placeholder 4">
            <a:extLst>
              <a:ext uri="{FF2B5EF4-FFF2-40B4-BE49-F238E27FC236}">
                <a16:creationId xmlns:a16="http://schemas.microsoft.com/office/drawing/2014/main" id="{F91C088B-B31C-4EB1-A1A0-988E067D3C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CE2E79-6132-4E76-BCB3-98FF039D65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25FF0-578B-4688-AD3D-3B8BF299DBFF}" type="slidenum">
              <a:rPr lang="en-US" smtClean="0"/>
              <a:t>‹#›</a:t>
            </a:fld>
            <a:endParaRPr lang="en-US"/>
          </a:p>
        </p:txBody>
      </p:sp>
    </p:spTree>
    <p:extLst>
      <p:ext uri="{BB962C8B-B14F-4D97-AF65-F5344CB8AC3E}">
        <p14:creationId xmlns:p14="http://schemas.microsoft.com/office/powerpoint/2010/main" val="3497866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ustomvision.a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hop.epictv.com/sites/default/files/ae42ad29e70ba8ce6b67d3bdb6ab5c6e.jpe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cademy.microsoft.com/en-us/professional-program/"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tps://play.google.com/store/books/details/&#1043;&#1083;&#1091;&#1073;&#1086;&#1082;&#1086;&#1077;_&#1086;&#1073;&#1091;&#1095;&#1077;&#1085;&#1080;&#1077;_&#1085;&#1072;_Python?id=97ZaDwAAQBAJ&amp;hl=en_US"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account.microsoft.com/" TargetMode="External"/><Relationship Id="rId2" Type="http://schemas.openxmlformats.org/officeDocument/2006/relationships/hyperlink" Target="https://github.com/vityabool/aiworkshop.git" TargetMode="External"/><Relationship Id="rId1" Type="http://schemas.openxmlformats.org/officeDocument/2006/relationships/slideLayout" Target="../slideLayouts/slideLayout2.xml"/><Relationship Id="rId4" Type="http://schemas.openxmlformats.org/officeDocument/2006/relationships/hyperlink" Target="https://portal.azure.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0" y="963832"/>
            <a:ext cx="12027032" cy="3510997"/>
          </a:xfrm>
        </p:spPr>
        <p:txBody>
          <a:bodyPr>
            <a:normAutofit fontScale="90000"/>
          </a:bodyPr>
          <a:lstStyle/>
          <a:p>
            <a:r>
              <a:rPr lang="en-US" sz="4705" dirty="0"/>
              <a:t>Azure AI Workshop</a:t>
            </a:r>
            <a:br>
              <a:rPr lang="en-US" sz="4705" dirty="0"/>
            </a:br>
            <a:br>
              <a:rPr lang="en-US" sz="4313" dirty="0"/>
            </a:br>
            <a:br>
              <a:rPr lang="en-US" sz="4313" dirty="0"/>
            </a:br>
            <a:br>
              <a:rPr lang="en-US" sz="4313" dirty="0"/>
            </a:br>
            <a:br>
              <a:rPr lang="en-US" sz="4313" dirty="0"/>
            </a:br>
            <a:endParaRPr lang="en-US" dirty="0"/>
          </a:p>
        </p:txBody>
      </p:sp>
      <p:sp>
        <p:nvSpPr>
          <p:cNvPr id="5" name="Text Placeholder 4"/>
          <p:cNvSpPr>
            <a:spLocks noGrp="1"/>
          </p:cNvSpPr>
          <p:nvPr>
            <p:ph type="body" sz="quarter" idx="12"/>
          </p:nvPr>
        </p:nvSpPr>
        <p:spPr>
          <a:xfrm>
            <a:off x="299947" y="2457874"/>
            <a:ext cx="8858838" cy="1792072"/>
          </a:xfrm>
        </p:spPr>
        <p:txBody>
          <a:bodyPr/>
          <a:lstStyle/>
          <a:p>
            <a:r>
              <a:rPr lang="en-US" dirty="0"/>
              <a:t>Viktor Tsykunov</a:t>
            </a:r>
          </a:p>
          <a:p>
            <a:endParaRPr lang="en-US" sz="2353" dirty="0"/>
          </a:p>
          <a:p>
            <a:r>
              <a:rPr lang="en-US" sz="2353" dirty="0"/>
              <a:t>Principal Software Engineering Lead </a:t>
            </a:r>
          </a:p>
          <a:p>
            <a:r>
              <a:rPr lang="en-US" sz="2353" dirty="0"/>
              <a:t>Commercial Software Engineering </a:t>
            </a:r>
          </a:p>
          <a:p>
            <a:endParaRPr lang="en-US" sz="2353" dirty="0"/>
          </a:p>
          <a:p>
            <a:r>
              <a:rPr lang="en-US" dirty="0"/>
              <a:t>vtsykun@microsoft.com</a:t>
            </a:r>
          </a:p>
          <a:p>
            <a:endParaRPr lang="en-US" dirty="0"/>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0A57-4096-4109-8492-D17432B5E723}"/>
              </a:ext>
            </a:extLst>
          </p:cNvPr>
          <p:cNvSpPr>
            <a:spLocks noGrp="1"/>
          </p:cNvSpPr>
          <p:nvPr>
            <p:ph type="title"/>
          </p:nvPr>
        </p:nvSpPr>
        <p:spPr>
          <a:xfrm>
            <a:off x="838200" y="197345"/>
            <a:ext cx="10515600" cy="800945"/>
          </a:xfrm>
        </p:spPr>
        <p:txBody>
          <a:bodyPr/>
          <a:lstStyle/>
          <a:p>
            <a:r>
              <a:rPr lang="en-US" dirty="0"/>
              <a:t>Challenge 1. Azure Cognitive services</a:t>
            </a:r>
          </a:p>
        </p:txBody>
      </p:sp>
      <p:sp>
        <p:nvSpPr>
          <p:cNvPr id="3" name="Content Placeholder 2">
            <a:extLst>
              <a:ext uri="{FF2B5EF4-FFF2-40B4-BE49-F238E27FC236}">
                <a16:creationId xmlns:a16="http://schemas.microsoft.com/office/drawing/2014/main" id="{0F6522F7-E60E-4405-B353-37000785D744}"/>
              </a:ext>
            </a:extLst>
          </p:cNvPr>
          <p:cNvSpPr>
            <a:spLocks noGrp="1"/>
          </p:cNvSpPr>
          <p:nvPr>
            <p:ph idx="1"/>
          </p:nvPr>
        </p:nvSpPr>
        <p:spPr>
          <a:xfrm>
            <a:off x="838200" y="1047348"/>
            <a:ext cx="10515600" cy="1118911"/>
          </a:xfrm>
        </p:spPr>
        <p:txBody>
          <a:bodyPr/>
          <a:lstStyle/>
          <a:p>
            <a:r>
              <a:rPr lang="en-US" dirty="0"/>
              <a:t>Let’s create a model to identify if it’s a hard-shell or insulated jacket on a photo. </a:t>
            </a:r>
          </a:p>
        </p:txBody>
      </p:sp>
      <p:pic>
        <p:nvPicPr>
          <p:cNvPr id="4" name="Picture 3">
            <a:extLst>
              <a:ext uri="{FF2B5EF4-FFF2-40B4-BE49-F238E27FC236}">
                <a16:creationId xmlns:a16="http://schemas.microsoft.com/office/drawing/2014/main" id="{096D1A40-DFDD-4F44-98F1-8908B423C0BF}"/>
              </a:ext>
            </a:extLst>
          </p:cNvPr>
          <p:cNvPicPr>
            <a:picLocks noChangeAspect="1"/>
          </p:cNvPicPr>
          <p:nvPr/>
        </p:nvPicPr>
        <p:blipFill rotWithShape="1">
          <a:blip r:embed="rId2"/>
          <a:srcRect r="2540" b="1291"/>
          <a:stretch/>
        </p:blipFill>
        <p:spPr>
          <a:xfrm>
            <a:off x="1955069" y="1963851"/>
            <a:ext cx="2097849" cy="2830598"/>
          </a:xfrm>
          <a:prstGeom prst="rect">
            <a:avLst/>
          </a:prstGeom>
        </p:spPr>
      </p:pic>
      <p:sp>
        <p:nvSpPr>
          <p:cNvPr id="5" name="Rectangle 4">
            <a:extLst>
              <a:ext uri="{FF2B5EF4-FFF2-40B4-BE49-F238E27FC236}">
                <a16:creationId xmlns:a16="http://schemas.microsoft.com/office/drawing/2014/main" id="{B2D7E8CB-8382-48DC-BAB3-1C505BEAE9C9}"/>
              </a:ext>
            </a:extLst>
          </p:cNvPr>
          <p:cNvSpPr/>
          <p:nvPr/>
        </p:nvSpPr>
        <p:spPr>
          <a:xfrm>
            <a:off x="6301274" y="4906329"/>
            <a:ext cx="5191549" cy="369332"/>
          </a:xfrm>
          <a:prstGeom prst="rect">
            <a:avLst/>
          </a:prstGeom>
        </p:spPr>
        <p:txBody>
          <a:bodyPr wrap="none">
            <a:spAutoFit/>
          </a:bodyPr>
          <a:lstStyle/>
          <a:p>
            <a:r>
              <a:rPr lang="en-US" dirty="0"/>
              <a:t>A hard shell jacket is a waterproof jacket with a hood.</a:t>
            </a:r>
          </a:p>
        </p:txBody>
      </p:sp>
      <p:pic>
        <p:nvPicPr>
          <p:cNvPr id="6" name="Picture 5">
            <a:extLst>
              <a:ext uri="{FF2B5EF4-FFF2-40B4-BE49-F238E27FC236}">
                <a16:creationId xmlns:a16="http://schemas.microsoft.com/office/drawing/2014/main" id="{B38B9C75-E454-474B-B0DB-0A3492A55804}"/>
              </a:ext>
            </a:extLst>
          </p:cNvPr>
          <p:cNvPicPr>
            <a:picLocks noChangeAspect="1"/>
          </p:cNvPicPr>
          <p:nvPr/>
        </p:nvPicPr>
        <p:blipFill>
          <a:blip r:embed="rId3"/>
          <a:stretch>
            <a:fillRect/>
          </a:stretch>
        </p:blipFill>
        <p:spPr>
          <a:xfrm>
            <a:off x="7278072" y="1964082"/>
            <a:ext cx="2267144" cy="2830366"/>
          </a:xfrm>
          <a:prstGeom prst="rect">
            <a:avLst/>
          </a:prstGeom>
        </p:spPr>
      </p:pic>
      <p:sp>
        <p:nvSpPr>
          <p:cNvPr id="7" name="Rectangle 6">
            <a:extLst>
              <a:ext uri="{FF2B5EF4-FFF2-40B4-BE49-F238E27FC236}">
                <a16:creationId xmlns:a16="http://schemas.microsoft.com/office/drawing/2014/main" id="{0A671708-2F4F-43C4-BDE4-5F2E1352AABF}"/>
              </a:ext>
            </a:extLst>
          </p:cNvPr>
          <p:cNvSpPr/>
          <p:nvPr/>
        </p:nvSpPr>
        <p:spPr>
          <a:xfrm>
            <a:off x="838200" y="4906329"/>
            <a:ext cx="4722845" cy="1754326"/>
          </a:xfrm>
          <a:prstGeom prst="rect">
            <a:avLst/>
          </a:prstGeom>
        </p:spPr>
        <p:txBody>
          <a:bodyPr wrap="square">
            <a:spAutoFit/>
          </a:bodyPr>
          <a:lstStyle/>
          <a:p>
            <a:r>
              <a:rPr lang="en-US" dirty="0"/>
              <a:t>An </a:t>
            </a:r>
            <a:r>
              <a:rPr lang="en-US" b="1" dirty="0"/>
              <a:t>insulated jacket</a:t>
            </a:r>
            <a:r>
              <a:rPr lang="en-US" dirty="0"/>
              <a:t> is a general term to include the likes of synthetic </a:t>
            </a:r>
            <a:r>
              <a:rPr lang="en-US" b="1" dirty="0"/>
              <a:t>insulated jackets</a:t>
            </a:r>
            <a:r>
              <a:rPr lang="en-US" dirty="0"/>
              <a:t> and down </a:t>
            </a:r>
            <a:r>
              <a:rPr lang="en-US" b="1" dirty="0"/>
              <a:t>jackets</a:t>
            </a:r>
            <a:r>
              <a:rPr lang="en-US" dirty="0"/>
              <a:t>. These types of </a:t>
            </a:r>
            <a:r>
              <a:rPr lang="en-US" b="1" dirty="0"/>
              <a:t>jackets</a:t>
            </a:r>
            <a:r>
              <a:rPr lang="en-US" dirty="0"/>
              <a:t> are brilliant for freezing cold temperatures, as they offer a layer of body warming </a:t>
            </a:r>
            <a:r>
              <a:rPr lang="en-US" b="1" dirty="0"/>
              <a:t>insulation</a:t>
            </a:r>
            <a:r>
              <a:rPr lang="en-US" dirty="0"/>
              <a:t> that a waterproof </a:t>
            </a:r>
            <a:r>
              <a:rPr lang="en-US" b="1" dirty="0"/>
              <a:t>jacket</a:t>
            </a:r>
            <a:r>
              <a:rPr lang="en-US" dirty="0"/>
              <a:t> rarely offers.</a:t>
            </a:r>
          </a:p>
        </p:txBody>
      </p:sp>
    </p:spTree>
    <p:extLst>
      <p:ext uri="{BB962C8B-B14F-4D97-AF65-F5344CB8AC3E}">
        <p14:creationId xmlns:p14="http://schemas.microsoft.com/office/powerpoint/2010/main" val="191802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3582-F1D9-4944-9740-3CEFC560B193}"/>
              </a:ext>
            </a:extLst>
          </p:cNvPr>
          <p:cNvSpPr>
            <a:spLocks noGrp="1"/>
          </p:cNvSpPr>
          <p:nvPr>
            <p:ph type="title"/>
          </p:nvPr>
        </p:nvSpPr>
        <p:spPr>
          <a:xfrm>
            <a:off x="368416" y="163790"/>
            <a:ext cx="10515600" cy="431828"/>
          </a:xfrm>
        </p:spPr>
        <p:txBody>
          <a:bodyPr>
            <a:normAutofit fontScale="90000"/>
          </a:bodyPr>
          <a:lstStyle/>
          <a:p>
            <a:r>
              <a:rPr lang="en-US" dirty="0"/>
              <a:t>Challenge 1. Solution</a:t>
            </a:r>
          </a:p>
        </p:txBody>
      </p:sp>
      <p:sp>
        <p:nvSpPr>
          <p:cNvPr id="3" name="Content Placeholder 2">
            <a:extLst>
              <a:ext uri="{FF2B5EF4-FFF2-40B4-BE49-F238E27FC236}">
                <a16:creationId xmlns:a16="http://schemas.microsoft.com/office/drawing/2014/main" id="{E9AAAB42-8479-4BF7-A95D-D71EE79E6998}"/>
              </a:ext>
            </a:extLst>
          </p:cNvPr>
          <p:cNvSpPr>
            <a:spLocks noGrp="1"/>
          </p:cNvSpPr>
          <p:nvPr>
            <p:ph idx="1"/>
          </p:nvPr>
        </p:nvSpPr>
        <p:spPr>
          <a:xfrm>
            <a:off x="463992" y="763713"/>
            <a:ext cx="10515600" cy="540886"/>
          </a:xfrm>
        </p:spPr>
        <p:txBody>
          <a:bodyPr>
            <a:normAutofit fontScale="92500"/>
          </a:bodyPr>
          <a:lstStyle/>
          <a:p>
            <a:pPr marL="0" indent="0">
              <a:buNone/>
            </a:pPr>
            <a:r>
              <a:rPr lang="en-US" dirty="0"/>
              <a:t>Let’s use Azure Cognitive Services – Custom Vision </a:t>
            </a:r>
            <a:r>
              <a:rPr lang="en-US" dirty="0">
                <a:hlinkClick r:id="rId2"/>
              </a:rPr>
              <a:t>https://customvision.ai</a:t>
            </a:r>
            <a:r>
              <a:rPr lang="ru-RU" dirty="0"/>
              <a:t> </a:t>
            </a:r>
            <a:endParaRPr lang="en-US" dirty="0"/>
          </a:p>
          <a:p>
            <a:endParaRPr lang="en-US" dirty="0"/>
          </a:p>
        </p:txBody>
      </p:sp>
      <p:pic>
        <p:nvPicPr>
          <p:cNvPr id="4" name="Picture 3">
            <a:extLst>
              <a:ext uri="{FF2B5EF4-FFF2-40B4-BE49-F238E27FC236}">
                <a16:creationId xmlns:a16="http://schemas.microsoft.com/office/drawing/2014/main" id="{98ADF8FC-2BB0-4990-AA4F-566EECE51D26}"/>
              </a:ext>
            </a:extLst>
          </p:cNvPr>
          <p:cNvPicPr>
            <a:picLocks noChangeAspect="1"/>
          </p:cNvPicPr>
          <p:nvPr/>
        </p:nvPicPr>
        <p:blipFill>
          <a:blip r:embed="rId3"/>
          <a:stretch>
            <a:fillRect/>
          </a:stretch>
        </p:blipFill>
        <p:spPr>
          <a:xfrm>
            <a:off x="463992" y="1472694"/>
            <a:ext cx="8437412" cy="5132911"/>
          </a:xfrm>
          <a:prstGeom prst="rect">
            <a:avLst/>
          </a:prstGeom>
        </p:spPr>
      </p:pic>
      <p:sp>
        <p:nvSpPr>
          <p:cNvPr id="5" name="Rectangle 4">
            <a:extLst>
              <a:ext uri="{FF2B5EF4-FFF2-40B4-BE49-F238E27FC236}">
                <a16:creationId xmlns:a16="http://schemas.microsoft.com/office/drawing/2014/main" id="{0D7FB417-B642-4552-8091-45EC4874E28F}"/>
              </a:ext>
            </a:extLst>
          </p:cNvPr>
          <p:cNvSpPr/>
          <p:nvPr/>
        </p:nvSpPr>
        <p:spPr>
          <a:xfrm>
            <a:off x="8966719" y="1594724"/>
            <a:ext cx="2864498" cy="3416320"/>
          </a:xfrm>
          <a:prstGeom prst="rect">
            <a:avLst/>
          </a:prstGeom>
        </p:spPr>
        <p:txBody>
          <a:bodyPr wrap="square">
            <a:spAutoFit/>
          </a:bodyPr>
          <a:lstStyle/>
          <a:p>
            <a:r>
              <a:rPr lang="en-US" b="0" i="1" dirty="0">
                <a:solidFill>
                  <a:srgbClr val="000000"/>
                </a:solidFill>
                <a:effectLst/>
                <a:latin typeface="Segoe UI" panose="020B0502040204020203" pitchFamily="34" charset="0"/>
              </a:rPr>
              <a:t>The Custom Vision Service is an Azure Cognitive Service that lets you build custom image classifiers. It makes it easy and fast to build, deploy, and improve an image classifier. The Custom Vision Service provides a REST API and a web interface to upload your images and train the classifier.</a:t>
            </a:r>
            <a:endParaRPr lang="en-US" i="1" dirty="0"/>
          </a:p>
        </p:txBody>
      </p:sp>
    </p:spTree>
    <p:extLst>
      <p:ext uri="{BB962C8B-B14F-4D97-AF65-F5344CB8AC3E}">
        <p14:creationId xmlns:p14="http://schemas.microsoft.com/office/powerpoint/2010/main" val="379688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3582-F1D9-4944-9740-3CEFC560B193}"/>
              </a:ext>
            </a:extLst>
          </p:cNvPr>
          <p:cNvSpPr>
            <a:spLocks noGrp="1"/>
          </p:cNvSpPr>
          <p:nvPr>
            <p:ph type="title"/>
          </p:nvPr>
        </p:nvSpPr>
        <p:spPr>
          <a:xfrm>
            <a:off x="368416" y="163790"/>
            <a:ext cx="10515600" cy="431828"/>
          </a:xfrm>
        </p:spPr>
        <p:txBody>
          <a:bodyPr>
            <a:normAutofit fontScale="90000"/>
          </a:bodyPr>
          <a:lstStyle/>
          <a:p>
            <a:r>
              <a:rPr lang="en-US" dirty="0"/>
              <a:t>Challenge 1. Solution</a:t>
            </a:r>
          </a:p>
        </p:txBody>
      </p:sp>
      <p:sp>
        <p:nvSpPr>
          <p:cNvPr id="11" name="Rectangle 10">
            <a:extLst>
              <a:ext uri="{FF2B5EF4-FFF2-40B4-BE49-F238E27FC236}">
                <a16:creationId xmlns:a16="http://schemas.microsoft.com/office/drawing/2014/main" id="{FA797084-24B8-4A0F-8E1E-A0134324F868}"/>
              </a:ext>
            </a:extLst>
          </p:cNvPr>
          <p:cNvSpPr/>
          <p:nvPr/>
        </p:nvSpPr>
        <p:spPr>
          <a:xfrm>
            <a:off x="1504426" y="849450"/>
            <a:ext cx="8587530" cy="517064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100" b="0" dirty="0">
                <a:solidFill>
                  <a:srgbClr val="0000FF"/>
                </a:solidFill>
                <a:effectLst/>
                <a:latin typeface="Consolas" panose="020B0609020204030204" pitchFamily="49" charset="0"/>
              </a:rPr>
              <a:t>import</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http.client</a:t>
            </a:r>
            <a:r>
              <a:rPr lang="en-US" sz="1100" b="0" dirty="0">
                <a:solidFill>
                  <a:srgbClr val="000000"/>
                </a:solidFill>
                <a:effectLst/>
                <a:latin typeface="Consolas" panose="020B0609020204030204" pitchFamily="49" charset="0"/>
              </a:rPr>
              <a:t>, json</a:t>
            </a:r>
          </a:p>
          <a:p>
            <a:r>
              <a:rPr lang="en-US" sz="1100" b="0" dirty="0">
                <a:solidFill>
                  <a:srgbClr val="0000FF"/>
                </a:solidFill>
                <a:effectLst/>
                <a:latin typeface="Consolas" panose="020B0609020204030204" pitchFamily="49" charset="0"/>
              </a:rPr>
              <a:t>from</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IPython.display</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import</a:t>
            </a:r>
            <a:r>
              <a:rPr lang="en-US" sz="1100" b="0" dirty="0">
                <a:solidFill>
                  <a:srgbClr val="000000"/>
                </a:solidFill>
                <a:effectLst/>
                <a:latin typeface="Consolas" panose="020B0609020204030204" pitchFamily="49" charset="0"/>
              </a:rPr>
              <a:t> Image</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headers = {</a:t>
            </a:r>
          </a:p>
          <a:p>
            <a:r>
              <a:rPr lang="en-US" sz="1100" b="0" dirty="0">
                <a:solidFill>
                  <a:srgbClr val="008000"/>
                </a:solidFill>
                <a:effectLst/>
                <a:latin typeface="Consolas" panose="020B0609020204030204" pitchFamily="49" charset="0"/>
              </a:rPr>
              <a:t># Request headers</a:t>
            </a:r>
            <a:endParaRPr lang="en-US" sz="1100" b="0" dirty="0">
              <a:solidFill>
                <a:srgbClr val="000000"/>
              </a:solidFill>
              <a:effectLst/>
              <a:latin typeface="Consolas" panose="020B0609020204030204" pitchFamily="49" charset="0"/>
            </a:endParaRPr>
          </a:p>
          <a:p>
            <a:r>
              <a:rPr lang="en-US" sz="1100" b="0" dirty="0">
                <a:solidFill>
                  <a:srgbClr val="A31515"/>
                </a:solidFill>
                <a:effectLst/>
                <a:latin typeface="Consolas" panose="020B0609020204030204" pitchFamily="49" charset="0"/>
              </a:rPr>
              <a:t>'Prediction-Key’</a:t>
            </a:r>
            <a:r>
              <a:rPr lang="en-US" sz="1100" b="0" dirty="0">
                <a:solidFill>
                  <a:srgbClr val="000000"/>
                </a:solidFill>
                <a:effectLst/>
                <a:latin typeface="Consolas" panose="020B0609020204030204" pitchFamily="49" charset="0"/>
              </a:rPr>
              <a:t>: </a:t>
            </a:r>
            <a:r>
              <a:rPr lang="en-US" sz="1100" b="0" dirty="0">
                <a:solidFill>
                  <a:srgbClr val="A31515"/>
                </a:solidFill>
                <a:effectLst/>
                <a:highlight>
                  <a:srgbClr val="FFFF00"/>
                </a:highlight>
                <a:latin typeface="Consolas" panose="020B0609020204030204" pitchFamily="49" charset="0"/>
              </a:rPr>
              <a:t>‘</a:t>
            </a:r>
            <a:r>
              <a:rPr lang="en-US" sz="1100" dirty="0">
                <a:solidFill>
                  <a:srgbClr val="A31515"/>
                </a:solidFill>
                <a:highlight>
                  <a:srgbClr val="FFFF00"/>
                </a:highlight>
                <a:latin typeface="Consolas" panose="020B0609020204030204" pitchFamily="49" charset="0"/>
              </a:rPr>
              <a:t>Prediction Key</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a:t>
            </a:r>
          </a:p>
          <a:p>
            <a:r>
              <a:rPr lang="en-US" sz="1100" b="0" dirty="0">
                <a:solidFill>
                  <a:srgbClr val="A31515"/>
                </a:solidFill>
                <a:effectLst/>
                <a:latin typeface="Consolas" panose="020B0609020204030204" pitchFamily="49" charset="0"/>
              </a:rPr>
              <a:t>'Content-Type'</a:t>
            </a:r>
            <a:r>
              <a:rPr lang="en-US" sz="1100" b="0" dirty="0">
                <a:solidFill>
                  <a:srgbClr val="000000"/>
                </a:solidFill>
                <a:effectLst/>
                <a:latin typeface="Consolas" panose="020B0609020204030204" pitchFamily="49" charset="0"/>
              </a:rPr>
              <a:t>: </a:t>
            </a:r>
            <a:r>
              <a:rPr lang="en-US" sz="1100" b="0" dirty="0">
                <a:solidFill>
                  <a:srgbClr val="A31515"/>
                </a:solidFill>
                <a:effectLst/>
                <a:latin typeface="Consolas" panose="020B0609020204030204" pitchFamily="49" charset="0"/>
              </a:rPr>
              <a:t>'application/json'</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a:t>
            </a:r>
          </a:p>
          <a:p>
            <a:br>
              <a:rPr lang="en-US" sz="1100" b="0" dirty="0">
                <a:solidFill>
                  <a:srgbClr val="000000"/>
                </a:solidFill>
                <a:effectLst/>
                <a:latin typeface="Consolas" panose="020B0609020204030204" pitchFamily="49" charset="0"/>
              </a:rPr>
            </a:br>
            <a:r>
              <a:rPr lang="en-US" sz="1100" b="0" dirty="0" err="1">
                <a:solidFill>
                  <a:srgbClr val="000000"/>
                </a:solidFill>
                <a:effectLst/>
                <a:latin typeface="Consolas" panose="020B0609020204030204" pitchFamily="49" charset="0"/>
              </a:rPr>
              <a:t>url</a:t>
            </a:r>
            <a:r>
              <a:rPr lang="en-US" sz="1100" b="0" dirty="0">
                <a:solidFill>
                  <a:srgbClr val="000000"/>
                </a:solidFill>
                <a:effectLst/>
                <a:latin typeface="Consolas" panose="020B0609020204030204" pitchFamily="49" charset="0"/>
              </a:rPr>
              <a:t> = </a:t>
            </a:r>
            <a:r>
              <a:rPr lang="en-US" sz="1100" b="0" dirty="0">
                <a:solidFill>
                  <a:srgbClr val="A31515"/>
                </a:solidFill>
                <a:effectLst/>
                <a:latin typeface="Consolas" panose="020B0609020204030204" pitchFamily="49" charset="0"/>
              </a:rPr>
              <a:t>“</a:t>
            </a:r>
            <a:r>
              <a:rPr lang="en-US" sz="1100" b="0" i="1" dirty="0">
                <a:solidFill>
                  <a:srgbClr val="A31515"/>
                </a:solidFill>
                <a:effectLst/>
                <a:highlight>
                  <a:srgbClr val="FFFF00"/>
                </a:highlight>
                <a:latin typeface="Consolas" panose="020B0609020204030204" pitchFamily="49" charset="0"/>
              </a:rPr>
              <a:t>Image URL</a:t>
            </a:r>
            <a:r>
              <a:rPr lang="en-US" sz="1100" b="0" dirty="0">
                <a:solidFill>
                  <a:srgbClr val="A31515"/>
                </a:solidFill>
                <a:effectLst/>
                <a:latin typeface="Consolas" panose="020B0609020204030204" pitchFamily="49" charset="0"/>
              </a:rPr>
              <a:t>"</a:t>
            </a:r>
            <a:endParaRPr lang="en-US" sz="1100" b="0" dirty="0">
              <a:solidFill>
                <a:srgbClr val="000000"/>
              </a:solidFill>
              <a:effectLst/>
              <a:latin typeface="Consolas" panose="020B0609020204030204" pitchFamily="49" charset="0"/>
            </a:endParaRP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body = </a:t>
            </a:r>
            <a:r>
              <a:rPr lang="en-US" sz="1100" b="0" dirty="0">
                <a:solidFill>
                  <a:srgbClr val="A31515"/>
                </a:solidFill>
                <a:effectLst/>
                <a:latin typeface="Consolas" panose="020B0609020204030204" pitchFamily="49" charset="0"/>
              </a:rPr>
              <a:t>'{"</a:t>
            </a:r>
            <a:r>
              <a:rPr lang="en-US" sz="1100" b="0" dirty="0" err="1">
                <a:solidFill>
                  <a:srgbClr val="A31515"/>
                </a:solidFill>
                <a:effectLst/>
                <a:latin typeface="Consolas" panose="020B0609020204030204" pitchFamily="49" charset="0"/>
              </a:rPr>
              <a:t>Url</a:t>
            </a:r>
            <a:r>
              <a:rPr lang="en-US" sz="1100" b="0" dirty="0">
                <a:solidFill>
                  <a:srgbClr val="A31515"/>
                </a:solidFill>
                <a:effectLst/>
                <a:latin typeface="Consolas" panose="020B0609020204030204" pitchFamily="49" charset="0"/>
              </a:rPr>
              <a:t>": "'</a:t>
            </a:r>
            <a:r>
              <a:rPr lang="en-US" sz="1100" b="0" dirty="0">
                <a:solidFill>
                  <a:srgbClr val="000000"/>
                </a:solidFill>
                <a:effectLst/>
                <a:latin typeface="Consolas" panose="020B0609020204030204" pitchFamily="49" charset="0"/>
              </a:rPr>
              <a:t> + </a:t>
            </a:r>
            <a:r>
              <a:rPr lang="en-US" sz="1100" b="0" dirty="0" err="1">
                <a:solidFill>
                  <a:srgbClr val="000000"/>
                </a:solidFill>
                <a:effectLst/>
                <a:latin typeface="Consolas" panose="020B0609020204030204" pitchFamily="49" charset="0"/>
              </a:rPr>
              <a:t>url</a:t>
            </a:r>
            <a:r>
              <a:rPr lang="en-US" sz="1100" b="0" dirty="0">
                <a:solidFill>
                  <a:srgbClr val="000000"/>
                </a:solidFill>
                <a:effectLst/>
                <a:latin typeface="Consolas" panose="020B0609020204030204" pitchFamily="49" charset="0"/>
              </a:rPr>
              <a:t> + </a:t>
            </a:r>
            <a:r>
              <a:rPr lang="en-US" sz="1100" b="0" dirty="0">
                <a:solidFill>
                  <a:srgbClr val="A31515"/>
                </a:solidFill>
                <a:effectLst/>
                <a:latin typeface="Consolas" panose="020B0609020204030204" pitchFamily="49" charset="0"/>
              </a:rPr>
              <a:t>'"}'</a:t>
            </a:r>
            <a:endParaRPr lang="en-US" sz="1100" b="0" dirty="0">
              <a:solidFill>
                <a:srgbClr val="000000"/>
              </a:solidFill>
              <a:effectLst/>
              <a:latin typeface="Consolas" panose="020B0609020204030204" pitchFamily="49" charset="0"/>
            </a:endParaRPr>
          </a:p>
          <a:p>
            <a:br>
              <a:rPr lang="en-US" sz="1100" b="0" dirty="0">
                <a:solidFill>
                  <a:srgbClr val="000000"/>
                </a:solidFill>
                <a:effectLst/>
                <a:latin typeface="Consolas" panose="020B0609020204030204" pitchFamily="49" charset="0"/>
              </a:rPr>
            </a:br>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display(Image(</a:t>
            </a:r>
            <a:r>
              <a:rPr lang="en-US" sz="1100" b="0" dirty="0" err="1">
                <a:solidFill>
                  <a:srgbClr val="000000"/>
                </a:solidFill>
                <a:effectLst/>
                <a:latin typeface="Consolas" panose="020B0609020204030204" pitchFamily="49" charset="0"/>
              </a:rPr>
              <a:t>url</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url</a:t>
            </a:r>
            <a:r>
              <a:rPr lang="en-US" sz="1100" b="0" dirty="0">
                <a:solidFill>
                  <a:srgbClr val="000000"/>
                </a:solidFill>
                <a:effectLst/>
                <a:latin typeface="Consolas" panose="020B0609020204030204" pitchFamily="49" charset="0"/>
              </a:rPr>
              <a:t>, width=</a:t>
            </a:r>
            <a:r>
              <a:rPr lang="en-US" sz="1100" b="0" dirty="0">
                <a:solidFill>
                  <a:srgbClr val="09885A"/>
                </a:solidFill>
                <a:effectLst/>
                <a:latin typeface="Consolas" panose="020B0609020204030204" pitchFamily="49" charset="0"/>
              </a:rPr>
              <a:t>300</a:t>
            </a:r>
            <a:r>
              <a:rPr lang="en-US" sz="1100" b="0" dirty="0">
                <a:solidFill>
                  <a:srgbClr val="000000"/>
                </a:solidFill>
                <a:effectLst/>
                <a:latin typeface="Consolas" panose="020B0609020204030204" pitchFamily="49" charset="0"/>
              </a:rPr>
              <a:t>, height=</a:t>
            </a:r>
            <a:r>
              <a:rPr lang="en-US" sz="1100" b="0" dirty="0">
                <a:solidFill>
                  <a:srgbClr val="09885A"/>
                </a:solidFill>
                <a:effectLst/>
                <a:latin typeface="Consolas" panose="020B0609020204030204" pitchFamily="49" charset="0"/>
              </a:rPr>
              <a:t>300</a:t>
            </a:r>
            <a:r>
              <a:rPr lang="en-US" sz="1100" b="0" dirty="0">
                <a:solidFill>
                  <a:srgbClr val="000000"/>
                </a:solidFill>
                <a:effectLst/>
                <a:latin typeface="Consolas" panose="020B0609020204030204" pitchFamily="49" charset="0"/>
              </a:rPr>
              <a:t>))</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request = </a:t>
            </a:r>
            <a:r>
              <a:rPr lang="en-US" sz="1100" b="0" dirty="0">
                <a:solidFill>
                  <a:srgbClr val="A31515"/>
                </a:solidFill>
                <a:effectLst/>
                <a:highlight>
                  <a:srgbClr val="FFFF00"/>
                </a:highlight>
                <a:latin typeface="Consolas" panose="020B0609020204030204" pitchFamily="49" charset="0"/>
              </a:rPr>
              <a:t>'https://southcentralus.api.cognitive.microsoft.com/</a:t>
            </a:r>
            <a:r>
              <a:rPr lang="en-US" sz="1100" b="0" dirty="0" err="1">
                <a:solidFill>
                  <a:srgbClr val="A31515"/>
                </a:solidFill>
                <a:effectLst/>
                <a:highlight>
                  <a:srgbClr val="FFFF00"/>
                </a:highlight>
                <a:latin typeface="Consolas" panose="020B0609020204030204" pitchFamily="49" charset="0"/>
              </a:rPr>
              <a:t>customvision</a:t>
            </a:r>
            <a:r>
              <a:rPr lang="en-US" sz="1100" b="0" dirty="0">
                <a:solidFill>
                  <a:srgbClr val="A31515"/>
                </a:solidFill>
                <a:effectLst/>
                <a:highlight>
                  <a:srgbClr val="FFFF00"/>
                </a:highlight>
                <a:latin typeface="Consolas" panose="020B0609020204030204" pitchFamily="49" charset="0"/>
              </a:rPr>
              <a:t>/v2.0/Prediction/…..</a:t>
            </a:r>
            <a:r>
              <a:rPr lang="en-US" sz="1100" b="0" dirty="0">
                <a:solidFill>
                  <a:srgbClr val="A31515"/>
                </a:solidFill>
                <a:effectLst/>
                <a:latin typeface="Consolas" panose="020B0609020204030204" pitchFamily="49" charset="0"/>
              </a:rPr>
              <a:t>'</a:t>
            </a:r>
            <a:endParaRPr lang="en-US" sz="1100" b="0" dirty="0">
              <a:solidFill>
                <a:srgbClr val="000000"/>
              </a:solidFill>
              <a:effectLst/>
              <a:latin typeface="Consolas" panose="020B0609020204030204" pitchFamily="49" charset="0"/>
            </a:endParaRPr>
          </a:p>
          <a:p>
            <a:br>
              <a:rPr lang="en-US" sz="1100" b="0" dirty="0">
                <a:solidFill>
                  <a:srgbClr val="000000"/>
                </a:solidFill>
                <a:effectLst/>
                <a:latin typeface="Consolas" panose="020B0609020204030204" pitchFamily="49" charset="0"/>
              </a:rPr>
            </a:br>
            <a:r>
              <a:rPr lang="en-US" sz="1100" b="0" dirty="0">
                <a:solidFill>
                  <a:srgbClr val="0000FF"/>
                </a:solidFill>
                <a:effectLst/>
                <a:latin typeface="Consolas" panose="020B0609020204030204" pitchFamily="49" charset="0"/>
              </a:rPr>
              <a:t>try</a:t>
            </a:r>
            <a:r>
              <a:rPr lang="en-US" sz="1100" b="0" dirty="0">
                <a:solidFill>
                  <a:srgbClr val="000000"/>
                </a:solidFill>
                <a:effectLst/>
                <a:latin typeface="Consolas" panose="020B0609020204030204" pitchFamily="49" charset="0"/>
              </a:rPr>
              <a:t>:</a:t>
            </a:r>
          </a:p>
          <a:p>
            <a:pPr lvl="1"/>
            <a:r>
              <a:rPr lang="en-US" sz="1100" b="0" dirty="0">
                <a:solidFill>
                  <a:srgbClr val="000000"/>
                </a:solidFill>
                <a:effectLst/>
                <a:latin typeface="Consolas" panose="020B0609020204030204" pitchFamily="49" charset="0"/>
              </a:rPr>
              <a:t>conn = </a:t>
            </a:r>
            <a:r>
              <a:rPr lang="en-US" sz="1100" b="0" dirty="0" err="1">
                <a:solidFill>
                  <a:srgbClr val="000000"/>
                </a:solidFill>
                <a:effectLst/>
                <a:latin typeface="Consolas" panose="020B0609020204030204" pitchFamily="49" charset="0"/>
              </a:rPr>
              <a:t>http.client.HTTPSConnection</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'southcentralus.api.cognitive.microsoft.com'</a:t>
            </a:r>
            <a:r>
              <a:rPr lang="en-US" sz="1100" b="0" dirty="0">
                <a:solidFill>
                  <a:srgbClr val="000000"/>
                </a:solidFill>
                <a:effectLst/>
                <a:latin typeface="Consolas" panose="020B0609020204030204" pitchFamily="49" charset="0"/>
              </a:rPr>
              <a:t>)</a:t>
            </a:r>
          </a:p>
          <a:p>
            <a:pPr lvl="1"/>
            <a:r>
              <a:rPr lang="en-US" sz="1100" b="0" dirty="0" err="1">
                <a:solidFill>
                  <a:srgbClr val="000000"/>
                </a:solidFill>
                <a:effectLst/>
                <a:latin typeface="Consolas" panose="020B0609020204030204" pitchFamily="49" charset="0"/>
              </a:rPr>
              <a:t>conn.request</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"POST"</a:t>
            </a:r>
            <a:r>
              <a:rPr lang="en-US" sz="1100" b="0" dirty="0">
                <a:solidFill>
                  <a:srgbClr val="000000"/>
                </a:solidFill>
                <a:effectLst/>
                <a:latin typeface="Consolas" panose="020B0609020204030204" pitchFamily="49" charset="0"/>
              </a:rPr>
              <a:t>, request, body, headers)</a:t>
            </a:r>
          </a:p>
          <a:p>
            <a:pPr lvl="1"/>
            <a:r>
              <a:rPr lang="en-US" sz="1100" b="0" dirty="0">
                <a:solidFill>
                  <a:srgbClr val="000000"/>
                </a:solidFill>
                <a:effectLst/>
                <a:latin typeface="Consolas" panose="020B0609020204030204" pitchFamily="49" charset="0"/>
              </a:rPr>
              <a:t>response = </a:t>
            </a:r>
            <a:r>
              <a:rPr lang="en-US" sz="1100" b="0" dirty="0" err="1">
                <a:solidFill>
                  <a:srgbClr val="000000"/>
                </a:solidFill>
                <a:effectLst/>
                <a:latin typeface="Consolas" panose="020B0609020204030204" pitchFamily="49" charset="0"/>
              </a:rPr>
              <a:t>conn.getresponse</a:t>
            </a:r>
            <a:r>
              <a:rPr lang="en-US" sz="1100" b="0" dirty="0">
                <a:solidFill>
                  <a:srgbClr val="000000"/>
                </a:solidFill>
                <a:effectLst/>
                <a:latin typeface="Consolas" panose="020B0609020204030204" pitchFamily="49" charset="0"/>
              </a:rPr>
              <a:t>()</a:t>
            </a:r>
          </a:p>
          <a:p>
            <a:pPr lvl="1"/>
            <a:r>
              <a:rPr lang="en-US" sz="1100" b="0" dirty="0">
                <a:solidFill>
                  <a:srgbClr val="000000"/>
                </a:solidFill>
                <a:effectLst/>
                <a:latin typeface="Consolas" panose="020B0609020204030204" pitchFamily="49" charset="0"/>
              </a:rPr>
              <a:t>data = </a:t>
            </a:r>
            <a:r>
              <a:rPr lang="en-US" sz="1100" b="0" dirty="0" err="1">
                <a:solidFill>
                  <a:srgbClr val="000000"/>
                </a:solidFill>
                <a:effectLst/>
                <a:latin typeface="Consolas" panose="020B0609020204030204" pitchFamily="49" charset="0"/>
              </a:rPr>
              <a:t>response.read</a:t>
            </a:r>
            <a:r>
              <a:rPr lang="en-US" sz="1100" b="0" dirty="0">
                <a:solidFill>
                  <a:srgbClr val="000000"/>
                </a:solidFill>
                <a:effectLst/>
                <a:latin typeface="Consolas" panose="020B0609020204030204" pitchFamily="49" charset="0"/>
              </a:rPr>
              <a:t>()</a:t>
            </a:r>
          </a:p>
          <a:p>
            <a:pPr lvl="1"/>
            <a:r>
              <a:rPr lang="en-US" sz="1100" b="0" dirty="0">
                <a:solidFill>
                  <a:srgbClr val="000000"/>
                </a:solidFill>
                <a:effectLst/>
                <a:latin typeface="Consolas" panose="020B0609020204030204" pitchFamily="49" charset="0"/>
              </a:rPr>
              <a:t>predict = </a:t>
            </a:r>
            <a:r>
              <a:rPr lang="en-US" sz="1100" b="0" dirty="0" err="1">
                <a:solidFill>
                  <a:srgbClr val="000000"/>
                </a:solidFill>
                <a:effectLst/>
                <a:latin typeface="Consolas" panose="020B0609020204030204" pitchFamily="49" charset="0"/>
              </a:rPr>
              <a:t>json.loads</a:t>
            </a:r>
            <a:r>
              <a:rPr lang="en-US" sz="1100" b="0" dirty="0">
                <a:solidFill>
                  <a:srgbClr val="000000"/>
                </a:solidFill>
                <a:effectLst/>
                <a:latin typeface="Consolas" panose="020B0609020204030204" pitchFamily="49" charset="0"/>
              </a:rPr>
              <a:t>(str(data, </a:t>
            </a:r>
            <a:r>
              <a:rPr lang="en-US" sz="1100" b="0" dirty="0">
                <a:solidFill>
                  <a:srgbClr val="A31515"/>
                </a:solidFill>
                <a:effectLst/>
                <a:latin typeface="Consolas" panose="020B0609020204030204" pitchFamily="49" charset="0"/>
              </a:rPr>
              <a:t>'utf-8'</a:t>
            </a:r>
            <a:r>
              <a:rPr lang="en-US" sz="1100" b="0" dirty="0">
                <a:solidFill>
                  <a:srgbClr val="000000"/>
                </a:solidFill>
                <a:effectLst/>
                <a:latin typeface="Consolas" panose="020B0609020204030204" pitchFamily="49" charset="0"/>
              </a:rPr>
              <a:t>))</a:t>
            </a:r>
          </a:p>
          <a:p>
            <a:pPr lvl="1"/>
            <a:r>
              <a:rPr lang="en-US" sz="1100" b="0" dirty="0">
                <a:solidFill>
                  <a:srgbClr val="000000"/>
                </a:solidFill>
                <a:effectLst/>
                <a:latin typeface="Consolas" panose="020B0609020204030204" pitchFamily="49" charset="0"/>
              </a:rPr>
              <a:t>print (</a:t>
            </a:r>
            <a:r>
              <a:rPr lang="en-US" sz="1100" b="0" dirty="0">
                <a:solidFill>
                  <a:srgbClr val="A31515"/>
                </a:solidFill>
                <a:effectLst/>
                <a:latin typeface="Consolas" panose="020B0609020204030204" pitchFamily="49" charset="0"/>
              </a:rPr>
              <a:t>'This is '</a:t>
            </a:r>
            <a:r>
              <a:rPr lang="en-US" sz="1100" b="0" dirty="0">
                <a:solidFill>
                  <a:srgbClr val="000000"/>
                </a:solidFill>
                <a:effectLst/>
                <a:latin typeface="Consolas" panose="020B0609020204030204" pitchFamily="49" charset="0"/>
              </a:rPr>
              <a:t>)</a:t>
            </a:r>
          </a:p>
          <a:p>
            <a:pPr lvl="1"/>
            <a:r>
              <a:rPr lang="en-US" sz="1100" b="0" dirty="0">
                <a:solidFill>
                  <a:srgbClr val="0000FF"/>
                </a:solidFill>
                <a:effectLst/>
                <a:latin typeface="Consolas" panose="020B0609020204030204" pitchFamily="49" charset="0"/>
              </a:rPr>
              <a:t>for</a:t>
            </a:r>
            <a:r>
              <a:rPr lang="en-US" sz="1100" b="0" dirty="0">
                <a:solidFill>
                  <a:srgbClr val="000000"/>
                </a:solidFill>
                <a:effectLst/>
                <a:latin typeface="Consolas" panose="020B0609020204030204" pitchFamily="49" charset="0"/>
              </a:rPr>
              <a:t> prediction </a:t>
            </a:r>
            <a:r>
              <a:rPr lang="en-US" sz="1100" b="0" dirty="0">
                <a:solidFill>
                  <a:srgbClr val="0000FF"/>
                </a:solidFill>
                <a:effectLst/>
                <a:latin typeface="Consolas" panose="020B0609020204030204" pitchFamily="49" charset="0"/>
              </a:rPr>
              <a:t>in</a:t>
            </a:r>
            <a:r>
              <a:rPr lang="en-US" sz="1100" b="0" dirty="0">
                <a:solidFill>
                  <a:srgbClr val="000000"/>
                </a:solidFill>
                <a:effectLst/>
                <a:latin typeface="Consolas" panose="020B0609020204030204" pitchFamily="49" charset="0"/>
              </a:rPr>
              <a:t> predict[</a:t>
            </a:r>
            <a:r>
              <a:rPr lang="en-US" sz="1100" b="0" dirty="0">
                <a:solidFill>
                  <a:srgbClr val="A31515"/>
                </a:solidFill>
                <a:effectLst/>
                <a:latin typeface="Consolas" panose="020B0609020204030204" pitchFamily="49" charset="0"/>
              </a:rPr>
              <a:t>"predictions"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print(</a:t>
            </a:r>
            <a:r>
              <a:rPr lang="en-US" sz="1100" b="0" dirty="0">
                <a:solidFill>
                  <a:srgbClr val="A31515"/>
                </a:solidFill>
                <a:effectLst/>
                <a:latin typeface="Consolas" panose="020B0609020204030204" pitchFamily="49" charset="0"/>
              </a:rPr>
              <a:t>' - {0} with probability {1</a:t>
            </a:r>
            <a:r>
              <a:rPr lang="en-US" sz="1100" b="0" dirty="0">
                <a:solidFill>
                  <a:srgbClr val="0000FF"/>
                </a:solidFill>
                <a:effectLst/>
                <a:latin typeface="Consolas" panose="020B0609020204030204" pitchFamily="49" charset="0"/>
              </a:rPr>
              <a:t>:.3f</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.format(prediction[</a:t>
            </a:r>
            <a:r>
              <a:rPr lang="en-US" sz="1100" b="0" dirty="0">
                <a:solidFill>
                  <a:srgbClr val="A31515"/>
                </a:solidFill>
                <a:effectLst/>
                <a:latin typeface="Consolas" panose="020B0609020204030204" pitchFamily="49" charset="0"/>
              </a:rPr>
              <a:t>"</a:t>
            </a:r>
            <a:r>
              <a:rPr lang="en-US" sz="1100" b="0" dirty="0" err="1">
                <a:solidFill>
                  <a:srgbClr val="A31515"/>
                </a:solidFill>
                <a:effectLst/>
                <a:latin typeface="Consolas" panose="020B0609020204030204" pitchFamily="49" charset="0"/>
              </a:rPr>
              <a:t>tagName</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 prediction[</a:t>
            </a:r>
            <a:r>
              <a:rPr lang="en-US" sz="1100" b="0" dirty="0">
                <a:solidFill>
                  <a:srgbClr val="A31515"/>
                </a:solidFill>
                <a:effectLst/>
                <a:latin typeface="Consolas" panose="020B0609020204030204" pitchFamily="49" charset="0"/>
              </a:rPr>
              <a:t>"probability"</a:t>
            </a:r>
            <a:r>
              <a:rPr lang="en-US" sz="1100" b="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dirty="0" err="1">
                <a:solidFill>
                  <a:srgbClr val="000000"/>
                </a:solidFill>
                <a:effectLst/>
                <a:latin typeface="Consolas" panose="020B0609020204030204" pitchFamily="49" charset="0"/>
              </a:rPr>
              <a:t>conn.close</a:t>
            </a:r>
            <a:r>
              <a:rPr lang="en-US" sz="1100" b="0" dirty="0">
                <a:solidFill>
                  <a:srgbClr val="000000"/>
                </a:solidFill>
                <a:effectLst/>
                <a:latin typeface="Consolas" panose="020B0609020204030204" pitchFamily="49" charset="0"/>
              </a:rPr>
              <a:t>()</a:t>
            </a:r>
          </a:p>
          <a:p>
            <a:r>
              <a:rPr lang="en-US" sz="1100" b="0" dirty="0">
                <a:solidFill>
                  <a:srgbClr val="0000FF"/>
                </a:solidFill>
                <a:effectLst/>
                <a:latin typeface="Consolas" panose="020B0609020204030204" pitchFamily="49" charset="0"/>
              </a:rPr>
              <a:t>except</a:t>
            </a:r>
            <a:r>
              <a:rPr lang="en-US" sz="1100" b="0" dirty="0">
                <a:solidFill>
                  <a:srgbClr val="000000"/>
                </a:solidFill>
                <a:effectLst/>
                <a:latin typeface="Consolas" panose="020B0609020204030204" pitchFamily="49" charset="0"/>
              </a:rPr>
              <a:t> Exception </a:t>
            </a:r>
            <a:r>
              <a:rPr lang="en-US" sz="1100" b="0" dirty="0">
                <a:solidFill>
                  <a:srgbClr val="0000FF"/>
                </a:solidFill>
                <a:effectLst/>
                <a:latin typeface="Consolas" panose="020B0609020204030204" pitchFamily="49" charset="0"/>
              </a:rPr>
              <a:t>as</a:t>
            </a:r>
            <a:r>
              <a:rPr lang="en-US" sz="1100" b="0" dirty="0">
                <a:solidFill>
                  <a:srgbClr val="000000"/>
                </a:solidFill>
                <a:effectLst/>
                <a:latin typeface="Consolas" panose="020B0609020204030204" pitchFamily="49" charset="0"/>
              </a:rPr>
              <a:t> e:</a:t>
            </a:r>
          </a:p>
          <a:p>
            <a:r>
              <a:rPr lang="en-US" sz="1100" dirty="0">
                <a:solidFill>
                  <a:srgbClr val="000000"/>
                </a:solidFill>
                <a:latin typeface="Consolas" panose="020B0609020204030204" pitchFamily="49" charset="0"/>
              </a:rPr>
              <a:t>      </a:t>
            </a:r>
            <a:r>
              <a:rPr lang="en-US" sz="1100" b="0" dirty="0">
                <a:solidFill>
                  <a:srgbClr val="000000"/>
                </a:solidFill>
                <a:effectLst/>
                <a:latin typeface="Consolas" panose="020B0609020204030204" pitchFamily="49" charset="0"/>
              </a:rPr>
              <a:t>print(</a:t>
            </a:r>
            <a:r>
              <a:rPr lang="en-US" sz="1100" b="0" dirty="0">
                <a:solidFill>
                  <a:srgbClr val="A31515"/>
                </a:solidFill>
                <a:effectLst/>
                <a:latin typeface="Consolas" panose="020B0609020204030204" pitchFamily="49" charset="0"/>
              </a:rPr>
              <a:t>"[</a:t>
            </a:r>
            <a:r>
              <a:rPr lang="en-US" sz="1100" b="0" dirty="0" err="1">
                <a:solidFill>
                  <a:srgbClr val="A31515"/>
                </a:solidFill>
                <a:effectLst/>
                <a:latin typeface="Consolas" panose="020B0609020204030204" pitchFamily="49" charset="0"/>
              </a:rPr>
              <a:t>Errno</a:t>
            </a:r>
            <a:r>
              <a:rPr lang="en-US" sz="1100" b="0" dirty="0">
                <a:solidFill>
                  <a:srgbClr val="A31515"/>
                </a:solidFill>
                <a:effectLst/>
                <a:latin typeface="Consolas" panose="020B0609020204030204" pitchFamily="49" charset="0"/>
              </a:rPr>
              <a:t> {0}] {1}"</a:t>
            </a:r>
            <a:r>
              <a:rPr lang="en-US" sz="1100" b="0" dirty="0">
                <a:solidFill>
                  <a:srgbClr val="000000"/>
                </a:solidFill>
                <a:effectLst/>
                <a:latin typeface="Consolas" panose="020B0609020204030204" pitchFamily="49" charset="0"/>
              </a:rPr>
              <a:t>.format(</a:t>
            </a:r>
            <a:r>
              <a:rPr lang="en-US" sz="1100" b="0" dirty="0" err="1">
                <a:solidFill>
                  <a:srgbClr val="000000"/>
                </a:solidFill>
                <a:effectLst/>
                <a:latin typeface="Consolas" panose="020B0609020204030204" pitchFamily="49" charset="0"/>
              </a:rPr>
              <a:t>e.errno</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e.strerror</a:t>
            </a:r>
            <a:r>
              <a:rPr lang="en-US" sz="11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31612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0A57-4096-4109-8492-D17432B5E723}"/>
              </a:ext>
            </a:extLst>
          </p:cNvPr>
          <p:cNvSpPr>
            <a:spLocks noGrp="1"/>
          </p:cNvSpPr>
          <p:nvPr>
            <p:ph type="title"/>
          </p:nvPr>
        </p:nvSpPr>
        <p:spPr>
          <a:xfrm>
            <a:off x="838200" y="197345"/>
            <a:ext cx="10515600" cy="800945"/>
          </a:xfrm>
        </p:spPr>
        <p:txBody>
          <a:bodyPr>
            <a:normAutofit fontScale="90000"/>
          </a:bodyPr>
          <a:lstStyle/>
          <a:p>
            <a:r>
              <a:rPr lang="en-US" dirty="0"/>
              <a:t>Challenge 1.1 Azure Cognitive Services. Offline</a:t>
            </a:r>
          </a:p>
        </p:txBody>
      </p:sp>
      <p:sp>
        <p:nvSpPr>
          <p:cNvPr id="3" name="Content Placeholder 2">
            <a:extLst>
              <a:ext uri="{FF2B5EF4-FFF2-40B4-BE49-F238E27FC236}">
                <a16:creationId xmlns:a16="http://schemas.microsoft.com/office/drawing/2014/main" id="{0F6522F7-E60E-4405-B353-37000785D744}"/>
              </a:ext>
            </a:extLst>
          </p:cNvPr>
          <p:cNvSpPr>
            <a:spLocks noGrp="1"/>
          </p:cNvSpPr>
          <p:nvPr>
            <p:ph idx="1"/>
          </p:nvPr>
        </p:nvSpPr>
        <p:spPr>
          <a:xfrm>
            <a:off x="838200" y="1047349"/>
            <a:ext cx="10515600" cy="546560"/>
          </a:xfrm>
        </p:spPr>
        <p:txBody>
          <a:bodyPr/>
          <a:lstStyle/>
          <a:p>
            <a:r>
              <a:rPr lang="en-US" dirty="0"/>
              <a:t>Let’s bring the model created on challenge 1 to the Edge.</a:t>
            </a:r>
          </a:p>
        </p:txBody>
      </p:sp>
      <p:pic>
        <p:nvPicPr>
          <p:cNvPr id="8" name="Picture 7">
            <a:extLst>
              <a:ext uri="{FF2B5EF4-FFF2-40B4-BE49-F238E27FC236}">
                <a16:creationId xmlns:a16="http://schemas.microsoft.com/office/drawing/2014/main" id="{ED24E379-B461-486A-90A7-7DB5E5AE8C5B}"/>
              </a:ext>
            </a:extLst>
          </p:cNvPr>
          <p:cNvPicPr>
            <a:picLocks noChangeAspect="1"/>
          </p:cNvPicPr>
          <p:nvPr/>
        </p:nvPicPr>
        <p:blipFill>
          <a:blip r:embed="rId2"/>
          <a:stretch>
            <a:fillRect/>
          </a:stretch>
        </p:blipFill>
        <p:spPr>
          <a:xfrm>
            <a:off x="0" y="1714453"/>
            <a:ext cx="12192000" cy="5015298"/>
          </a:xfrm>
          <a:prstGeom prst="rect">
            <a:avLst/>
          </a:prstGeom>
        </p:spPr>
      </p:pic>
    </p:spTree>
    <p:extLst>
      <p:ext uri="{BB962C8B-B14F-4D97-AF65-F5344CB8AC3E}">
        <p14:creationId xmlns:p14="http://schemas.microsoft.com/office/powerpoint/2010/main" val="943602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3582-F1D9-4944-9740-3CEFC560B193}"/>
              </a:ext>
            </a:extLst>
          </p:cNvPr>
          <p:cNvSpPr>
            <a:spLocks noGrp="1"/>
          </p:cNvSpPr>
          <p:nvPr>
            <p:ph type="title"/>
          </p:nvPr>
        </p:nvSpPr>
        <p:spPr>
          <a:xfrm>
            <a:off x="368416" y="163790"/>
            <a:ext cx="10515600" cy="431828"/>
          </a:xfrm>
        </p:spPr>
        <p:txBody>
          <a:bodyPr>
            <a:normAutofit fontScale="90000"/>
          </a:bodyPr>
          <a:lstStyle/>
          <a:p>
            <a:r>
              <a:rPr lang="en-US" dirty="0"/>
              <a:t>Challenge 1.1 Solution</a:t>
            </a:r>
          </a:p>
        </p:txBody>
      </p:sp>
      <p:sp>
        <p:nvSpPr>
          <p:cNvPr id="11" name="Rectangle 10">
            <a:extLst>
              <a:ext uri="{FF2B5EF4-FFF2-40B4-BE49-F238E27FC236}">
                <a16:creationId xmlns:a16="http://schemas.microsoft.com/office/drawing/2014/main" id="{FA797084-24B8-4A0F-8E1E-A0134324F868}"/>
              </a:ext>
            </a:extLst>
          </p:cNvPr>
          <p:cNvSpPr/>
          <p:nvPr/>
        </p:nvSpPr>
        <p:spPr>
          <a:xfrm>
            <a:off x="220911" y="906567"/>
            <a:ext cx="5525548" cy="584775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100" dirty="0">
                <a:solidFill>
                  <a:srgbClr val="008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aiworkshop</a:t>
            </a:r>
            <a:r>
              <a:rPr lang="en-US" sz="1100" dirty="0">
                <a:solidFill>
                  <a:srgbClr val="008000"/>
                </a:solidFill>
                <a:latin typeface="Consolas" panose="020B0609020204030204" pitchFamily="49" charset="0"/>
              </a:rPr>
              <a:t> challenge 1.1. Run downloaded model from Custom Vision</a:t>
            </a:r>
            <a:endParaRPr lang="en-US" sz="11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a:t>
            </a:r>
            <a:endParaRPr lang="en-US" sz="1100" dirty="0">
              <a:solidFill>
                <a:srgbClr val="000000"/>
              </a:solidFill>
              <a:latin typeface="Consolas" panose="020B0609020204030204" pitchFamily="49" charset="0"/>
            </a:endParaRPr>
          </a:p>
          <a:p>
            <a:br>
              <a:rPr lang="en-US" sz="1100" dirty="0">
                <a:solidFill>
                  <a:srgbClr val="000000"/>
                </a:solidFill>
                <a:latin typeface="Consolas" panose="020B0609020204030204" pitchFamily="49" charset="0"/>
              </a:rPr>
            </a:br>
            <a:r>
              <a:rPr lang="en-US" sz="1100" dirty="0">
                <a:solidFill>
                  <a:srgbClr val="0000FF"/>
                </a:solidFill>
                <a:latin typeface="Consolas" panose="020B0609020204030204" pitchFamily="49" charset="0"/>
              </a:rPr>
              <a:t>from</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IPython.display</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import</a:t>
            </a:r>
            <a:r>
              <a:rPr lang="en-US" sz="1100" dirty="0">
                <a:solidFill>
                  <a:srgbClr val="000000"/>
                </a:solidFill>
                <a:latin typeface="Consolas" panose="020B0609020204030204" pitchFamily="49" charset="0"/>
              </a:rPr>
              <a:t> Image</a:t>
            </a:r>
          </a:p>
          <a:p>
            <a:r>
              <a:rPr lang="en-US" sz="1100" dirty="0">
                <a:solidFill>
                  <a:srgbClr val="0000FF"/>
                </a:solidFill>
                <a:latin typeface="Consolas" panose="020B0609020204030204" pitchFamily="49" charset="0"/>
              </a:rPr>
              <a:t>import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tensorflow</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as</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tf</a:t>
            </a:r>
            <a:endParaRPr lang="en-US"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import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os</a:t>
            </a:r>
            <a:endParaRPr lang="en-US"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from</a:t>
            </a:r>
            <a:r>
              <a:rPr lang="en-US" sz="1100" dirty="0">
                <a:solidFill>
                  <a:srgbClr val="000000"/>
                </a:solidFill>
                <a:latin typeface="Consolas" panose="020B0609020204030204" pitchFamily="49" charset="0"/>
              </a:rPr>
              <a:t> PIL </a:t>
            </a:r>
            <a:r>
              <a:rPr lang="en-US" sz="1100" dirty="0">
                <a:solidFill>
                  <a:srgbClr val="0000FF"/>
                </a:solidFill>
                <a:latin typeface="Consolas" panose="020B0609020204030204" pitchFamily="49" charset="0"/>
              </a:rPr>
              <a:t>import</a:t>
            </a:r>
            <a:r>
              <a:rPr lang="en-US" sz="1100" dirty="0">
                <a:solidFill>
                  <a:srgbClr val="000000"/>
                </a:solidFill>
                <a:latin typeface="Consolas" panose="020B0609020204030204" pitchFamily="49" charset="0"/>
              </a:rPr>
              <a:t> Image </a:t>
            </a:r>
            <a:r>
              <a:rPr lang="en-US" sz="1100" dirty="0">
                <a:solidFill>
                  <a:srgbClr val="0000FF"/>
                </a:solidFill>
                <a:latin typeface="Consolas" panose="020B0609020204030204" pitchFamily="49" charset="0"/>
              </a:rPr>
              <a:t>as</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Im</a:t>
            </a:r>
            <a:endParaRPr lang="en-US"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import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numpy</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as</a:t>
            </a:r>
            <a:r>
              <a:rPr lang="en-US" sz="1100" dirty="0">
                <a:solidFill>
                  <a:srgbClr val="000000"/>
                </a:solidFill>
                <a:latin typeface="Consolas" panose="020B0609020204030204" pitchFamily="49" charset="0"/>
              </a:rPr>
              <a:t> np</a:t>
            </a:r>
          </a:p>
          <a:p>
            <a:r>
              <a:rPr lang="en-US" sz="1100" dirty="0">
                <a:solidFill>
                  <a:srgbClr val="0000FF"/>
                </a:solidFill>
                <a:latin typeface="Consolas" panose="020B0609020204030204" pitchFamily="49" charset="0"/>
              </a:rPr>
              <a:t>import</a:t>
            </a:r>
            <a:r>
              <a:rPr lang="en-US" sz="1100" dirty="0">
                <a:solidFill>
                  <a:srgbClr val="000000"/>
                </a:solidFill>
                <a:latin typeface="Consolas" panose="020B0609020204030204" pitchFamily="49" charset="0"/>
              </a:rPr>
              <a:t> cv2</a:t>
            </a:r>
          </a:p>
          <a:p>
            <a:br>
              <a:rPr lang="en-US" sz="1100" dirty="0">
                <a:solidFill>
                  <a:srgbClr val="000000"/>
                </a:solidFill>
                <a:latin typeface="Consolas" panose="020B0609020204030204" pitchFamily="49" charset="0"/>
              </a:rPr>
            </a:br>
            <a:r>
              <a:rPr lang="en-US" sz="1100" dirty="0" err="1">
                <a:solidFill>
                  <a:srgbClr val="000000"/>
                </a:solidFill>
                <a:latin typeface="Consolas" panose="020B0609020204030204" pitchFamily="49" charset="0"/>
              </a:rPr>
              <a:t>testimg</a:t>
            </a:r>
            <a:r>
              <a:rPr lang="en-US" sz="1100" dirty="0">
                <a:solidFill>
                  <a:srgbClr val="000000"/>
                </a:solidFill>
                <a:latin typeface="Consolas" panose="020B0609020204030204" pitchFamily="49" charset="0"/>
              </a:rPr>
              <a:t> = </a:t>
            </a:r>
            <a:r>
              <a:rPr lang="en-US" sz="1100" dirty="0">
                <a:solidFill>
                  <a:srgbClr val="A31515"/>
                </a:solidFill>
                <a:latin typeface="Consolas" panose="020B0609020204030204" pitchFamily="49" charset="0"/>
              </a:rPr>
              <a:t>"</a:t>
            </a:r>
            <a:r>
              <a:rPr lang="en-US" sz="1100" dirty="0" err="1">
                <a:solidFill>
                  <a:srgbClr val="A31515"/>
                </a:solidFill>
                <a:highlight>
                  <a:srgbClr val="FFFF00"/>
                </a:highlight>
                <a:latin typeface="Consolas" panose="020B0609020204030204" pitchFamily="49" charset="0"/>
              </a:rPr>
              <a:t>aiworkshop</a:t>
            </a:r>
            <a:r>
              <a:rPr lang="en-US" sz="1100" dirty="0">
                <a:solidFill>
                  <a:srgbClr val="A31515"/>
                </a:solidFill>
                <a:highlight>
                  <a:srgbClr val="FFFF00"/>
                </a:highlight>
                <a:latin typeface="Consolas" panose="020B0609020204030204" pitchFamily="49" charset="0"/>
              </a:rPr>
              <a:t>/model/testimg.jpg</a:t>
            </a:r>
            <a:r>
              <a:rPr lang="en-US" sz="1100" dirty="0">
                <a:solidFill>
                  <a:srgbClr val="A31515"/>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err="1">
                <a:solidFill>
                  <a:srgbClr val="000000"/>
                </a:solidFill>
                <a:latin typeface="Consolas" panose="020B0609020204030204" pitchFamily="49" charset="0"/>
              </a:rPr>
              <a:t>model_file</a:t>
            </a:r>
            <a:r>
              <a:rPr lang="en-US" sz="1100" dirty="0">
                <a:solidFill>
                  <a:srgbClr val="000000"/>
                </a:solidFill>
                <a:latin typeface="Consolas" panose="020B0609020204030204" pitchFamily="49" charset="0"/>
              </a:rPr>
              <a:t> = </a:t>
            </a:r>
            <a:r>
              <a:rPr lang="en-US" sz="1100" dirty="0">
                <a:solidFill>
                  <a:srgbClr val="A31515"/>
                </a:solidFill>
                <a:latin typeface="Consolas" panose="020B0609020204030204" pitchFamily="49" charset="0"/>
              </a:rPr>
              <a:t>"</a:t>
            </a:r>
            <a:r>
              <a:rPr lang="en-US" sz="1100" dirty="0" err="1">
                <a:solidFill>
                  <a:srgbClr val="A31515"/>
                </a:solidFill>
                <a:highlight>
                  <a:srgbClr val="FFFF00"/>
                </a:highlight>
                <a:latin typeface="Consolas" panose="020B0609020204030204" pitchFamily="49" charset="0"/>
              </a:rPr>
              <a:t>aiworkshop</a:t>
            </a:r>
            <a:r>
              <a:rPr lang="en-US" sz="1100" dirty="0">
                <a:solidFill>
                  <a:srgbClr val="A31515"/>
                </a:solidFill>
                <a:highlight>
                  <a:srgbClr val="FFFF00"/>
                </a:highlight>
                <a:latin typeface="Consolas" panose="020B0609020204030204" pitchFamily="49" charset="0"/>
              </a:rPr>
              <a:t>/model/</a:t>
            </a:r>
            <a:r>
              <a:rPr lang="en-US" sz="1100" dirty="0" err="1">
                <a:solidFill>
                  <a:srgbClr val="A31515"/>
                </a:solidFill>
                <a:highlight>
                  <a:srgbClr val="FFFF00"/>
                </a:highlight>
                <a:latin typeface="Consolas" panose="020B0609020204030204" pitchFamily="49" charset="0"/>
              </a:rPr>
              <a:t>model.pb</a:t>
            </a:r>
            <a:r>
              <a:rPr lang="en-US" sz="1100" dirty="0">
                <a:solidFill>
                  <a:srgbClr val="A31515"/>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err="1">
                <a:solidFill>
                  <a:srgbClr val="000000"/>
                </a:solidFill>
                <a:latin typeface="Consolas" panose="020B0609020204030204" pitchFamily="49" charset="0"/>
              </a:rPr>
              <a:t>labels_file</a:t>
            </a:r>
            <a:r>
              <a:rPr lang="en-US" sz="1100" dirty="0">
                <a:solidFill>
                  <a:srgbClr val="000000"/>
                </a:solidFill>
                <a:latin typeface="Consolas" panose="020B0609020204030204" pitchFamily="49" charset="0"/>
              </a:rPr>
              <a:t> = </a:t>
            </a:r>
            <a:r>
              <a:rPr lang="en-US" sz="1100" dirty="0">
                <a:solidFill>
                  <a:srgbClr val="A31515"/>
                </a:solidFill>
                <a:latin typeface="Consolas" panose="020B0609020204030204" pitchFamily="49" charset="0"/>
              </a:rPr>
              <a:t>"</a:t>
            </a:r>
            <a:r>
              <a:rPr lang="en-US" sz="1100" dirty="0" err="1">
                <a:solidFill>
                  <a:srgbClr val="A31515"/>
                </a:solidFill>
                <a:highlight>
                  <a:srgbClr val="FFFF00"/>
                </a:highlight>
                <a:latin typeface="Consolas" panose="020B0609020204030204" pitchFamily="49" charset="0"/>
              </a:rPr>
              <a:t>aiworkshop</a:t>
            </a:r>
            <a:r>
              <a:rPr lang="en-US" sz="1100" dirty="0">
                <a:solidFill>
                  <a:srgbClr val="A31515"/>
                </a:solidFill>
                <a:highlight>
                  <a:srgbClr val="FFFF00"/>
                </a:highlight>
                <a:latin typeface="Consolas" panose="020B0609020204030204" pitchFamily="49" charset="0"/>
              </a:rPr>
              <a:t>/model/labels.txt</a:t>
            </a:r>
            <a:r>
              <a:rPr lang="en-US" sz="1100" dirty="0">
                <a:solidFill>
                  <a:srgbClr val="A31515"/>
                </a:solidFill>
                <a:latin typeface="Consolas" panose="020B0609020204030204" pitchFamily="49" charset="0"/>
              </a:rPr>
              <a:t>"</a:t>
            </a:r>
            <a:endParaRPr lang="en-US" sz="1100" dirty="0">
              <a:solidFill>
                <a:srgbClr val="000000"/>
              </a:solidFill>
              <a:latin typeface="Consolas" panose="020B0609020204030204" pitchFamily="49" charset="0"/>
            </a:endParaRPr>
          </a:p>
          <a:p>
            <a:br>
              <a:rPr lang="en-US" sz="1100" dirty="0">
                <a:solidFill>
                  <a:srgbClr val="000000"/>
                </a:solidFill>
                <a:latin typeface="Consolas" panose="020B0609020204030204" pitchFamily="49" charset="0"/>
              </a:rPr>
            </a:br>
            <a:r>
              <a:rPr lang="en-US" sz="1100" dirty="0">
                <a:solidFill>
                  <a:srgbClr val="008000"/>
                </a:solidFill>
                <a:latin typeface="Consolas" panose="020B0609020204030204" pitchFamily="49" charset="0"/>
              </a:rPr>
              <a:t># Display picture to recognize</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display(Image(filename=</a:t>
            </a:r>
            <a:r>
              <a:rPr lang="en-US" sz="1100" dirty="0" err="1">
                <a:solidFill>
                  <a:srgbClr val="000000"/>
                </a:solidFill>
                <a:latin typeface="Consolas" panose="020B0609020204030204" pitchFamily="49" charset="0"/>
              </a:rPr>
              <a:t>testimg</a:t>
            </a:r>
            <a:r>
              <a:rPr lang="en-US" sz="1100" dirty="0">
                <a:solidFill>
                  <a:srgbClr val="000000"/>
                </a:solidFill>
                <a:latin typeface="Consolas" panose="020B0609020204030204" pitchFamily="49" charset="0"/>
              </a:rPr>
              <a:t>, width=</a:t>
            </a:r>
            <a:r>
              <a:rPr lang="en-US" sz="1100" dirty="0">
                <a:solidFill>
                  <a:srgbClr val="09885A"/>
                </a:solidFill>
                <a:latin typeface="Consolas" panose="020B0609020204030204" pitchFamily="49" charset="0"/>
              </a:rPr>
              <a:t>300</a:t>
            </a:r>
            <a:r>
              <a:rPr lang="en-US" sz="1100" dirty="0">
                <a:solidFill>
                  <a:srgbClr val="000000"/>
                </a:solidFill>
                <a:latin typeface="Consolas" panose="020B0609020204030204" pitchFamily="49" charset="0"/>
              </a:rPr>
              <a:t>, height=</a:t>
            </a:r>
            <a:r>
              <a:rPr lang="en-US" sz="1100" dirty="0">
                <a:solidFill>
                  <a:srgbClr val="09885A"/>
                </a:solidFill>
                <a:latin typeface="Consolas" panose="020B0609020204030204" pitchFamily="49" charset="0"/>
              </a:rPr>
              <a:t>300</a:t>
            </a:r>
            <a:r>
              <a:rPr lang="en-US" sz="1100" dirty="0">
                <a:solidFill>
                  <a:srgbClr val="000000"/>
                </a:solidFill>
                <a:latin typeface="Consolas" panose="020B0609020204030204" pitchFamily="49" charset="0"/>
              </a:rPr>
              <a:t>))</a:t>
            </a:r>
          </a:p>
          <a:p>
            <a:br>
              <a:rPr lang="en-US" sz="1100" dirty="0">
                <a:solidFill>
                  <a:srgbClr val="000000"/>
                </a:solidFill>
                <a:latin typeface="Consolas" panose="020B0609020204030204" pitchFamily="49" charset="0"/>
              </a:rPr>
            </a:br>
            <a:r>
              <a:rPr lang="en-US" sz="1100" dirty="0">
                <a:solidFill>
                  <a:srgbClr val="008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 Load saved </a:t>
            </a:r>
            <a:r>
              <a:rPr lang="en-US" sz="1100" dirty="0" err="1">
                <a:solidFill>
                  <a:srgbClr val="008000"/>
                </a:solidFill>
                <a:latin typeface="Consolas" panose="020B0609020204030204" pitchFamily="49" charset="0"/>
              </a:rPr>
              <a:t>Tensorflow</a:t>
            </a:r>
            <a:r>
              <a:rPr lang="en-US" sz="1100" dirty="0">
                <a:solidFill>
                  <a:srgbClr val="008000"/>
                </a:solidFill>
                <a:latin typeface="Consolas" panose="020B0609020204030204" pitchFamily="49" charset="0"/>
              </a:rPr>
              <a:t> model</a:t>
            </a:r>
            <a:endParaRPr lang="en-US" sz="11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err="1">
                <a:solidFill>
                  <a:srgbClr val="000000"/>
                </a:solidFill>
                <a:latin typeface="Consolas" panose="020B0609020204030204" pitchFamily="49" charset="0"/>
              </a:rPr>
              <a:t>graph_def</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tf.GraphDef</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labels = []</a:t>
            </a:r>
          </a:p>
          <a:p>
            <a:br>
              <a:rPr lang="en-US" sz="1100" dirty="0">
                <a:solidFill>
                  <a:srgbClr val="000000"/>
                </a:solidFill>
                <a:latin typeface="Consolas" panose="020B0609020204030204" pitchFamily="49" charset="0"/>
              </a:rPr>
            </a:br>
            <a:r>
              <a:rPr lang="en-US" sz="1100" dirty="0">
                <a:solidFill>
                  <a:srgbClr val="008000"/>
                </a:solidFill>
                <a:latin typeface="Consolas" panose="020B0609020204030204" pitchFamily="49" charset="0"/>
              </a:rPr>
              <a:t># Import the TF graph</a:t>
            </a:r>
            <a:endParaRPr lang="en-US"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with</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tf.gfile.FastGFile</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model_file</a:t>
            </a:r>
            <a:r>
              <a:rPr lang="en-US" sz="1100" dirty="0">
                <a:solidFill>
                  <a:srgbClr val="000000"/>
                </a:solidFill>
                <a:latin typeface="Consolas" panose="020B0609020204030204" pitchFamily="49" charset="0"/>
              </a:rPr>
              <a:t>, </a:t>
            </a:r>
            <a:r>
              <a:rPr lang="en-US" sz="1100" dirty="0">
                <a:solidFill>
                  <a:srgbClr val="A31515"/>
                </a:solidFill>
                <a:latin typeface="Consolas" panose="020B0609020204030204" pitchFamily="49" charset="0"/>
              </a:rPr>
              <a:t>'</a:t>
            </a:r>
            <a:r>
              <a:rPr lang="en-US" sz="1100" dirty="0" err="1">
                <a:solidFill>
                  <a:srgbClr val="A31515"/>
                </a:solidFill>
                <a:latin typeface="Consolas" panose="020B0609020204030204" pitchFamily="49" charset="0"/>
              </a:rPr>
              <a:t>rb</a:t>
            </a:r>
            <a:r>
              <a:rPr lang="en-US" sz="1100" dirty="0">
                <a:solidFill>
                  <a:srgbClr val="A31515"/>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as</a:t>
            </a:r>
            <a:r>
              <a:rPr lang="en-US" sz="1100" dirty="0">
                <a:solidFill>
                  <a:srgbClr val="000000"/>
                </a:solidFill>
                <a:latin typeface="Consolas" panose="020B0609020204030204" pitchFamily="49" charset="0"/>
              </a:rPr>
              <a:t> f:</a:t>
            </a:r>
          </a:p>
          <a:p>
            <a:r>
              <a:rPr lang="en-US" sz="1100" dirty="0" err="1">
                <a:solidFill>
                  <a:srgbClr val="000000"/>
                </a:solidFill>
                <a:latin typeface="Consolas" panose="020B0609020204030204" pitchFamily="49" charset="0"/>
              </a:rPr>
              <a:t>graph_def.ParseFromString</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f.read</a:t>
            </a:r>
            <a:r>
              <a:rPr lang="en-US" sz="1100" dirty="0">
                <a:solidFill>
                  <a:srgbClr val="000000"/>
                </a:solidFill>
                <a:latin typeface="Consolas" panose="020B0609020204030204" pitchFamily="49" charset="0"/>
              </a:rPr>
              <a:t>())</a:t>
            </a:r>
          </a:p>
          <a:p>
            <a:r>
              <a:rPr lang="en-US" sz="1100" dirty="0" err="1">
                <a:solidFill>
                  <a:srgbClr val="000000"/>
                </a:solidFill>
                <a:latin typeface="Consolas" panose="020B0609020204030204" pitchFamily="49" charset="0"/>
              </a:rPr>
              <a:t>tf.import_graph_def</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graph_def</a:t>
            </a:r>
            <a:r>
              <a:rPr lang="en-US" sz="1100" dirty="0">
                <a:solidFill>
                  <a:srgbClr val="000000"/>
                </a:solidFill>
                <a:latin typeface="Consolas" panose="020B0609020204030204" pitchFamily="49" charset="0"/>
              </a:rPr>
              <a:t>, name=</a:t>
            </a:r>
            <a:r>
              <a:rPr lang="en-US" sz="1100" dirty="0">
                <a:solidFill>
                  <a:srgbClr val="A31515"/>
                </a:solidFill>
                <a:latin typeface="Consolas" panose="020B0609020204030204" pitchFamily="49" charset="0"/>
              </a:rPr>
              <a:t>''</a:t>
            </a:r>
            <a:r>
              <a:rPr lang="en-US" sz="1100" dirty="0">
                <a:solidFill>
                  <a:srgbClr val="000000"/>
                </a:solidFill>
                <a:latin typeface="Consolas" panose="020B0609020204030204" pitchFamily="49" charset="0"/>
              </a:rPr>
              <a:t>)</a:t>
            </a:r>
          </a:p>
          <a:p>
            <a:br>
              <a:rPr lang="en-US" sz="1100" dirty="0">
                <a:solidFill>
                  <a:srgbClr val="000000"/>
                </a:solidFill>
                <a:latin typeface="Consolas" panose="020B0609020204030204" pitchFamily="49" charset="0"/>
              </a:rPr>
            </a:br>
            <a:r>
              <a:rPr lang="en-US" sz="1100" dirty="0">
                <a:solidFill>
                  <a:srgbClr val="008000"/>
                </a:solidFill>
                <a:latin typeface="Consolas" panose="020B0609020204030204" pitchFamily="49" charset="0"/>
              </a:rPr>
              <a:t># Create a list of labels.</a:t>
            </a:r>
            <a:endParaRPr lang="en-US"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with</a:t>
            </a:r>
            <a:r>
              <a:rPr lang="en-US" sz="1100" dirty="0">
                <a:solidFill>
                  <a:srgbClr val="000000"/>
                </a:solidFill>
                <a:latin typeface="Consolas" panose="020B0609020204030204" pitchFamily="49" charset="0"/>
              </a:rPr>
              <a:t> open(</a:t>
            </a:r>
            <a:r>
              <a:rPr lang="en-US" sz="1100" dirty="0" err="1">
                <a:solidFill>
                  <a:srgbClr val="000000"/>
                </a:solidFill>
                <a:latin typeface="Consolas" panose="020B0609020204030204" pitchFamily="49" charset="0"/>
              </a:rPr>
              <a:t>labels_file</a:t>
            </a:r>
            <a:r>
              <a:rPr lang="en-US" sz="1100" dirty="0">
                <a:solidFill>
                  <a:srgbClr val="000000"/>
                </a:solidFill>
                <a:latin typeface="Consolas" panose="020B0609020204030204" pitchFamily="49" charset="0"/>
              </a:rPr>
              <a:t>, </a:t>
            </a:r>
            <a:r>
              <a:rPr lang="en-US" sz="1100" dirty="0">
                <a:solidFill>
                  <a:srgbClr val="A31515"/>
                </a:solidFill>
                <a:latin typeface="Consolas" panose="020B0609020204030204" pitchFamily="49" charset="0"/>
              </a:rPr>
              <a:t>'rt'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as</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lf</a:t>
            </a:r>
            <a:r>
              <a:rPr lang="en-US"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for</a:t>
            </a:r>
            <a:r>
              <a:rPr lang="en-US" sz="1100" dirty="0">
                <a:solidFill>
                  <a:srgbClr val="000000"/>
                </a:solidFill>
                <a:latin typeface="Consolas" panose="020B0609020204030204" pitchFamily="49" charset="0"/>
              </a:rPr>
              <a:t> l </a:t>
            </a:r>
            <a:r>
              <a:rPr lang="en-US" sz="1100" dirty="0">
                <a:solidFill>
                  <a:srgbClr val="0000FF"/>
                </a:solidFill>
                <a:latin typeface="Consolas" panose="020B0609020204030204" pitchFamily="49" charset="0"/>
              </a:rPr>
              <a:t>in</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lf</a:t>
            </a:r>
            <a:r>
              <a:rPr lang="en-US" sz="1100" dirty="0">
                <a:solidFill>
                  <a:srgbClr val="000000"/>
                </a:solidFill>
                <a:latin typeface="Consolas" panose="020B0609020204030204" pitchFamily="49" charset="0"/>
              </a:rPr>
              <a:t>:</a:t>
            </a:r>
          </a:p>
          <a:p>
            <a:r>
              <a:rPr lang="en-US" sz="1100" dirty="0" err="1">
                <a:solidFill>
                  <a:srgbClr val="000000"/>
                </a:solidFill>
                <a:latin typeface="Consolas" panose="020B0609020204030204" pitchFamily="49" charset="0"/>
              </a:rPr>
              <a:t>labels.append</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l.strip</a:t>
            </a:r>
            <a:r>
              <a:rPr lang="en-US" sz="1100" dirty="0">
                <a:solidFill>
                  <a:srgbClr val="000000"/>
                </a:solidFill>
                <a:latin typeface="Consolas" panose="020B0609020204030204" pitchFamily="49" charset="0"/>
              </a:rPr>
              <a:t>())</a:t>
            </a:r>
          </a:p>
        </p:txBody>
      </p:sp>
      <p:sp>
        <p:nvSpPr>
          <p:cNvPr id="4" name="Rectangle 3">
            <a:extLst>
              <a:ext uri="{FF2B5EF4-FFF2-40B4-BE49-F238E27FC236}">
                <a16:creationId xmlns:a16="http://schemas.microsoft.com/office/drawing/2014/main" id="{A84B05F2-8162-4746-9C14-A01665B5DA92}"/>
              </a:ext>
            </a:extLst>
          </p:cNvPr>
          <p:cNvSpPr/>
          <p:nvPr/>
        </p:nvSpPr>
        <p:spPr>
          <a:xfrm>
            <a:off x="6354661" y="906567"/>
            <a:ext cx="5306036" cy="584775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100" dirty="0">
                <a:solidFill>
                  <a:srgbClr val="008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 Image preparation helper functions</a:t>
            </a:r>
            <a:endParaRPr lang="en-US" sz="11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 ….</a:t>
            </a:r>
          </a:p>
          <a:p>
            <a:endParaRPr lang="en-US" sz="1100" dirty="0">
              <a:solidFill>
                <a:srgbClr val="008000"/>
              </a:solidFill>
              <a:latin typeface="Consolas" panose="020B0609020204030204" pitchFamily="49" charset="0"/>
            </a:endParaRPr>
          </a:p>
          <a:p>
            <a:r>
              <a:rPr lang="en-US" sz="1100" dirty="0">
                <a:solidFill>
                  <a:srgbClr val="008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 Open and prepare the image for prediction</a:t>
            </a:r>
            <a:endParaRPr lang="en-US" sz="11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a:t>
            </a:r>
          </a:p>
          <a:p>
            <a:endParaRPr lang="en-US" sz="1100" dirty="0">
              <a:solidFill>
                <a:srgbClr val="008000"/>
              </a:solidFill>
              <a:latin typeface="Consolas" panose="020B0609020204030204" pitchFamily="49" charset="0"/>
            </a:endParaRPr>
          </a:p>
          <a:p>
            <a:r>
              <a:rPr lang="en-US" sz="1100" dirty="0">
                <a:solidFill>
                  <a:srgbClr val="008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 Make prediction and display the results</a:t>
            </a:r>
            <a:endParaRPr lang="en-US" sz="11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 These names are part of the model and cannot be changed.</a:t>
            </a:r>
            <a:endParaRPr lang="en-US" sz="1100" dirty="0">
              <a:solidFill>
                <a:srgbClr val="000000"/>
              </a:solidFill>
              <a:latin typeface="Consolas" panose="020B0609020204030204" pitchFamily="49" charset="0"/>
            </a:endParaRPr>
          </a:p>
          <a:p>
            <a:r>
              <a:rPr lang="en-US" sz="1100" dirty="0" err="1">
                <a:solidFill>
                  <a:srgbClr val="000000"/>
                </a:solidFill>
                <a:latin typeface="Consolas" panose="020B0609020204030204" pitchFamily="49" charset="0"/>
              </a:rPr>
              <a:t>output_layer</a:t>
            </a:r>
            <a:r>
              <a:rPr lang="en-US" sz="1100" dirty="0">
                <a:solidFill>
                  <a:srgbClr val="000000"/>
                </a:solidFill>
                <a:latin typeface="Consolas" panose="020B0609020204030204" pitchFamily="49" charset="0"/>
              </a:rPr>
              <a:t> = </a:t>
            </a:r>
            <a:r>
              <a:rPr lang="en-US" sz="1100" dirty="0">
                <a:solidFill>
                  <a:srgbClr val="A31515"/>
                </a:solidFill>
                <a:latin typeface="Consolas" panose="020B0609020204030204" pitchFamily="49" charset="0"/>
              </a:rPr>
              <a:t>'loss:0'</a:t>
            </a:r>
            <a:endParaRPr lang="en-US" sz="1100" dirty="0">
              <a:solidFill>
                <a:srgbClr val="000000"/>
              </a:solidFill>
              <a:latin typeface="Consolas" panose="020B0609020204030204" pitchFamily="49" charset="0"/>
            </a:endParaRPr>
          </a:p>
          <a:p>
            <a:r>
              <a:rPr lang="en-US" sz="1100" dirty="0" err="1">
                <a:solidFill>
                  <a:srgbClr val="000000"/>
                </a:solidFill>
                <a:latin typeface="Consolas" panose="020B0609020204030204" pitchFamily="49" charset="0"/>
              </a:rPr>
              <a:t>input_node</a:t>
            </a:r>
            <a:r>
              <a:rPr lang="en-US" sz="1100" dirty="0">
                <a:solidFill>
                  <a:srgbClr val="000000"/>
                </a:solidFill>
                <a:latin typeface="Consolas" panose="020B0609020204030204" pitchFamily="49" charset="0"/>
              </a:rPr>
              <a:t> = </a:t>
            </a:r>
            <a:r>
              <a:rPr lang="en-US" sz="1100" dirty="0">
                <a:solidFill>
                  <a:srgbClr val="A31515"/>
                </a:solidFill>
                <a:latin typeface="Consolas" panose="020B0609020204030204" pitchFamily="49" charset="0"/>
              </a:rPr>
              <a:t>'Placeholder:0'</a:t>
            </a:r>
            <a:endParaRPr lang="en-US" sz="1100" dirty="0">
              <a:solidFill>
                <a:srgbClr val="000000"/>
              </a:solidFill>
              <a:latin typeface="Consolas" panose="020B0609020204030204" pitchFamily="49" charset="0"/>
            </a:endParaRPr>
          </a:p>
          <a:p>
            <a:br>
              <a:rPr lang="en-US" sz="1100" dirty="0">
                <a:solidFill>
                  <a:srgbClr val="000000"/>
                </a:solidFill>
                <a:latin typeface="Consolas" panose="020B0609020204030204" pitchFamily="49" charset="0"/>
              </a:rPr>
            </a:br>
            <a:r>
              <a:rPr lang="en-US" sz="1100" dirty="0">
                <a:solidFill>
                  <a:srgbClr val="0000FF"/>
                </a:solidFill>
                <a:latin typeface="Consolas" panose="020B0609020204030204" pitchFamily="49" charset="0"/>
              </a:rPr>
              <a:t>with</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tf.Session</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as</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sess</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prob_tensor</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sess.graph.get_tensor_by_name</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output_layer</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predictions, = </a:t>
            </a:r>
            <a:r>
              <a:rPr lang="en-US" sz="1100" dirty="0" err="1">
                <a:solidFill>
                  <a:srgbClr val="000000"/>
                </a:solidFill>
                <a:latin typeface="Consolas" panose="020B0609020204030204" pitchFamily="49" charset="0"/>
              </a:rPr>
              <a:t>sess.run</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prob_tensor</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input_node</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augmented_image</a:t>
            </a:r>
            <a:r>
              <a:rPr lang="en-US" sz="1100" dirty="0">
                <a:solidFill>
                  <a:srgbClr val="000000"/>
                </a:solidFill>
                <a:latin typeface="Consolas" panose="020B0609020204030204" pitchFamily="49" charset="0"/>
              </a:rPr>
              <a:t>] })</a:t>
            </a:r>
          </a:p>
          <a:p>
            <a:br>
              <a:rPr lang="en-US" sz="1100" dirty="0">
                <a:solidFill>
                  <a:srgbClr val="000000"/>
                </a:solidFill>
                <a:latin typeface="Consolas" panose="020B0609020204030204" pitchFamily="49" charset="0"/>
              </a:rPr>
            </a:br>
            <a:r>
              <a:rPr lang="en-US" sz="1100" dirty="0">
                <a:solidFill>
                  <a:srgbClr val="008000"/>
                </a:solidFill>
                <a:latin typeface="Consolas" panose="020B0609020204030204" pitchFamily="49" charset="0"/>
              </a:rPr>
              <a:t># Print the highest probability label</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highest_probability_index</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np.argmax</a:t>
            </a:r>
            <a:r>
              <a:rPr lang="en-US" sz="1100" dirty="0">
                <a:solidFill>
                  <a:srgbClr val="000000"/>
                </a:solidFill>
                <a:latin typeface="Consolas" panose="020B0609020204030204" pitchFamily="49" charset="0"/>
              </a:rPr>
              <a:t>(predictions)</a:t>
            </a:r>
          </a:p>
          <a:p>
            <a:r>
              <a:rPr lang="en-US" sz="1100" dirty="0">
                <a:solidFill>
                  <a:srgbClr val="000000"/>
                </a:solidFill>
                <a:latin typeface="Consolas" panose="020B0609020204030204" pitchFamily="49" charset="0"/>
              </a:rPr>
              <a:t>    print(</a:t>
            </a:r>
            <a:r>
              <a:rPr lang="en-US" sz="1100" dirty="0">
                <a:solidFill>
                  <a:srgbClr val="A31515"/>
                </a:solidFill>
                <a:latin typeface="Consolas" panose="020B0609020204030204" pitchFamily="49" charset="0"/>
              </a:rPr>
              <a:t>'Classified as: '</a:t>
            </a:r>
            <a:r>
              <a:rPr lang="en-US" sz="1100" dirty="0">
                <a:solidFill>
                  <a:srgbClr val="000000"/>
                </a:solidFill>
                <a:latin typeface="Consolas" panose="020B0609020204030204" pitchFamily="49" charset="0"/>
              </a:rPr>
              <a:t> + labels[</a:t>
            </a:r>
            <a:r>
              <a:rPr lang="en-US" sz="1100" dirty="0" err="1">
                <a:solidFill>
                  <a:srgbClr val="000000"/>
                </a:solidFill>
                <a:latin typeface="Consolas" panose="020B0609020204030204" pitchFamily="49" charset="0"/>
              </a:rPr>
              <a:t>highest_probability_index</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print()</a:t>
            </a:r>
          </a:p>
          <a:p>
            <a:br>
              <a:rPr lang="en-US" sz="1100" dirty="0">
                <a:solidFill>
                  <a:srgbClr val="000000"/>
                </a:solidFill>
                <a:latin typeface="Consolas" panose="020B0609020204030204" pitchFamily="49" charset="0"/>
              </a:rPr>
            </a:br>
            <a:r>
              <a:rPr lang="en-US" sz="1100" dirty="0">
                <a:solidFill>
                  <a:srgbClr val="008000"/>
                </a:solidFill>
                <a:latin typeface="Consolas" panose="020B0609020204030204" pitchFamily="49" charset="0"/>
              </a:rPr>
              <a:t># Print out all of the results mapping labels to probabilities.</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label_index</a:t>
            </a:r>
            <a:r>
              <a:rPr lang="en-US" sz="1100" dirty="0">
                <a:solidFill>
                  <a:srgbClr val="000000"/>
                </a:solidFill>
                <a:latin typeface="Consolas" panose="020B0609020204030204" pitchFamily="49" charset="0"/>
              </a:rPr>
              <a:t> = </a:t>
            </a:r>
            <a:r>
              <a:rPr lang="en-US" sz="1100" dirty="0">
                <a:solidFill>
                  <a:srgbClr val="09885A"/>
                </a:solidFill>
                <a:latin typeface="Consolas" panose="020B0609020204030204" pitchFamily="49" charset="0"/>
              </a:rPr>
              <a:t>0</a:t>
            </a:r>
            <a:endParaRPr lang="en-US"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    for</a:t>
            </a:r>
            <a:r>
              <a:rPr lang="en-US" sz="1100" dirty="0">
                <a:solidFill>
                  <a:srgbClr val="000000"/>
                </a:solidFill>
                <a:latin typeface="Consolas" panose="020B0609020204030204" pitchFamily="49" charset="0"/>
              </a:rPr>
              <a:t> p </a:t>
            </a:r>
            <a:r>
              <a:rPr lang="en-US" sz="1100" dirty="0">
                <a:solidFill>
                  <a:srgbClr val="0000FF"/>
                </a:solidFill>
                <a:latin typeface="Consolas" panose="020B0609020204030204" pitchFamily="49" charset="0"/>
              </a:rPr>
              <a:t>in</a:t>
            </a:r>
            <a:r>
              <a:rPr lang="en-US" sz="1100" dirty="0">
                <a:solidFill>
                  <a:srgbClr val="000000"/>
                </a:solidFill>
                <a:latin typeface="Consolas" panose="020B0609020204030204" pitchFamily="49" charset="0"/>
              </a:rPr>
              <a:t> predictions:</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truncated_probablity</a:t>
            </a:r>
            <a:r>
              <a:rPr lang="en-US" sz="1100" dirty="0">
                <a:solidFill>
                  <a:srgbClr val="000000"/>
                </a:solidFill>
                <a:latin typeface="Consolas" panose="020B0609020204030204" pitchFamily="49" charset="0"/>
              </a:rPr>
              <a:t> = np.float64(round(p,</a:t>
            </a:r>
            <a:r>
              <a:rPr lang="en-US" sz="1100" dirty="0">
                <a:solidFill>
                  <a:srgbClr val="09885A"/>
                </a:solidFill>
                <a:latin typeface="Consolas" panose="020B0609020204030204" pitchFamily="49" charset="0"/>
              </a:rPr>
              <a:t>8</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print (labels[</a:t>
            </a:r>
            <a:r>
              <a:rPr lang="en-US" sz="1100" dirty="0" err="1">
                <a:solidFill>
                  <a:srgbClr val="000000"/>
                </a:solidFill>
                <a:latin typeface="Consolas" panose="020B0609020204030204" pitchFamily="49" charset="0"/>
              </a:rPr>
              <a:t>label_index</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truncated_probablity</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label_index</a:t>
            </a:r>
            <a:r>
              <a:rPr lang="en-US" sz="1100" dirty="0">
                <a:solidFill>
                  <a:srgbClr val="000000"/>
                </a:solidFill>
                <a:latin typeface="Consolas" panose="020B0609020204030204" pitchFamily="49" charset="0"/>
              </a:rPr>
              <a:t> += </a:t>
            </a:r>
            <a:r>
              <a:rPr lang="en-US" sz="1100" dirty="0">
                <a:solidFill>
                  <a:srgbClr val="09885A"/>
                </a:solidFill>
                <a:latin typeface="Consolas" panose="020B0609020204030204" pitchFamily="49" charset="0"/>
              </a:rPr>
              <a:t>1</a:t>
            </a:r>
          </a:p>
          <a:p>
            <a:endParaRPr lang="en-US" sz="1100" dirty="0">
              <a:solidFill>
                <a:srgbClr val="09885A"/>
              </a:solidFill>
              <a:latin typeface="Consolas" panose="020B0609020204030204" pitchFamily="49" charset="0"/>
            </a:endParaRPr>
          </a:p>
        </p:txBody>
      </p:sp>
      <p:sp>
        <p:nvSpPr>
          <p:cNvPr id="3" name="Rectangle 2">
            <a:extLst>
              <a:ext uri="{FF2B5EF4-FFF2-40B4-BE49-F238E27FC236}">
                <a16:creationId xmlns:a16="http://schemas.microsoft.com/office/drawing/2014/main" id="{1938145D-64CE-4C8C-AA47-1EE10DF9C21B}"/>
              </a:ext>
            </a:extLst>
          </p:cNvPr>
          <p:cNvSpPr/>
          <p:nvPr/>
        </p:nvSpPr>
        <p:spPr>
          <a:xfrm>
            <a:off x="220911" y="570451"/>
            <a:ext cx="11045504" cy="369332"/>
          </a:xfrm>
          <a:prstGeom prst="rect">
            <a:avLst/>
          </a:prstGeom>
        </p:spPr>
        <p:txBody>
          <a:bodyPr wrap="square">
            <a:spAutoFit/>
          </a:bodyPr>
          <a:lstStyle/>
          <a:p>
            <a:r>
              <a:rPr lang="en-US" dirty="0"/>
              <a:t>https://docs.microsoft.com/en-us/azure/cognitive-services/custom-vision-service/export-model-python</a:t>
            </a:r>
          </a:p>
        </p:txBody>
      </p:sp>
    </p:spTree>
    <p:extLst>
      <p:ext uri="{BB962C8B-B14F-4D97-AF65-F5344CB8AC3E}">
        <p14:creationId xmlns:p14="http://schemas.microsoft.com/office/powerpoint/2010/main" val="1231843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6620-8809-4657-8835-A7D68427A0C0}"/>
              </a:ext>
            </a:extLst>
          </p:cNvPr>
          <p:cNvSpPr>
            <a:spLocks noGrp="1"/>
          </p:cNvSpPr>
          <p:nvPr>
            <p:ph type="title"/>
          </p:nvPr>
        </p:nvSpPr>
        <p:spPr>
          <a:xfrm>
            <a:off x="838200" y="365126"/>
            <a:ext cx="10515600" cy="591220"/>
          </a:xfrm>
        </p:spPr>
        <p:txBody>
          <a:bodyPr>
            <a:noAutofit/>
          </a:bodyPr>
          <a:lstStyle/>
          <a:p>
            <a:r>
              <a:rPr lang="en-US" sz="4000" dirty="0"/>
              <a:t>Challenge </a:t>
            </a:r>
            <a:r>
              <a:rPr lang="ru-RU" sz="4000" dirty="0"/>
              <a:t>2</a:t>
            </a:r>
            <a:r>
              <a:rPr lang="en-US" sz="4000" dirty="0"/>
              <a:t>: Image preprocessing</a:t>
            </a:r>
          </a:p>
        </p:txBody>
      </p:sp>
      <p:sp>
        <p:nvSpPr>
          <p:cNvPr id="3" name="Content Placeholder 2">
            <a:extLst>
              <a:ext uri="{FF2B5EF4-FFF2-40B4-BE49-F238E27FC236}">
                <a16:creationId xmlns:a16="http://schemas.microsoft.com/office/drawing/2014/main" id="{667F4B11-FC81-4335-BDC5-1D004F772A21}"/>
              </a:ext>
            </a:extLst>
          </p:cNvPr>
          <p:cNvSpPr>
            <a:spLocks noGrp="1"/>
          </p:cNvSpPr>
          <p:nvPr>
            <p:ph idx="1"/>
          </p:nvPr>
        </p:nvSpPr>
        <p:spPr>
          <a:xfrm>
            <a:off x="703976" y="1666234"/>
            <a:ext cx="10515600" cy="4351338"/>
          </a:xfrm>
        </p:spPr>
        <p:txBody>
          <a:bodyPr>
            <a:normAutofit/>
          </a:bodyPr>
          <a:lstStyle/>
          <a:p>
            <a:pPr marL="0" indent="0">
              <a:buNone/>
            </a:pPr>
            <a:r>
              <a:rPr lang="en-US" dirty="0"/>
              <a:t>Transform the gear images into a particular format that can be used later on: 128x128x3 pixels (this means a 3-channel, 128x128 pixel square image - but please refrain from simply stretching the images).</a:t>
            </a:r>
          </a:p>
          <a:p>
            <a:pPr marL="0" indent="0">
              <a:buNone/>
            </a:pPr>
            <a:r>
              <a:rPr lang="en-US" dirty="0"/>
              <a:t>Perform the following:</a:t>
            </a:r>
          </a:p>
          <a:p>
            <a:r>
              <a:rPr lang="en-US" dirty="0"/>
              <a:t>Pad the color images with the predominant background color and reshape, without stretching, to a 128x128x3 pixel array shape</a:t>
            </a:r>
          </a:p>
          <a:p>
            <a:r>
              <a:rPr lang="en-US" dirty="0"/>
              <a:t>"Stretch" the pixel range to be from 0 - 255 (inclusive or [0, 255])</a:t>
            </a:r>
          </a:p>
          <a:p>
            <a:r>
              <a:rPr lang="en-US" dirty="0"/>
              <a:t>Save the data to disk in a format for easily reading back in.</a:t>
            </a:r>
          </a:p>
        </p:txBody>
      </p:sp>
    </p:spTree>
    <p:extLst>
      <p:ext uri="{BB962C8B-B14F-4D97-AF65-F5344CB8AC3E}">
        <p14:creationId xmlns:p14="http://schemas.microsoft.com/office/powerpoint/2010/main" val="3167108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6620-8809-4657-8835-A7D68427A0C0}"/>
              </a:ext>
            </a:extLst>
          </p:cNvPr>
          <p:cNvSpPr>
            <a:spLocks noGrp="1"/>
          </p:cNvSpPr>
          <p:nvPr>
            <p:ph type="title"/>
          </p:nvPr>
        </p:nvSpPr>
        <p:spPr>
          <a:xfrm>
            <a:off x="838200" y="365126"/>
            <a:ext cx="10515600" cy="591220"/>
          </a:xfrm>
        </p:spPr>
        <p:txBody>
          <a:bodyPr>
            <a:noAutofit/>
          </a:bodyPr>
          <a:lstStyle/>
          <a:p>
            <a:r>
              <a:rPr lang="en-US" sz="4000" dirty="0"/>
              <a:t>Challenge 3: </a:t>
            </a:r>
            <a:r>
              <a:rPr lang="en-US" sz="4000" dirty="0" err="1"/>
              <a:t>scikit</a:t>
            </a:r>
            <a:r>
              <a:rPr lang="en-US" sz="4000" dirty="0"/>
              <a:t>-learn</a:t>
            </a:r>
          </a:p>
        </p:txBody>
      </p:sp>
      <p:sp>
        <p:nvSpPr>
          <p:cNvPr id="3" name="Content Placeholder 2">
            <a:extLst>
              <a:ext uri="{FF2B5EF4-FFF2-40B4-BE49-F238E27FC236}">
                <a16:creationId xmlns:a16="http://schemas.microsoft.com/office/drawing/2014/main" id="{667F4B11-FC81-4335-BDC5-1D004F772A21}"/>
              </a:ext>
            </a:extLst>
          </p:cNvPr>
          <p:cNvSpPr>
            <a:spLocks noGrp="1"/>
          </p:cNvSpPr>
          <p:nvPr>
            <p:ph idx="1"/>
          </p:nvPr>
        </p:nvSpPr>
        <p:spPr>
          <a:xfrm>
            <a:off x="712365" y="1565566"/>
            <a:ext cx="10515600" cy="4351338"/>
          </a:xfrm>
        </p:spPr>
        <p:txBody>
          <a:bodyPr>
            <a:normAutofit fontScale="92500" lnSpcReduction="10000"/>
          </a:bodyPr>
          <a:lstStyle/>
          <a:p>
            <a:pPr marL="0" indent="0">
              <a:buNone/>
            </a:pPr>
            <a:r>
              <a:rPr lang="en-US" dirty="0"/>
              <a:t>Perform the following:</a:t>
            </a:r>
          </a:p>
          <a:p>
            <a:r>
              <a:rPr lang="en-US" dirty="0"/>
              <a:t>Choose an algorithm from </a:t>
            </a:r>
            <a:r>
              <a:rPr lang="en-US" dirty="0" err="1"/>
              <a:t>scikit</a:t>
            </a:r>
            <a:r>
              <a:rPr lang="en-US" dirty="0"/>
              <a:t>-learn documentation</a:t>
            </a:r>
          </a:p>
          <a:p>
            <a:r>
              <a:rPr lang="en-US" dirty="0"/>
              <a:t>Train the model with the preprocessed image array data from Challenge 2</a:t>
            </a:r>
          </a:p>
          <a:p>
            <a:r>
              <a:rPr lang="en-US" dirty="0"/>
              <a:t>Predict the class of the following piece of gear with the model: </a:t>
            </a:r>
            <a:r>
              <a:rPr lang="en-US" u="sng" dirty="0">
                <a:hlinkClick r:id="rId2"/>
              </a:rPr>
              <a:t>https://shop.epictv.com/sites/default/files/ae42ad29e70ba8ce6b67d3bdb6ab5c6e.jpeg</a:t>
            </a:r>
            <a:endParaRPr lang="en-US" dirty="0"/>
          </a:p>
          <a:p>
            <a:r>
              <a:rPr lang="en-US" dirty="0"/>
              <a:t>Using your methods from Challenge 2, preprocess the test set.</a:t>
            </a:r>
          </a:p>
          <a:p>
            <a:r>
              <a:rPr lang="en-US" dirty="0"/>
              <a:t>Evaluate the model with a confusion matrix to see how individual classes performed (use test set)</a:t>
            </a:r>
          </a:p>
          <a:p>
            <a:r>
              <a:rPr lang="en-US" dirty="0"/>
              <a:t>Output the overall accuracy (use test set)</a:t>
            </a:r>
          </a:p>
        </p:txBody>
      </p:sp>
    </p:spTree>
    <p:extLst>
      <p:ext uri="{BB962C8B-B14F-4D97-AF65-F5344CB8AC3E}">
        <p14:creationId xmlns:p14="http://schemas.microsoft.com/office/powerpoint/2010/main" val="4234109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6620-8809-4657-8835-A7D68427A0C0}"/>
              </a:ext>
            </a:extLst>
          </p:cNvPr>
          <p:cNvSpPr>
            <a:spLocks noGrp="1"/>
          </p:cNvSpPr>
          <p:nvPr>
            <p:ph type="title"/>
          </p:nvPr>
        </p:nvSpPr>
        <p:spPr>
          <a:xfrm>
            <a:off x="838200" y="365126"/>
            <a:ext cx="10515600" cy="591220"/>
          </a:xfrm>
        </p:spPr>
        <p:txBody>
          <a:bodyPr>
            <a:noAutofit/>
          </a:bodyPr>
          <a:lstStyle/>
          <a:p>
            <a:r>
              <a:rPr lang="en-US" sz="4000" dirty="0"/>
              <a:t>Challenge 4: Convolutional Neural Networks</a:t>
            </a:r>
          </a:p>
        </p:txBody>
      </p:sp>
      <p:sp>
        <p:nvSpPr>
          <p:cNvPr id="3" name="Content Placeholder 2">
            <a:extLst>
              <a:ext uri="{FF2B5EF4-FFF2-40B4-BE49-F238E27FC236}">
                <a16:creationId xmlns:a16="http://schemas.microsoft.com/office/drawing/2014/main" id="{667F4B11-FC81-4335-BDC5-1D004F772A21}"/>
              </a:ext>
            </a:extLst>
          </p:cNvPr>
          <p:cNvSpPr>
            <a:spLocks noGrp="1"/>
          </p:cNvSpPr>
          <p:nvPr>
            <p:ph idx="1"/>
          </p:nvPr>
        </p:nvSpPr>
        <p:spPr>
          <a:xfrm>
            <a:off x="703976" y="1372619"/>
            <a:ext cx="10515600" cy="4351338"/>
          </a:xfrm>
        </p:spPr>
        <p:txBody>
          <a:bodyPr>
            <a:normAutofit/>
          </a:bodyPr>
          <a:lstStyle/>
          <a:p>
            <a:r>
              <a:rPr lang="en-US" dirty="0"/>
              <a:t>Create a Convolutional Neural Network (a deep learning architecture) to classify the gear data. </a:t>
            </a:r>
          </a:p>
          <a:p>
            <a:r>
              <a:rPr lang="en-US" dirty="0"/>
              <a:t>The architecture or design should contain a mix of layers such as convolutional and pooling.</a:t>
            </a:r>
          </a:p>
          <a:p>
            <a:r>
              <a:rPr lang="en-US" dirty="0"/>
              <a:t>Train a model on the training dataset using the decided architecture. You may have to iterate on the architecture. Make sure the best trained model is saved to disk.</a:t>
            </a:r>
          </a:p>
        </p:txBody>
      </p:sp>
    </p:spTree>
    <p:extLst>
      <p:ext uri="{BB962C8B-B14F-4D97-AF65-F5344CB8AC3E}">
        <p14:creationId xmlns:p14="http://schemas.microsoft.com/office/powerpoint/2010/main" val="106470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3582-F1D9-4944-9740-3CEFC560B193}"/>
              </a:ext>
            </a:extLst>
          </p:cNvPr>
          <p:cNvSpPr>
            <a:spLocks noGrp="1"/>
          </p:cNvSpPr>
          <p:nvPr>
            <p:ph type="title"/>
          </p:nvPr>
        </p:nvSpPr>
        <p:spPr>
          <a:xfrm>
            <a:off x="368416" y="163790"/>
            <a:ext cx="10515600" cy="431828"/>
          </a:xfrm>
        </p:spPr>
        <p:txBody>
          <a:bodyPr>
            <a:normAutofit fontScale="90000"/>
          </a:bodyPr>
          <a:lstStyle/>
          <a:p>
            <a:r>
              <a:rPr lang="en-US" dirty="0"/>
              <a:t>Challenge 5. Making AI Operational </a:t>
            </a:r>
          </a:p>
        </p:txBody>
      </p:sp>
      <p:sp>
        <p:nvSpPr>
          <p:cNvPr id="11" name="Rectangle 10">
            <a:extLst>
              <a:ext uri="{FF2B5EF4-FFF2-40B4-BE49-F238E27FC236}">
                <a16:creationId xmlns:a16="http://schemas.microsoft.com/office/drawing/2014/main" id="{FA797084-24B8-4A0F-8E1E-A0134324F868}"/>
              </a:ext>
            </a:extLst>
          </p:cNvPr>
          <p:cNvSpPr/>
          <p:nvPr/>
        </p:nvSpPr>
        <p:spPr>
          <a:xfrm>
            <a:off x="220911" y="668040"/>
            <a:ext cx="5525548" cy="517064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100" dirty="0">
                <a:solidFill>
                  <a:srgbClr val="008000"/>
                </a:solidFill>
                <a:latin typeface="Consolas" panose="020B0609020204030204" pitchFamily="49" charset="0"/>
              </a:rPr>
              <a:t># Use an official Python runtime as a parent image</a:t>
            </a:r>
          </a:p>
          <a:p>
            <a:r>
              <a:rPr lang="en-US" sz="1100" dirty="0">
                <a:solidFill>
                  <a:schemeClr val="tx1"/>
                </a:solidFill>
                <a:latin typeface="Consolas" panose="020B0609020204030204" pitchFamily="49" charset="0"/>
              </a:rPr>
              <a:t>FROM python:3.6-stretch</a:t>
            </a:r>
          </a:p>
          <a:p>
            <a:endParaRPr lang="en-US" sz="1100" dirty="0">
              <a:solidFill>
                <a:srgbClr val="008000"/>
              </a:solidFill>
              <a:latin typeface="Consolas" panose="020B0609020204030204" pitchFamily="49" charset="0"/>
            </a:endParaRPr>
          </a:p>
          <a:p>
            <a:r>
              <a:rPr lang="en-US" sz="1100" dirty="0">
                <a:solidFill>
                  <a:srgbClr val="008000"/>
                </a:solidFill>
                <a:latin typeface="Consolas" panose="020B0609020204030204" pitchFamily="49" charset="0"/>
              </a:rPr>
              <a:t># Set the working directory to /app</a:t>
            </a:r>
          </a:p>
          <a:p>
            <a:r>
              <a:rPr lang="en-US" sz="1100" dirty="0">
                <a:solidFill>
                  <a:schemeClr val="tx1"/>
                </a:solidFill>
                <a:latin typeface="Consolas" panose="020B0609020204030204" pitchFamily="49" charset="0"/>
              </a:rPr>
              <a:t>WORKDIR /app</a:t>
            </a:r>
          </a:p>
          <a:p>
            <a:endParaRPr lang="en-US" sz="1100" dirty="0">
              <a:solidFill>
                <a:srgbClr val="008000"/>
              </a:solidFill>
              <a:latin typeface="Consolas" panose="020B0609020204030204" pitchFamily="49" charset="0"/>
            </a:endParaRPr>
          </a:p>
          <a:p>
            <a:r>
              <a:rPr lang="en-US" sz="1100" dirty="0">
                <a:solidFill>
                  <a:srgbClr val="008000"/>
                </a:solidFill>
                <a:latin typeface="Consolas" panose="020B0609020204030204" pitchFamily="49" charset="0"/>
              </a:rPr>
              <a:t># Copy the current directory contents into the container at /app</a:t>
            </a:r>
          </a:p>
          <a:p>
            <a:r>
              <a:rPr lang="en-US" sz="1100" dirty="0">
                <a:solidFill>
                  <a:schemeClr val="tx1"/>
                </a:solidFill>
                <a:latin typeface="Consolas" panose="020B0609020204030204" pitchFamily="49" charset="0"/>
              </a:rPr>
              <a:t>ADD . /app</a:t>
            </a:r>
          </a:p>
          <a:p>
            <a:endParaRPr lang="en-US" sz="1100" dirty="0">
              <a:solidFill>
                <a:srgbClr val="008000"/>
              </a:solidFill>
              <a:latin typeface="Consolas" panose="020B0609020204030204" pitchFamily="49" charset="0"/>
            </a:endParaRPr>
          </a:p>
          <a:p>
            <a:r>
              <a:rPr lang="en-US" sz="1100" dirty="0">
                <a:solidFill>
                  <a:srgbClr val="008000"/>
                </a:solidFill>
                <a:latin typeface="Consolas" panose="020B0609020204030204" pitchFamily="49" charset="0"/>
              </a:rPr>
              <a:t># Install any needed packages specified in requirements.txt</a:t>
            </a:r>
          </a:p>
          <a:p>
            <a:r>
              <a:rPr lang="en-US" sz="1100" dirty="0">
                <a:solidFill>
                  <a:schemeClr val="tx1"/>
                </a:solidFill>
                <a:latin typeface="Consolas" panose="020B0609020204030204" pitchFamily="49" charset="0"/>
              </a:rPr>
              <a:t>RUN pip install --trusted-host pypi.python.org -r requirements.txt</a:t>
            </a:r>
          </a:p>
          <a:p>
            <a:endParaRPr lang="en-US" sz="1100" dirty="0">
              <a:solidFill>
                <a:srgbClr val="008000"/>
              </a:solidFill>
              <a:latin typeface="Consolas" panose="020B0609020204030204" pitchFamily="49" charset="0"/>
            </a:endParaRPr>
          </a:p>
          <a:p>
            <a:r>
              <a:rPr lang="en-US" sz="1100" dirty="0">
                <a:solidFill>
                  <a:srgbClr val="008000"/>
                </a:solidFill>
                <a:latin typeface="Consolas" panose="020B0609020204030204" pitchFamily="49" charset="0"/>
              </a:rPr>
              <a:t># Make port 80 available to the world outside this container</a:t>
            </a:r>
          </a:p>
          <a:p>
            <a:r>
              <a:rPr lang="en-US" sz="1100" dirty="0">
                <a:solidFill>
                  <a:schemeClr val="tx1"/>
                </a:solidFill>
                <a:latin typeface="Consolas" panose="020B0609020204030204" pitchFamily="49" charset="0"/>
              </a:rPr>
              <a:t>EXPOSE 80</a:t>
            </a:r>
          </a:p>
          <a:p>
            <a:endParaRPr lang="en-US" sz="1100" dirty="0">
              <a:solidFill>
                <a:srgbClr val="008000"/>
              </a:solidFill>
              <a:latin typeface="Consolas" panose="020B0609020204030204" pitchFamily="49" charset="0"/>
            </a:endParaRPr>
          </a:p>
          <a:p>
            <a:r>
              <a:rPr lang="en-US" sz="1100" dirty="0">
                <a:solidFill>
                  <a:srgbClr val="008000"/>
                </a:solidFill>
                <a:latin typeface="Consolas" panose="020B0609020204030204" pitchFamily="49" charset="0"/>
              </a:rPr>
              <a:t># Define environment variable</a:t>
            </a:r>
          </a:p>
          <a:p>
            <a:r>
              <a:rPr lang="en-US" sz="1100" dirty="0">
                <a:solidFill>
                  <a:schemeClr val="tx1"/>
                </a:solidFill>
                <a:latin typeface="Consolas" panose="020B0609020204030204" pitchFamily="49" charset="0"/>
              </a:rPr>
              <a:t>ENV NAME World</a:t>
            </a:r>
          </a:p>
          <a:p>
            <a:endParaRPr lang="en-US" sz="1100" dirty="0">
              <a:solidFill>
                <a:srgbClr val="008000"/>
              </a:solidFill>
              <a:latin typeface="Consolas" panose="020B0609020204030204" pitchFamily="49" charset="0"/>
            </a:endParaRPr>
          </a:p>
          <a:p>
            <a:r>
              <a:rPr lang="en-US" sz="1100" dirty="0">
                <a:solidFill>
                  <a:srgbClr val="008000"/>
                </a:solidFill>
                <a:latin typeface="Consolas" panose="020B0609020204030204" pitchFamily="49" charset="0"/>
              </a:rPr>
              <a:t># Run app.py when the container launches</a:t>
            </a:r>
          </a:p>
          <a:p>
            <a:r>
              <a:rPr lang="en-US" sz="1100" dirty="0">
                <a:solidFill>
                  <a:schemeClr val="tx1"/>
                </a:solidFill>
                <a:latin typeface="Consolas" panose="020B0609020204030204" pitchFamily="49" charset="0"/>
              </a:rPr>
              <a:t>CMD ["python", "app.py"]</a:t>
            </a:r>
            <a:endParaRPr lang="ru-RU" sz="1100" dirty="0">
              <a:solidFill>
                <a:schemeClr val="tx1"/>
              </a:solidFill>
              <a:latin typeface="Consolas" panose="020B0609020204030204" pitchFamily="49" charset="0"/>
            </a:endParaRPr>
          </a:p>
          <a:p>
            <a:endParaRPr lang="ru-RU" sz="1100" dirty="0">
              <a:solidFill>
                <a:schemeClr val="tx1"/>
              </a:solidFill>
              <a:latin typeface="Consolas" panose="020B0609020204030204" pitchFamily="49" charset="0"/>
            </a:endParaRPr>
          </a:p>
          <a:p>
            <a:endParaRPr lang="ru-RU" sz="1100" dirty="0">
              <a:solidFill>
                <a:schemeClr val="tx1"/>
              </a:solidFill>
              <a:latin typeface="Consolas" panose="020B0609020204030204" pitchFamily="49" charset="0"/>
            </a:endParaRPr>
          </a:p>
          <a:p>
            <a:endParaRPr lang="ru-RU" sz="1100" dirty="0">
              <a:solidFill>
                <a:schemeClr val="tx1"/>
              </a:solidFill>
              <a:latin typeface="Consolas" panose="020B0609020204030204" pitchFamily="49" charset="0"/>
            </a:endParaRPr>
          </a:p>
          <a:p>
            <a:endParaRPr lang="ru-RU" sz="1100" dirty="0">
              <a:solidFill>
                <a:schemeClr val="tx1"/>
              </a:solidFill>
              <a:latin typeface="Consolas" panose="020B0609020204030204" pitchFamily="49" charset="0"/>
            </a:endParaRPr>
          </a:p>
          <a:p>
            <a:endParaRPr lang="ru-RU" sz="1100" dirty="0">
              <a:solidFill>
                <a:schemeClr val="tx1"/>
              </a:solidFill>
              <a:latin typeface="Consolas" panose="020B0609020204030204" pitchFamily="49" charset="0"/>
            </a:endParaRPr>
          </a:p>
          <a:p>
            <a:endParaRPr lang="ru-RU" sz="1100" dirty="0">
              <a:solidFill>
                <a:schemeClr val="tx1"/>
              </a:solidFill>
              <a:latin typeface="Consolas" panose="020B0609020204030204" pitchFamily="49" charset="0"/>
            </a:endParaRPr>
          </a:p>
          <a:p>
            <a:endParaRPr lang="ru-RU" sz="1100" dirty="0">
              <a:solidFill>
                <a:schemeClr val="tx1"/>
              </a:solidFill>
              <a:latin typeface="Consolas" panose="020B0609020204030204" pitchFamily="49" charset="0"/>
            </a:endParaRPr>
          </a:p>
          <a:p>
            <a:endParaRPr lang="ru-RU" sz="1100" dirty="0">
              <a:solidFill>
                <a:schemeClr val="tx1"/>
              </a:solidFill>
              <a:latin typeface="Consolas" panose="020B0609020204030204" pitchFamily="49" charset="0"/>
            </a:endParaRPr>
          </a:p>
          <a:p>
            <a:endParaRPr lang="ru-RU" sz="1100" dirty="0">
              <a:solidFill>
                <a:schemeClr val="tx1"/>
              </a:solidFill>
              <a:latin typeface="Consolas" panose="020B0609020204030204" pitchFamily="49" charset="0"/>
            </a:endParaRPr>
          </a:p>
          <a:p>
            <a:endParaRPr lang="ru-RU" sz="1100" dirty="0">
              <a:solidFill>
                <a:schemeClr val="tx1"/>
              </a:solidFill>
              <a:latin typeface="Consolas" panose="020B0609020204030204" pitchFamily="49" charset="0"/>
            </a:endParaRPr>
          </a:p>
        </p:txBody>
      </p:sp>
      <p:sp>
        <p:nvSpPr>
          <p:cNvPr id="4" name="Rectangle 3">
            <a:extLst>
              <a:ext uri="{FF2B5EF4-FFF2-40B4-BE49-F238E27FC236}">
                <a16:creationId xmlns:a16="http://schemas.microsoft.com/office/drawing/2014/main" id="{A84B05F2-8162-4746-9C14-A01665B5DA92}"/>
              </a:ext>
            </a:extLst>
          </p:cNvPr>
          <p:cNvSpPr/>
          <p:nvPr/>
        </p:nvSpPr>
        <p:spPr>
          <a:xfrm>
            <a:off x="6312716" y="668040"/>
            <a:ext cx="5306036" cy="607858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100" dirty="0">
                <a:solidFill>
                  <a:srgbClr val="008000"/>
                </a:solidFill>
                <a:latin typeface="Consolas" panose="020B0609020204030204" pitchFamily="49" charset="0"/>
              </a:rPr>
              <a:t>## 1. Building Docker image</a:t>
            </a:r>
          </a:p>
          <a:p>
            <a:r>
              <a:rPr lang="en-US" sz="1100" dirty="0">
                <a:solidFill>
                  <a:srgbClr val="008000"/>
                </a:solidFill>
                <a:latin typeface="Consolas" panose="020B0609020204030204" pitchFamily="49" charset="0"/>
              </a:rPr>
              <a:t>#    create empty folder (Challenge5); copy trained model, app.py, </a:t>
            </a:r>
            <a:r>
              <a:rPr lang="en-US" sz="1100" dirty="0" err="1">
                <a:solidFill>
                  <a:srgbClr val="008000"/>
                </a:solidFill>
                <a:latin typeface="Consolas" panose="020B0609020204030204" pitchFamily="49" charset="0"/>
              </a:rPr>
              <a:t>Dockerfile</a:t>
            </a:r>
            <a:endParaRPr lang="en-US" sz="1100" dirty="0">
              <a:solidFill>
                <a:srgbClr val="008000"/>
              </a:solidFill>
              <a:latin typeface="Consolas" panose="020B0609020204030204" pitchFamily="49" charset="0"/>
            </a:endParaRPr>
          </a:p>
          <a:p>
            <a:r>
              <a:rPr lang="en-US" sz="900" dirty="0">
                <a:solidFill>
                  <a:srgbClr val="000000"/>
                </a:solidFill>
                <a:latin typeface="Consolas" panose="020B0609020204030204" pitchFamily="49" charset="0"/>
              </a:rPr>
              <a:t> </a:t>
            </a:r>
          </a:p>
          <a:p>
            <a:r>
              <a:rPr lang="en-US" sz="1100" dirty="0">
                <a:solidFill>
                  <a:srgbClr val="008000"/>
                </a:solidFill>
                <a:latin typeface="Consolas" panose="020B0609020204030204" pitchFamily="49" charset="0"/>
              </a:rPr>
              <a:t># Building Docker image. Make sure to tun it in the </a:t>
            </a:r>
            <a:r>
              <a:rPr lang="en-US" sz="1100" dirty="0" err="1">
                <a:solidFill>
                  <a:srgbClr val="008000"/>
                </a:solidFill>
                <a:latin typeface="Consolas" panose="020B0609020204030204" pitchFamily="49" charset="0"/>
              </a:rPr>
              <a:t>filder</a:t>
            </a:r>
            <a:r>
              <a:rPr lang="en-US" sz="1100" dirty="0">
                <a:solidFill>
                  <a:srgbClr val="008000"/>
                </a:solidFill>
                <a:latin typeface="Consolas" panose="020B0609020204030204" pitchFamily="49" charset="0"/>
              </a:rPr>
              <a:t> with </a:t>
            </a:r>
            <a:r>
              <a:rPr lang="en-US" sz="1100" dirty="0" err="1">
                <a:solidFill>
                  <a:srgbClr val="008000"/>
                </a:solidFill>
                <a:latin typeface="Consolas" panose="020B0609020204030204" pitchFamily="49" charset="0"/>
              </a:rPr>
              <a:t>Dockerfile</a:t>
            </a:r>
            <a:endParaRPr lang="en-US" sz="1100" dirty="0">
              <a:solidFill>
                <a:srgbClr val="008000"/>
              </a:solidFill>
              <a:latin typeface="Consolas" panose="020B0609020204030204" pitchFamily="49" charset="0"/>
            </a:endParaRPr>
          </a:p>
          <a:p>
            <a:r>
              <a:rPr lang="en-US" sz="900" dirty="0">
                <a:solidFill>
                  <a:srgbClr val="000000"/>
                </a:solidFill>
                <a:latin typeface="Consolas" panose="020B0609020204030204" pitchFamily="49" charset="0"/>
              </a:rPr>
              <a:t>docker build -t </a:t>
            </a:r>
            <a:r>
              <a:rPr lang="en-US" sz="900" dirty="0" err="1">
                <a:solidFill>
                  <a:srgbClr val="000000"/>
                </a:solidFill>
                <a:latin typeface="Consolas" panose="020B0609020204030204" pitchFamily="49" charset="0"/>
              </a:rPr>
              <a:t>aimodel</a:t>
            </a:r>
            <a:r>
              <a:rPr lang="en-US" sz="900" dirty="0">
                <a:solidFill>
                  <a:srgbClr val="000000"/>
                </a:solidFill>
                <a:latin typeface="Consolas" panose="020B0609020204030204" pitchFamily="49" charset="0"/>
              </a:rPr>
              <a:t> .</a:t>
            </a:r>
          </a:p>
          <a:p>
            <a:endParaRPr lang="en-US" sz="9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 2. </a:t>
            </a:r>
            <a:r>
              <a:rPr lang="en-US" sz="1100" dirty="0" err="1">
                <a:solidFill>
                  <a:srgbClr val="008000"/>
                </a:solidFill>
                <a:latin typeface="Consolas" panose="020B0609020204030204" pitchFamily="49" charset="0"/>
              </a:rPr>
              <a:t>Cerating</a:t>
            </a:r>
            <a:r>
              <a:rPr lang="en-US" sz="1100" dirty="0">
                <a:solidFill>
                  <a:srgbClr val="008000"/>
                </a:solidFill>
                <a:latin typeface="Consolas" panose="020B0609020204030204" pitchFamily="49" charset="0"/>
              </a:rPr>
              <a:t> Azure Container Registry</a:t>
            </a:r>
          </a:p>
          <a:p>
            <a:r>
              <a:rPr lang="en-US" sz="1100" dirty="0">
                <a:solidFill>
                  <a:srgbClr val="008000"/>
                </a:solidFill>
                <a:latin typeface="Consolas" panose="020B0609020204030204" pitchFamily="49" charset="0"/>
              </a:rPr>
              <a:t># Login to Azure</a:t>
            </a:r>
          </a:p>
          <a:p>
            <a:r>
              <a:rPr lang="en-US" sz="900" dirty="0" err="1">
                <a:solidFill>
                  <a:srgbClr val="000000"/>
                </a:solidFill>
                <a:latin typeface="Consolas" panose="020B0609020204030204" pitchFamily="49" charset="0"/>
              </a:rPr>
              <a:t>az</a:t>
            </a:r>
            <a:r>
              <a:rPr lang="en-US" sz="900" dirty="0">
                <a:solidFill>
                  <a:srgbClr val="000000"/>
                </a:solidFill>
                <a:latin typeface="Consolas" panose="020B0609020204030204" pitchFamily="49" charset="0"/>
              </a:rPr>
              <a:t> login</a:t>
            </a:r>
          </a:p>
          <a:p>
            <a:r>
              <a:rPr lang="en-US" sz="900" dirty="0" err="1">
                <a:solidFill>
                  <a:srgbClr val="000000"/>
                </a:solidFill>
                <a:latin typeface="Consolas" panose="020B0609020204030204" pitchFamily="49" charset="0"/>
              </a:rPr>
              <a:t>az</a:t>
            </a:r>
            <a:r>
              <a:rPr lang="en-US" sz="900" dirty="0">
                <a:solidFill>
                  <a:srgbClr val="000000"/>
                </a:solidFill>
                <a:latin typeface="Consolas" panose="020B0609020204030204" pitchFamily="49" charset="0"/>
              </a:rPr>
              <a:t> configure # set </a:t>
            </a:r>
            <a:r>
              <a:rPr lang="en-US" sz="900" dirty="0" err="1">
                <a:solidFill>
                  <a:srgbClr val="000000"/>
                </a:solidFill>
                <a:latin typeface="Consolas" panose="020B0609020204030204" pitchFamily="49" charset="0"/>
              </a:rPr>
              <a:t>defualt</a:t>
            </a:r>
            <a:r>
              <a:rPr lang="en-US" sz="900" dirty="0">
                <a:solidFill>
                  <a:srgbClr val="000000"/>
                </a:solidFill>
                <a:latin typeface="Consolas" panose="020B0609020204030204" pitchFamily="49" charset="0"/>
              </a:rPr>
              <a:t> output to table and location </a:t>
            </a:r>
            <a:r>
              <a:rPr lang="en-US" sz="900" dirty="0" err="1">
                <a:solidFill>
                  <a:srgbClr val="000000"/>
                </a:solidFill>
                <a:latin typeface="Consolas" panose="020B0609020204030204" pitchFamily="49" charset="0"/>
              </a:rPr>
              <a:t>westeurope</a:t>
            </a:r>
            <a:endParaRPr lang="en-US" sz="900" dirty="0">
              <a:solidFill>
                <a:srgbClr val="000000"/>
              </a:solidFill>
              <a:latin typeface="Consolas" panose="020B0609020204030204" pitchFamily="49" charset="0"/>
            </a:endParaRPr>
          </a:p>
          <a:p>
            <a:r>
              <a:rPr lang="en-US" sz="900" dirty="0" err="1">
                <a:solidFill>
                  <a:srgbClr val="000000"/>
                </a:solidFill>
                <a:latin typeface="Consolas" panose="020B0609020204030204" pitchFamily="49" charset="0"/>
              </a:rPr>
              <a:t>az</a:t>
            </a:r>
            <a:r>
              <a:rPr lang="en-US" sz="900" dirty="0">
                <a:solidFill>
                  <a:srgbClr val="000000"/>
                </a:solidFill>
                <a:latin typeface="Consolas" panose="020B0609020204030204" pitchFamily="49" charset="0"/>
              </a:rPr>
              <a:t> account list # make sure the right subscription is user by default</a:t>
            </a:r>
          </a:p>
          <a:p>
            <a:endParaRPr lang="en-US" sz="900" dirty="0">
              <a:solidFill>
                <a:srgbClr val="000000"/>
              </a:solidFill>
              <a:latin typeface="Consolas" panose="020B0609020204030204" pitchFamily="49" charset="0"/>
            </a:endParaRPr>
          </a:p>
          <a:p>
            <a:r>
              <a:rPr lang="en-US" sz="900" dirty="0" err="1">
                <a:solidFill>
                  <a:srgbClr val="000000"/>
                </a:solidFill>
                <a:latin typeface="Consolas" panose="020B0609020204030204" pitchFamily="49" charset="0"/>
              </a:rPr>
              <a:t>az</a:t>
            </a:r>
            <a:r>
              <a:rPr lang="en-US" sz="900" dirty="0">
                <a:solidFill>
                  <a:srgbClr val="000000"/>
                </a:solidFill>
                <a:latin typeface="Consolas" panose="020B0609020204030204" pitchFamily="49" charset="0"/>
              </a:rPr>
              <a:t> group create --name "</a:t>
            </a:r>
            <a:r>
              <a:rPr lang="en-US" sz="900" dirty="0" err="1">
                <a:solidFill>
                  <a:srgbClr val="000000"/>
                </a:solidFill>
                <a:latin typeface="Consolas" panose="020B0609020204030204" pitchFamily="49" charset="0"/>
              </a:rPr>
              <a:t>vtsykun</a:t>
            </a:r>
            <a:r>
              <a:rPr lang="en-US" sz="900" dirty="0">
                <a:solidFill>
                  <a:srgbClr val="000000"/>
                </a:solidFill>
                <a:latin typeface="Consolas" panose="020B0609020204030204" pitchFamily="49" charset="0"/>
              </a:rPr>
              <a:t>-ml-service"</a:t>
            </a:r>
          </a:p>
          <a:p>
            <a:endParaRPr lang="en-US" sz="900" dirty="0">
              <a:solidFill>
                <a:srgbClr val="000000"/>
              </a:solidFill>
              <a:latin typeface="Consolas" panose="020B0609020204030204" pitchFamily="49" charset="0"/>
            </a:endParaRPr>
          </a:p>
          <a:p>
            <a:r>
              <a:rPr lang="en-US" sz="900" dirty="0" err="1">
                <a:solidFill>
                  <a:srgbClr val="000000"/>
                </a:solidFill>
                <a:latin typeface="Consolas" panose="020B0609020204030204" pitchFamily="49" charset="0"/>
              </a:rPr>
              <a:t>az</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acr</a:t>
            </a:r>
            <a:r>
              <a:rPr lang="en-US" sz="900" dirty="0">
                <a:solidFill>
                  <a:srgbClr val="000000"/>
                </a:solidFill>
                <a:latin typeface="Consolas" panose="020B0609020204030204" pitchFamily="49" charset="0"/>
              </a:rPr>
              <a:t> create --name </a:t>
            </a:r>
            <a:r>
              <a:rPr lang="en-US" sz="900" dirty="0" err="1">
                <a:solidFill>
                  <a:srgbClr val="000000"/>
                </a:solidFill>
                <a:latin typeface="Consolas" panose="020B0609020204030204" pitchFamily="49" charset="0"/>
              </a:rPr>
              <a:t>vtsykuntestml</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sku</a:t>
            </a:r>
            <a:r>
              <a:rPr lang="en-US" sz="900" dirty="0">
                <a:solidFill>
                  <a:srgbClr val="000000"/>
                </a:solidFill>
                <a:latin typeface="Consolas" panose="020B0609020204030204" pitchFamily="49" charset="0"/>
              </a:rPr>
              <a:t> Basic -g "</a:t>
            </a:r>
            <a:r>
              <a:rPr lang="en-US" sz="900" dirty="0" err="1">
                <a:solidFill>
                  <a:srgbClr val="000000"/>
                </a:solidFill>
                <a:latin typeface="Consolas" panose="020B0609020204030204" pitchFamily="49" charset="0"/>
              </a:rPr>
              <a:t>vtsykun</a:t>
            </a:r>
            <a:r>
              <a:rPr lang="en-US" sz="900" dirty="0">
                <a:solidFill>
                  <a:srgbClr val="000000"/>
                </a:solidFill>
                <a:latin typeface="Consolas" panose="020B0609020204030204" pitchFamily="49" charset="0"/>
              </a:rPr>
              <a:t>-ml-service"</a:t>
            </a:r>
          </a:p>
          <a:p>
            <a:r>
              <a:rPr lang="en-US" sz="900" dirty="0" err="1">
                <a:solidFill>
                  <a:srgbClr val="000000"/>
                </a:solidFill>
                <a:latin typeface="Consolas" panose="020B0609020204030204" pitchFamily="49" charset="0"/>
              </a:rPr>
              <a:t>az</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acr</a:t>
            </a:r>
            <a:r>
              <a:rPr lang="en-US" sz="900" dirty="0">
                <a:solidFill>
                  <a:srgbClr val="000000"/>
                </a:solidFill>
                <a:latin typeface="Consolas" panose="020B0609020204030204" pitchFamily="49" charset="0"/>
              </a:rPr>
              <a:t> login --name </a:t>
            </a:r>
            <a:r>
              <a:rPr lang="en-US" sz="900" dirty="0" err="1">
                <a:solidFill>
                  <a:srgbClr val="000000"/>
                </a:solidFill>
                <a:latin typeface="Consolas" panose="020B0609020204030204" pitchFamily="49" charset="0"/>
              </a:rPr>
              <a:t>vtsykuntestml</a:t>
            </a:r>
            <a:endParaRPr lang="en-US" sz="900" dirty="0">
              <a:solidFill>
                <a:srgbClr val="000000"/>
              </a:solidFill>
              <a:latin typeface="Consolas" panose="020B0609020204030204" pitchFamily="49" charset="0"/>
            </a:endParaRPr>
          </a:p>
          <a:p>
            <a:r>
              <a:rPr lang="en-US" sz="900" dirty="0" err="1">
                <a:solidFill>
                  <a:srgbClr val="000000"/>
                </a:solidFill>
                <a:latin typeface="Consolas" panose="020B0609020204030204" pitchFamily="49" charset="0"/>
              </a:rPr>
              <a:t>az</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acr</a:t>
            </a:r>
            <a:r>
              <a:rPr lang="en-US" sz="900" dirty="0">
                <a:solidFill>
                  <a:srgbClr val="000000"/>
                </a:solidFill>
                <a:latin typeface="Consolas" panose="020B0609020204030204" pitchFamily="49" charset="0"/>
              </a:rPr>
              <a:t> update --name </a:t>
            </a:r>
            <a:r>
              <a:rPr lang="en-US" sz="900" dirty="0" err="1">
                <a:solidFill>
                  <a:srgbClr val="000000"/>
                </a:solidFill>
                <a:latin typeface="Consolas" panose="020B0609020204030204" pitchFamily="49" charset="0"/>
              </a:rPr>
              <a:t>vtsykuntestml</a:t>
            </a:r>
            <a:r>
              <a:rPr lang="en-US" sz="900" dirty="0">
                <a:solidFill>
                  <a:srgbClr val="000000"/>
                </a:solidFill>
                <a:latin typeface="Consolas" panose="020B0609020204030204" pitchFamily="49" charset="0"/>
              </a:rPr>
              <a:t> --admin-enabled true</a:t>
            </a:r>
          </a:p>
          <a:p>
            <a:r>
              <a:rPr lang="en-US" sz="900" dirty="0" err="1">
                <a:solidFill>
                  <a:srgbClr val="000000"/>
                </a:solidFill>
                <a:latin typeface="Consolas" panose="020B0609020204030204" pitchFamily="49" charset="0"/>
              </a:rPr>
              <a:t>az</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acr</a:t>
            </a:r>
            <a:r>
              <a:rPr lang="en-US" sz="900" dirty="0">
                <a:solidFill>
                  <a:srgbClr val="000000"/>
                </a:solidFill>
                <a:latin typeface="Consolas" panose="020B0609020204030204" pitchFamily="49" charset="0"/>
              </a:rPr>
              <a:t> credential show --name </a:t>
            </a:r>
            <a:r>
              <a:rPr lang="en-US" sz="900" dirty="0" err="1">
                <a:solidFill>
                  <a:srgbClr val="000000"/>
                </a:solidFill>
                <a:latin typeface="Consolas" panose="020B0609020204030204" pitchFamily="49" charset="0"/>
              </a:rPr>
              <a:t>vtsykuntestml</a:t>
            </a:r>
            <a:r>
              <a:rPr lang="en-US" sz="900" dirty="0">
                <a:solidFill>
                  <a:srgbClr val="000000"/>
                </a:solidFill>
                <a:latin typeface="Consolas" panose="020B0609020204030204" pitchFamily="49" charset="0"/>
              </a:rPr>
              <a:t> --query "passwords[0].value"</a:t>
            </a:r>
          </a:p>
          <a:p>
            <a:r>
              <a:rPr lang="en-US" sz="900" dirty="0">
                <a:solidFill>
                  <a:srgbClr val="000000"/>
                </a:solidFill>
                <a:latin typeface="Consolas" panose="020B0609020204030204" pitchFamily="49" charset="0"/>
              </a:rPr>
              <a:t>  -&gt; "record this password"</a:t>
            </a:r>
          </a:p>
          <a:p>
            <a:r>
              <a:rPr lang="en-US" sz="900" dirty="0" err="1">
                <a:solidFill>
                  <a:srgbClr val="000000"/>
                </a:solidFill>
                <a:latin typeface="Consolas" panose="020B0609020204030204" pitchFamily="49" charset="0"/>
              </a:rPr>
              <a:t>az</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acr</a:t>
            </a:r>
            <a:r>
              <a:rPr lang="en-US" sz="900" dirty="0">
                <a:solidFill>
                  <a:srgbClr val="000000"/>
                </a:solidFill>
                <a:latin typeface="Consolas" panose="020B0609020204030204" pitchFamily="49" charset="0"/>
              </a:rPr>
              <a:t> list --query "[].{</a:t>
            </a:r>
            <a:r>
              <a:rPr lang="en-US" sz="900" dirty="0" err="1">
                <a:solidFill>
                  <a:srgbClr val="000000"/>
                </a:solidFill>
                <a:latin typeface="Consolas" panose="020B0609020204030204" pitchFamily="49" charset="0"/>
              </a:rPr>
              <a:t>acrLoginServer:loginServer</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-&gt; "vtsykuntestml.azurecr.io" # record login server name </a:t>
            </a:r>
          </a:p>
          <a:p>
            <a:endParaRPr lang="en-US" sz="9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 3. Tag and push image to the new repository</a:t>
            </a:r>
          </a:p>
          <a:p>
            <a:r>
              <a:rPr lang="en-US" sz="900" dirty="0">
                <a:solidFill>
                  <a:srgbClr val="000000"/>
                </a:solidFill>
                <a:latin typeface="Consolas" panose="020B0609020204030204" pitchFamily="49" charset="0"/>
              </a:rPr>
              <a:t>docker images</a:t>
            </a:r>
          </a:p>
          <a:p>
            <a:r>
              <a:rPr lang="en-US" sz="900" dirty="0">
                <a:solidFill>
                  <a:srgbClr val="000000"/>
                </a:solidFill>
                <a:latin typeface="Consolas" panose="020B0609020204030204" pitchFamily="49" charset="0"/>
              </a:rPr>
              <a:t>docker tag </a:t>
            </a:r>
            <a:r>
              <a:rPr lang="en-US" sz="900" dirty="0" err="1">
                <a:solidFill>
                  <a:srgbClr val="000000"/>
                </a:solidFill>
                <a:latin typeface="Consolas" panose="020B0609020204030204" pitchFamily="49" charset="0"/>
              </a:rPr>
              <a:t>aimodel</a:t>
            </a:r>
            <a:r>
              <a:rPr lang="en-US" sz="900" dirty="0">
                <a:solidFill>
                  <a:srgbClr val="000000"/>
                </a:solidFill>
                <a:latin typeface="Consolas" panose="020B0609020204030204" pitchFamily="49" charset="0"/>
              </a:rPr>
              <a:t> vtsykuntestml.azurecr.io/aimodel:v1</a:t>
            </a:r>
          </a:p>
          <a:p>
            <a:r>
              <a:rPr lang="en-US" sz="900" dirty="0">
                <a:solidFill>
                  <a:srgbClr val="000000"/>
                </a:solidFill>
                <a:latin typeface="Consolas" panose="020B0609020204030204" pitchFamily="49" charset="0"/>
              </a:rPr>
              <a:t>docker push vtsykuntestml.azurecr.io/aimodel:v1</a:t>
            </a:r>
          </a:p>
          <a:p>
            <a:endParaRPr lang="en-US" sz="9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 4. Check if container is in the registry and </a:t>
            </a:r>
            <a:r>
              <a:rPr lang="en-US" sz="1100" dirty="0" err="1">
                <a:solidFill>
                  <a:srgbClr val="008000"/>
                </a:solidFill>
                <a:latin typeface="Consolas" panose="020B0609020204030204" pitchFamily="49" charset="0"/>
              </a:rPr>
              <a:t>craete</a:t>
            </a:r>
            <a:r>
              <a:rPr lang="en-US" sz="1100" dirty="0">
                <a:solidFill>
                  <a:srgbClr val="008000"/>
                </a:solidFill>
                <a:latin typeface="Consolas" panose="020B0609020204030204" pitchFamily="49" charset="0"/>
              </a:rPr>
              <a:t> container</a:t>
            </a:r>
          </a:p>
          <a:p>
            <a:r>
              <a:rPr lang="en-US" sz="900" dirty="0" err="1">
                <a:solidFill>
                  <a:srgbClr val="000000"/>
                </a:solidFill>
                <a:latin typeface="Consolas" panose="020B0609020204030204" pitchFamily="49" charset="0"/>
              </a:rPr>
              <a:t>az</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acr</a:t>
            </a:r>
            <a:r>
              <a:rPr lang="en-US" sz="900" dirty="0">
                <a:solidFill>
                  <a:srgbClr val="000000"/>
                </a:solidFill>
                <a:latin typeface="Consolas" panose="020B0609020204030204" pitchFamily="49" charset="0"/>
              </a:rPr>
              <a:t> repository list --name </a:t>
            </a:r>
            <a:r>
              <a:rPr lang="en-US" sz="900" dirty="0" err="1">
                <a:solidFill>
                  <a:srgbClr val="000000"/>
                </a:solidFill>
                <a:latin typeface="Consolas" panose="020B0609020204030204" pitchFamily="49" charset="0"/>
              </a:rPr>
              <a:t>vtsykuntestml</a:t>
            </a:r>
            <a:r>
              <a:rPr lang="en-US" sz="900" dirty="0">
                <a:solidFill>
                  <a:srgbClr val="000000"/>
                </a:solidFill>
                <a:latin typeface="Consolas" panose="020B0609020204030204" pitchFamily="49" charset="0"/>
              </a:rPr>
              <a:t> </a:t>
            </a:r>
          </a:p>
          <a:p>
            <a:r>
              <a:rPr lang="en-US" sz="900" dirty="0" err="1">
                <a:solidFill>
                  <a:srgbClr val="000000"/>
                </a:solidFill>
                <a:latin typeface="Consolas" panose="020B0609020204030204" pitchFamily="49" charset="0"/>
              </a:rPr>
              <a:t>az</a:t>
            </a:r>
            <a:r>
              <a:rPr lang="en-US" sz="900" dirty="0">
                <a:solidFill>
                  <a:srgbClr val="000000"/>
                </a:solidFill>
                <a:latin typeface="Consolas" panose="020B0609020204030204" pitchFamily="49" charset="0"/>
              </a:rPr>
              <a:t> container create --name </a:t>
            </a:r>
            <a:r>
              <a:rPr lang="en-US" sz="900" dirty="0" err="1">
                <a:solidFill>
                  <a:srgbClr val="000000"/>
                </a:solidFill>
                <a:latin typeface="Consolas" panose="020B0609020204030204" pitchFamily="49" charset="0"/>
              </a:rPr>
              <a:t>vtsykuntestml</a:t>
            </a:r>
            <a:r>
              <a:rPr lang="en-US" sz="900" dirty="0">
                <a:solidFill>
                  <a:srgbClr val="000000"/>
                </a:solidFill>
                <a:latin typeface="Consolas" panose="020B0609020204030204" pitchFamily="49" charset="0"/>
              </a:rPr>
              <a:t> -g "</a:t>
            </a:r>
            <a:r>
              <a:rPr lang="en-US" sz="900" dirty="0" err="1">
                <a:solidFill>
                  <a:srgbClr val="000000"/>
                </a:solidFill>
                <a:latin typeface="Consolas" panose="020B0609020204030204" pitchFamily="49" charset="0"/>
              </a:rPr>
              <a:t>vtsykun</a:t>
            </a:r>
            <a:r>
              <a:rPr lang="en-US" sz="900" dirty="0">
                <a:solidFill>
                  <a:srgbClr val="000000"/>
                </a:solidFill>
                <a:latin typeface="Consolas" panose="020B0609020204030204" pitchFamily="49" charset="0"/>
              </a:rPr>
              <a:t>-ml-service" --image vtsykuntestml.azurecr.io/aimodel:v1 --</a:t>
            </a:r>
            <a:r>
              <a:rPr lang="en-US" sz="900" dirty="0" err="1">
                <a:solidFill>
                  <a:srgbClr val="000000"/>
                </a:solidFill>
                <a:latin typeface="Consolas" panose="020B0609020204030204" pitchFamily="49" charset="0"/>
              </a:rPr>
              <a:t>ip</a:t>
            </a:r>
            <a:r>
              <a:rPr lang="en-US" sz="900" dirty="0">
                <a:solidFill>
                  <a:srgbClr val="000000"/>
                </a:solidFill>
                <a:latin typeface="Consolas" panose="020B0609020204030204" pitchFamily="49" charset="0"/>
              </a:rPr>
              <a:t>-address public --ports 8080 --</a:t>
            </a:r>
            <a:r>
              <a:rPr lang="en-US" sz="900" dirty="0" err="1">
                <a:solidFill>
                  <a:srgbClr val="000000"/>
                </a:solidFill>
                <a:latin typeface="Consolas" panose="020B0609020204030204" pitchFamily="49" charset="0"/>
              </a:rPr>
              <a:t>cpu</a:t>
            </a:r>
            <a:r>
              <a:rPr lang="en-US" sz="900" dirty="0">
                <a:solidFill>
                  <a:srgbClr val="000000"/>
                </a:solidFill>
                <a:latin typeface="Consolas" panose="020B0609020204030204" pitchFamily="49" charset="0"/>
              </a:rPr>
              <a:t> 2 --memory 8</a:t>
            </a:r>
          </a:p>
          <a:p>
            <a:endParaRPr lang="en-US" sz="900" dirty="0">
              <a:solidFill>
                <a:srgbClr val="000000"/>
              </a:solidFill>
              <a:latin typeface="Consolas" panose="020B0609020204030204" pitchFamily="49" charset="0"/>
            </a:endParaRPr>
          </a:p>
          <a:p>
            <a:r>
              <a:rPr lang="en-US" sz="1100" dirty="0">
                <a:solidFill>
                  <a:srgbClr val="008000"/>
                </a:solidFill>
                <a:latin typeface="Consolas" panose="020B0609020204030204" pitchFamily="49" charset="0"/>
              </a:rPr>
              <a:t># 5. Working with containers</a:t>
            </a:r>
          </a:p>
          <a:p>
            <a:r>
              <a:rPr lang="en-US" sz="900" dirty="0" err="1">
                <a:solidFill>
                  <a:srgbClr val="000000"/>
                </a:solidFill>
                <a:latin typeface="Consolas" panose="020B0609020204030204" pitchFamily="49" charset="0"/>
              </a:rPr>
              <a:t>az</a:t>
            </a:r>
            <a:r>
              <a:rPr lang="en-US" sz="900" dirty="0">
                <a:solidFill>
                  <a:srgbClr val="000000"/>
                </a:solidFill>
                <a:latin typeface="Consolas" panose="020B0609020204030204" pitchFamily="49" charset="0"/>
              </a:rPr>
              <a:t> container attach --name </a:t>
            </a:r>
            <a:r>
              <a:rPr lang="en-US" sz="900" dirty="0" err="1">
                <a:solidFill>
                  <a:srgbClr val="000000"/>
                </a:solidFill>
                <a:latin typeface="Consolas" panose="020B0609020204030204" pitchFamily="49" charset="0"/>
              </a:rPr>
              <a:t>vtsykuntestml</a:t>
            </a:r>
            <a:r>
              <a:rPr lang="en-US" sz="900" dirty="0">
                <a:solidFill>
                  <a:srgbClr val="000000"/>
                </a:solidFill>
                <a:latin typeface="Consolas" panose="020B0609020204030204" pitchFamily="49" charset="0"/>
              </a:rPr>
              <a:t> # read logs</a:t>
            </a:r>
          </a:p>
          <a:p>
            <a:r>
              <a:rPr lang="en-US" sz="900" dirty="0" err="1">
                <a:solidFill>
                  <a:srgbClr val="000000"/>
                </a:solidFill>
                <a:latin typeface="Consolas" panose="020B0609020204030204" pitchFamily="49" charset="0"/>
              </a:rPr>
              <a:t>az</a:t>
            </a:r>
            <a:r>
              <a:rPr lang="en-US" sz="900" dirty="0">
                <a:solidFill>
                  <a:srgbClr val="000000"/>
                </a:solidFill>
                <a:latin typeface="Consolas" panose="020B0609020204030204" pitchFamily="49" charset="0"/>
              </a:rPr>
              <a:t> container list # list of </a:t>
            </a:r>
            <a:r>
              <a:rPr lang="en-US" sz="900" dirty="0" err="1">
                <a:solidFill>
                  <a:srgbClr val="000000"/>
                </a:solidFill>
                <a:latin typeface="Consolas" panose="020B0609020204030204" pitchFamily="49" charset="0"/>
              </a:rPr>
              <a:t>ruuning</a:t>
            </a:r>
            <a:r>
              <a:rPr lang="en-US" sz="900" dirty="0">
                <a:solidFill>
                  <a:srgbClr val="000000"/>
                </a:solidFill>
                <a:latin typeface="Consolas" panose="020B0609020204030204" pitchFamily="49" charset="0"/>
              </a:rPr>
              <a:t> containers</a:t>
            </a:r>
          </a:p>
          <a:p>
            <a:r>
              <a:rPr lang="en-US" sz="900" dirty="0" err="1">
                <a:solidFill>
                  <a:srgbClr val="000000"/>
                </a:solidFill>
                <a:latin typeface="Consolas" panose="020B0609020204030204" pitchFamily="49" charset="0"/>
              </a:rPr>
              <a:t>az</a:t>
            </a:r>
            <a:r>
              <a:rPr lang="en-US" sz="900" dirty="0">
                <a:solidFill>
                  <a:srgbClr val="000000"/>
                </a:solidFill>
                <a:latin typeface="Consolas" panose="020B0609020204030204" pitchFamily="49" charset="0"/>
              </a:rPr>
              <a:t> container delete --name </a:t>
            </a:r>
            <a:r>
              <a:rPr lang="en-US" sz="900" dirty="0" err="1">
                <a:solidFill>
                  <a:srgbClr val="000000"/>
                </a:solidFill>
                <a:latin typeface="Consolas" panose="020B0609020204030204" pitchFamily="49" charset="0"/>
              </a:rPr>
              <a:t>vtsykuntestml</a:t>
            </a:r>
            <a:r>
              <a:rPr lang="en-US" sz="900" dirty="0">
                <a:solidFill>
                  <a:srgbClr val="000000"/>
                </a:solidFill>
                <a:latin typeface="Consolas" panose="020B0609020204030204" pitchFamily="49" charset="0"/>
              </a:rPr>
              <a:t> -g "</a:t>
            </a:r>
            <a:r>
              <a:rPr lang="en-US" sz="900" dirty="0" err="1">
                <a:solidFill>
                  <a:srgbClr val="000000"/>
                </a:solidFill>
                <a:latin typeface="Consolas" panose="020B0609020204030204" pitchFamily="49" charset="0"/>
              </a:rPr>
              <a:t>vtsykun</a:t>
            </a:r>
            <a:r>
              <a:rPr lang="en-US" sz="900" dirty="0">
                <a:solidFill>
                  <a:srgbClr val="000000"/>
                </a:solidFill>
                <a:latin typeface="Consolas" panose="020B0609020204030204" pitchFamily="49" charset="0"/>
              </a:rPr>
              <a:t>-ml-service" # delete running container</a:t>
            </a:r>
          </a:p>
        </p:txBody>
      </p:sp>
    </p:spTree>
    <p:extLst>
      <p:ext uri="{BB962C8B-B14F-4D97-AF65-F5344CB8AC3E}">
        <p14:creationId xmlns:p14="http://schemas.microsoft.com/office/powerpoint/2010/main" val="393466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0A47-BF24-495F-8BC9-B11184F5AD32}"/>
              </a:ext>
            </a:extLst>
          </p:cNvPr>
          <p:cNvSpPr>
            <a:spLocks noGrp="1"/>
          </p:cNvSpPr>
          <p:nvPr>
            <p:ph type="title"/>
          </p:nvPr>
        </p:nvSpPr>
        <p:spPr>
          <a:xfrm>
            <a:off x="682537" y="361483"/>
            <a:ext cx="10515600" cy="633251"/>
          </a:xfrm>
        </p:spPr>
        <p:txBody>
          <a:bodyPr>
            <a:normAutofit fontScale="90000"/>
          </a:bodyPr>
          <a:lstStyle/>
          <a:p>
            <a:r>
              <a:rPr lang="en-US" dirty="0"/>
              <a:t>Next Steps</a:t>
            </a:r>
          </a:p>
        </p:txBody>
      </p:sp>
      <p:pic>
        <p:nvPicPr>
          <p:cNvPr id="3" name="Picture 2">
            <a:extLst>
              <a:ext uri="{FF2B5EF4-FFF2-40B4-BE49-F238E27FC236}">
                <a16:creationId xmlns:a16="http://schemas.microsoft.com/office/drawing/2014/main" id="{D5875C11-873B-42D4-A1D3-FD87BEE4D808}"/>
              </a:ext>
            </a:extLst>
          </p:cNvPr>
          <p:cNvPicPr>
            <a:picLocks noChangeAspect="1"/>
          </p:cNvPicPr>
          <p:nvPr/>
        </p:nvPicPr>
        <p:blipFill rotWithShape="1">
          <a:blip r:embed="rId2"/>
          <a:srcRect t="-1" r="1090" b="854"/>
          <a:stretch/>
        </p:blipFill>
        <p:spPr>
          <a:xfrm>
            <a:off x="866192" y="1081088"/>
            <a:ext cx="3388567" cy="4256647"/>
          </a:xfrm>
          <a:prstGeom prst="rect">
            <a:avLst/>
          </a:prstGeom>
          <a:ln>
            <a:noFill/>
          </a:ln>
          <a:effectLst>
            <a:outerShdw blurRad="190500" algn="tl" rotWithShape="0">
              <a:srgbClr val="000000">
                <a:alpha val="70000"/>
              </a:srgbClr>
            </a:outerShdw>
          </a:effectLst>
        </p:spPr>
      </p:pic>
      <p:sp>
        <p:nvSpPr>
          <p:cNvPr id="5" name="Rectangle 4">
            <a:extLst>
              <a:ext uri="{FF2B5EF4-FFF2-40B4-BE49-F238E27FC236}">
                <a16:creationId xmlns:a16="http://schemas.microsoft.com/office/drawing/2014/main" id="{5FB698BA-C580-4E9F-876E-0A1F2408AD18}"/>
              </a:ext>
            </a:extLst>
          </p:cNvPr>
          <p:cNvSpPr/>
          <p:nvPr/>
        </p:nvSpPr>
        <p:spPr>
          <a:xfrm>
            <a:off x="5528540" y="5742346"/>
            <a:ext cx="5930854" cy="369332"/>
          </a:xfrm>
          <a:prstGeom prst="rect">
            <a:avLst/>
          </a:prstGeom>
        </p:spPr>
        <p:txBody>
          <a:bodyPr wrap="none">
            <a:spAutoFit/>
          </a:bodyPr>
          <a:lstStyle/>
          <a:p>
            <a:r>
              <a:rPr lang="en-US" dirty="0">
                <a:hlinkClick r:id="rId3"/>
              </a:rPr>
              <a:t>https://academy.microsoft.com/en-us/professional-program/</a:t>
            </a:r>
            <a:r>
              <a:rPr lang="en-US" dirty="0"/>
              <a:t> </a:t>
            </a:r>
          </a:p>
        </p:txBody>
      </p:sp>
      <p:pic>
        <p:nvPicPr>
          <p:cNvPr id="6" name="Picture 5">
            <a:extLst>
              <a:ext uri="{FF2B5EF4-FFF2-40B4-BE49-F238E27FC236}">
                <a16:creationId xmlns:a16="http://schemas.microsoft.com/office/drawing/2014/main" id="{CFFE2C2F-3E69-4093-A98E-6BB95D4D17B8}"/>
              </a:ext>
            </a:extLst>
          </p:cNvPr>
          <p:cNvPicPr>
            <a:picLocks noChangeAspect="1"/>
          </p:cNvPicPr>
          <p:nvPr/>
        </p:nvPicPr>
        <p:blipFill>
          <a:blip r:embed="rId4"/>
          <a:stretch>
            <a:fillRect/>
          </a:stretch>
        </p:blipFill>
        <p:spPr>
          <a:xfrm>
            <a:off x="6971813" y="1081088"/>
            <a:ext cx="3324225" cy="4324350"/>
          </a:xfrm>
          <a:prstGeom prst="rect">
            <a:avLst/>
          </a:prstGeom>
          <a:ln>
            <a:noFill/>
          </a:ln>
          <a:effectLst>
            <a:outerShdw blurRad="190500" algn="tl" rotWithShape="0">
              <a:srgbClr val="000000">
                <a:alpha val="70000"/>
              </a:srgbClr>
            </a:outerShdw>
          </a:effectLst>
        </p:spPr>
      </p:pic>
      <p:sp>
        <p:nvSpPr>
          <p:cNvPr id="7" name="Rectangle 6">
            <a:extLst>
              <a:ext uri="{FF2B5EF4-FFF2-40B4-BE49-F238E27FC236}">
                <a16:creationId xmlns:a16="http://schemas.microsoft.com/office/drawing/2014/main" id="{041B0336-D21A-4B77-98CE-6AB725D05075}"/>
              </a:ext>
            </a:extLst>
          </p:cNvPr>
          <p:cNvSpPr/>
          <p:nvPr/>
        </p:nvSpPr>
        <p:spPr>
          <a:xfrm>
            <a:off x="564640" y="5742346"/>
            <a:ext cx="4702643" cy="923330"/>
          </a:xfrm>
          <a:prstGeom prst="rect">
            <a:avLst/>
          </a:prstGeom>
        </p:spPr>
        <p:txBody>
          <a:bodyPr wrap="square">
            <a:spAutoFit/>
          </a:bodyPr>
          <a:lstStyle/>
          <a:p>
            <a:r>
              <a:rPr lang="en-US" dirty="0">
                <a:hlinkClick r:id="rId5"/>
              </a:rPr>
              <a:t>https://play.google.com/store/books/details/Глубокое_обучение_на_Python?id=97ZaDwAAQBAJ&amp;hl=en_US</a:t>
            </a:r>
            <a:r>
              <a:rPr lang="en-US" dirty="0"/>
              <a:t> </a:t>
            </a:r>
          </a:p>
        </p:txBody>
      </p:sp>
    </p:spTree>
    <p:extLst>
      <p:ext uri="{BB962C8B-B14F-4D97-AF65-F5344CB8AC3E}">
        <p14:creationId xmlns:p14="http://schemas.microsoft.com/office/powerpoint/2010/main" val="346862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7FE71-4023-49A0-B4F6-B94907067704}"/>
              </a:ext>
            </a:extLst>
          </p:cNvPr>
          <p:cNvSpPr>
            <a:spLocks noGrp="1"/>
          </p:cNvSpPr>
          <p:nvPr>
            <p:ph type="title"/>
          </p:nvPr>
        </p:nvSpPr>
        <p:spPr>
          <a:xfrm>
            <a:off x="418750" y="230901"/>
            <a:ext cx="10515600" cy="649943"/>
          </a:xfrm>
        </p:spPr>
        <p:txBody>
          <a:bodyPr>
            <a:normAutofit fontScale="90000"/>
          </a:bodyPr>
          <a:lstStyle/>
          <a:p>
            <a:r>
              <a:rPr lang="en-US" dirty="0"/>
              <a:t>Challenge 0: Environment Setup</a:t>
            </a:r>
          </a:p>
        </p:txBody>
      </p:sp>
      <p:sp>
        <p:nvSpPr>
          <p:cNvPr id="3" name="Content Placeholder 2">
            <a:extLst>
              <a:ext uri="{FF2B5EF4-FFF2-40B4-BE49-F238E27FC236}">
                <a16:creationId xmlns:a16="http://schemas.microsoft.com/office/drawing/2014/main" id="{5E10B4BA-0E4F-4C9A-A0D2-20CC0D380FD9}"/>
              </a:ext>
            </a:extLst>
          </p:cNvPr>
          <p:cNvSpPr>
            <a:spLocks noGrp="1"/>
          </p:cNvSpPr>
          <p:nvPr>
            <p:ph idx="1"/>
          </p:nvPr>
        </p:nvSpPr>
        <p:spPr>
          <a:xfrm>
            <a:off x="527808" y="1253331"/>
            <a:ext cx="10515600" cy="4351338"/>
          </a:xfrm>
        </p:spPr>
        <p:txBody>
          <a:bodyPr/>
          <a:lstStyle/>
          <a:p>
            <a:r>
              <a:rPr lang="en-US" dirty="0"/>
              <a:t>Get Workshop materials from GIT: </a:t>
            </a:r>
            <a:r>
              <a:rPr lang="en-US" dirty="0">
                <a:hlinkClick r:id="rId2"/>
              </a:rPr>
              <a:t>https://github.com/vityabool/aiworkshop.git</a:t>
            </a:r>
            <a:r>
              <a:rPr lang="en-US" dirty="0"/>
              <a:t> </a:t>
            </a:r>
          </a:p>
          <a:p>
            <a:r>
              <a:rPr lang="en-US" dirty="0"/>
              <a:t>Create Microsoft Account (</a:t>
            </a:r>
            <a:r>
              <a:rPr lang="en-US" dirty="0">
                <a:hlinkClick r:id="rId3"/>
              </a:rPr>
              <a:t>http://account.microsoft.com</a:t>
            </a:r>
            <a:r>
              <a:rPr lang="en-US" dirty="0"/>
              <a:t>) </a:t>
            </a:r>
          </a:p>
          <a:p>
            <a:r>
              <a:rPr lang="en-US" dirty="0"/>
              <a:t>Activate Azure Subscription</a:t>
            </a:r>
          </a:p>
          <a:p>
            <a:r>
              <a:rPr lang="en-US" dirty="0"/>
              <a:t>Log-in to </a:t>
            </a:r>
            <a:r>
              <a:rPr lang="en-US" dirty="0">
                <a:hlinkClick r:id="rId4"/>
              </a:rPr>
              <a:t>https://portal.azure.com</a:t>
            </a:r>
            <a:endParaRPr lang="en-US" dirty="0"/>
          </a:p>
          <a:p>
            <a:r>
              <a:rPr lang="en-US" dirty="0"/>
              <a:t>Create Data Science Virtual Machine (DSVM) Ubuntu. Choose any machine with GPU, like Standard NC6 (6 </a:t>
            </a:r>
            <a:r>
              <a:rPr lang="en-US" dirty="0" err="1"/>
              <a:t>vcpus</a:t>
            </a:r>
            <a:r>
              <a:rPr lang="en-US" dirty="0"/>
              <a:t>, 56 GB memory)</a:t>
            </a:r>
          </a:p>
          <a:p>
            <a:pPr marL="0" indent="0">
              <a:buNone/>
            </a:pPr>
            <a:endParaRPr lang="en-US" dirty="0"/>
          </a:p>
        </p:txBody>
      </p:sp>
    </p:spTree>
    <p:extLst>
      <p:ext uri="{BB962C8B-B14F-4D97-AF65-F5344CB8AC3E}">
        <p14:creationId xmlns:p14="http://schemas.microsoft.com/office/powerpoint/2010/main" val="3584165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C1C1-9744-4DC2-BBB5-163901265FE5}"/>
              </a:ext>
            </a:extLst>
          </p:cNvPr>
          <p:cNvSpPr>
            <a:spLocks noGrp="1"/>
          </p:cNvSpPr>
          <p:nvPr>
            <p:ph type="title"/>
          </p:nvPr>
        </p:nvSpPr>
        <p:spPr>
          <a:xfrm>
            <a:off x="401972" y="188957"/>
            <a:ext cx="10515600" cy="574442"/>
          </a:xfrm>
        </p:spPr>
        <p:txBody>
          <a:bodyPr>
            <a:normAutofit fontScale="90000"/>
          </a:bodyPr>
          <a:lstStyle/>
          <a:p>
            <a:r>
              <a:rPr lang="en-US" dirty="0"/>
              <a:t>Challenge 0. Steps</a:t>
            </a:r>
          </a:p>
        </p:txBody>
      </p:sp>
      <p:pic>
        <p:nvPicPr>
          <p:cNvPr id="4" name="Picture 3">
            <a:extLst>
              <a:ext uri="{FF2B5EF4-FFF2-40B4-BE49-F238E27FC236}">
                <a16:creationId xmlns:a16="http://schemas.microsoft.com/office/drawing/2014/main" id="{7B617DE6-A71C-455F-8AE6-DADB78492106}"/>
              </a:ext>
            </a:extLst>
          </p:cNvPr>
          <p:cNvPicPr>
            <a:picLocks noChangeAspect="1"/>
          </p:cNvPicPr>
          <p:nvPr/>
        </p:nvPicPr>
        <p:blipFill>
          <a:blip r:embed="rId2"/>
          <a:stretch>
            <a:fillRect/>
          </a:stretch>
        </p:blipFill>
        <p:spPr>
          <a:xfrm>
            <a:off x="3399098" y="946040"/>
            <a:ext cx="7964559" cy="5640430"/>
          </a:xfrm>
          <a:prstGeom prst="rect">
            <a:avLst/>
          </a:prstGeom>
        </p:spPr>
      </p:pic>
      <p:sp>
        <p:nvSpPr>
          <p:cNvPr id="5" name="TextBox 4">
            <a:extLst>
              <a:ext uri="{FF2B5EF4-FFF2-40B4-BE49-F238E27FC236}">
                <a16:creationId xmlns:a16="http://schemas.microsoft.com/office/drawing/2014/main" id="{DBC1C380-F42E-44BB-B180-DA970D71AE74}"/>
              </a:ext>
            </a:extLst>
          </p:cNvPr>
          <p:cNvSpPr txBox="1"/>
          <p:nvPr/>
        </p:nvSpPr>
        <p:spPr>
          <a:xfrm>
            <a:off x="183858" y="946040"/>
            <a:ext cx="3098156" cy="646331"/>
          </a:xfrm>
          <a:prstGeom prst="rect">
            <a:avLst/>
          </a:prstGeom>
          <a:noFill/>
        </p:spPr>
        <p:txBody>
          <a:bodyPr wrap="none" rtlCol="0">
            <a:spAutoFit/>
          </a:bodyPr>
          <a:lstStyle/>
          <a:p>
            <a:r>
              <a:rPr lang="en-US" dirty="0"/>
              <a:t>Azure portal -&gt; </a:t>
            </a:r>
          </a:p>
          <a:p>
            <a:r>
              <a:rPr lang="en-US" dirty="0"/>
              <a:t>	Create new resource </a:t>
            </a:r>
          </a:p>
        </p:txBody>
      </p:sp>
    </p:spTree>
    <p:extLst>
      <p:ext uri="{BB962C8B-B14F-4D97-AF65-F5344CB8AC3E}">
        <p14:creationId xmlns:p14="http://schemas.microsoft.com/office/powerpoint/2010/main" val="318686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2226-D1B3-40FE-958F-EE0A940DE2A8}"/>
              </a:ext>
            </a:extLst>
          </p:cNvPr>
          <p:cNvSpPr>
            <a:spLocks noGrp="1"/>
          </p:cNvSpPr>
          <p:nvPr>
            <p:ph type="title"/>
          </p:nvPr>
        </p:nvSpPr>
        <p:spPr>
          <a:xfrm>
            <a:off x="217415" y="286754"/>
            <a:ext cx="10515600" cy="394283"/>
          </a:xfrm>
        </p:spPr>
        <p:txBody>
          <a:bodyPr>
            <a:normAutofit fontScale="90000"/>
          </a:bodyPr>
          <a:lstStyle/>
          <a:p>
            <a:r>
              <a:rPr lang="en-US" dirty="0"/>
              <a:t>Challenge 0. Steps. Create VM</a:t>
            </a:r>
          </a:p>
        </p:txBody>
      </p:sp>
      <p:pic>
        <p:nvPicPr>
          <p:cNvPr id="4" name="Picture 3">
            <a:extLst>
              <a:ext uri="{FF2B5EF4-FFF2-40B4-BE49-F238E27FC236}">
                <a16:creationId xmlns:a16="http://schemas.microsoft.com/office/drawing/2014/main" id="{BE988CA6-413B-4DC1-9C6B-22D906791C44}"/>
              </a:ext>
            </a:extLst>
          </p:cNvPr>
          <p:cNvPicPr>
            <a:picLocks noChangeAspect="1"/>
          </p:cNvPicPr>
          <p:nvPr/>
        </p:nvPicPr>
        <p:blipFill>
          <a:blip r:embed="rId2"/>
          <a:stretch>
            <a:fillRect/>
          </a:stretch>
        </p:blipFill>
        <p:spPr>
          <a:xfrm>
            <a:off x="356783" y="973295"/>
            <a:ext cx="5206123" cy="5212902"/>
          </a:xfrm>
          <a:prstGeom prst="rect">
            <a:avLst/>
          </a:prstGeom>
        </p:spPr>
      </p:pic>
      <p:pic>
        <p:nvPicPr>
          <p:cNvPr id="5" name="Picture 4">
            <a:extLst>
              <a:ext uri="{FF2B5EF4-FFF2-40B4-BE49-F238E27FC236}">
                <a16:creationId xmlns:a16="http://schemas.microsoft.com/office/drawing/2014/main" id="{E1D2DFB2-BFE6-4B9D-880D-5B141E639C78}"/>
              </a:ext>
            </a:extLst>
          </p:cNvPr>
          <p:cNvPicPr>
            <a:picLocks noChangeAspect="1"/>
          </p:cNvPicPr>
          <p:nvPr/>
        </p:nvPicPr>
        <p:blipFill>
          <a:blip r:embed="rId3"/>
          <a:stretch>
            <a:fillRect/>
          </a:stretch>
        </p:blipFill>
        <p:spPr>
          <a:xfrm>
            <a:off x="6096000" y="973295"/>
            <a:ext cx="5206123" cy="5273385"/>
          </a:xfrm>
          <a:prstGeom prst="rect">
            <a:avLst/>
          </a:prstGeom>
        </p:spPr>
      </p:pic>
    </p:spTree>
    <p:extLst>
      <p:ext uri="{BB962C8B-B14F-4D97-AF65-F5344CB8AC3E}">
        <p14:creationId xmlns:p14="http://schemas.microsoft.com/office/powerpoint/2010/main" val="3764301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2226-D1B3-40FE-958F-EE0A940DE2A8}"/>
              </a:ext>
            </a:extLst>
          </p:cNvPr>
          <p:cNvSpPr>
            <a:spLocks noGrp="1"/>
          </p:cNvSpPr>
          <p:nvPr>
            <p:ph type="title"/>
          </p:nvPr>
        </p:nvSpPr>
        <p:spPr>
          <a:xfrm>
            <a:off x="217415" y="286754"/>
            <a:ext cx="10515600" cy="394283"/>
          </a:xfrm>
        </p:spPr>
        <p:txBody>
          <a:bodyPr>
            <a:normAutofit fontScale="90000"/>
          </a:bodyPr>
          <a:lstStyle/>
          <a:p>
            <a:r>
              <a:rPr lang="en-US" dirty="0"/>
              <a:t>Challenge 0. Steps. Create VM</a:t>
            </a:r>
          </a:p>
        </p:txBody>
      </p:sp>
      <p:pic>
        <p:nvPicPr>
          <p:cNvPr id="4" name="Picture 3">
            <a:extLst>
              <a:ext uri="{FF2B5EF4-FFF2-40B4-BE49-F238E27FC236}">
                <a16:creationId xmlns:a16="http://schemas.microsoft.com/office/drawing/2014/main" id="{BE988CA6-413B-4DC1-9C6B-22D906791C44}"/>
              </a:ext>
            </a:extLst>
          </p:cNvPr>
          <p:cNvPicPr>
            <a:picLocks noChangeAspect="1"/>
          </p:cNvPicPr>
          <p:nvPr/>
        </p:nvPicPr>
        <p:blipFill>
          <a:blip r:embed="rId2"/>
          <a:stretch>
            <a:fillRect/>
          </a:stretch>
        </p:blipFill>
        <p:spPr>
          <a:xfrm>
            <a:off x="356783" y="973295"/>
            <a:ext cx="5206123" cy="5212902"/>
          </a:xfrm>
          <a:prstGeom prst="rect">
            <a:avLst/>
          </a:prstGeom>
        </p:spPr>
      </p:pic>
      <p:pic>
        <p:nvPicPr>
          <p:cNvPr id="5" name="Picture 4">
            <a:extLst>
              <a:ext uri="{FF2B5EF4-FFF2-40B4-BE49-F238E27FC236}">
                <a16:creationId xmlns:a16="http://schemas.microsoft.com/office/drawing/2014/main" id="{E1D2DFB2-BFE6-4B9D-880D-5B141E639C78}"/>
              </a:ext>
            </a:extLst>
          </p:cNvPr>
          <p:cNvPicPr>
            <a:picLocks noChangeAspect="1"/>
          </p:cNvPicPr>
          <p:nvPr/>
        </p:nvPicPr>
        <p:blipFill>
          <a:blip r:embed="rId3"/>
          <a:stretch>
            <a:fillRect/>
          </a:stretch>
        </p:blipFill>
        <p:spPr>
          <a:xfrm>
            <a:off x="6096000" y="973295"/>
            <a:ext cx="5206123" cy="5273385"/>
          </a:xfrm>
          <a:prstGeom prst="rect">
            <a:avLst/>
          </a:prstGeom>
        </p:spPr>
      </p:pic>
    </p:spTree>
    <p:extLst>
      <p:ext uri="{BB962C8B-B14F-4D97-AF65-F5344CB8AC3E}">
        <p14:creationId xmlns:p14="http://schemas.microsoft.com/office/powerpoint/2010/main" val="323636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2226-D1B3-40FE-958F-EE0A940DE2A8}"/>
              </a:ext>
            </a:extLst>
          </p:cNvPr>
          <p:cNvSpPr>
            <a:spLocks noGrp="1"/>
          </p:cNvSpPr>
          <p:nvPr>
            <p:ph type="title"/>
          </p:nvPr>
        </p:nvSpPr>
        <p:spPr>
          <a:xfrm>
            <a:off x="217415" y="286754"/>
            <a:ext cx="10515600" cy="394283"/>
          </a:xfrm>
        </p:spPr>
        <p:txBody>
          <a:bodyPr>
            <a:normAutofit fontScale="90000"/>
          </a:bodyPr>
          <a:lstStyle/>
          <a:p>
            <a:r>
              <a:rPr lang="en-US" dirty="0"/>
              <a:t>Challenge 0. Steps. Create VM</a:t>
            </a:r>
          </a:p>
        </p:txBody>
      </p:sp>
      <p:pic>
        <p:nvPicPr>
          <p:cNvPr id="3" name="Picture 2">
            <a:extLst>
              <a:ext uri="{FF2B5EF4-FFF2-40B4-BE49-F238E27FC236}">
                <a16:creationId xmlns:a16="http://schemas.microsoft.com/office/drawing/2014/main" id="{BFCD9A92-7526-45B0-80B2-451AD6C89A36}"/>
              </a:ext>
            </a:extLst>
          </p:cNvPr>
          <p:cNvPicPr>
            <a:picLocks noChangeAspect="1"/>
          </p:cNvPicPr>
          <p:nvPr/>
        </p:nvPicPr>
        <p:blipFill>
          <a:blip r:embed="rId2"/>
          <a:stretch>
            <a:fillRect/>
          </a:stretch>
        </p:blipFill>
        <p:spPr>
          <a:xfrm>
            <a:off x="412918" y="885448"/>
            <a:ext cx="5428012" cy="5449078"/>
          </a:xfrm>
          <a:prstGeom prst="rect">
            <a:avLst/>
          </a:prstGeom>
        </p:spPr>
      </p:pic>
      <p:pic>
        <p:nvPicPr>
          <p:cNvPr id="6" name="Picture 5">
            <a:extLst>
              <a:ext uri="{FF2B5EF4-FFF2-40B4-BE49-F238E27FC236}">
                <a16:creationId xmlns:a16="http://schemas.microsoft.com/office/drawing/2014/main" id="{7018ABCC-3A64-4546-9217-C3072BB41901}"/>
              </a:ext>
            </a:extLst>
          </p:cNvPr>
          <p:cNvPicPr>
            <a:picLocks noChangeAspect="1"/>
          </p:cNvPicPr>
          <p:nvPr/>
        </p:nvPicPr>
        <p:blipFill>
          <a:blip r:embed="rId3"/>
          <a:stretch>
            <a:fillRect/>
          </a:stretch>
        </p:blipFill>
        <p:spPr>
          <a:xfrm>
            <a:off x="6228964" y="885448"/>
            <a:ext cx="4771372" cy="4795935"/>
          </a:xfrm>
          <a:prstGeom prst="rect">
            <a:avLst/>
          </a:prstGeom>
        </p:spPr>
      </p:pic>
      <p:sp>
        <p:nvSpPr>
          <p:cNvPr id="7" name="Rectangle 6">
            <a:extLst>
              <a:ext uri="{FF2B5EF4-FFF2-40B4-BE49-F238E27FC236}">
                <a16:creationId xmlns:a16="http://schemas.microsoft.com/office/drawing/2014/main" id="{51161AC3-9F45-4650-9392-329B41AD7062}"/>
              </a:ext>
            </a:extLst>
          </p:cNvPr>
          <p:cNvSpPr/>
          <p:nvPr/>
        </p:nvSpPr>
        <p:spPr>
          <a:xfrm>
            <a:off x="6351072" y="3237722"/>
            <a:ext cx="4565744" cy="1362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335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3A4D-2F0D-429E-9A49-85E6F8665C8B}"/>
              </a:ext>
            </a:extLst>
          </p:cNvPr>
          <p:cNvSpPr>
            <a:spLocks noGrp="1"/>
          </p:cNvSpPr>
          <p:nvPr>
            <p:ph type="title"/>
          </p:nvPr>
        </p:nvSpPr>
        <p:spPr>
          <a:xfrm>
            <a:off x="838200" y="365125"/>
            <a:ext cx="10515600" cy="498941"/>
          </a:xfrm>
        </p:spPr>
        <p:txBody>
          <a:bodyPr>
            <a:normAutofit fontScale="90000"/>
          </a:bodyPr>
          <a:lstStyle/>
          <a:p>
            <a:r>
              <a:rPr lang="en-US" dirty="0"/>
              <a:t>Challenge 0. Steps. Assign DNS name to the VM</a:t>
            </a:r>
          </a:p>
        </p:txBody>
      </p:sp>
      <p:pic>
        <p:nvPicPr>
          <p:cNvPr id="4" name="Picture 3">
            <a:extLst>
              <a:ext uri="{FF2B5EF4-FFF2-40B4-BE49-F238E27FC236}">
                <a16:creationId xmlns:a16="http://schemas.microsoft.com/office/drawing/2014/main" id="{D2BF25D9-D3AB-42B7-8FEC-6BC5A0E7F7D7}"/>
              </a:ext>
            </a:extLst>
          </p:cNvPr>
          <p:cNvPicPr>
            <a:picLocks noChangeAspect="1"/>
          </p:cNvPicPr>
          <p:nvPr/>
        </p:nvPicPr>
        <p:blipFill>
          <a:blip r:embed="rId2"/>
          <a:stretch>
            <a:fillRect/>
          </a:stretch>
        </p:blipFill>
        <p:spPr>
          <a:xfrm>
            <a:off x="1411492" y="1030785"/>
            <a:ext cx="8730884" cy="5462090"/>
          </a:xfrm>
          <a:prstGeom prst="rect">
            <a:avLst/>
          </a:prstGeom>
        </p:spPr>
      </p:pic>
    </p:spTree>
    <p:extLst>
      <p:ext uri="{BB962C8B-B14F-4D97-AF65-F5344CB8AC3E}">
        <p14:creationId xmlns:p14="http://schemas.microsoft.com/office/powerpoint/2010/main" val="278602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6620-8809-4657-8835-A7D68427A0C0}"/>
              </a:ext>
            </a:extLst>
          </p:cNvPr>
          <p:cNvSpPr>
            <a:spLocks noGrp="1"/>
          </p:cNvSpPr>
          <p:nvPr>
            <p:ph type="title"/>
          </p:nvPr>
        </p:nvSpPr>
        <p:spPr>
          <a:xfrm>
            <a:off x="838200" y="365126"/>
            <a:ext cx="10515600" cy="591220"/>
          </a:xfrm>
        </p:spPr>
        <p:txBody>
          <a:bodyPr>
            <a:noAutofit/>
          </a:bodyPr>
          <a:lstStyle/>
          <a:p>
            <a:r>
              <a:rPr lang="en-US" sz="4000" dirty="0"/>
              <a:t>Challenge 0: Environment Setup</a:t>
            </a:r>
          </a:p>
        </p:txBody>
      </p:sp>
      <p:sp>
        <p:nvSpPr>
          <p:cNvPr id="3" name="Content Placeholder 2">
            <a:extLst>
              <a:ext uri="{FF2B5EF4-FFF2-40B4-BE49-F238E27FC236}">
                <a16:creationId xmlns:a16="http://schemas.microsoft.com/office/drawing/2014/main" id="{667F4B11-FC81-4335-BDC5-1D004F772A21}"/>
              </a:ext>
            </a:extLst>
          </p:cNvPr>
          <p:cNvSpPr>
            <a:spLocks noGrp="1"/>
          </p:cNvSpPr>
          <p:nvPr>
            <p:ph idx="1"/>
          </p:nvPr>
        </p:nvSpPr>
        <p:spPr>
          <a:xfrm>
            <a:off x="729143" y="1079005"/>
            <a:ext cx="10515600" cy="4351338"/>
          </a:xfrm>
        </p:spPr>
        <p:txBody>
          <a:bodyPr>
            <a:normAutofit/>
          </a:bodyPr>
          <a:lstStyle/>
          <a:p>
            <a:r>
              <a:rPr lang="en-US" sz="2000" dirty="0"/>
              <a:t>Login to Jupiter server: http://(Server IP):8000</a:t>
            </a:r>
          </a:p>
          <a:p>
            <a:r>
              <a:rPr lang="en-US" sz="2000" dirty="0"/>
              <a:t>SSH to the VM with SSH client (like Putty: https://www.putty.org)</a:t>
            </a:r>
          </a:p>
          <a:p>
            <a:r>
              <a:rPr lang="en-US" sz="2000" dirty="0"/>
              <a:t>Clone git repository</a:t>
            </a:r>
            <a:r>
              <a:rPr lang="ru-RU" sz="2000" dirty="0"/>
              <a:t> (</a:t>
            </a:r>
            <a:r>
              <a:rPr lang="en-US" sz="2000" dirty="0"/>
              <a:t>https://github.com/vityabool/aiworkshop.git</a:t>
            </a:r>
            <a:r>
              <a:rPr lang="ru-RU" sz="2000" dirty="0"/>
              <a:t>)</a:t>
            </a:r>
            <a:r>
              <a:rPr lang="en-US" sz="2000" dirty="0"/>
              <a:t> to the local PC</a:t>
            </a:r>
          </a:p>
          <a:p>
            <a:r>
              <a:rPr lang="en-US" sz="2000" dirty="0"/>
              <a:t>Clone this git repository to DSVM into ~/notebooks</a:t>
            </a:r>
          </a:p>
          <a:p>
            <a:r>
              <a:rPr lang="en-US" sz="2000" dirty="0"/>
              <a:t>Unzip images. Run on the server shell: cd ~/notebooks/</a:t>
            </a:r>
            <a:r>
              <a:rPr lang="en-US" sz="2000" dirty="0" err="1"/>
              <a:t>aiworkshop</a:t>
            </a:r>
            <a:r>
              <a:rPr lang="en-US" sz="2000" dirty="0"/>
              <a:t>/data ; unzip gear_images.zip</a:t>
            </a:r>
            <a:endParaRPr lang="ru-RU" sz="2000" dirty="0">
              <a:highlight>
                <a:srgbClr val="00FF00"/>
              </a:highlight>
            </a:endParaRPr>
          </a:p>
        </p:txBody>
      </p:sp>
    </p:spTree>
    <p:extLst>
      <p:ext uri="{BB962C8B-B14F-4D97-AF65-F5344CB8AC3E}">
        <p14:creationId xmlns:p14="http://schemas.microsoft.com/office/powerpoint/2010/main" val="2957198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819D-217C-408F-9703-98F450C2AD31}"/>
              </a:ext>
            </a:extLst>
          </p:cNvPr>
          <p:cNvSpPr>
            <a:spLocks noGrp="1"/>
          </p:cNvSpPr>
          <p:nvPr>
            <p:ph type="title"/>
          </p:nvPr>
        </p:nvSpPr>
        <p:spPr>
          <a:xfrm>
            <a:off x="838200" y="365126"/>
            <a:ext cx="10515600" cy="675110"/>
          </a:xfrm>
        </p:spPr>
        <p:txBody>
          <a:bodyPr>
            <a:normAutofit fontScale="90000"/>
          </a:bodyPr>
          <a:lstStyle/>
          <a:p>
            <a:r>
              <a:rPr lang="en-US" dirty="0"/>
              <a:t>Challenge 0. Testing </a:t>
            </a:r>
            <a:r>
              <a:rPr lang="en-US" dirty="0" err="1"/>
              <a:t>Jupyter</a:t>
            </a:r>
            <a:r>
              <a:rPr lang="en-US" dirty="0"/>
              <a:t> with Python</a:t>
            </a:r>
          </a:p>
        </p:txBody>
      </p:sp>
      <p:pic>
        <p:nvPicPr>
          <p:cNvPr id="4" name="Picture 3">
            <a:extLst>
              <a:ext uri="{FF2B5EF4-FFF2-40B4-BE49-F238E27FC236}">
                <a16:creationId xmlns:a16="http://schemas.microsoft.com/office/drawing/2014/main" id="{D93953B6-90F7-4809-9CE9-F4799B3B5946}"/>
              </a:ext>
            </a:extLst>
          </p:cNvPr>
          <p:cNvPicPr>
            <a:picLocks noChangeAspect="1"/>
          </p:cNvPicPr>
          <p:nvPr/>
        </p:nvPicPr>
        <p:blipFill>
          <a:blip r:embed="rId2"/>
          <a:stretch>
            <a:fillRect/>
          </a:stretch>
        </p:blipFill>
        <p:spPr>
          <a:xfrm>
            <a:off x="1809488" y="1123278"/>
            <a:ext cx="8441859" cy="5093706"/>
          </a:xfrm>
          <a:prstGeom prst="rect">
            <a:avLst/>
          </a:prstGeom>
        </p:spPr>
      </p:pic>
    </p:spTree>
    <p:extLst>
      <p:ext uri="{BB962C8B-B14F-4D97-AF65-F5344CB8AC3E}">
        <p14:creationId xmlns:p14="http://schemas.microsoft.com/office/powerpoint/2010/main" val="1187575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2849</TotalTime>
  <Words>1193</Words>
  <Application>Microsoft Office PowerPoint</Application>
  <PresentationFormat>Widescreen</PresentationFormat>
  <Paragraphs>207</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Segoe UI</vt:lpstr>
      <vt:lpstr>Office Theme</vt:lpstr>
      <vt:lpstr>Azure AI Workshop     </vt:lpstr>
      <vt:lpstr>Challenge 0: Environment Setup</vt:lpstr>
      <vt:lpstr>Challenge 0. Steps</vt:lpstr>
      <vt:lpstr>Challenge 0. Steps. Create VM</vt:lpstr>
      <vt:lpstr>Challenge 0. Steps. Create VM</vt:lpstr>
      <vt:lpstr>Challenge 0. Steps. Create VM</vt:lpstr>
      <vt:lpstr>Challenge 0. Steps. Assign DNS name to the VM</vt:lpstr>
      <vt:lpstr>Challenge 0: Environment Setup</vt:lpstr>
      <vt:lpstr>Challenge 0. Testing Jupyter with Python</vt:lpstr>
      <vt:lpstr>Challenge 1. Azure Cognitive services</vt:lpstr>
      <vt:lpstr>Challenge 1. Solution</vt:lpstr>
      <vt:lpstr>Challenge 1. Solution</vt:lpstr>
      <vt:lpstr>Challenge 1.1 Azure Cognitive Services. Offline</vt:lpstr>
      <vt:lpstr>Challenge 1.1 Solution</vt:lpstr>
      <vt:lpstr>Challenge 2: Image preprocessing</vt:lpstr>
      <vt:lpstr>Challenge 3: scikit-learn</vt:lpstr>
      <vt:lpstr>Challenge 4: Convolutional Neural Networks</vt:lpstr>
      <vt:lpstr>Challenge 5. Making AI Operational </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Viktor Tsykunov</dc:creator>
  <cp:lastModifiedBy>Viktor Tsykunov</cp:lastModifiedBy>
  <cp:revision>21</cp:revision>
  <dcterms:created xsi:type="dcterms:W3CDTF">2018-10-03T08:27:11Z</dcterms:created>
  <dcterms:modified xsi:type="dcterms:W3CDTF">2018-10-29T12:42:25Z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vtsykun@microsoft.com</vt:lpwstr>
  </property>
  <property fmtid="{D5CDD505-2E9C-101B-9397-08002B2CF9AE}" pid="5" name="MSIP_Label_f42aa342-8706-4288-bd11-ebb85995028c_SetDate">
    <vt:lpwstr>2018-10-03T08:27:16.5246939Z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