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4073" r:id="rId4"/>
  </p:sldMasterIdLst>
  <p:notesMasterIdLst>
    <p:notesMasterId r:id="rId25"/>
  </p:notesMasterIdLst>
  <p:handoutMasterIdLst>
    <p:handoutMasterId r:id="rId26"/>
  </p:handoutMasterIdLst>
  <p:sldIdLst>
    <p:sldId id="436" r:id="rId5"/>
    <p:sldId id="329" r:id="rId6"/>
    <p:sldId id="445" r:id="rId7"/>
    <p:sldId id="446" r:id="rId8"/>
    <p:sldId id="444" r:id="rId9"/>
    <p:sldId id="390" r:id="rId10"/>
    <p:sldId id="447" r:id="rId11"/>
    <p:sldId id="448" r:id="rId12"/>
    <p:sldId id="449" r:id="rId13"/>
    <p:sldId id="450" r:id="rId14"/>
    <p:sldId id="451" r:id="rId15"/>
    <p:sldId id="452" r:id="rId16"/>
    <p:sldId id="442" r:id="rId17"/>
    <p:sldId id="453" r:id="rId18"/>
    <p:sldId id="455" r:id="rId19"/>
    <p:sldId id="427" r:id="rId20"/>
    <p:sldId id="429" r:id="rId21"/>
    <p:sldId id="431" r:id="rId22"/>
    <p:sldId id="456" r:id="rId23"/>
    <p:sldId id="435" r:id="rId24"/>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STARTERS" id="{ACC24B29-0CC7-491A-A98A-CF7CBDBE501E}">
          <p14:sldIdLst>
            <p14:sldId id="436"/>
            <p14:sldId id="329"/>
            <p14:sldId id="445"/>
            <p14:sldId id="446"/>
            <p14:sldId id="444"/>
            <p14:sldId id="390"/>
            <p14:sldId id="447"/>
            <p14:sldId id="448"/>
            <p14:sldId id="449"/>
            <p14:sldId id="450"/>
            <p14:sldId id="451"/>
            <p14:sldId id="452"/>
            <p14:sldId id="442"/>
            <p14:sldId id="453"/>
            <p14:sldId id="455"/>
            <p14:sldId id="427"/>
            <p14:sldId id="429"/>
            <p14:sldId id="431"/>
            <p14:sldId id="456"/>
            <p14:sldId id="435"/>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61C"/>
    <a:srgbClr val="75D1FF"/>
    <a:srgbClr val="0074AF"/>
    <a:srgbClr val="B7472A"/>
    <a:srgbClr val="7F7F7F"/>
    <a:srgbClr val="000000"/>
    <a:srgbClr val="E6E6E6"/>
    <a:srgbClr val="DC5924"/>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7477" autoAdjust="0"/>
  </p:normalViewPr>
  <p:slideViewPr>
    <p:cSldViewPr snapToGrid="0">
      <p:cViewPr varScale="1">
        <p:scale>
          <a:sx n="63" d="100"/>
          <a:sy n="63" d="100"/>
        </p:scale>
        <p:origin x="834" y="78"/>
      </p:cViewPr>
      <p:guideLst>
        <p:guide orient="horz" pos="2160"/>
        <p:guide pos="3840"/>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3/10/2023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3/10/2023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13757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43-E2BC-2FF3-126A-B380D82EB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36476-4448-D72E-9045-8562E495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91CC-099E-8BE3-115B-787BA648333F}"/>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9BD32B0A-EE34-D3C2-8A15-5C59302B2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A4877-FAA8-0EF6-CB50-3F3FA57D6345}"/>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40181783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7CC6-8F5D-4AD7-AD47-D1F6003F4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160D2-18BD-ACF0-6491-0380163DE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87BC-0ADA-5F69-B9F3-AA5F538D658A}"/>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E0BD7F72-2C11-BBB8-7EB5-5A9257A76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0FE0D-A074-8B42-0528-641EDFB9B8EB}"/>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87169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2082A-098F-6D04-D63F-9BC01C1C2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8BDA4-3892-91AE-0B47-A8F4172D2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ABB88-7EB9-6795-79BB-A2E8CD4432AC}"/>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D5917807-7742-2A64-E029-9AA9A90ED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1BDEA-6966-3BE8-1BC7-BD74CF0C4D64}"/>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105939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297968706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077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7903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15E-AB54-24E0-8368-BFDD8CBFC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36E5-8204-62C2-19B1-A8B1ECD64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A1B02-A3B6-85CE-92D0-8DBC4BA30A87}"/>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3EADC9BA-68B8-6ACC-880F-1782524EE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7C290-A147-F165-0933-5EFD6EB25F0A}"/>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79762648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470-2736-0E39-AA41-E764B05A3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D4507-1709-B1E1-AFBF-05641B6BE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E2F03-75AA-8A4F-1553-8780B8F2D3C3}"/>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53AE4DD8-E42B-E540-CB0D-5D78FCA0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02C4C-7948-92AC-5B19-CB0E2E2E9F25}"/>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06862347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847-F03F-2EAA-8A7D-8EBCAA8E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F0A7F-0DF9-BDDE-0F98-CD7A8CA06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B8D05-04B3-0A6E-2F01-632B071B8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C02D3-57B6-C645-46DB-01C687C36419}"/>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6" name="Footer Placeholder 5">
            <a:extLst>
              <a:ext uri="{FF2B5EF4-FFF2-40B4-BE49-F238E27FC236}">
                <a16:creationId xmlns:a16="http://schemas.microsoft.com/office/drawing/2014/main" id="{B6982203-CDC9-1CD8-863A-00B7DD942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20951-C69A-7783-FFE0-1A6904CFB766}"/>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7771949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C1B-A096-9958-E2ED-4C7E42BB8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A6525-2054-448E-FD62-7BBBB4BA3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B4EE-BD64-09D5-F081-A26BBF56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B36DD-F285-E4D7-519D-8BB5149C7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5A1BD-53CA-EC9D-0696-E8D350F82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315993-900B-8CB9-BFE1-748E396069D7}"/>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8" name="Footer Placeholder 7">
            <a:extLst>
              <a:ext uri="{FF2B5EF4-FFF2-40B4-BE49-F238E27FC236}">
                <a16:creationId xmlns:a16="http://schemas.microsoft.com/office/drawing/2014/main" id="{9CCCD86A-9D30-D586-0426-3EBF91AC9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D9C05-52CE-EBEC-D153-1C77B994D047}"/>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0151044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1C4-8D94-7475-01AF-7034460B28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3F4F5-CD78-0A89-4E0B-33B3A5BFB286}"/>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4" name="Footer Placeholder 3">
            <a:extLst>
              <a:ext uri="{FF2B5EF4-FFF2-40B4-BE49-F238E27FC236}">
                <a16:creationId xmlns:a16="http://schemas.microsoft.com/office/drawing/2014/main" id="{05CD6F03-7AD9-976C-ADE5-AC4C6D42D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F9640-ADD8-11D2-5E3D-146D4296E9F3}"/>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76422347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3B8A-DA4A-4BF2-830E-D47AA719DEC4}"/>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3" name="Footer Placeholder 2">
            <a:extLst>
              <a:ext uri="{FF2B5EF4-FFF2-40B4-BE49-F238E27FC236}">
                <a16:creationId xmlns:a16="http://schemas.microsoft.com/office/drawing/2014/main" id="{636F1F51-B2A9-AD2B-E0D5-D568C66E0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BA550-1DAA-9135-B7D3-3EB6D962E37A}"/>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41920051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B77-5D03-D825-B5C9-C924D0298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4B7FC-06B4-DB5C-B513-91423AF47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8168E-62C1-0213-62A2-F49176C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90B5E-070D-AE7F-867C-6C2B0D57F36A}"/>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6" name="Footer Placeholder 5">
            <a:extLst>
              <a:ext uri="{FF2B5EF4-FFF2-40B4-BE49-F238E27FC236}">
                <a16:creationId xmlns:a16="http://schemas.microsoft.com/office/drawing/2014/main" id="{3B6C6D81-2328-CB5D-5E7A-1BBB8610E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63932-9EDF-2DBB-6C7F-D742BE548A77}"/>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581977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E838-B564-CD78-D33A-39F73A13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965C18-33D8-0F38-788E-DD8F9666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A716C-DC40-D562-33A3-515962534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3A6FF-3DD5-196F-425A-7AD6F24809B8}"/>
              </a:ext>
            </a:extLst>
          </p:cNvPr>
          <p:cNvSpPr>
            <a:spLocks noGrp="1"/>
          </p:cNvSpPr>
          <p:nvPr>
            <p:ph type="dt" sz="half" idx="10"/>
          </p:nvPr>
        </p:nvSpPr>
        <p:spPr/>
        <p:txBody>
          <a:bodyPr/>
          <a:lstStyle/>
          <a:p>
            <a:fld id="{01314665-B9A8-41E9-B3A4-C053C568652A}" type="datetimeFigureOut">
              <a:rPr lang="en-IN" smtClean="0"/>
              <a:t>10-03-2023</a:t>
            </a:fld>
            <a:endParaRPr lang="en-IN"/>
          </a:p>
        </p:txBody>
      </p:sp>
      <p:sp>
        <p:nvSpPr>
          <p:cNvPr id="6" name="Footer Placeholder 5">
            <a:extLst>
              <a:ext uri="{FF2B5EF4-FFF2-40B4-BE49-F238E27FC236}">
                <a16:creationId xmlns:a16="http://schemas.microsoft.com/office/drawing/2014/main" id="{7078048F-9A23-E85C-1738-8BA8F0CC4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ADBA9-5BC4-51D3-3977-0AA873B362A5}"/>
              </a:ext>
            </a:extLst>
          </p:cNvPr>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229929569"/>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CAD0-4E9C-BB1D-A50C-40CEEF5CF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7E04A-6249-B1CD-2576-0C4E5CC21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2531-9347-1C01-0F5A-6C3B4404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14665-B9A8-41E9-B3A4-C053C568652A}" type="datetimeFigureOut">
              <a:rPr lang="en-IN" smtClean="0"/>
              <a:t>10-03-2023</a:t>
            </a:fld>
            <a:endParaRPr lang="en-IN"/>
          </a:p>
        </p:txBody>
      </p:sp>
      <p:sp>
        <p:nvSpPr>
          <p:cNvPr id="5" name="Footer Placeholder 4">
            <a:extLst>
              <a:ext uri="{FF2B5EF4-FFF2-40B4-BE49-F238E27FC236}">
                <a16:creationId xmlns:a16="http://schemas.microsoft.com/office/drawing/2014/main" id="{93D60165-02E4-68E2-A12E-956170CBC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C695E1-7615-8F08-80CB-CEAB2B6C5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66634968"/>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8" r:id="rId14"/>
    <p:sldLayoutId id="2147483712" r:id="rId15"/>
    <p:sldLayoutId id="2147483749" r:id="rId16"/>
    <p:sldLayoutId id="2147483750" r:id="rId17"/>
    <p:sldLayoutId id="2147483752" r:id="rId18"/>
    <p:sldLayoutId id="2147483674" r:id="rId19"/>
    <p:sldLayoutId id="2147483721" r:id="rId20"/>
    <p:sldLayoutId id="2147483732" r:id="rId21"/>
    <p:sldLayoutId id="2147483730" r:id="rId22"/>
    <p:sldLayoutId id="2147483716" r:id="rId23"/>
    <p:sldLayoutId id="2147483735" r:id="rId24"/>
    <p:sldLayoutId id="2147483700" r:id="rId25"/>
    <p:sldLayoutId id="2147483701" r:id="rId26"/>
    <p:sldLayoutId id="2147483736" r:id="rId27"/>
    <p:sldLayoutId id="2147483733" r:id="rId28"/>
    <p:sldLayoutId id="2147483741" r:id="rId29"/>
    <p:sldLayoutId id="2147483727" r:id="rId30"/>
    <p:sldLayoutId id="2147483719" r:id="rId31"/>
    <p:sldLayoutId id="2147483748" r:id="rId32"/>
    <p:sldLayoutId id="2147483753" r:id="rId33"/>
    <p:sldLayoutId id="2147483745" r:id="rId34"/>
    <p:sldLayoutId id="2147483737" r:id="rId3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aphical user interface, text&#10;&#10;Description automatically generated">
            <a:extLst>
              <a:ext uri="{FF2B5EF4-FFF2-40B4-BE49-F238E27FC236}">
                <a16:creationId xmlns:a16="http://schemas.microsoft.com/office/drawing/2014/main" id="{8B90FF27-D3E5-4EA1-9FB1-CC25617F054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6828" b="6828"/>
          <a:stretch>
            <a:fillRect/>
          </a:stretch>
        </p:blipFill>
        <p:spPr>
          <a:xfrm>
            <a:off x="2052579" y="11506"/>
            <a:ext cx="10881360" cy="6819000"/>
          </a:xfrm>
        </p:spPr>
      </p:pic>
      <p:sp>
        <p:nvSpPr>
          <p:cNvPr id="3" name="Slide Number Placeholder 2">
            <a:extLst>
              <a:ext uri="{FF2B5EF4-FFF2-40B4-BE49-F238E27FC236}">
                <a16:creationId xmlns:a16="http://schemas.microsoft.com/office/drawing/2014/main" id="{EA3545B9-48D8-466E-AA0D-E23B5744BABC}"/>
              </a:ext>
            </a:extLst>
          </p:cNvPr>
          <p:cNvSpPr>
            <a:spLocks noGrp="1"/>
          </p:cNvSpPr>
          <p:nvPr>
            <p:ph type="sldNum" sz="quarter" idx="12"/>
          </p:nvPr>
        </p:nvSpPr>
        <p:spPr/>
        <p:txBody>
          <a:bodyPr/>
          <a:lstStyle/>
          <a:p>
            <a:fld id="{5AE1514C-5E56-4738-A1FF-4B1CFD2A3E36}" type="slidenum">
              <a:rPr lang="en-US" smtClean="0"/>
              <a:t>1</a:t>
            </a:fld>
            <a:endParaRPr lang="en-US" dirty="0"/>
          </a:p>
        </p:txBody>
      </p:sp>
      <p:sp>
        <p:nvSpPr>
          <p:cNvPr id="11" name="Text Placeholder 7">
            <a:extLst>
              <a:ext uri="{FF2B5EF4-FFF2-40B4-BE49-F238E27FC236}">
                <a16:creationId xmlns:a16="http://schemas.microsoft.com/office/drawing/2014/main" id="{CF8A5176-013A-40EC-A5BA-CEC74D09D3B4}"/>
              </a:ext>
            </a:extLst>
          </p:cNvPr>
          <p:cNvSpPr>
            <a:spLocks noGrp="1"/>
          </p:cNvSpPr>
          <p:nvPr>
            <p:ph type="body" sz="quarter" idx="13"/>
          </p:nvPr>
        </p:nvSpPr>
        <p:spPr>
          <a:xfrm>
            <a:off x="0" y="4434840"/>
            <a:ext cx="2407920" cy="2384160"/>
          </a:xfrm>
        </p:spPr>
        <p:txBody>
          <a:bodyPr>
            <a:normAutofit/>
          </a:bodyPr>
          <a:lstStyle/>
          <a:p>
            <a:pPr marL="0" indent="0">
              <a:buNone/>
            </a:pPr>
            <a:endParaRPr lang="en-US" sz="2400" b="1" u="sng" dirty="0">
              <a:latin typeface="AR DESTINE"/>
            </a:endParaRPr>
          </a:p>
          <a:p>
            <a:pPr marL="0" indent="0">
              <a:buNone/>
            </a:pPr>
            <a:endParaRPr lang="en-US" sz="2400" b="1" u="sng" dirty="0">
              <a:latin typeface="AR DESTINE"/>
            </a:endParaRPr>
          </a:p>
          <a:p>
            <a:pPr marL="0" indent="0">
              <a:buNone/>
            </a:pPr>
            <a:endParaRPr lang="en-US" sz="2400" dirty="0"/>
          </a:p>
        </p:txBody>
      </p:sp>
    </p:spTree>
    <p:extLst>
      <p:ext uri="{BB962C8B-B14F-4D97-AF65-F5344CB8AC3E}">
        <p14:creationId xmlns:p14="http://schemas.microsoft.com/office/powerpoint/2010/main" val="360950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C825FC-7572-908A-A687-5D572E9FB6D3}"/>
              </a:ext>
            </a:extLst>
          </p:cNvPr>
          <p:cNvSpPr>
            <a:spLocks noGrp="1"/>
          </p:cNvSpPr>
          <p:nvPr>
            <p:ph type="sldNum" sz="quarter" idx="12"/>
          </p:nvPr>
        </p:nvSpPr>
        <p:spPr/>
        <p:txBody>
          <a:bodyPr/>
          <a:lstStyle/>
          <a:p>
            <a:fld id="{4997E989-D798-4C62-8E93-3D2D613C2488}" type="slidenum">
              <a:rPr lang="en-US" smtClean="0"/>
              <a:pPr/>
              <a:t>10</a:t>
            </a:fld>
            <a:endParaRPr lang="en-US" dirty="0"/>
          </a:p>
        </p:txBody>
      </p:sp>
      <p:sp>
        <p:nvSpPr>
          <p:cNvPr id="7" name="Rectangle 6">
            <a:extLst>
              <a:ext uri="{FF2B5EF4-FFF2-40B4-BE49-F238E27FC236}">
                <a16:creationId xmlns:a16="http://schemas.microsoft.com/office/drawing/2014/main" id="{D785B975-1E69-0274-F75C-4EBA7F269872}"/>
              </a:ext>
            </a:extLst>
          </p:cNvPr>
          <p:cNvSpPr/>
          <p:nvPr/>
        </p:nvSpPr>
        <p:spPr>
          <a:xfrm>
            <a:off x="0" y="0"/>
            <a:ext cx="9060738" cy="510988"/>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EDA - SUBPLOTS GRAPHS</a:t>
            </a:r>
          </a:p>
        </p:txBody>
      </p:sp>
      <p:pic>
        <p:nvPicPr>
          <p:cNvPr id="9" name="Picture 8">
            <a:extLst>
              <a:ext uri="{FF2B5EF4-FFF2-40B4-BE49-F238E27FC236}">
                <a16:creationId xmlns:a16="http://schemas.microsoft.com/office/drawing/2014/main" id="{27692F51-19D6-B817-2BC9-1D37EC602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565"/>
            <a:ext cx="9030258" cy="5287034"/>
          </a:xfrm>
          <a:prstGeom prst="rect">
            <a:avLst/>
          </a:prstGeom>
        </p:spPr>
      </p:pic>
      <p:sp>
        <p:nvSpPr>
          <p:cNvPr id="10" name="TextBox 9">
            <a:extLst>
              <a:ext uri="{FF2B5EF4-FFF2-40B4-BE49-F238E27FC236}">
                <a16:creationId xmlns:a16="http://schemas.microsoft.com/office/drawing/2014/main" id="{05D25861-C3EE-4061-1DA2-057F20CCBD67}"/>
              </a:ext>
            </a:extLst>
          </p:cNvPr>
          <p:cNvSpPr txBox="1"/>
          <p:nvPr/>
        </p:nvSpPr>
        <p:spPr>
          <a:xfrm>
            <a:off x="9060738" y="136525"/>
            <a:ext cx="2743200" cy="2308324"/>
          </a:xfrm>
          <a:prstGeom prst="rect">
            <a:avLst/>
          </a:prstGeom>
          <a:noFill/>
        </p:spPr>
        <p:txBody>
          <a:bodyPr wrap="square" rtlCol="0">
            <a:spAutoFit/>
          </a:bodyPr>
          <a:lstStyle/>
          <a:p>
            <a:r>
              <a:rPr lang="en-US" dirty="0"/>
              <a:t>Gender vs. Attrition:</a:t>
            </a:r>
          </a:p>
          <a:p>
            <a:endParaRPr lang="en-US" dirty="0"/>
          </a:p>
          <a:p>
            <a:r>
              <a:rPr lang="en-US" dirty="0"/>
              <a:t>* Male: 83% of employees have not left the company, 17% have left</a:t>
            </a:r>
          </a:p>
          <a:p>
            <a:r>
              <a:rPr lang="en-US" dirty="0"/>
              <a:t>* Female: 85% of employees have not left the company, 15% have left</a:t>
            </a:r>
          </a:p>
        </p:txBody>
      </p:sp>
      <p:sp>
        <p:nvSpPr>
          <p:cNvPr id="11" name="TextBox 10">
            <a:extLst>
              <a:ext uri="{FF2B5EF4-FFF2-40B4-BE49-F238E27FC236}">
                <a16:creationId xmlns:a16="http://schemas.microsoft.com/office/drawing/2014/main" id="{F5536FCD-51B8-6AAD-0E79-CFF074E8A3CF}"/>
              </a:ext>
            </a:extLst>
          </p:cNvPr>
          <p:cNvSpPr txBox="1"/>
          <p:nvPr/>
        </p:nvSpPr>
        <p:spPr>
          <a:xfrm>
            <a:off x="9220200" y="2713355"/>
            <a:ext cx="2743200" cy="3416320"/>
          </a:xfrm>
          <a:prstGeom prst="rect">
            <a:avLst/>
          </a:prstGeom>
          <a:noFill/>
        </p:spPr>
        <p:txBody>
          <a:bodyPr wrap="square" rtlCol="0">
            <a:spAutoFit/>
          </a:bodyPr>
          <a:lstStyle/>
          <a:p>
            <a:r>
              <a:rPr lang="en-US"/>
              <a:t>Business Travel vs. Attrition:</a:t>
            </a:r>
          </a:p>
          <a:p>
            <a:endParaRPr lang="en-US"/>
          </a:p>
          <a:p>
            <a:r>
              <a:rPr lang="en-US"/>
              <a:t>* Non-Travel: 92% of employees have not left the company, 8% have left</a:t>
            </a:r>
          </a:p>
          <a:p>
            <a:r>
              <a:rPr lang="en-US"/>
              <a:t>* Travel_Rarely: 85% of employees have not left the company, 15% have left</a:t>
            </a:r>
          </a:p>
          <a:p>
            <a:r>
              <a:rPr lang="en-US"/>
              <a:t>* Travel_Frequently: 73% of employees have not left the company, 27% have left</a:t>
            </a:r>
            <a:endParaRPr lang="en-US" dirty="0"/>
          </a:p>
        </p:txBody>
      </p:sp>
    </p:spTree>
    <p:extLst>
      <p:ext uri="{BB962C8B-B14F-4D97-AF65-F5344CB8AC3E}">
        <p14:creationId xmlns:p14="http://schemas.microsoft.com/office/powerpoint/2010/main" val="248969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9E5057-CEE7-5940-B0C7-5A360D082DA7}"/>
              </a:ext>
            </a:extLst>
          </p:cNvPr>
          <p:cNvSpPr>
            <a:spLocks noGrp="1"/>
          </p:cNvSpPr>
          <p:nvPr>
            <p:ph type="sldNum" sz="quarter" idx="12"/>
          </p:nvPr>
        </p:nvSpPr>
        <p:spPr/>
        <p:txBody>
          <a:bodyPr/>
          <a:lstStyle/>
          <a:p>
            <a:fld id="{4997E989-D798-4C62-8E93-3D2D613C2488}" type="slidenum">
              <a:rPr lang="en-US" smtClean="0"/>
              <a:pPr/>
              <a:t>11</a:t>
            </a:fld>
            <a:endParaRPr lang="en-US" dirty="0"/>
          </a:p>
        </p:txBody>
      </p:sp>
      <p:sp>
        <p:nvSpPr>
          <p:cNvPr id="4" name="Rectangle 3">
            <a:extLst>
              <a:ext uri="{FF2B5EF4-FFF2-40B4-BE49-F238E27FC236}">
                <a16:creationId xmlns:a16="http://schemas.microsoft.com/office/drawing/2014/main" id="{AE18F216-3F52-2CA7-847A-8AF07CCF912B}"/>
              </a:ext>
            </a:extLst>
          </p:cNvPr>
          <p:cNvSpPr/>
          <p:nvPr/>
        </p:nvSpPr>
        <p:spPr>
          <a:xfrm>
            <a:off x="0" y="0"/>
            <a:ext cx="8610600" cy="534035"/>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EDA - PIE PLOTS </a:t>
            </a:r>
          </a:p>
        </p:txBody>
      </p:sp>
      <p:pic>
        <p:nvPicPr>
          <p:cNvPr id="8" name="Picture 7">
            <a:extLst>
              <a:ext uri="{FF2B5EF4-FFF2-40B4-BE49-F238E27FC236}">
                <a16:creationId xmlns:a16="http://schemas.microsoft.com/office/drawing/2014/main" id="{3477205F-00E0-74C2-DD75-E0618185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 y="534036"/>
            <a:ext cx="8732520" cy="6323964"/>
          </a:xfrm>
          <a:prstGeom prst="rect">
            <a:avLst/>
          </a:prstGeom>
        </p:spPr>
      </p:pic>
      <p:sp>
        <p:nvSpPr>
          <p:cNvPr id="9" name="TextBox 8">
            <a:extLst>
              <a:ext uri="{FF2B5EF4-FFF2-40B4-BE49-F238E27FC236}">
                <a16:creationId xmlns:a16="http://schemas.microsoft.com/office/drawing/2014/main" id="{FA5B2928-7614-243D-5BDF-388D8E06A0AB}"/>
              </a:ext>
            </a:extLst>
          </p:cNvPr>
          <p:cNvSpPr txBox="1"/>
          <p:nvPr/>
        </p:nvSpPr>
        <p:spPr>
          <a:xfrm>
            <a:off x="8854440" y="0"/>
            <a:ext cx="3230880" cy="4401205"/>
          </a:xfrm>
          <a:prstGeom prst="rect">
            <a:avLst/>
          </a:prstGeom>
          <a:noFill/>
        </p:spPr>
        <p:txBody>
          <a:bodyPr wrap="square" rtlCol="0">
            <a:spAutoFit/>
          </a:bodyPr>
          <a:lstStyle/>
          <a:p>
            <a:r>
              <a:rPr lang="en-US" sz="2000" b="1" dirty="0"/>
              <a:t>Education Field vs. Attrition:</a:t>
            </a:r>
          </a:p>
          <a:p>
            <a:endParaRPr lang="en-US" sz="2000" b="1" dirty="0"/>
          </a:p>
          <a:p>
            <a:r>
              <a:rPr lang="en-US" sz="2000" b="1" dirty="0"/>
              <a:t>* Life Sciences: 85% of employees have not left the company, 15% have left</a:t>
            </a:r>
          </a:p>
          <a:p>
            <a:r>
              <a:rPr lang="en-US" sz="2000" b="1" dirty="0"/>
              <a:t>* Medical: 86% of employees have not left the company, 14% have left</a:t>
            </a:r>
          </a:p>
          <a:p>
            <a:r>
              <a:rPr lang="en-US" sz="2000" b="1" dirty="0"/>
              <a:t>* Marketing: 76% of employees have not left the company, 24% have left</a:t>
            </a:r>
          </a:p>
          <a:p>
            <a:r>
              <a:rPr lang="en-US" sz="2000" b="1" dirty="0"/>
              <a:t>* Technical Degree: 75% of employees have not left the company, 25% have left</a:t>
            </a:r>
          </a:p>
        </p:txBody>
      </p:sp>
    </p:spTree>
    <p:extLst>
      <p:ext uri="{BB962C8B-B14F-4D97-AF65-F5344CB8AC3E}">
        <p14:creationId xmlns:p14="http://schemas.microsoft.com/office/powerpoint/2010/main" val="357559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44DC28-12F3-B3F1-D8BB-37D0745F4849}"/>
              </a:ext>
            </a:extLst>
          </p:cNvPr>
          <p:cNvSpPr>
            <a:spLocks noGrp="1"/>
          </p:cNvSpPr>
          <p:nvPr>
            <p:ph type="sldNum" sz="quarter" idx="12"/>
          </p:nvPr>
        </p:nvSpPr>
        <p:spPr/>
        <p:txBody>
          <a:bodyPr/>
          <a:lstStyle/>
          <a:p>
            <a:fld id="{4997E989-D798-4C62-8E93-3D2D613C2488}" type="slidenum">
              <a:rPr lang="en-US" smtClean="0"/>
              <a:pPr/>
              <a:t>12</a:t>
            </a:fld>
            <a:endParaRPr lang="en-US" dirty="0"/>
          </a:p>
        </p:txBody>
      </p:sp>
      <p:sp>
        <p:nvSpPr>
          <p:cNvPr id="4" name="Rectangle 3">
            <a:extLst>
              <a:ext uri="{FF2B5EF4-FFF2-40B4-BE49-F238E27FC236}">
                <a16:creationId xmlns:a16="http://schemas.microsoft.com/office/drawing/2014/main" id="{C822F3AD-DCD2-7AD1-8AAE-8E8DD618DE9E}"/>
              </a:ext>
            </a:extLst>
          </p:cNvPr>
          <p:cNvSpPr/>
          <p:nvPr/>
        </p:nvSpPr>
        <p:spPr>
          <a:xfrm>
            <a:off x="0" y="0"/>
            <a:ext cx="9723120" cy="534035"/>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EDA - HEATMAP</a:t>
            </a:r>
          </a:p>
        </p:txBody>
      </p:sp>
      <p:pic>
        <p:nvPicPr>
          <p:cNvPr id="5" name="Picture 4" descr="Chart&#10;&#10;Description automatically generated">
            <a:extLst>
              <a:ext uri="{FF2B5EF4-FFF2-40B4-BE49-F238E27FC236}">
                <a16:creationId xmlns:a16="http://schemas.microsoft.com/office/drawing/2014/main" id="{58200C89-143A-E672-CC60-6E07B837F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4378"/>
            <a:ext cx="9570720" cy="5974534"/>
          </a:xfrm>
          <a:prstGeom prst="rect">
            <a:avLst/>
          </a:prstGeom>
        </p:spPr>
      </p:pic>
      <p:sp>
        <p:nvSpPr>
          <p:cNvPr id="6" name="TextBox 5">
            <a:extLst>
              <a:ext uri="{FF2B5EF4-FFF2-40B4-BE49-F238E27FC236}">
                <a16:creationId xmlns:a16="http://schemas.microsoft.com/office/drawing/2014/main" id="{757634A2-9A8D-24EC-9A75-60D465121286}"/>
              </a:ext>
            </a:extLst>
          </p:cNvPr>
          <p:cNvSpPr txBox="1"/>
          <p:nvPr/>
        </p:nvSpPr>
        <p:spPr>
          <a:xfrm>
            <a:off x="9707880" y="-30343"/>
            <a:ext cx="2484120" cy="7294305"/>
          </a:xfrm>
          <a:prstGeom prst="rect">
            <a:avLst/>
          </a:prstGeom>
          <a:noFill/>
        </p:spPr>
        <p:txBody>
          <a:bodyPr wrap="square" rtlCol="0">
            <a:spAutoFit/>
          </a:bodyPr>
          <a:lstStyle/>
          <a:p>
            <a:r>
              <a:rPr lang="en-US" b="1" dirty="0"/>
              <a:t>Correlation between Monthly Income and Job Level is 0.95. This is a very high correlation.</a:t>
            </a:r>
          </a:p>
          <a:p>
            <a:endParaRPr lang="en-US" b="1" dirty="0"/>
          </a:p>
          <a:p>
            <a:r>
              <a:rPr lang="en-US" b="1" dirty="0"/>
              <a:t>Correlation between Total Working Years and Job </a:t>
            </a:r>
            <a:r>
              <a:rPr lang="en-US" sz="1600" b="1" dirty="0"/>
              <a:t>Level</a:t>
            </a:r>
            <a:r>
              <a:rPr lang="en-US" b="1" dirty="0"/>
              <a:t> is 0.78 which is also very close to 0.80.</a:t>
            </a:r>
          </a:p>
          <a:p>
            <a:endParaRPr lang="en-US" b="1" dirty="0"/>
          </a:p>
          <a:p>
            <a:r>
              <a:rPr lang="en-US" b="1" dirty="0"/>
              <a:t>Correlation between Total Working Years and Monthly Income is 0.77 which is also very close to 0.80.</a:t>
            </a:r>
          </a:p>
          <a:p>
            <a:endParaRPr lang="en-US" b="1" dirty="0"/>
          </a:p>
          <a:p>
            <a:r>
              <a:rPr lang="en-US" b="1" dirty="0"/>
              <a:t>Correlation between Years At company and </a:t>
            </a:r>
            <a:r>
              <a:rPr lang="en-US" b="1" dirty="0" err="1"/>
              <a:t>YearsAtcompanyManager</a:t>
            </a:r>
            <a:r>
              <a:rPr lang="en-US" b="1" dirty="0"/>
              <a:t> is 0.77 which is also very close to 0.80.</a:t>
            </a:r>
          </a:p>
          <a:p>
            <a:endParaRPr lang="en-US" b="1" dirty="0"/>
          </a:p>
          <a:p>
            <a:r>
              <a:rPr lang="en-US" b="1" dirty="0"/>
              <a:t>All other variables seem to have a correlation which is less than 0.80</a:t>
            </a:r>
            <a:endParaRPr lang="en-IN" b="1" dirty="0"/>
          </a:p>
        </p:txBody>
      </p:sp>
    </p:spTree>
    <p:extLst>
      <p:ext uri="{BB962C8B-B14F-4D97-AF65-F5344CB8AC3E}">
        <p14:creationId xmlns:p14="http://schemas.microsoft.com/office/powerpoint/2010/main" val="172460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B705-C305-4963-9667-4BB215907625}"/>
              </a:ext>
            </a:extLst>
          </p:cNvPr>
          <p:cNvSpPr>
            <a:spLocks noGrp="1"/>
          </p:cNvSpPr>
          <p:nvPr>
            <p:ph type="title"/>
          </p:nvPr>
        </p:nvSpPr>
        <p:spPr>
          <a:xfrm>
            <a:off x="838200" y="365125"/>
            <a:ext cx="4648200" cy="4156541"/>
          </a:xfrm>
        </p:spPr>
        <p:txBody>
          <a:bodyPr/>
          <a:lstStyle/>
          <a:p>
            <a:r>
              <a:rPr lang="en-US" b="1" kern="1200" dirty="0">
                <a:latin typeface="Times New Roman" panose="02020603050405020304" pitchFamily="18" charset="0"/>
                <a:cs typeface="Times New Roman" panose="02020603050405020304" pitchFamily="18" charset="0"/>
              </a:rPr>
              <a:t>Machine Learning Models</a:t>
            </a: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8182FDD-2B61-497D-837B-C85F4B3CA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65357"/>
            <a:ext cx="4457595" cy="3561652"/>
          </a:xfrm>
        </p:spPr>
      </p:pic>
      <p:sp>
        <p:nvSpPr>
          <p:cNvPr id="4" name="Slide Number Placeholder 3">
            <a:extLst>
              <a:ext uri="{FF2B5EF4-FFF2-40B4-BE49-F238E27FC236}">
                <a16:creationId xmlns:a16="http://schemas.microsoft.com/office/drawing/2014/main" id="{2D2D4A70-DCC0-492A-8379-862A62AA11E0}"/>
              </a:ext>
            </a:extLst>
          </p:cNvPr>
          <p:cNvSpPr>
            <a:spLocks noGrp="1"/>
          </p:cNvSpPr>
          <p:nvPr>
            <p:ph type="sldNum" sz="quarter" idx="12"/>
          </p:nvPr>
        </p:nvSpPr>
        <p:spPr/>
        <p:txBody>
          <a:bodyPr/>
          <a:lstStyle/>
          <a:p>
            <a:fld id="{4997E989-D798-4C62-8E93-3D2D613C2488}" type="slidenum">
              <a:rPr lang="en-US" smtClean="0"/>
              <a:pPr/>
              <a:t>13</a:t>
            </a:fld>
            <a:endParaRPr lang="en-US" dirty="0"/>
          </a:p>
        </p:txBody>
      </p:sp>
    </p:spTree>
    <p:extLst>
      <p:ext uri="{BB962C8B-B14F-4D97-AF65-F5344CB8AC3E}">
        <p14:creationId xmlns:p14="http://schemas.microsoft.com/office/powerpoint/2010/main" val="108128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F330BA-66FD-D3A0-7760-54E0D2EFDFEC}"/>
              </a:ext>
            </a:extLst>
          </p:cNvPr>
          <p:cNvSpPr>
            <a:spLocks noGrp="1"/>
          </p:cNvSpPr>
          <p:nvPr>
            <p:ph type="sldNum" sz="quarter" idx="12"/>
          </p:nvPr>
        </p:nvSpPr>
        <p:spPr/>
        <p:txBody>
          <a:bodyPr/>
          <a:lstStyle/>
          <a:p>
            <a:fld id="{4997E989-D798-4C62-8E93-3D2D613C2488}" type="slidenum">
              <a:rPr lang="en-US" smtClean="0"/>
              <a:pPr/>
              <a:t>14</a:t>
            </a:fld>
            <a:endParaRPr lang="en-US" dirty="0"/>
          </a:p>
        </p:txBody>
      </p:sp>
      <p:sp>
        <p:nvSpPr>
          <p:cNvPr id="5" name="Title 4">
            <a:extLst>
              <a:ext uri="{FF2B5EF4-FFF2-40B4-BE49-F238E27FC236}">
                <a16:creationId xmlns:a16="http://schemas.microsoft.com/office/drawing/2014/main" id="{DED18C86-14EB-9439-7172-903C7544D5B9}"/>
              </a:ext>
            </a:extLst>
          </p:cNvPr>
          <p:cNvSpPr>
            <a:spLocks noGrp="1"/>
          </p:cNvSpPr>
          <p:nvPr>
            <p:ph type="title"/>
          </p:nvPr>
        </p:nvSpPr>
        <p:spPr>
          <a:xfrm>
            <a:off x="0" y="0"/>
            <a:ext cx="10578141" cy="497541"/>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IMPORTING LIBRARIES MACHINE LEARNING</a:t>
            </a:r>
          </a:p>
        </p:txBody>
      </p:sp>
      <p:pic>
        <p:nvPicPr>
          <p:cNvPr id="17" name="Picture 16">
            <a:extLst>
              <a:ext uri="{FF2B5EF4-FFF2-40B4-BE49-F238E27FC236}">
                <a16:creationId xmlns:a16="http://schemas.microsoft.com/office/drawing/2014/main" id="{D731564C-3BE9-97A9-700C-3951E7AF5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4" y="497541"/>
            <a:ext cx="10578141" cy="3536577"/>
          </a:xfrm>
          <a:prstGeom prst="rect">
            <a:avLst/>
          </a:prstGeom>
        </p:spPr>
      </p:pic>
      <p:pic>
        <p:nvPicPr>
          <p:cNvPr id="29" name="Picture 28">
            <a:extLst>
              <a:ext uri="{FF2B5EF4-FFF2-40B4-BE49-F238E27FC236}">
                <a16:creationId xmlns:a16="http://schemas.microsoft.com/office/drawing/2014/main" id="{641A0966-B116-6698-2B54-FC1B87587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48" y="4034118"/>
            <a:ext cx="11187952" cy="2180478"/>
          </a:xfrm>
          <a:prstGeom prst="rect">
            <a:avLst/>
          </a:prstGeom>
        </p:spPr>
      </p:pic>
    </p:spTree>
    <p:extLst>
      <p:ext uri="{BB962C8B-B14F-4D97-AF65-F5344CB8AC3E}">
        <p14:creationId xmlns:p14="http://schemas.microsoft.com/office/powerpoint/2010/main" val="139346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7FAEB-F82F-229D-70A8-4DD52EFA4529}"/>
              </a:ext>
            </a:extLst>
          </p:cNvPr>
          <p:cNvSpPr>
            <a:spLocks noGrp="1"/>
          </p:cNvSpPr>
          <p:nvPr>
            <p:ph type="sldNum" sz="quarter" idx="12"/>
          </p:nvPr>
        </p:nvSpPr>
        <p:spPr/>
        <p:txBody>
          <a:bodyPr/>
          <a:lstStyle/>
          <a:p>
            <a:fld id="{4997E989-D798-4C62-8E93-3D2D613C2488}" type="slidenum">
              <a:rPr lang="en-US" smtClean="0"/>
              <a:pPr/>
              <a:t>15</a:t>
            </a:fld>
            <a:endParaRPr lang="en-US" dirty="0"/>
          </a:p>
        </p:txBody>
      </p:sp>
      <p:pic>
        <p:nvPicPr>
          <p:cNvPr id="5" name="Picture 4">
            <a:extLst>
              <a:ext uri="{FF2B5EF4-FFF2-40B4-BE49-F238E27FC236}">
                <a16:creationId xmlns:a16="http://schemas.microsoft.com/office/drawing/2014/main" id="{F620E541-78C1-127E-DD42-87CEB8287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050" y="4648201"/>
            <a:ext cx="8320448" cy="2073274"/>
          </a:xfrm>
          <a:prstGeom prst="rect">
            <a:avLst/>
          </a:prstGeom>
        </p:spPr>
      </p:pic>
      <p:sp>
        <p:nvSpPr>
          <p:cNvPr id="11" name="TextBox 10">
            <a:extLst>
              <a:ext uri="{FF2B5EF4-FFF2-40B4-BE49-F238E27FC236}">
                <a16:creationId xmlns:a16="http://schemas.microsoft.com/office/drawing/2014/main" id="{FA0F7186-5E0D-4985-9E1A-22FBBA9B1FD4}"/>
              </a:ext>
            </a:extLst>
          </p:cNvPr>
          <p:cNvSpPr txBox="1"/>
          <p:nvPr/>
        </p:nvSpPr>
        <p:spPr>
          <a:xfrm>
            <a:off x="190503" y="3175406"/>
            <a:ext cx="8956858" cy="1754326"/>
          </a:xfrm>
          <a:prstGeom prst="rect">
            <a:avLst/>
          </a:prstGeom>
          <a:noFill/>
        </p:spPr>
        <p:txBody>
          <a:bodyPr wrap="square">
            <a:spAutoFit/>
          </a:bodyPr>
          <a:lstStyle/>
          <a:p>
            <a:endParaRPr lang="en-US" sz="1800" b="1" dirty="0"/>
          </a:p>
          <a:p>
            <a:r>
              <a:rPr lang="en-US" sz="1800" b="1" dirty="0"/>
              <a:t>The training data is randomly chosen 1,029 (70%) instances, 172 represents </a:t>
            </a:r>
            <a:r>
              <a:rPr lang="en-US" sz="1800" b="1" dirty="0" err="1"/>
              <a:t>attrited</a:t>
            </a:r>
            <a:r>
              <a:rPr lang="en-US" sz="1800" b="1" dirty="0"/>
              <a:t> employees, 857 did not </a:t>
            </a:r>
            <a:r>
              <a:rPr lang="en-US" sz="1800" b="1" dirty="0" err="1"/>
              <a:t>attrited</a:t>
            </a:r>
            <a:r>
              <a:rPr lang="en-US" sz="1800" b="1" dirty="0"/>
              <a:t>.</a:t>
            </a:r>
          </a:p>
          <a:p>
            <a:endParaRPr lang="en-US" sz="1800" b="1" dirty="0"/>
          </a:p>
          <a:p>
            <a:r>
              <a:rPr lang="en-US" sz="1800" b="1" dirty="0"/>
              <a:t>The test data is the remaining 441 (30%) instances, 65 represents </a:t>
            </a:r>
            <a:r>
              <a:rPr lang="en-US" sz="1800" b="1" dirty="0" err="1"/>
              <a:t>attrited</a:t>
            </a:r>
            <a:r>
              <a:rPr lang="en-US" sz="1800" b="1" dirty="0"/>
              <a:t> employees, 376 employees that did not </a:t>
            </a:r>
            <a:r>
              <a:rPr lang="en-US" sz="1800" b="1" dirty="0" err="1"/>
              <a:t>attrited</a:t>
            </a:r>
            <a:r>
              <a:rPr lang="en-US" sz="1800" b="1" dirty="0"/>
              <a:t>.</a:t>
            </a:r>
            <a:endParaRPr lang="en-IN" sz="1800" b="1" dirty="0"/>
          </a:p>
        </p:txBody>
      </p:sp>
      <p:pic>
        <p:nvPicPr>
          <p:cNvPr id="12" name="Picture 11">
            <a:extLst>
              <a:ext uri="{FF2B5EF4-FFF2-40B4-BE49-F238E27FC236}">
                <a16:creationId xmlns:a16="http://schemas.microsoft.com/office/drawing/2014/main" id="{DD9E98D0-4593-E5F9-FB63-1C83CD3EB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672"/>
            <a:ext cx="9435141" cy="2557734"/>
          </a:xfrm>
          <a:prstGeom prst="rect">
            <a:avLst/>
          </a:prstGeom>
        </p:spPr>
      </p:pic>
      <p:sp>
        <p:nvSpPr>
          <p:cNvPr id="13" name="Rectangle 12">
            <a:extLst>
              <a:ext uri="{FF2B5EF4-FFF2-40B4-BE49-F238E27FC236}">
                <a16:creationId xmlns:a16="http://schemas.microsoft.com/office/drawing/2014/main" id="{42AA8EB9-DACB-99A6-B009-F72B89DE74C7}"/>
              </a:ext>
            </a:extLst>
          </p:cNvPr>
          <p:cNvSpPr/>
          <p:nvPr/>
        </p:nvSpPr>
        <p:spPr>
          <a:xfrm>
            <a:off x="86623" y="0"/>
            <a:ext cx="9060738" cy="510988"/>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Splitting Dataset </a:t>
            </a:r>
          </a:p>
        </p:txBody>
      </p:sp>
    </p:spTree>
    <p:extLst>
      <p:ext uri="{BB962C8B-B14F-4D97-AF65-F5344CB8AC3E}">
        <p14:creationId xmlns:p14="http://schemas.microsoft.com/office/powerpoint/2010/main" val="200690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16</a:t>
            </a:fld>
            <a:endParaRPr lang="en-US" dirty="0"/>
          </a:p>
        </p:txBody>
      </p:sp>
      <p:sp>
        <p:nvSpPr>
          <p:cNvPr id="12" name="Text Placeholder 11"/>
          <p:cNvSpPr>
            <a:spLocks noGrp="1"/>
          </p:cNvSpPr>
          <p:nvPr>
            <p:ph type="body" sz="quarter" idx="4294967295"/>
          </p:nvPr>
        </p:nvSpPr>
        <p:spPr>
          <a:xfrm>
            <a:off x="0" y="219075"/>
            <a:ext cx="4376738" cy="701675"/>
          </a:xfrm>
        </p:spPr>
        <p:txBody>
          <a:bodyPr>
            <a:normAutofit/>
          </a:bodyPr>
          <a:lstStyle/>
          <a:p>
            <a:r>
              <a:rPr lang="en-IN" sz="4400" dirty="0"/>
              <a:t>Decision Tree</a:t>
            </a:r>
          </a:p>
        </p:txBody>
      </p:sp>
      <p:sp>
        <p:nvSpPr>
          <p:cNvPr id="17" name="TextBox 16"/>
          <p:cNvSpPr txBox="1"/>
          <p:nvPr/>
        </p:nvSpPr>
        <p:spPr>
          <a:xfrm>
            <a:off x="211305" y="1062840"/>
            <a:ext cx="3927558"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used : </a:t>
            </a:r>
            <a:r>
              <a:rPr lang="en-IN" dirty="0" err="1">
                <a:latin typeface="Times New Roman" panose="02020603050405020304" pitchFamily="18" charset="0"/>
                <a:cs typeface="Times New Roman" panose="02020603050405020304" pitchFamily="18" charset="0"/>
              </a:rPr>
              <a:t>sklearn.tree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DecisionTreeClassifier</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 77%</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Recall : 0 - 88 %, 1 – 100 %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  0 – 100 %, 1 – 83%</a:t>
            </a:r>
          </a:p>
        </p:txBody>
      </p:sp>
      <p:pic>
        <p:nvPicPr>
          <p:cNvPr id="4" name="Picture 3">
            <a:extLst>
              <a:ext uri="{FF2B5EF4-FFF2-40B4-BE49-F238E27FC236}">
                <a16:creationId xmlns:a16="http://schemas.microsoft.com/office/drawing/2014/main" id="{A08A514D-4BA7-40E3-BE11-35CD888CD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946" y="1263534"/>
            <a:ext cx="5902166" cy="4114800"/>
          </a:xfrm>
          <a:prstGeom prst="rect">
            <a:avLst/>
          </a:prstGeom>
        </p:spPr>
      </p:pic>
    </p:spTree>
    <p:extLst>
      <p:ext uri="{BB962C8B-B14F-4D97-AF65-F5344CB8AC3E}">
        <p14:creationId xmlns:p14="http://schemas.microsoft.com/office/powerpoint/2010/main" val="236448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857150" cy="365125"/>
          </a:xfrm>
        </p:spPr>
        <p:txBody>
          <a:bodyPr/>
          <a:lstStyle/>
          <a:p>
            <a:endParaRPr lang="en-US" dirty="0"/>
          </a:p>
        </p:txBody>
      </p:sp>
      <p:sp>
        <p:nvSpPr>
          <p:cNvPr id="12" name="Text Placeholder 11"/>
          <p:cNvSpPr>
            <a:spLocks noGrp="1"/>
          </p:cNvSpPr>
          <p:nvPr>
            <p:ph type="body" sz="quarter" idx="4294967295"/>
          </p:nvPr>
        </p:nvSpPr>
        <p:spPr>
          <a:xfrm>
            <a:off x="0" y="185738"/>
            <a:ext cx="4376738" cy="701675"/>
          </a:xfrm>
        </p:spPr>
        <p:txBody>
          <a:bodyPr>
            <a:normAutofit/>
          </a:bodyPr>
          <a:lstStyle/>
          <a:p>
            <a:r>
              <a:rPr lang="en-IN" sz="4400" dirty="0"/>
              <a:t>Random Forest</a:t>
            </a:r>
          </a:p>
        </p:txBody>
      </p:sp>
      <p:sp>
        <p:nvSpPr>
          <p:cNvPr id="13" name="TextBox 12"/>
          <p:cNvSpPr txBox="1"/>
          <p:nvPr/>
        </p:nvSpPr>
        <p:spPr>
          <a:xfrm>
            <a:off x="187243" y="887412"/>
            <a:ext cx="5523602"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used : </a:t>
            </a:r>
            <a:r>
              <a:rPr lang="en-IN" dirty="0" err="1">
                <a:latin typeface="Times New Roman" panose="02020603050405020304" pitchFamily="18" charset="0"/>
                <a:cs typeface="Times New Roman" panose="02020603050405020304" pitchFamily="18" charset="0"/>
              </a:rPr>
              <a:t>sklearn.ensemble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RandomForestClassifier</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 85%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Recall : 0 - 85%, 1 – 100 %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  0 – 100 %, 1 – 99%</a:t>
            </a:r>
          </a:p>
        </p:txBody>
      </p:sp>
      <p:pic>
        <p:nvPicPr>
          <p:cNvPr id="6" name="Picture 5" descr="Chart, line chart&#10;&#10;Description automatically generated">
            <a:extLst>
              <a:ext uri="{FF2B5EF4-FFF2-40B4-BE49-F238E27FC236}">
                <a16:creationId xmlns:a16="http://schemas.microsoft.com/office/drawing/2014/main" id="{3B12E3C6-9551-4DA4-99DB-0D3A02384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27874"/>
            <a:ext cx="4542098" cy="3102632"/>
          </a:xfrm>
          <a:prstGeom prst="rect">
            <a:avLst/>
          </a:prstGeom>
        </p:spPr>
      </p:pic>
      <p:sp>
        <p:nvSpPr>
          <p:cNvPr id="9" name="Text Placeholder 11">
            <a:extLst>
              <a:ext uri="{FF2B5EF4-FFF2-40B4-BE49-F238E27FC236}">
                <a16:creationId xmlns:a16="http://schemas.microsoft.com/office/drawing/2014/main" id="{AA7D4551-2B42-476A-B829-294B1C44E41D}"/>
              </a:ext>
            </a:extLst>
          </p:cNvPr>
          <p:cNvSpPr txBox="1">
            <a:spLocks/>
          </p:cNvSpPr>
          <p:nvPr/>
        </p:nvSpPr>
        <p:spPr>
          <a:xfrm>
            <a:off x="6834526" y="117391"/>
            <a:ext cx="5251032" cy="77002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400"/>
              <a:t>Logistic Regression</a:t>
            </a:r>
            <a:endParaRPr lang="en-IN" sz="4400" dirty="0"/>
          </a:p>
        </p:txBody>
      </p:sp>
      <p:sp>
        <p:nvSpPr>
          <p:cNvPr id="10" name="TextBox 9">
            <a:extLst>
              <a:ext uri="{FF2B5EF4-FFF2-40B4-BE49-F238E27FC236}">
                <a16:creationId xmlns:a16="http://schemas.microsoft.com/office/drawing/2014/main" id="{33D7126E-8C8D-46B8-9D28-44ACF341C3B2}"/>
              </a:ext>
            </a:extLst>
          </p:cNvPr>
          <p:cNvSpPr txBox="1"/>
          <p:nvPr/>
        </p:nvSpPr>
        <p:spPr>
          <a:xfrm>
            <a:off x="6151437" y="909851"/>
            <a:ext cx="6040563"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used : </a:t>
            </a:r>
            <a:r>
              <a:rPr lang="en-IN" dirty="0" err="1">
                <a:latin typeface="Times New Roman" panose="02020603050405020304" pitchFamily="18" charset="0"/>
                <a:cs typeface="Times New Roman" panose="02020603050405020304" pitchFamily="18" charset="0"/>
              </a:rPr>
              <a:t>sklearn.linear_model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LogisticRegression</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 84%</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Recall : 0 -85%, 1 – 83 %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  0 – 97 %, 1 – 100%</a:t>
            </a:r>
          </a:p>
        </p:txBody>
      </p:sp>
      <p:pic>
        <p:nvPicPr>
          <p:cNvPr id="4" name="Picture 3">
            <a:extLst>
              <a:ext uri="{FF2B5EF4-FFF2-40B4-BE49-F238E27FC236}">
                <a16:creationId xmlns:a16="http://schemas.microsoft.com/office/drawing/2014/main" id="{5D07F869-1725-403C-B4CA-D311CA8B6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251" y="3245139"/>
            <a:ext cx="4803914" cy="3612861"/>
          </a:xfrm>
          <a:prstGeom prst="rect">
            <a:avLst/>
          </a:prstGeom>
        </p:spPr>
      </p:pic>
    </p:spTree>
    <p:extLst>
      <p:ext uri="{BB962C8B-B14F-4D97-AF65-F5344CB8AC3E}">
        <p14:creationId xmlns:p14="http://schemas.microsoft.com/office/powerpoint/2010/main" val="119896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9" grpId="0" build="p"/>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18</a:t>
            </a:fld>
            <a:endParaRPr lang="en-US" dirty="0"/>
          </a:p>
        </p:txBody>
      </p:sp>
      <p:sp>
        <p:nvSpPr>
          <p:cNvPr id="12" name="Text Placeholder 11"/>
          <p:cNvSpPr>
            <a:spLocks noGrp="1"/>
          </p:cNvSpPr>
          <p:nvPr>
            <p:ph type="body" sz="quarter" idx="4294967295"/>
          </p:nvPr>
        </p:nvSpPr>
        <p:spPr>
          <a:xfrm>
            <a:off x="0" y="185738"/>
            <a:ext cx="1462088" cy="701675"/>
          </a:xfrm>
        </p:spPr>
        <p:txBody>
          <a:bodyPr>
            <a:normAutofit/>
          </a:bodyPr>
          <a:lstStyle/>
          <a:p>
            <a:r>
              <a:rPr lang="en-IN" sz="4400" dirty="0"/>
              <a:t>KNN</a:t>
            </a:r>
          </a:p>
        </p:txBody>
      </p:sp>
      <p:sp>
        <p:nvSpPr>
          <p:cNvPr id="13" name="TextBox 12"/>
          <p:cNvSpPr txBox="1"/>
          <p:nvPr/>
        </p:nvSpPr>
        <p:spPr>
          <a:xfrm>
            <a:off x="187243" y="887413"/>
            <a:ext cx="5480389"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used : </a:t>
            </a:r>
            <a:r>
              <a:rPr lang="en-IN" dirty="0" err="1">
                <a:latin typeface="Times New Roman" panose="02020603050405020304" pitchFamily="18" charset="0"/>
                <a:cs typeface="Times New Roman" panose="02020603050405020304" pitchFamily="18" charset="0"/>
              </a:rPr>
              <a:t>sklearn.neighbors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KNeighborsClassifier</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 80%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Recall : 0 - 84 %, 1 – 100 %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  0 – 100 %, 1 – 94 %</a:t>
            </a:r>
          </a:p>
        </p:txBody>
      </p:sp>
      <p:sp>
        <p:nvSpPr>
          <p:cNvPr id="14" name="Text Placeholder 11">
            <a:extLst>
              <a:ext uri="{FF2B5EF4-FFF2-40B4-BE49-F238E27FC236}">
                <a16:creationId xmlns:a16="http://schemas.microsoft.com/office/drawing/2014/main" id="{4057A691-F2A3-4FB7-8EEE-3C686F91FEA8}"/>
              </a:ext>
            </a:extLst>
          </p:cNvPr>
          <p:cNvSpPr txBox="1">
            <a:spLocks/>
          </p:cNvSpPr>
          <p:nvPr/>
        </p:nvSpPr>
        <p:spPr>
          <a:xfrm>
            <a:off x="8842140" y="206719"/>
            <a:ext cx="1446270" cy="701675"/>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400" dirty="0"/>
              <a:t>SVM</a:t>
            </a:r>
          </a:p>
        </p:txBody>
      </p:sp>
      <p:sp>
        <p:nvSpPr>
          <p:cNvPr id="15" name="TextBox 14">
            <a:extLst>
              <a:ext uri="{FF2B5EF4-FFF2-40B4-BE49-F238E27FC236}">
                <a16:creationId xmlns:a16="http://schemas.microsoft.com/office/drawing/2014/main" id="{95F755DA-3FCA-4940-9EB5-0A80929E6639}"/>
              </a:ext>
            </a:extLst>
          </p:cNvPr>
          <p:cNvSpPr txBox="1"/>
          <p:nvPr/>
        </p:nvSpPr>
        <p:spPr>
          <a:xfrm>
            <a:off x="5667632" y="1085121"/>
            <a:ext cx="6922012"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used : </a:t>
            </a:r>
            <a:r>
              <a:rPr lang="en-IN" dirty="0" err="1">
                <a:latin typeface="Times New Roman" panose="02020603050405020304" pitchFamily="18" charset="0"/>
                <a:cs typeface="Times New Roman" panose="02020603050405020304" pitchFamily="18" charset="0"/>
              </a:rPr>
              <a:t>sklearn.svm</a:t>
            </a:r>
            <a:r>
              <a:rPr lang="en-IN" dirty="0">
                <a:latin typeface="Times New Roman" panose="02020603050405020304" pitchFamily="18" charset="0"/>
                <a:cs typeface="Times New Roman" panose="02020603050405020304" pitchFamily="18" charset="0"/>
              </a:rPr>
              <a:t> (SVC)</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Kernel = ‘</a:t>
            </a:r>
            <a:r>
              <a:rPr lang="en-IN" dirty="0" err="1">
                <a:latin typeface="Times New Roman" panose="02020603050405020304" pitchFamily="18" charset="0"/>
                <a:cs typeface="Times New Roman" panose="02020603050405020304" pitchFamily="18" charset="0"/>
              </a:rPr>
              <a:t>rbf</a:t>
            </a:r>
            <a:r>
              <a:rPr lang="en-IN" dirty="0">
                <a:latin typeface="Times New Roman" panose="02020603050405020304" pitchFamily="18" charset="0"/>
                <a:cs typeface="Times New Roman" panose="02020603050405020304" pitchFamily="18" charset="0"/>
              </a:rPr>
              <a:t>’ ,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 86%</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Recall : 0 - 87 %, 1 –  100 %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  0 – 100 %, 1 – 98 %</a:t>
            </a:r>
          </a:p>
        </p:txBody>
      </p:sp>
      <p:pic>
        <p:nvPicPr>
          <p:cNvPr id="16" name="Picture 15">
            <a:extLst>
              <a:ext uri="{FF2B5EF4-FFF2-40B4-BE49-F238E27FC236}">
                <a16:creationId xmlns:a16="http://schemas.microsoft.com/office/drawing/2014/main" id="{74A78980-BDD8-4FF6-ABF7-94C6D647C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319" y="3670444"/>
            <a:ext cx="4400781" cy="3135159"/>
          </a:xfrm>
          <a:prstGeom prst="rect">
            <a:avLst/>
          </a:prstGeom>
        </p:spPr>
      </p:pic>
      <p:pic>
        <p:nvPicPr>
          <p:cNvPr id="4" name="Picture 3">
            <a:extLst>
              <a:ext uri="{FF2B5EF4-FFF2-40B4-BE49-F238E27FC236}">
                <a16:creationId xmlns:a16="http://schemas.microsoft.com/office/drawing/2014/main" id="{4B4D41A5-EFBE-4360-AD65-130C7B5CB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03" y="3737114"/>
            <a:ext cx="4603961" cy="3001818"/>
          </a:xfrm>
          <a:prstGeom prst="rect">
            <a:avLst/>
          </a:prstGeom>
        </p:spPr>
      </p:pic>
    </p:spTree>
    <p:extLst>
      <p:ext uri="{BB962C8B-B14F-4D97-AF65-F5344CB8AC3E}">
        <p14:creationId xmlns:p14="http://schemas.microsoft.com/office/powerpoint/2010/main" val="26428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build="p"/>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A5D2EB-762B-06E6-808A-A9B351FAC2F8}"/>
              </a:ext>
            </a:extLst>
          </p:cNvPr>
          <p:cNvSpPr>
            <a:spLocks noGrp="1"/>
          </p:cNvSpPr>
          <p:nvPr>
            <p:ph type="sldNum" sz="quarter" idx="12"/>
          </p:nvPr>
        </p:nvSpPr>
        <p:spPr/>
        <p:txBody>
          <a:bodyPr/>
          <a:lstStyle/>
          <a:p>
            <a:fld id="{4997E989-D798-4C62-8E93-3D2D613C2488}" type="slidenum">
              <a:rPr lang="en-US" smtClean="0"/>
              <a:pPr/>
              <a:t>19</a:t>
            </a:fld>
            <a:endParaRPr lang="en-US" dirty="0"/>
          </a:p>
        </p:txBody>
      </p:sp>
      <p:pic>
        <p:nvPicPr>
          <p:cNvPr id="3" name="Picture 2">
            <a:extLst>
              <a:ext uri="{FF2B5EF4-FFF2-40B4-BE49-F238E27FC236}">
                <a16:creationId xmlns:a16="http://schemas.microsoft.com/office/drawing/2014/main" id="{BB33F3E6-D2B9-0AC3-3D2F-B1701B6D5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67" y="1091712"/>
            <a:ext cx="8766595" cy="4569500"/>
          </a:xfrm>
          <a:prstGeom prst="rect">
            <a:avLst/>
          </a:prstGeom>
        </p:spPr>
      </p:pic>
      <p:sp>
        <p:nvSpPr>
          <p:cNvPr id="4" name="TextBox 3">
            <a:extLst>
              <a:ext uri="{FF2B5EF4-FFF2-40B4-BE49-F238E27FC236}">
                <a16:creationId xmlns:a16="http://schemas.microsoft.com/office/drawing/2014/main" id="{73C7AA01-83BE-4F58-8D6B-7F4A7A052066}"/>
              </a:ext>
            </a:extLst>
          </p:cNvPr>
          <p:cNvSpPr txBox="1"/>
          <p:nvPr/>
        </p:nvSpPr>
        <p:spPr>
          <a:xfrm>
            <a:off x="564776" y="152028"/>
            <a:ext cx="6898342" cy="584775"/>
          </a:xfrm>
          <a:prstGeom prst="rect">
            <a:avLst/>
          </a:prstGeom>
          <a:noFill/>
        </p:spPr>
        <p:txBody>
          <a:bodyPr wrap="square" rtlCol="0">
            <a:spAutoFit/>
          </a:bodyPr>
          <a:lstStyle/>
          <a:p>
            <a:r>
              <a:rPr lang="en-IN" sz="3200" b="1" dirty="0"/>
              <a:t>Accuracy Comparison Training Dataset</a:t>
            </a:r>
          </a:p>
        </p:txBody>
      </p:sp>
    </p:spTree>
    <p:extLst>
      <p:ext uri="{BB962C8B-B14F-4D97-AF65-F5344CB8AC3E}">
        <p14:creationId xmlns:p14="http://schemas.microsoft.com/office/powerpoint/2010/main" val="200100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a:spLocks noGrp="1"/>
          </p:cNvSpPr>
          <p:nvPr>
            <p:ph type="body" sz="quarter" idx="10"/>
          </p:nvPr>
        </p:nvSpPr>
        <p:spPr>
          <a:xfrm>
            <a:off x="381001" y="1447800"/>
            <a:ext cx="11079480" cy="6689229"/>
          </a:xfrm>
        </p:spPr>
        <p:txBody>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dataset is used to predict </a:t>
            </a:r>
            <a:r>
              <a:rPr lang="en-US" dirty="0"/>
              <a:t>Employee attrition is the naturally occurring, voluntary departure of employees from a company. leaving a job for </a:t>
            </a:r>
            <a:r>
              <a:rPr lang="en-IN" dirty="0"/>
              <a:t>about the </a:t>
            </a:r>
            <a:r>
              <a:rPr lang="en-US" dirty="0"/>
              <a:t>Employee </a:t>
            </a:r>
          </a:p>
          <a:p>
            <a:pPr marL="342900" indent="-342900">
              <a:buFont typeface="Arial" panose="020B0604020202020204" pitchFamily="34" charset="0"/>
              <a:buChar char="•"/>
            </a:pPr>
            <a:r>
              <a:rPr lang="en-IN" dirty="0"/>
              <a:t>In this project, we attempt to bridge the gap by providing a systematic analysis of the various employee records for the purpose of Attrition</a:t>
            </a:r>
          </a:p>
          <a:p>
            <a:r>
              <a:rPr lang="en-IN" dirty="0"/>
              <a:t>   </a:t>
            </a:r>
            <a:r>
              <a:rPr lang="en-US" dirty="0"/>
              <a:t>* Personal reasons</a:t>
            </a:r>
          </a:p>
          <a:p>
            <a:r>
              <a:rPr lang="en-US" dirty="0"/>
              <a:t>   * Professional motivation</a:t>
            </a:r>
          </a:p>
          <a:p>
            <a:r>
              <a:rPr lang="en-US" dirty="0"/>
              <a:t>   * Job mismatch</a:t>
            </a:r>
          </a:p>
          <a:p>
            <a:r>
              <a:rPr lang="en-US" dirty="0"/>
              <a:t>   * Issues in the workplace</a:t>
            </a:r>
            <a:endParaRPr lang="en-IN" dirty="0"/>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v"/>
            </a:pPr>
            <a:endParaRPr lang="en-US" sz="2000" dirty="0"/>
          </a:p>
          <a:p>
            <a:pPr marL="342900" indent="-342900">
              <a:buFont typeface="Arial" panose="020B0604020202020204" pitchFamily="34" charset="0"/>
              <a:buChar char="•"/>
            </a:pPr>
            <a:endParaRPr lang="en-IN" sz="2000" dirty="0"/>
          </a:p>
        </p:txBody>
      </p:sp>
      <p:sp>
        <p:nvSpPr>
          <p:cNvPr id="32" name="Title 31"/>
          <p:cNvSpPr>
            <a:spLocks noGrp="1"/>
          </p:cNvSpPr>
          <p:nvPr>
            <p:ph type="title"/>
          </p:nvPr>
        </p:nvSpPr>
        <p:spPr>
          <a:xfrm>
            <a:off x="1220567" y="111262"/>
            <a:ext cx="8213613" cy="1562100"/>
          </a:xfrm>
        </p:spPr>
        <p:txBody>
          <a:bodyPr>
            <a:noAutofit/>
          </a:bodyPr>
          <a:lstStyle/>
          <a:p>
            <a:r>
              <a:rPr lang="en-US" sz="3600" b="1" dirty="0">
                <a:solidFill>
                  <a:schemeClr val="accent5">
                    <a:lumMod val="60000"/>
                    <a:lumOff val="40000"/>
                  </a:schemeClr>
                </a:solidFill>
              </a:rPr>
              <a:t>Defined &amp; Problem Statement  </a:t>
            </a:r>
            <a:br>
              <a:rPr lang="en-US" sz="3600" b="1" dirty="0">
                <a:solidFill>
                  <a:schemeClr val="accent5">
                    <a:lumMod val="60000"/>
                    <a:lumOff val="40000"/>
                  </a:schemeClr>
                </a:solidFill>
              </a:rPr>
            </a:br>
            <a:br>
              <a:rPr lang="en-US" sz="3600" b="1" dirty="0">
                <a:solidFill>
                  <a:schemeClr val="accent5">
                    <a:lumMod val="60000"/>
                    <a:lumOff val="40000"/>
                  </a:schemeClr>
                </a:solidFill>
              </a:rPr>
            </a:br>
            <a:endParaRPr lang="en-US" sz="3600" b="1" dirty="0">
              <a:solidFill>
                <a:schemeClr val="accent5">
                  <a:lumMod val="60000"/>
                  <a:lumOff val="40000"/>
                </a:schemeClr>
              </a:solidFill>
            </a:endParaRPr>
          </a:p>
        </p:txBody>
      </p:sp>
    </p:spTree>
    <p:extLst>
      <p:ext uri="{BB962C8B-B14F-4D97-AF65-F5344CB8AC3E}">
        <p14:creationId xmlns:p14="http://schemas.microsoft.com/office/powerpoint/2010/main" val="22180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500"/>
                                        <p:tgtEl>
                                          <p:spTgt spid="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fade">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500"/>
                                        <p:tgtEl>
                                          <p:spTgt spid="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fade">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fade">
                                      <p:cBhvr>
                                        <p:cTn id="3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20</a:t>
            </a:fld>
            <a:endParaRPr lang="en-US" dirty="0"/>
          </a:p>
        </p:txBody>
      </p:sp>
      <p:sp>
        <p:nvSpPr>
          <p:cNvPr id="3" name="Text Placeholder 11"/>
          <p:cNvSpPr txBox="1">
            <a:spLocks/>
          </p:cNvSpPr>
          <p:nvPr/>
        </p:nvSpPr>
        <p:spPr>
          <a:xfrm>
            <a:off x="451937" y="233864"/>
            <a:ext cx="5876673" cy="7017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400" dirty="0"/>
              <a:t>Accuracy Comparison</a:t>
            </a:r>
          </a:p>
        </p:txBody>
      </p:sp>
      <p:sp>
        <p:nvSpPr>
          <p:cNvPr id="5" name="TextBox 4"/>
          <p:cNvSpPr txBox="1"/>
          <p:nvPr/>
        </p:nvSpPr>
        <p:spPr>
          <a:xfrm>
            <a:off x="7525305" y="457200"/>
            <a:ext cx="4420618" cy="4199611"/>
          </a:xfrm>
          <a:prstGeom prst="rect">
            <a:avLst/>
          </a:prstGeom>
          <a:noFill/>
        </p:spPr>
        <p:txBody>
          <a:bodyPr wrap="square" rtlCol="0">
            <a:spAutoFit/>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Based on the accuracy and other performance metrics, it appears that the Support Vector Machine (SVM) model may be slightly better than the Random Forest model for this dataset.</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The SVM model had a higher accuracy and higher AUC, indicating better overall performance</a:t>
            </a:r>
            <a:r>
              <a:rPr lang="en-US" sz="2000" dirty="0"/>
              <a:t>.</a:t>
            </a:r>
            <a:endParaRPr lang="en-IN" sz="2000" dirty="0"/>
          </a:p>
        </p:txBody>
      </p:sp>
      <p:pic>
        <p:nvPicPr>
          <p:cNvPr id="4" name="Picture 3">
            <a:extLst>
              <a:ext uri="{FF2B5EF4-FFF2-40B4-BE49-F238E27FC236}">
                <a16:creationId xmlns:a16="http://schemas.microsoft.com/office/drawing/2014/main" id="{0AC30D39-F40A-3D3F-D777-31C2E25C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77" y="935595"/>
            <a:ext cx="7554379" cy="4344006"/>
          </a:xfrm>
          <a:prstGeom prst="rect">
            <a:avLst/>
          </a:prstGeom>
        </p:spPr>
      </p:pic>
      <p:sp>
        <p:nvSpPr>
          <p:cNvPr id="6" name="TextBox 5">
            <a:extLst>
              <a:ext uri="{FF2B5EF4-FFF2-40B4-BE49-F238E27FC236}">
                <a16:creationId xmlns:a16="http://schemas.microsoft.com/office/drawing/2014/main" id="{1BC57BA1-A6E9-D916-E7D0-12B1DD372D22}"/>
              </a:ext>
            </a:extLst>
          </p:cNvPr>
          <p:cNvSpPr txBox="1"/>
          <p:nvPr/>
        </p:nvSpPr>
        <p:spPr>
          <a:xfrm>
            <a:off x="4134050" y="6136700"/>
            <a:ext cx="2743200" cy="584775"/>
          </a:xfrm>
          <a:prstGeom prst="rect">
            <a:avLst/>
          </a:prstGeom>
          <a:noFill/>
        </p:spPr>
        <p:txBody>
          <a:bodyPr wrap="square" rtlCol="0">
            <a:spAutoFit/>
          </a:bodyPr>
          <a:lstStyle/>
          <a:p>
            <a:pPr algn="ctr"/>
            <a:r>
              <a:rPr lang="en-IN" sz="3200" b="1" dirty="0"/>
              <a:t>Thank You</a:t>
            </a:r>
          </a:p>
        </p:txBody>
      </p:sp>
    </p:spTree>
    <p:extLst>
      <p:ext uri="{BB962C8B-B14F-4D97-AF65-F5344CB8AC3E}">
        <p14:creationId xmlns:p14="http://schemas.microsoft.com/office/powerpoint/2010/main" val="4145099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FE19E1-4D14-587D-1027-A248BB94BAAB}"/>
              </a:ext>
            </a:extLst>
          </p:cNvPr>
          <p:cNvSpPr>
            <a:spLocks noGrp="1"/>
          </p:cNvSpPr>
          <p:nvPr>
            <p:ph type="sldNum" sz="quarter" idx="12"/>
          </p:nvPr>
        </p:nvSpPr>
        <p:spPr/>
        <p:txBody>
          <a:bodyPr/>
          <a:lstStyle/>
          <a:p>
            <a:fld id="{4997E989-D798-4C62-8E93-3D2D613C2488}" type="slidenum">
              <a:rPr lang="en-US" smtClean="0"/>
              <a:pPr/>
              <a:t>3</a:t>
            </a:fld>
            <a:endParaRPr lang="en-US" dirty="0"/>
          </a:p>
        </p:txBody>
      </p:sp>
      <p:sp>
        <p:nvSpPr>
          <p:cNvPr id="3" name="Rectangle 2">
            <a:extLst>
              <a:ext uri="{FF2B5EF4-FFF2-40B4-BE49-F238E27FC236}">
                <a16:creationId xmlns:a16="http://schemas.microsoft.com/office/drawing/2014/main" id="{250CA7ED-8AE9-6640-5BF9-940EA08CD04E}"/>
              </a:ext>
            </a:extLst>
          </p:cNvPr>
          <p:cNvSpPr/>
          <p:nvPr/>
        </p:nvSpPr>
        <p:spPr>
          <a:xfrm>
            <a:off x="152399" y="136525"/>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solidFill>
                  <a:schemeClr val="bg2">
                    <a:lumMod val="25000"/>
                  </a:schemeClr>
                </a:solidFill>
                <a:latin typeface="Arial Black" panose="020B0A04020102020204" pitchFamily="34" charset="0"/>
              </a:rPr>
              <a:t>IMPORT LIBRARIES</a:t>
            </a:r>
          </a:p>
        </p:txBody>
      </p:sp>
      <p:pic>
        <p:nvPicPr>
          <p:cNvPr id="5" name="Picture 4">
            <a:extLst>
              <a:ext uri="{FF2B5EF4-FFF2-40B4-BE49-F238E27FC236}">
                <a16:creationId xmlns:a16="http://schemas.microsoft.com/office/drawing/2014/main" id="{BCBC1A31-4BD0-5223-B154-F284F4CAD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30" y="685800"/>
            <a:ext cx="8776747" cy="2849068"/>
          </a:xfrm>
          <a:prstGeom prst="rect">
            <a:avLst/>
          </a:prstGeom>
        </p:spPr>
      </p:pic>
      <p:sp>
        <p:nvSpPr>
          <p:cNvPr id="8" name="Rectangle 7">
            <a:extLst>
              <a:ext uri="{FF2B5EF4-FFF2-40B4-BE49-F238E27FC236}">
                <a16:creationId xmlns:a16="http://schemas.microsoft.com/office/drawing/2014/main" id="{A066150A-4085-EBE9-2E3D-A8FC693D03A8}"/>
              </a:ext>
            </a:extLst>
          </p:cNvPr>
          <p:cNvSpPr/>
          <p:nvPr/>
        </p:nvSpPr>
        <p:spPr>
          <a:xfrm>
            <a:off x="152398" y="3260230"/>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solidFill>
                  <a:schemeClr val="bg2">
                    <a:lumMod val="25000"/>
                  </a:schemeClr>
                </a:solidFill>
              </a:rPr>
              <a:t>INSIDES OR VERIABLES</a:t>
            </a:r>
          </a:p>
        </p:txBody>
      </p:sp>
      <p:sp>
        <p:nvSpPr>
          <p:cNvPr id="9" name="TextBox 8">
            <a:extLst>
              <a:ext uri="{FF2B5EF4-FFF2-40B4-BE49-F238E27FC236}">
                <a16:creationId xmlns:a16="http://schemas.microsoft.com/office/drawing/2014/main" id="{46CAA8CF-BDCE-4BBF-E206-067D1CB7918C}"/>
              </a:ext>
            </a:extLst>
          </p:cNvPr>
          <p:cNvSpPr txBox="1"/>
          <p:nvPr/>
        </p:nvSpPr>
        <p:spPr>
          <a:xfrm>
            <a:off x="152398" y="3859153"/>
            <a:ext cx="3048002" cy="2862322"/>
          </a:xfrm>
          <a:prstGeom prst="rect">
            <a:avLst/>
          </a:prstGeom>
          <a:noFill/>
        </p:spPr>
        <p:txBody>
          <a:bodyPr wrap="square" rtlCol="0">
            <a:spAutoFit/>
          </a:bodyPr>
          <a:lstStyle/>
          <a:p>
            <a:r>
              <a:rPr lang="en-IN" dirty="0"/>
              <a:t> * Age                                                                </a:t>
            </a:r>
          </a:p>
          <a:p>
            <a:r>
              <a:rPr lang="en-IN" dirty="0"/>
              <a:t> * Daily Rate</a:t>
            </a:r>
          </a:p>
          <a:p>
            <a:r>
              <a:rPr lang="en-IN" dirty="0"/>
              <a:t> * Distance From Home</a:t>
            </a:r>
          </a:p>
          <a:p>
            <a:r>
              <a:rPr lang="en-IN" dirty="0"/>
              <a:t> * Environment Satisfaction</a:t>
            </a:r>
          </a:p>
          <a:p>
            <a:r>
              <a:rPr lang="en-IN" dirty="0"/>
              <a:t> * Hourly Rate</a:t>
            </a:r>
          </a:p>
          <a:p>
            <a:r>
              <a:rPr lang="en-IN" dirty="0"/>
              <a:t> * Job Involvement</a:t>
            </a:r>
          </a:p>
          <a:p>
            <a:r>
              <a:rPr lang="en-IN" dirty="0"/>
              <a:t> * Job Level</a:t>
            </a:r>
          </a:p>
          <a:p>
            <a:r>
              <a:rPr lang="en-IN" dirty="0"/>
              <a:t> * Job Satisfaction</a:t>
            </a:r>
          </a:p>
          <a:p>
            <a:r>
              <a:rPr lang="en-IN" dirty="0"/>
              <a:t> </a:t>
            </a:r>
          </a:p>
          <a:p>
            <a:r>
              <a:rPr lang="en-IN" dirty="0"/>
              <a:t> </a:t>
            </a:r>
          </a:p>
        </p:txBody>
      </p:sp>
      <p:sp>
        <p:nvSpPr>
          <p:cNvPr id="11" name="TextBox 10">
            <a:extLst>
              <a:ext uri="{FF2B5EF4-FFF2-40B4-BE49-F238E27FC236}">
                <a16:creationId xmlns:a16="http://schemas.microsoft.com/office/drawing/2014/main" id="{0B8A0AF7-4BD2-0D5E-FF27-ACF8B53A8C5A}"/>
              </a:ext>
            </a:extLst>
          </p:cNvPr>
          <p:cNvSpPr txBox="1"/>
          <p:nvPr/>
        </p:nvSpPr>
        <p:spPr>
          <a:xfrm>
            <a:off x="3387246" y="3928765"/>
            <a:ext cx="3623154" cy="2308324"/>
          </a:xfrm>
          <a:prstGeom prst="rect">
            <a:avLst/>
          </a:prstGeom>
          <a:noFill/>
        </p:spPr>
        <p:txBody>
          <a:bodyPr wrap="square" rtlCol="0">
            <a:spAutoFit/>
          </a:bodyPr>
          <a:lstStyle/>
          <a:p>
            <a:r>
              <a:rPr lang="en-IN" dirty="0"/>
              <a:t>* Monthly Rate</a:t>
            </a:r>
          </a:p>
          <a:p>
            <a:r>
              <a:rPr lang="en-IN" dirty="0"/>
              <a:t> * Percent Salary Hike</a:t>
            </a:r>
          </a:p>
          <a:p>
            <a:r>
              <a:rPr lang="en-IN" dirty="0"/>
              <a:t> * Relationship Satisfaction</a:t>
            </a:r>
          </a:p>
          <a:p>
            <a:r>
              <a:rPr lang="en-IN" dirty="0"/>
              <a:t> * Total Working Years</a:t>
            </a:r>
          </a:p>
          <a:p>
            <a:r>
              <a:rPr lang="en-IN" dirty="0"/>
              <a:t> * Work Life Balance</a:t>
            </a:r>
          </a:p>
          <a:p>
            <a:r>
              <a:rPr lang="en-IN" dirty="0"/>
              <a:t> * Years At Company</a:t>
            </a:r>
          </a:p>
          <a:p>
            <a:r>
              <a:rPr lang="en-IN" dirty="0"/>
              <a:t> * Years In Current Role</a:t>
            </a:r>
          </a:p>
          <a:p>
            <a:r>
              <a:rPr lang="en-IN" dirty="0"/>
              <a:t> * Monthly Income</a:t>
            </a:r>
          </a:p>
        </p:txBody>
      </p:sp>
      <p:sp>
        <p:nvSpPr>
          <p:cNvPr id="12" name="TextBox 11">
            <a:extLst>
              <a:ext uri="{FF2B5EF4-FFF2-40B4-BE49-F238E27FC236}">
                <a16:creationId xmlns:a16="http://schemas.microsoft.com/office/drawing/2014/main" id="{BCF1B1E3-2577-63AC-A715-C776114D2B40}"/>
              </a:ext>
            </a:extLst>
          </p:cNvPr>
          <p:cNvSpPr txBox="1"/>
          <p:nvPr/>
        </p:nvSpPr>
        <p:spPr>
          <a:xfrm>
            <a:off x="7275469" y="3944004"/>
            <a:ext cx="3619815" cy="2308324"/>
          </a:xfrm>
          <a:prstGeom prst="rect">
            <a:avLst/>
          </a:prstGeom>
          <a:noFill/>
        </p:spPr>
        <p:txBody>
          <a:bodyPr wrap="square" rtlCol="0">
            <a:spAutoFit/>
          </a:bodyPr>
          <a:lstStyle/>
          <a:p>
            <a:r>
              <a:rPr lang="en-US"/>
              <a:t>* Attrition</a:t>
            </a:r>
          </a:p>
          <a:p>
            <a:r>
              <a:rPr lang="en-US"/>
              <a:t>* BusinessTravel</a:t>
            </a:r>
          </a:p>
          <a:p>
            <a:r>
              <a:rPr lang="en-US"/>
              <a:t>* Department</a:t>
            </a:r>
          </a:p>
          <a:p>
            <a:r>
              <a:rPr lang="en-US"/>
              <a:t>* EducationField</a:t>
            </a:r>
          </a:p>
          <a:p>
            <a:r>
              <a:rPr lang="en-US"/>
              <a:t>* Gender</a:t>
            </a:r>
          </a:p>
          <a:p>
            <a:r>
              <a:rPr lang="en-US"/>
              <a:t>* JobRole</a:t>
            </a:r>
          </a:p>
          <a:p>
            <a:r>
              <a:rPr lang="en-US"/>
              <a:t>* MaritalStatus</a:t>
            </a:r>
          </a:p>
          <a:p>
            <a:r>
              <a:rPr lang="en-US"/>
              <a:t>* OverTime</a:t>
            </a:r>
            <a:endParaRPr lang="en-IN" dirty="0"/>
          </a:p>
        </p:txBody>
      </p:sp>
    </p:spTree>
    <p:extLst>
      <p:ext uri="{BB962C8B-B14F-4D97-AF65-F5344CB8AC3E}">
        <p14:creationId xmlns:p14="http://schemas.microsoft.com/office/powerpoint/2010/main" val="169573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4F02-91A2-242A-5CF0-E0EDA03CDD1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6109AC57-D4CA-A0F1-E004-3C725F1504CC}"/>
              </a:ext>
            </a:extLst>
          </p:cNvPr>
          <p:cNvSpPr>
            <a:spLocks noGrp="1"/>
          </p:cNvSpPr>
          <p:nvPr>
            <p:ph type="sldNum" sz="quarter" idx="12"/>
          </p:nvPr>
        </p:nvSpPr>
        <p:spPr/>
        <p:txBody>
          <a:bodyPr/>
          <a:lstStyle/>
          <a:p>
            <a:fld id="{5AE1514C-5E56-4738-A1FF-4B1CFD2A3E36}" type="slidenum">
              <a:rPr lang="en-US" smtClean="0"/>
              <a:t>4</a:t>
            </a:fld>
            <a:endParaRPr lang="en-US" dirty="0"/>
          </a:p>
        </p:txBody>
      </p:sp>
      <p:sp>
        <p:nvSpPr>
          <p:cNvPr id="5" name="Text Placeholder 4">
            <a:extLst>
              <a:ext uri="{FF2B5EF4-FFF2-40B4-BE49-F238E27FC236}">
                <a16:creationId xmlns:a16="http://schemas.microsoft.com/office/drawing/2014/main" id="{0591AC77-8667-A962-DFF0-2DFF2FE7F2C6}"/>
              </a:ext>
            </a:extLst>
          </p:cNvPr>
          <p:cNvSpPr>
            <a:spLocks noGrp="1"/>
          </p:cNvSpPr>
          <p:nvPr>
            <p:ph type="body" sz="quarter" idx="4294967295"/>
          </p:nvPr>
        </p:nvSpPr>
        <p:spPr>
          <a:xfrm>
            <a:off x="0" y="147638"/>
            <a:ext cx="9798050" cy="415925"/>
          </a:xfr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lgn="ctr">
              <a:buNone/>
            </a:pPr>
            <a:r>
              <a:rPr lang="en-IN" dirty="0"/>
              <a:t>Exploratory Data </a:t>
            </a:r>
          </a:p>
          <a:p>
            <a:pPr marL="0" indent="0">
              <a:buNone/>
            </a:pPr>
            <a:endParaRPr lang="en-IN" dirty="0"/>
          </a:p>
          <a:p>
            <a:pPr marL="0" indent="0">
              <a:buNone/>
            </a:pPr>
            <a:endParaRPr lang="en-IN" dirty="0"/>
          </a:p>
        </p:txBody>
      </p:sp>
      <p:pic>
        <p:nvPicPr>
          <p:cNvPr id="8" name="Picture 7" descr="Table&#10;&#10;Description automatically generated">
            <a:extLst>
              <a:ext uri="{FF2B5EF4-FFF2-40B4-BE49-F238E27FC236}">
                <a16:creationId xmlns:a16="http://schemas.microsoft.com/office/drawing/2014/main" id="{4C7AC47F-57FD-0FC1-D3F7-7DAD6DC4D29C}"/>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753737"/>
            <a:ext cx="12179112" cy="4167652"/>
          </a:xfrm>
          <a:prstGeom prst="rect">
            <a:avLst/>
          </a:prstGeom>
        </p:spPr>
      </p:pic>
      <p:pic>
        <p:nvPicPr>
          <p:cNvPr id="9" name="Picture 8">
            <a:extLst>
              <a:ext uri="{FF2B5EF4-FFF2-40B4-BE49-F238E27FC236}">
                <a16:creationId xmlns:a16="http://schemas.microsoft.com/office/drawing/2014/main" id="{DF5354C4-A428-B9C1-EA0A-0946222A3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240" y="4974805"/>
            <a:ext cx="1761549" cy="599718"/>
          </a:xfrm>
          <a:prstGeom prst="rect">
            <a:avLst/>
          </a:prstGeom>
        </p:spPr>
      </p:pic>
      <p:sp>
        <p:nvSpPr>
          <p:cNvPr id="10" name="Rectangle 9">
            <a:extLst>
              <a:ext uri="{FF2B5EF4-FFF2-40B4-BE49-F238E27FC236}">
                <a16:creationId xmlns:a16="http://schemas.microsoft.com/office/drawing/2014/main" id="{8C75FB27-ABC2-8862-E1F6-965AE3FA5247}"/>
              </a:ext>
            </a:extLst>
          </p:cNvPr>
          <p:cNvSpPr/>
          <p:nvPr/>
        </p:nvSpPr>
        <p:spPr>
          <a:xfrm>
            <a:off x="337987" y="5024901"/>
            <a:ext cx="3363926"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Displaying  Row &amp; Columns</a:t>
            </a:r>
          </a:p>
        </p:txBody>
      </p:sp>
      <p:pic>
        <p:nvPicPr>
          <p:cNvPr id="11" name="Picture 10">
            <a:extLst>
              <a:ext uri="{FF2B5EF4-FFF2-40B4-BE49-F238E27FC236}">
                <a16:creationId xmlns:a16="http://schemas.microsoft.com/office/drawing/2014/main" id="{F8BB1058-6C95-528D-AAF5-CCA3D38BC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12" y="6027420"/>
            <a:ext cx="5573900" cy="830580"/>
          </a:xfrm>
          <a:prstGeom prst="rect">
            <a:avLst/>
          </a:prstGeom>
        </p:spPr>
      </p:pic>
      <p:sp>
        <p:nvSpPr>
          <p:cNvPr id="12" name="Rectangle 11">
            <a:extLst>
              <a:ext uri="{FF2B5EF4-FFF2-40B4-BE49-F238E27FC236}">
                <a16:creationId xmlns:a16="http://schemas.microsoft.com/office/drawing/2014/main" id="{E4D64358-5A26-4AF1-910C-3DAB4A055B2D}"/>
              </a:ext>
            </a:extLst>
          </p:cNvPr>
          <p:cNvSpPr/>
          <p:nvPr/>
        </p:nvSpPr>
        <p:spPr>
          <a:xfrm>
            <a:off x="6605212" y="4974805"/>
            <a:ext cx="4657147"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Checking  Null Values &amp; Duplicate</a:t>
            </a:r>
          </a:p>
        </p:txBody>
      </p:sp>
      <p:pic>
        <p:nvPicPr>
          <p:cNvPr id="14" name="Picture 13">
            <a:extLst>
              <a:ext uri="{FF2B5EF4-FFF2-40B4-BE49-F238E27FC236}">
                <a16:creationId xmlns:a16="http://schemas.microsoft.com/office/drawing/2014/main" id="{84F4B503-EA98-46C9-5FDA-C37180D6C8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6174" y="5371609"/>
            <a:ext cx="2691186" cy="600781"/>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4E4CC2C3-A949-26E4-43A0-839DD99C3D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8" y="5601342"/>
            <a:ext cx="6113594" cy="1229163"/>
          </a:xfrm>
          <a:prstGeom prst="rect">
            <a:avLst/>
          </a:prstGeom>
        </p:spPr>
      </p:pic>
    </p:spTree>
    <p:extLst>
      <p:ext uri="{BB962C8B-B14F-4D97-AF65-F5344CB8AC3E}">
        <p14:creationId xmlns:p14="http://schemas.microsoft.com/office/powerpoint/2010/main" val="199896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3621E-9945-0A5D-9767-2B3F98C5B40C}"/>
              </a:ext>
            </a:extLst>
          </p:cNvPr>
          <p:cNvSpPr>
            <a:spLocks noGrp="1"/>
          </p:cNvSpPr>
          <p:nvPr>
            <p:ph type="sldNum" sz="quarter" idx="12"/>
          </p:nvPr>
        </p:nvSpPr>
        <p:spPr/>
        <p:txBody>
          <a:bodyPr/>
          <a:lstStyle/>
          <a:p>
            <a:fld id="{4997E989-D798-4C62-8E93-3D2D613C2488}" type="slidenum">
              <a:rPr lang="en-US" smtClean="0"/>
              <a:pPr/>
              <a:t>5</a:t>
            </a:fld>
            <a:endParaRPr lang="en-US" dirty="0"/>
          </a:p>
        </p:txBody>
      </p:sp>
      <p:pic>
        <p:nvPicPr>
          <p:cNvPr id="5" name="Picture 4" descr="A close-up of a document&#10;&#10;Description automatically generated">
            <a:extLst>
              <a:ext uri="{FF2B5EF4-FFF2-40B4-BE49-F238E27FC236}">
                <a16:creationId xmlns:a16="http://schemas.microsoft.com/office/drawing/2014/main" id="{98FA9206-6DE7-E7E9-9919-17BB31B1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686" y="0"/>
            <a:ext cx="3005997" cy="685799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BDB2CFD5-6722-3558-EBFF-F4039C75D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 y="4919783"/>
            <a:ext cx="8351520" cy="1801692"/>
          </a:xfrm>
          <a:prstGeom prst="rect">
            <a:avLst/>
          </a:prstGeom>
        </p:spPr>
      </p:pic>
      <p:sp>
        <p:nvSpPr>
          <p:cNvPr id="8" name="Rectangle 7">
            <a:extLst>
              <a:ext uri="{FF2B5EF4-FFF2-40B4-BE49-F238E27FC236}">
                <a16:creationId xmlns:a16="http://schemas.microsoft.com/office/drawing/2014/main" id="{12E6028A-EA3D-9F6B-8BFA-061E64D409F3}"/>
              </a:ext>
            </a:extLst>
          </p:cNvPr>
          <p:cNvSpPr/>
          <p:nvPr/>
        </p:nvSpPr>
        <p:spPr>
          <a:xfrm>
            <a:off x="259080" y="658616"/>
            <a:ext cx="8725557" cy="37621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4DC11991-7FDD-F132-CA45-D8087ABCCC4C}"/>
              </a:ext>
            </a:extLst>
          </p:cNvPr>
          <p:cNvSpPr txBox="1"/>
          <p:nvPr/>
        </p:nvSpPr>
        <p:spPr>
          <a:xfrm>
            <a:off x="259080" y="4485623"/>
            <a:ext cx="4495800" cy="369332"/>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IN" b="1" dirty="0"/>
              <a:t>Dropping  Non-Relevant Variables</a:t>
            </a:r>
          </a:p>
        </p:txBody>
      </p:sp>
      <p:sp>
        <p:nvSpPr>
          <p:cNvPr id="12" name="TextBox 11">
            <a:extLst>
              <a:ext uri="{FF2B5EF4-FFF2-40B4-BE49-F238E27FC236}">
                <a16:creationId xmlns:a16="http://schemas.microsoft.com/office/drawing/2014/main" id="{91946B46-9B5E-67EE-5461-3BC1FE22D114}"/>
              </a:ext>
            </a:extLst>
          </p:cNvPr>
          <p:cNvSpPr txBox="1"/>
          <p:nvPr/>
        </p:nvSpPr>
        <p:spPr>
          <a:xfrm>
            <a:off x="259080" y="166581"/>
            <a:ext cx="5608320" cy="461665"/>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marL="342900" indent="-342900">
              <a:buFont typeface="Arial" panose="020B0604020202020204" pitchFamily="34" charset="0"/>
              <a:buChar char="•"/>
            </a:pPr>
            <a:r>
              <a:rPr lang="en-IN" sz="2400" b="1" dirty="0"/>
              <a:t>Statistical Information</a:t>
            </a:r>
          </a:p>
        </p:txBody>
      </p:sp>
      <p:pic>
        <p:nvPicPr>
          <p:cNvPr id="14" name="Picture 13">
            <a:extLst>
              <a:ext uri="{FF2B5EF4-FFF2-40B4-BE49-F238E27FC236}">
                <a16:creationId xmlns:a16="http://schemas.microsoft.com/office/drawing/2014/main" id="{06A787B9-31A1-D83A-E9F0-66A7F7F4D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91" y="658615"/>
            <a:ext cx="8878546" cy="3762179"/>
          </a:xfrm>
          <a:prstGeom prst="rect">
            <a:avLst/>
          </a:prstGeom>
        </p:spPr>
      </p:pic>
    </p:spTree>
    <p:extLst>
      <p:ext uri="{BB962C8B-B14F-4D97-AF65-F5344CB8AC3E}">
        <p14:creationId xmlns:p14="http://schemas.microsoft.com/office/powerpoint/2010/main" val="79212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129E0264-3394-A4B4-F9BF-3582778E70C1}"/>
              </a:ext>
            </a:extLst>
          </p:cNvPr>
          <p:cNvPicPr>
            <a:picLocks noChangeAspect="1"/>
          </p:cNvPicPr>
          <p:nvPr/>
        </p:nvPicPr>
        <p:blipFill rotWithShape="1">
          <a:blip r:embed="rId2"/>
          <a:srcRect t="1220" b="14510"/>
          <a:stretch/>
        </p:blipFill>
        <p:spPr>
          <a:xfrm>
            <a:off x="-3047" y="10"/>
            <a:ext cx="12191999" cy="6857990"/>
          </a:xfrm>
          <a:prstGeom prst="rect">
            <a:avLst/>
          </a:prstGeom>
        </p:spPr>
      </p:pic>
      <p:sp>
        <p:nvSpPr>
          <p:cNvPr id="3" name="Title 2"/>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nSpc>
                <a:spcPct val="90000"/>
              </a:lnSpc>
            </a:pPr>
            <a:r>
              <a:rPr lang="en-US" sz="5200" b="1" dirty="0">
                <a:solidFill>
                  <a:schemeClr val="bg1">
                    <a:lumMod val="95000"/>
                    <a:lumOff val="5000"/>
                  </a:schemeClr>
                </a:solidFill>
                <a:latin typeface="Times New Roman" panose="02020603050405020304" pitchFamily="18" charset="0"/>
                <a:cs typeface="Times New Roman" panose="02020603050405020304" pitchFamily="18" charset="0"/>
              </a:rPr>
              <a:t>EDA</a:t>
            </a:r>
            <a:br>
              <a:rPr lang="en-US" sz="5200" b="1" dirty="0">
                <a:solidFill>
                  <a:schemeClr val="bg1">
                    <a:lumMod val="95000"/>
                    <a:lumOff val="5000"/>
                  </a:schemeClr>
                </a:solidFill>
                <a:latin typeface="Times New Roman" panose="02020603050405020304" pitchFamily="18" charset="0"/>
                <a:cs typeface="Times New Roman" panose="02020603050405020304" pitchFamily="18" charset="0"/>
              </a:rPr>
            </a:br>
            <a:r>
              <a:rPr lang="en-US" sz="5200" b="1" dirty="0">
                <a:solidFill>
                  <a:schemeClr val="bg1">
                    <a:lumMod val="95000"/>
                    <a:lumOff val="5000"/>
                  </a:schemeClr>
                </a:solidFill>
                <a:latin typeface="Times New Roman" panose="02020603050405020304" pitchFamily="18" charset="0"/>
                <a:cs typeface="Times New Roman" panose="02020603050405020304" pitchFamily="18" charset="0"/>
              </a:rPr>
              <a:t>Exploratory Data Analytics</a:t>
            </a:r>
          </a:p>
        </p:txBody>
      </p:sp>
      <p:sp>
        <p:nvSpPr>
          <p:cNvPr id="2" name="Slide Number Placeholder 1"/>
          <p:cNvSpPr>
            <a:spLocks noGrp="1"/>
          </p:cNvSpPr>
          <p:nvPr>
            <p:ph type="sldNum" sz="quarter" idx="4294967295"/>
          </p:nvPr>
        </p:nvSpPr>
        <p:spPr>
          <a:xfrm>
            <a:off x="9448800" y="6356350"/>
            <a:ext cx="2743200" cy="365125"/>
          </a:xfrm>
        </p:spPr>
        <p:txBody>
          <a:bodyPr vert="horz" lIns="91440" tIns="45720" rIns="91440" bIns="45720" rtlCol="0" anchor="ctr">
            <a:normAutofit/>
          </a:bodyPr>
          <a:lstStyle/>
          <a:p>
            <a:pPr>
              <a:spcAft>
                <a:spcPts val="600"/>
              </a:spcAft>
              <a:defRPr/>
            </a:pPr>
            <a:fld id="{5AE1514C-5E56-4738-A1FF-4B1CFD2A3E36}" type="slidenum">
              <a:rPr lang="en-US">
                <a:solidFill>
                  <a:srgbClr val="FFFFFF"/>
                </a:solidFill>
                <a:latin typeface="Calibri" panose="020F0502020204030204"/>
              </a:rPr>
              <a:pPr>
                <a:spcAft>
                  <a:spcPts val="600"/>
                </a:spcAft>
                <a:defRPr/>
              </a:pPr>
              <a:t>6</a:t>
            </a:fld>
            <a:endParaRPr lang="en-US">
              <a:solidFill>
                <a:srgbClr val="FFFFFF"/>
              </a:solidFill>
              <a:latin typeface="Calibri" panose="020F0502020204030204"/>
            </a:endParaRPr>
          </a:p>
        </p:txBody>
      </p:sp>
    </p:spTree>
    <p:extLst>
      <p:ext uri="{BB962C8B-B14F-4D97-AF65-F5344CB8AC3E}">
        <p14:creationId xmlns:p14="http://schemas.microsoft.com/office/powerpoint/2010/main" val="61970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9123624-200F-319C-741D-096AE62066C2}"/>
              </a:ext>
            </a:extLst>
          </p:cNvPr>
          <p:cNvSpPr>
            <a:spLocks noGrp="1"/>
          </p:cNvSpPr>
          <p:nvPr>
            <p:ph type="body" sz="half" idx="2"/>
          </p:nvPr>
        </p:nvSpPr>
        <p:spPr>
          <a:xfrm>
            <a:off x="839788" y="2057401"/>
            <a:ext cx="5606732" cy="1996440"/>
          </a:xfrm>
        </p:spPr>
        <p:txBody>
          <a:bodyPr/>
          <a:lstStyle/>
          <a:p>
            <a:endParaRPr lang="en-IN" dirty="0"/>
          </a:p>
        </p:txBody>
      </p:sp>
      <p:sp>
        <p:nvSpPr>
          <p:cNvPr id="2" name="TextBox 1">
            <a:extLst>
              <a:ext uri="{FF2B5EF4-FFF2-40B4-BE49-F238E27FC236}">
                <a16:creationId xmlns:a16="http://schemas.microsoft.com/office/drawing/2014/main" id="{2132A05E-0CD2-C7E2-44AA-2C0931765E36}"/>
              </a:ext>
            </a:extLst>
          </p:cNvPr>
          <p:cNvSpPr txBox="1"/>
          <p:nvPr/>
        </p:nvSpPr>
        <p:spPr>
          <a:xfrm>
            <a:off x="640080" y="5475547"/>
            <a:ext cx="11003280" cy="1323439"/>
          </a:xfrm>
          <a:prstGeom prst="rect">
            <a:avLst/>
          </a:prstGeom>
          <a:noFill/>
        </p:spPr>
        <p:txBody>
          <a:bodyPr wrap="square" rtlCol="0">
            <a:spAutoFit/>
          </a:bodyPr>
          <a:lstStyle/>
          <a:p>
            <a:r>
              <a:rPr lang="en-US" sz="2000" b="1" dirty="0"/>
              <a:t>we can observe that the number of employees leaving the company tends to be higher in the younger age groups, with the highest attrition rates being in the age group between 29 and 31 years. The number of employees leaving the company gradually decreases as age increases, with the lowest attrition rates being in the age group between 54 and 60 years. </a:t>
            </a:r>
            <a:endParaRPr lang="en-IN" sz="2000" b="1" dirty="0"/>
          </a:p>
        </p:txBody>
      </p:sp>
      <p:pic>
        <p:nvPicPr>
          <p:cNvPr id="4" name="Picture 3">
            <a:extLst>
              <a:ext uri="{FF2B5EF4-FFF2-40B4-BE49-F238E27FC236}">
                <a16:creationId xmlns:a16="http://schemas.microsoft.com/office/drawing/2014/main" id="{A67CDF7C-7D45-16A4-B710-E78F2FC4CFFE}"/>
              </a:ext>
            </a:extLst>
          </p:cNvPr>
          <p:cNvPicPr>
            <a:picLocks noChangeAspect="1"/>
          </p:cNvPicPr>
          <p:nvPr/>
        </p:nvPicPr>
        <p:blipFill>
          <a:blip r:embed="rId2"/>
          <a:stretch>
            <a:fillRect/>
          </a:stretch>
        </p:blipFill>
        <p:spPr>
          <a:xfrm>
            <a:off x="534194" y="1026615"/>
            <a:ext cx="9083040" cy="4472290"/>
          </a:xfrm>
          <a:prstGeom prst="rect">
            <a:avLst/>
          </a:prstGeom>
        </p:spPr>
      </p:pic>
      <p:sp>
        <p:nvSpPr>
          <p:cNvPr id="6" name="Rectangle 5">
            <a:extLst>
              <a:ext uri="{FF2B5EF4-FFF2-40B4-BE49-F238E27FC236}">
                <a16:creationId xmlns:a16="http://schemas.microsoft.com/office/drawing/2014/main" id="{30284FBF-FA42-9AED-FC80-1113EDEE0211}"/>
              </a:ext>
            </a:extLst>
          </p:cNvPr>
          <p:cNvSpPr/>
          <p:nvPr/>
        </p:nvSpPr>
        <p:spPr>
          <a:xfrm>
            <a:off x="152399" y="136525"/>
            <a:ext cx="10980737" cy="549275"/>
          </a:xfrm>
          <a:prstGeom prst="rect">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latin typeface="Bahnschrift SemiBold" panose="020B0502040204020203" pitchFamily="34" charset="0"/>
              </a:rPr>
              <a:t>EDA (Visualization)</a:t>
            </a:r>
            <a:endParaRPr lang="en-IN" sz="3200" b="1" dirty="0">
              <a:solidFill>
                <a:schemeClr val="accent2">
                  <a:lumMod val="60000"/>
                  <a:lumOff val="40000"/>
                </a:schemeClr>
              </a:solidFill>
            </a:endParaRPr>
          </a:p>
        </p:txBody>
      </p:sp>
    </p:spTree>
    <p:extLst>
      <p:ext uri="{BB962C8B-B14F-4D97-AF65-F5344CB8AC3E}">
        <p14:creationId xmlns:p14="http://schemas.microsoft.com/office/powerpoint/2010/main" val="54469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CBC8-9BFD-0570-3157-005747FF7B59}"/>
              </a:ext>
            </a:extLst>
          </p:cNvPr>
          <p:cNvSpPr>
            <a:spLocks noGrp="1"/>
          </p:cNvSpPr>
          <p:nvPr>
            <p:ph type="sldNum" sz="quarter" idx="12"/>
          </p:nvPr>
        </p:nvSpPr>
        <p:spPr/>
        <p:txBody>
          <a:bodyPr/>
          <a:lstStyle/>
          <a:p>
            <a:fld id="{4997E989-D798-4C62-8E93-3D2D613C2488}" type="slidenum">
              <a:rPr lang="en-US" smtClean="0"/>
              <a:pPr/>
              <a:t>8</a:t>
            </a:fld>
            <a:endParaRPr lang="en-US" dirty="0"/>
          </a:p>
        </p:txBody>
      </p:sp>
      <p:sp>
        <p:nvSpPr>
          <p:cNvPr id="3" name="TextBox 2">
            <a:extLst>
              <a:ext uri="{FF2B5EF4-FFF2-40B4-BE49-F238E27FC236}">
                <a16:creationId xmlns:a16="http://schemas.microsoft.com/office/drawing/2014/main" id="{71150803-31AB-DB79-09A0-3919EB6CBBBF}"/>
              </a:ext>
            </a:extLst>
          </p:cNvPr>
          <p:cNvSpPr txBox="1"/>
          <p:nvPr/>
        </p:nvSpPr>
        <p:spPr>
          <a:xfrm>
            <a:off x="213360" y="50185"/>
            <a:ext cx="7848600" cy="461665"/>
          </a:xfrm>
          <a:prstGeom prst="rect">
            <a:avLst/>
          </a:prstGeom>
          <a:noFill/>
        </p:spPr>
        <p:txBody>
          <a:bodyPr wrap="square" rtlCol="0">
            <a:spAutoFit/>
          </a:bodyPr>
          <a:lstStyle/>
          <a:p>
            <a:r>
              <a:rPr lang="en-IN" sz="2400" b="1" dirty="0"/>
              <a:t>Splitting Columns Categorical And Continuous  Variable</a:t>
            </a:r>
          </a:p>
        </p:txBody>
      </p:sp>
      <p:pic>
        <p:nvPicPr>
          <p:cNvPr id="5" name="Picture 4">
            <a:extLst>
              <a:ext uri="{FF2B5EF4-FFF2-40B4-BE49-F238E27FC236}">
                <a16:creationId xmlns:a16="http://schemas.microsoft.com/office/drawing/2014/main" id="{EAFBD200-653B-DC9D-7285-962268635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722848"/>
            <a:ext cx="11506200" cy="1419423"/>
          </a:xfrm>
          <a:prstGeom prst="rect">
            <a:avLst/>
          </a:prstGeom>
        </p:spPr>
      </p:pic>
      <p:sp>
        <p:nvSpPr>
          <p:cNvPr id="4" name="Rectangle 3">
            <a:extLst>
              <a:ext uri="{FF2B5EF4-FFF2-40B4-BE49-F238E27FC236}">
                <a16:creationId xmlns:a16="http://schemas.microsoft.com/office/drawing/2014/main" id="{F113CEEA-B44E-981C-4A7A-AB74A6B5C745}"/>
              </a:ext>
            </a:extLst>
          </p:cNvPr>
          <p:cNvSpPr/>
          <p:nvPr/>
        </p:nvSpPr>
        <p:spPr>
          <a:xfrm>
            <a:off x="373063" y="2142271"/>
            <a:ext cx="10980737" cy="549275"/>
          </a:xfrm>
          <a:prstGeom prst="rect">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latin typeface="Bahnschrift SemiBold" panose="020B0502040204020203" pitchFamily="34" charset="0"/>
              </a:rPr>
              <a:t>EDA- COUNT PLOT</a:t>
            </a:r>
            <a:endParaRPr lang="en-IN" sz="3200" b="1" dirty="0">
              <a:solidFill>
                <a:schemeClr val="accent2">
                  <a:lumMod val="60000"/>
                  <a:lumOff val="40000"/>
                </a:schemeClr>
              </a:solidFill>
            </a:endParaRPr>
          </a:p>
        </p:txBody>
      </p:sp>
      <p:pic>
        <p:nvPicPr>
          <p:cNvPr id="9" name="Picture 8">
            <a:extLst>
              <a:ext uri="{FF2B5EF4-FFF2-40B4-BE49-F238E27FC236}">
                <a16:creationId xmlns:a16="http://schemas.microsoft.com/office/drawing/2014/main" id="{4F9F6EB0-C1A0-9173-ED51-94199E31B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5" y="2941320"/>
            <a:ext cx="4092315" cy="3478721"/>
          </a:xfrm>
          <a:prstGeom prst="rect">
            <a:avLst/>
          </a:prstGeom>
        </p:spPr>
      </p:pic>
      <p:pic>
        <p:nvPicPr>
          <p:cNvPr id="11" name="Picture 10">
            <a:extLst>
              <a:ext uri="{FF2B5EF4-FFF2-40B4-BE49-F238E27FC236}">
                <a16:creationId xmlns:a16="http://schemas.microsoft.com/office/drawing/2014/main" id="{4354292F-EC17-161D-A738-5B63C27FF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940" y="2941320"/>
            <a:ext cx="4136595" cy="3275386"/>
          </a:xfrm>
          <a:prstGeom prst="rect">
            <a:avLst/>
          </a:prstGeom>
        </p:spPr>
      </p:pic>
      <p:pic>
        <p:nvPicPr>
          <p:cNvPr id="13" name="Picture 12">
            <a:extLst>
              <a:ext uri="{FF2B5EF4-FFF2-40B4-BE49-F238E27FC236}">
                <a16:creationId xmlns:a16="http://schemas.microsoft.com/office/drawing/2014/main" id="{B82CF094-C133-BA93-D3DE-BAFAE699FB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573" y="2941320"/>
            <a:ext cx="3950191" cy="3193832"/>
          </a:xfrm>
          <a:prstGeom prst="rect">
            <a:avLst/>
          </a:prstGeom>
        </p:spPr>
      </p:pic>
    </p:spTree>
    <p:extLst>
      <p:ext uri="{BB962C8B-B14F-4D97-AF65-F5344CB8AC3E}">
        <p14:creationId xmlns:p14="http://schemas.microsoft.com/office/powerpoint/2010/main" val="91383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9114FE-109D-B61E-6C76-A3F1A0DC605B}"/>
              </a:ext>
            </a:extLst>
          </p:cNvPr>
          <p:cNvSpPr>
            <a:spLocks noGrp="1"/>
          </p:cNvSpPr>
          <p:nvPr>
            <p:ph type="sldNum" sz="quarter" idx="12"/>
          </p:nvPr>
        </p:nvSpPr>
        <p:spPr/>
        <p:txBody>
          <a:bodyPr/>
          <a:lstStyle/>
          <a:p>
            <a:fld id="{4997E989-D798-4C62-8E93-3D2D613C2488}" type="slidenum">
              <a:rPr lang="en-US" smtClean="0"/>
              <a:pPr/>
              <a:t>9</a:t>
            </a:fld>
            <a:endParaRPr lang="en-US" dirty="0"/>
          </a:p>
        </p:txBody>
      </p:sp>
      <p:sp>
        <p:nvSpPr>
          <p:cNvPr id="8" name="TextBox 7">
            <a:extLst>
              <a:ext uri="{FF2B5EF4-FFF2-40B4-BE49-F238E27FC236}">
                <a16:creationId xmlns:a16="http://schemas.microsoft.com/office/drawing/2014/main" id="{F4004039-2747-2484-3EC9-6F1C1A11C6D8}"/>
              </a:ext>
            </a:extLst>
          </p:cNvPr>
          <p:cNvSpPr txBox="1"/>
          <p:nvPr/>
        </p:nvSpPr>
        <p:spPr>
          <a:xfrm>
            <a:off x="6690359" y="0"/>
            <a:ext cx="5806441"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Attrition V/s Years in current Role</a:t>
            </a:r>
            <a:endParaRPr lang="en-IN" sz="2800" b="1" dirty="0"/>
          </a:p>
        </p:txBody>
      </p:sp>
      <p:pic>
        <p:nvPicPr>
          <p:cNvPr id="10" name="Picture 9">
            <a:extLst>
              <a:ext uri="{FF2B5EF4-FFF2-40B4-BE49-F238E27FC236}">
                <a16:creationId xmlns:a16="http://schemas.microsoft.com/office/drawing/2014/main" id="{FD0815C9-B9AA-45A6-BCB1-136087F05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9" y="3049674"/>
            <a:ext cx="8459381" cy="3731450"/>
          </a:xfrm>
          <a:prstGeom prst="rect">
            <a:avLst/>
          </a:prstGeom>
        </p:spPr>
      </p:pic>
      <p:pic>
        <p:nvPicPr>
          <p:cNvPr id="11" name="Picture 10">
            <a:extLst>
              <a:ext uri="{FF2B5EF4-FFF2-40B4-BE49-F238E27FC236}">
                <a16:creationId xmlns:a16="http://schemas.microsoft.com/office/drawing/2014/main" id="{6DC9FBA7-4D4F-7E99-2159-CA4EFB016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81"/>
            <a:ext cx="7049484" cy="3101569"/>
          </a:xfrm>
          <a:prstGeom prst="rect">
            <a:avLst/>
          </a:prstGeom>
        </p:spPr>
      </p:pic>
      <p:pic>
        <p:nvPicPr>
          <p:cNvPr id="13" name="Picture 12">
            <a:extLst>
              <a:ext uri="{FF2B5EF4-FFF2-40B4-BE49-F238E27FC236}">
                <a16:creationId xmlns:a16="http://schemas.microsoft.com/office/drawing/2014/main" id="{016E13B5-D236-DC76-448D-B27FD2AC7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654" y="4139840"/>
            <a:ext cx="3086531" cy="2581635"/>
          </a:xfrm>
          <a:prstGeom prst="rect">
            <a:avLst/>
          </a:prstGeom>
        </p:spPr>
      </p:pic>
      <p:sp>
        <p:nvSpPr>
          <p:cNvPr id="15" name="TextBox 14">
            <a:extLst>
              <a:ext uri="{FF2B5EF4-FFF2-40B4-BE49-F238E27FC236}">
                <a16:creationId xmlns:a16="http://schemas.microsoft.com/office/drawing/2014/main" id="{21FAF653-19B7-9A0B-9893-6C51D87DE87A}"/>
              </a:ext>
            </a:extLst>
          </p:cNvPr>
          <p:cNvSpPr txBox="1"/>
          <p:nvPr/>
        </p:nvSpPr>
        <p:spPr>
          <a:xfrm>
            <a:off x="7345681" y="625242"/>
            <a:ext cx="4606504" cy="1631216"/>
          </a:xfrm>
          <a:prstGeom prst="rect">
            <a:avLst/>
          </a:prstGeom>
          <a:noFill/>
        </p:spPr>
        <p:txBody>
          <a:bodyPr wrap="square" rtlCol="0">
            <a:spAutoFit/>
          </a:bodyPr>
          <a:lstStyle/>
          <a:p>
            <a:r>
              <a:rPr lang="en-IN" sz="2000" b="1" dirty="0"/>
              <a:t>In Count Plot  we can see employee working in organization  in Current Role more Attrition and Also Box plot we can see high attrition in monthly income and Job satisfaction ,Distance From Home </a:t>
            </a:r>
          </a:p>
        </p:txBody>
      </p:sp>
      <p:sp>
        <p:nvSpPr>
          <p:cNvPr id="17" name="Rectangle 16">
            <a:extLst>
              <a:ext uri="{FF2B5EF4-FFF2-40B4-BE49-F238E27FC236}">
                <a16:creationId xmlns:a16="http://schemas.microsoft.com/office/drawing/2014/main" id="{3E15F597-859A-4EE9-492E-DF877881C79B}"/>
              </a:ext>
            </a:extLst>
          </p:cNvPr>
          <p:cNvSpPr/>
          <p:nvPr/>
        </p:nvSpPr>
        <p:spPr>
          <a:xfrm>
            <a:off x="7139645" y="2789382"/>
            <a:ext cx="5018576" cy="1031660"/>
          </a:xfrm>
          <a:prstGeom prst="rect">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sz="2400" b="1" dirty="0"/>
              <a:t>Attrition V/S Distance From Home and  Monthly Income Use BOX PLOT</a:t>
            </a:r>
          </a:p>
        </p:txBody>
      </p:sp>
    </p:spTree>
    <p:extLst>
      <p:ext uri="{BB962C8B-B14F-4D97-AF65-F5344CB8AC3E}">
        <p14:creationId xmlns:p14="http://schemas.microsoft.com/office/powerpoint/2010/main" val="2269152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3.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1056</Words>
  <Application>Microsoft Office PowerPoint</Application>
  <PresentationFormat>Widescreen</PresentationFormat>
  <Paragraphs>144</Paragraphs>
  <Slides>20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 DESTINE</vt:lpstr>
      <vt:lpstr>Arial</vt:lpstr>
      <vt:lpstr>Arial Black</vt:lpstr>
      <vt:lpstr>Bahnschrift SemiBold</vt:lpstr>
      <vt:lpstr>Calibri</vt:lpstr>
      <vt:lpstr>Calibri Light</vt:lpstr>
      <vt:lpstr>Segoe UI</vt:lpstr>
      <vt:lpstr>Segoe UI Black</vt:lpstr>
      <vt:lpstr>Segoe UI Semibold</vt:lpstr>
      <vt:lpstr>Segoe UI Semilight</vt:lpstr>
      <vt:lpstr>Times New Roman</vt:lpstr>
      <vt:lpstr>Wingdings</vt:lpstr>
      <vt:lpstr>Office Theme</vt:lpstr>
      <vt:lpstr>PowerPoint Presentation</vt:lpstr>
      <vt:lpstr>Defined &amp; Problem Statement    </vt:lpstr>
      <vt:lpstr>PowerPoint Presentation</vt:lpstr>
      <vt:lpstr>PowerPoint Presentation</vt:lpstr>
      <vt:lpstr>PowerPoint Presentation</vt:lpstr>
      <vt:lpstr>EDA Exploratory Data Analytics</vt:lpstr>
      <vt:lpstr>PowerPoint Presentation</vt:lpstr>
      <vt:lpstr>PowerPoint Presentation</vt:lpstr>
      <vt:lpstr>PowerPoint Presentation</vt:lpstr>
      <vt:lpstr>PowerPoint Presentation</vt:lpstr>
      <vt:lpstr>PowerPoint Presentation</vt:lpstr>
      <vt:lpstr>PowerPoint Presentation</vt:lpstr>
      <vt:lpstr>Machine Learning Models</vt:lpstr>
      <vt:lpstr>IMPORTING LIBRARIES MACHINE LEARNING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2022-05-23T23:01:02Z</dcterms:created>
  <dcterms:modified xsi:type="dcterms:W3CDTF">2023-03-10T07:33:00Z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