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64" r:id="rId2"/>
    <p:sldId id="262" r:id="rId3"/>
    <p:sldId id="259" r:id="rId4"/>
    <p:sldId id="260" r:id="rId5"/>
    <p:sldId id="261" r:id="rId6"/>
    <p:sldId id="263" r:id="rId7"/>
    <p:sldId id="25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hul\AppData\Roaming\Microsoft\Excel\Projectdata_NYSE%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ahul\AppData\Roaming\Microsoft\Excel\Projectdata_NYSE%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ahul\AppData\Roaming\Microsoft\Excel\Projectdata_NYSE%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ahul\AppData\Roaming\Microsoft\Excel\Projectdata_NYSE%20(version%201).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BAND\Analyze-NYSE-Data\Projectdata_NYS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[Projectdata_NYSE.xlsx]All Sector(Task 1)!PivotTable79</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Sum of Total Revenue by GICS Sector</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'All Sector(Task 1)'!$C$3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trendline>
            <c:spPr>
              <a:ln w="19050" cap="rnd">
                <a:solidFill>
                  <a:schemeClr val="accent1"/>
                </a:solidFill>
              </a:ln>
              <a:effectLst/>
            </c:spPr>
            <c:trendlineType val="linear"/>
            <c:dispRSqr val="0"/>
            <c:dispEq val="0"/>
          </c:trendline>
          <c:trendline>
            <c:spPr>
              <a:ln w="19050" cap="rnd">
                <a:solidFill>
                  <a:schemeClr val="accent1"/>
                </a:solidFill>
              </a:ln>
              <a:effectLst/>
            </c:spPr>
            <c:trendlineType val="movingAvg"/>
            <c:period val="2"/>
            <c:dispRSqr val="0"/>
            <c:dispEq val="0"/>
          </c:trendline>
          <c:cat>
            <c:multiLvlStrRef>
              <c:f>'All Sector(Task 1)'!$A$4:$B$47</c:f>
              <c:multiLvlStrCache>
                <c:ptCount val="44"/>
                <c:lvl>
                  <c:pt idx="0">
                    <c:v>Year 1</c:v>
                  </c:pt>
                  <c:pt idx="1">
                    <c:v>Year 2</c:v>
                  </c:pt>
                  <c:pt idx="2">
                    <c:v>Year 3</c:v>
                  </c:pt>
                  <c:pt idx="3">
                    <c:v>Year 4</c:v>
                  </c:pt>
                  <c:pt idx="4">
                    <c:v>Year 1</c:v>
                  </c:pt>
                  <c:pt idx="5">
                    <c:v>Year 2</c:v>
                  </c:pt>
                  <c:pt idx="6">
                    <c:v>Year 3</c:v>
                  </c:pt>
                  <c:pt idx="7">
                    <c:v>Year 4</c:v>
                  </c:pt>
                  <c:pt idx="8">
                    <c:v>Year 1</c:v>
                  </c:pt>
                  <c:pt idx="9">
                    <c:v>Year 2</c:v>
                  </c:pt>
                  <c:pt idx="10">
                    <c:v>Year 3</c:v>
                  </c:pt>
                  <c:pt idx="11">
                    <c:v>Year 4</c:v>
                  </c:pt>
                  <c:pt idx="12">
                    <c:v>Year 1</c:v>
                  </c:pt>
                  <c:pt idx="13">
                    <c:v>Year 2</c:v>
                  </c:pt>
                  <c:pt idx="14">
                    <c:v>Year 3</c:v>
                  </c:pt>
                  <c:pt idx="15">
                    <c:v>Year 4</c:v>
                  </c:pt>
                  <c:pt idx="16">
                    <c:v>Year 1</c:v>
                  </c:pt>
                  <c:pt idx="17">
                    <c:v>Year 2</c:v>
                  </c:pt>
                  <c:pt idx="18">
                    <c:v>Year 3</c:v>
                  </c:pt>
                  <c:pt idx="19">
                    <c:v>Year 4</c:v>
                  </c:pt>
                  <c:pt idx="20">
                    <c:v>Year 1</c:v>
                  </c:pt>
                  <c:pt idx="21">
                    <c:v>Year 2</c:v>
                  </c:pt>
                  <c:pt idx="22">
                    <c:v>Year 3</c:v>
                  </c:pt>
                  <c:pt idx="23">
                    <c:v>Year 4</c:v>
                  </c:pt>
                  <c:pt idx="24">
                    <c:v>Year 1</c:v>
                  </c:pt>
                  <c:pt idx="25">
                    <c:v>Year 2</c:v>
                  </c:pt>
                  <c:pt idx="26">
                    <c:v>Year 3</c:v>
                  </c:pt>
                  <c:pt idx="27">
                    <c:v>Year 4</c:v>
                  </c:pt>
                  <c:pt idx="28">
                    <c:v>Year 1</c:v>
                  </c:pt>
                  <c:pt idx="29">
                    <c:v>Year 2</c:v>
                  </c:pt>
                  <c:pt idx="30">
                    <c:v>Year 3</c:v>
                  </c:pt>
                  <c:pt idx="31">
                    <c:v>Year 4</c:v>
                  </c:pt>
                  <c:pt idx="32">
                    <c:v>Year 1</c:v>
                  </c:pt>
                  <c:pt idx="33">
                    <c:v>Year 2</c:v>
                  </c:pt>
                  <c:pt idx="34">
                    <c:v>Year 3</c:v>
                  </c:pt>
                  <c:pt idx="35">
                    <c:v>Year 4</c:v>
                  </c:pt>
                  <c:pt idx="36">
                    <c:v>Year 1</c:v>
                  </c:pt>
                  <c:pt idx="37">
                    <c:v>Year 2</c:v>
                  </c:pt>
                  <c:pt idx="38">
                    <c:v>Year 3</c:v>
                  </c:pt>
                  <c:pt idx="39">
                    <c:v>Year 4</c:v>
                  </c:pt>
                  <c:pt idx="40">
                    <c:v>Year 1</c:v>
                  </c:pt>
                  <c:pt idx="41">
                    <c:v>Year 2</c:v>
                  </c:pt>
                  <c:pt idx="42">
                    <c:v>Year 3</c:v>
                  </c:pt>
                  <c:pt idx="43">
                    <c:v>Year 4</c:v>
                  </c:pt>
                </c:lvl>
                <c:lvl>
                  <c:pt idx="0">
                    <c:v>Consumer Discretionary</c:v>
                  </c:pt>
                  <c:pt idx="4">
                    <c:v>Consumer Staples</c:v>
                  </c:pt>
                  <c:pt idx="8">
                    <c:v>Energy</c:v>
                  </c:pt>
                  <c:pt idx="12">
                    <c:v>Financials</c:v>
                  </c:pt>
                  <c:pt idx="16">
                    <c:v>Health Care</c:v>
                  </c:pt>
                  <c:pt idx="20">
                    <c:v>Industrials</c:v>
                  </c:pt>
                  <c:pt idx="24">
                    <c:v>Information Technology</c:v>
                  </c:pt>
                  <c:pt idx="28">
                    <c:v>Materials</c:v>
                  </c:pt>
                  <c:pt idx="32">
                    <c:v>Real Estate</c:v>
                  </c:pt>
                  <c:pt idx="36">
                    <c:v>Telecommunications Services</c:v>
                  </c:pt>
                  <c:pt idx="40">
                    <c:v>Utilities</c:v>
                  </c:pt>
                </c:lvl>
              </c:multiLvlStrCache>
            </c:multiLvlStrRef>
          </c:cat>
          <c:val>
            <c:numRef>
              <c:f>'All Sector(Task 1)'!$C$4:$C$47</c:f>
              <c:numCache>
                <c:formatCode>General</c:formatCode>
                <c:ptCount val="44"/>
                <c:pt idx="0">
                  <c:v>1306636524000</c:v>
                </c:pt>
                <c:pt idx="1">
                  <c:v>1359506280000</c:v>
                </c:pt>
                <c:pt idx="2">
                  <c:v>1433673899000</c:v>
                </c:pt>
                <c:pt idx="3">
                  <c:v>1523851904000</c:v>
                </c:pt>
                <c:pt idx="4">
                  <c:v>1388801763000</c:v>
                </c:pt>
                <c:pt idx="5">
                  <c:v>1428526946000</c:v>
                </c:pt>
                <c:pt idx="6">
                  <c:v>1453416640000</c:v>
                </c:pt>
                <c:pt idx="7">
                  <c:v>1459100902000</c:v>
                </c:pt>
                <c:pt idx="8">
                  <c:v>1352502544000</c:v>
                </c:pt>
                <c:pt idx="9">
                  <c:v>1366043920000</c:v>
                </c:pt>
                <c:pt idx="10">
                  <c:v>1271860937000</c:v>
                </c:pt>
                <c:pt idx="11">
                  <c:v>843707367000</c:v>
                </c:pt>
                <c:pt idx="12">
                  <c:v>878187750000</c:v>
                </c:pt>
                <c:pt idx="13">
                  <c:v>843392964000</c:v>
                </c:pt>
                <c:pt idx="14">
                  <c:v>850512546000</c:v>
                </c:pt>
                <c:pt idx="15">
                  <c:v>843303463000</c:v>
                </c:pt>
                <c:pt idx="16">
                  <c:v>963813675000</c:v>
                </c:pt>
                <c:pt idx="17">
                  <c:v>1039341879000</c:v>
                </c:pt>
                <c:pt idx="18">
                  <c:v>1171182213000</c:v>
                </c:pt>
                <c:pt idx="19">
                  <c:v>1283674608000</c:v>
                </c:pt>
                <c:pt idx="20">
                  <c:v>1010796852000</c:v>
                </c:pt>
                <c:pt idx="21">
                  <c:v>1029253211000</c:v>
                </c:pt>
                <c:pt idx="22">
                  <c:v>1037676179000</c:v>
                </c:pt>
                <c:pt idx="23">
                  <c:v>1026094777000</c:v>
                </c:pt>
                <c:pt idx="24">
                  <c:v>917269645000</c:v>
                </c:pt>
                <c:pt idx="25">
                  <c:v>908093059000</c:v>
                </c:pt>
                <c:pt idx="26">
                  <c:v>955502612000</c:v>
                </c:pt>
                <c:pt idx="27">
                  <c:v>881926904000</c:v>
                </c:pt>
                <c:pt idx="28">
                  <c:v>285223746000</c:v>
                </c:pt>
                <c:pt idx="29">
                  <c:v>291555004000</c:v>
                </c:pt>
                <c:pt idx="30">
                  <c:v>295549075000</c:v>
                </c:pt>
                <c:pt idx="31">
                  <c:v>251951155000</c:v>
                </c:pt>
                <c:pt idx="32">
                  <c:v>55010248000</c:v>
                </c:pt>
                <c:pt idx="33">
                  <c:v>61768962000</c:v>
                </c:pt>
                <c:pt idx="34">
                  <c:v>69673022000</c:v>
                </c:pt>
                <c:pt idx="35">
                  <c:v>74766197000</c:v>
                </c:pt>
                <c:pt idx="36">
                  <c:v>273043853000</c:v>
                </c:pt>
                <c:pt idx="37">
                  <c:v>278472000000</c:v>
                </c:pt>
                <c:pt idx="38">
                  <c:v>289106000000</c:v>
                </c:pt>
                <c:pt idx="39">
                  <c:v>310126000000</c:v>
                </c:pt>
                <c:pt idx="40">
                  <c:v>252177719000</c:v>
                </c:pt>
                <c:pt idx="41">
                  <c:v>264966001000</c:v>
                </c:pt>
                <c:pt idx="42">
                  <c:v>278755544000</c:v>
                </c:pt>
                <c:pt idx="43">
                  <c:v>273125907000</c:v>
                </c:pt>
              </c:numCache>
            </c:numRef>
          </c:val>
          <c:extLst>
            <c:ext xmlns:c16="http://schemas.microsoft.com/office/drawing/2014/chart" uri="{C3380CC4-5D6E-409C-BE32-E72D297353CC}">
              <c16:uniqueId val="{00000000-5E15-4D73-B1AC-DCBEEE680785}"/>
            </c:ext>
          </c:extLst>
        </c:ser>
        <c:dLbls>
          <c:showLegendKey val="0"/>
          <c:showVal val="0"/>
          <c:showCatName val="0"/>
          <c:showSerName val="0"/>
          <c:showPercent val="0"/>
          <c:showBubbleSize val="0"/>
        </c:dLbls>
        <c:gapWidth val="100"/>
        <c:overlap val="-24"/>
        <c:axId val="1197126344"/>
        <c:axId val="1197121424"/>
      </c:barChart>
      <c:catAx>
        <c:axId val="11971263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97121424"/>
        <c:crosses val="autoZero"/>
        <c:auto val="1"/>
        <c:lblAlgn val="ctr"/>
        <c:lblOffset val="100"/>
        <c:noMultiLvlLbl val="0"/>
      </c:catAx>
      <c:valAx>
        <c:axId val="1197121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9712634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[Projectdata_NYSE.xlsx]Pivot Table 1(Task 1)!PivotTable1</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Consumer</a:t>
            </a:r>
            <a:r>
              <a:rPr lang="en-IN" baseline="0"/>
              <a:t> Discretionary Industry growth</a:t>
            </a:r>
            <a:endParaRPr lang="en-IN"/>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287270341207349"/>
          <c:y val="0.14249781277340332"/>
          <c:w val="0.73094247594050743"/>
          <c:h val="0.75010279965004378"/>
        </c:manualLayout>
      </c:layout>
      <c:barChart>
        <c:barDir val="col"/>
        <c:grouping val="clustered"/>
        <c:varyColors val="0"/>
        <c:ser>
          <c:idx val="0"/>
          <c:order val="0"/>
          <c:tx>
            <c:strRef>
              <c:f>'Pivot Table 1(Task 1)'!$B$4:$B$5</c:f>
              <c:strCache>
                <c:ptCount val="1"/>
                <c:pt idx="0">
                  <c:v>2012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'Pivot Table 1(Task 1)'!$A$6</c:f>
              <c:strCache>
                <c:ptCount val="1"/>
                <c:pt idx="0">
                  <c:v>Total</c:v>
                </c:pt>
              </c:strCache>
            </c:strRef>
          </c:cat>
          <c:val>
            <c:numRef>
              <c:f>'Pivot Table 1(Task 1)'!$B$6</c:f>
              <c:numCache>
                <c:formatCode>General</c:formatCode>
                <c:ptCount val="1"/>
                <c:pt idx="0">
                  <c:v>215328170000</c:v>
                </c:pt>
              </c:numCache>
            </c:numRef>
          </c:val>
          <c:extLst>
            <c:ext xmlns:c16="http://schemas.microsoft.com/office/drawing/2014/chart" uri="{C3380CC4-5D6E-409C-BE32-E72D297353CC}">
              <c16:uniqueId val="{00000000-F781-4C2E-BA5E-D52E1C80FCFF}"/>
            </c:ext>
          </c:extLst>
        </c:ser>
        <c:ser>
          <c:idx val="1"/>
          <c:order val="1"/>
          <c:tx>
            <c:strRef>
              <c:f>'Pivot Table 1(Task 1)'!$C$4:$C$5</c:f>
              <c:strCache>
                <c:ptCount val="1"/>
                <c:pt idx="0">
                  <c:v>2013</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'Pivot Table 1(Task 1)'!$A$6</c:f>
              <c:strCache>
                <c:ptCount val="1"/>
                <c:pt idx="0">
                  <c:v>Total</c:v>
                </c:pt>
              </c:strCache>
            </c:strRef>
          </c:cat>
          <c:val>
            <c:numRef>
              <c:f>'Pivot Table 1(Task 1)'!$C$6</c:f>
              <c:numCache>
                <c:formatCode>General</c:formatCode>
                <c:ptCount val="1"/>
                <c:pt idx="0">
                  <c:v>1253135104000</c:v>
                </c:pt>
              </c:numCache>
            </c:numRef>
          </c:val>
          <c:extLst>
            <c:ext xmlns:c16="http://schemas.microsoft.com/office/drawing/2014/chart" uri="{C3380CC4-5D6E-409C-BE32-E72D297353CC}">
              <c16:uniqueId val="{00000001-F781-4C2E-BA5E-D52E1C80FCFF}"/>
            </c:ext>
          </c:extLst>
        </c:ser>
        <c:ser>
          <c:idx val="2"/>
          <c:order val="2"/>
          <c:tx>
            <c:strRef>
              <c:f>'Pivot Table 1(Task 1)'!$D$4:$D$5</c:f>
              <c:strCache>
                <c:ptCount val="1"/>
                <c:pt idx="0">
                  <c:v>2014</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'Pivot Table 1(Task 1)'!$A$6</c:f>
              <c:strCache>
                <c:ptCount val="1"/>
                <c:pt idx="0">
                  <c:v>Total</c:v>
                </c:pt>
              </c:strCache>
            </c:strRef>
          </c:cat>
          <c:val>
            <c:numRef>
              <c:f>'Pivot Table 1(Task 1)'!$D$6</c:f>
              <c:numCache>
                <c:formatCode>General</c:formatCode>
                <c:ptCount val="1"/>
                <c:pt idx="0">
                  <c:v>1332319553000</c:v>
                </c:pt>
              </c:numCache>
            </c:numRef>
          </c:val>
          <c:extLst>
            <c:ext xmlns:c16="http://schemas.microsoft.com/office/drawing/2014/chart" uri="{C3380CC4-5D6E-409C-BE32-E72D297353CC}">
              <c16:uniqueId val="{00000002-F781-4C2E-BA5E-D52E1C80FCFF}"/>
            </c:ext>
          </c:extLst>
        </c:ser>
        <c:ser>
          <c:idx val="3"/>
          <c:order val="3"/>
          <c:tx>
            <c:strRef>
              <c:f>'Pivot Table 1(Task 1)'!$E$4:$E$5</c:f>
              <c:strCache>
                <c:ptCount val="1"/>
                <c:pt idx="0">
                  <c:v>2015</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'Pivot Table 1(Task 1)'!$A$6</c:f>
              <c:strCache>
                <c:ptCount val="1"/>
                <c:pt idx="0">
                  <c:v>Total</c:v>
                </c:pt>
              </c:strCache>
            </c:strRef>
          </c:cat>
          <c:val>
            <c:numRef>
              <c:f>'Pivot Table 1(Task 1)'!$E$6</c:f>
              <c:numCache>
                <c:formatCode>General</c:formatCode>
                <c:ptCount val="1"/>
                <c:pt idx="0">
                  <c:v>1435979984000</c:v>
                </c:pt>
              </c:numCache>
            </c:numRef>
          </c:val>
          <c:extLst>
            <c:ext xmlns:c16="http://schemas.microsoft.com/office/drawing/2014/chart" uri="{C3380CC4-5D6E-409C-BE32-E72D297353CC}">
              <c16:uniqueId val="{00000003-F781-4C2E-BA5E-D52E1C80FCFF}"/>
            </c:ext>
          </c:extLst>
        </c:ser>
        <c:ser>
          <c:idx val="4"/>
          <c:order val="4"/>
          <c:tx>
            <c:strRef>
              <c:f>'Pivot Table 1(Task 1)'!$F$4:$F$5</c:f>
              <c:strCache>
                <c:ptCount val="1"/>
                <c:pt idx="0">
                  <c:v>2016</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'Pivot Table 1(Task 1)'!$A$6</c:f>
              <c:strCache>
                <c:ptCount val="1"/>
                <c:pt idx="0">
                  <c:v>Total</c:v>
                </c:pt>
              </c:strCache>
            </c:strRef>
          </c:cat>
          <c:val>
            <c:numRef>
              <c:f>'Pivot Table 1(Task 1)'!$F$6</c:f>
              <c:numCache>
                <c:formatCode>General</c:formatCode>
                <c:ptCount val="1"/>
                <c:pt idx="0">
                  <c:v>1386905796000</c:v>
                </c:pt>
              </c:numCache>
            </c:numRef>
          </c:val>
          <c:extLst>
            <c:ext xmlns:c16="http://schemas.microsoft.com/office/drawing/2014/chart" uri="{C3380CC4-5D6E-409C-BE32-E72D297353CC}">
              <c16:uniqueId val="{00000004-F781-4C2E-BA5E-D52E1C80FCFF}"/>
            </c:ext>
          </c:extLst>
        </c:ser>
        <c:dLbls>
          <c:dLblPos val="outEnd"/>
          <c:showLegendKey val="0"/>
          <c:showVal val="1"/>
          <c:showCatName val="0"/>
          <c:showSerName val="0"/>
          <c:showPercent val="0"/>
          <c:showBubbleSize val="0"/>
        </c:dLbls>
        <c:gapWidth val="100"/>
        <c:axId val="615595984"/>
        <c:axId val="615587456"/>
      </c:barChart>
      <c:catAx>
        <c:axId val="61559598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Years</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5587456"/>
        <c:crosses val="autoZero"/>
        <c:auto val="1"/>
        <c:lblAlgn val="ctr"/>
        <c:lblOffset val="100"/>
        <c:noMultiLvlLbl val="0"/>
      </c:catAx>
      <c:valAx>
        <c:axId val="61558745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TOtal</a:t>
                </a:r>
                <a:r>
                  <a:rPr lang="en-IN" baseline="0"/>
                  <a:t> Revenue</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55959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[Projectdata_NYSE.xlsx]TRY(Task 1)!PivotTable47</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Sum of Total Revenue by Years</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'TRY(Task 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trendline>
            <c:spPr>
              <a:ln w="19050" cap="rnd">
                <a:solidFill>
                  <a:schemeClr val="accent1"/>
                </a:solidFill>
              </a:ln>
              <a:effectLst/>
            </c:spPr>
            <c:trendlineType val="linear"/>
            <c:dispRSqr val="0"/>
            <c:dispEq val="0"/>
          </c:trendline>
          <c:cat>
            <c:strRef>
              <c:f>'TRY(Task 1)'!$A$4:$A$7</c:f>
              <c:strCache>
                <c:ptCount val="4"/>
                <c:pt idx="0">
                  <c:v>Year 1</c:v>
                </c:pt>
                <c:pt idx="1">
                  <c:v>Year 2</c:v>
                </c:pt>
                <c:pt idx="2">
                  <c:v>Year 3</c:v>
                </c:pt>
                <c:pt idx="3">
                  <c:v>Year 4</c:v>
                </c:pt>
              </c:strCache>
            </c:strRef>
          </c:cat>
          <c:val>
            <c:numRef>
              <c:f>'TRY(Task 1)'!$B$4:$B$7</c:f>
              <c:numCache>
                <c:formatCode>General</c:formatCode>
                <c:ptCount val="4"/>
                <c:pt idx="0">
                  <c:v>125275000000</c:v>
                </c:pt>
                <c:pt idx="1">
                  <c:v>132229000000</c:v>
                </c:pt>
                <c:pt idx="2">
                  <c:v>139399000000</c:v>
                </c:pt>
                <c:pt idx="3">
                  <c:v>147593000000</c:v>
                </c:pt>
              </c:numCache>
            </c:numRef>
          </c:val>
          <c:extLst>
            <c:ext xmlns:c16="http://schemas.microsoft.com/office/drawing/2014/chart" uri="{C3380CC4-5D6E-409C-BE32-E72D297353CC}">
              <c16:uniqueId val="{00000000-AEC3-44A5-A85C-BEE3F7BAEAED}"/>
            </c:ext>
          </c:extLst>
        </c:ser>
        <c:dLbls>
          <c:dLblPos val="outEnd"/>
          <c:showLegendKey val="0"/>
          <c:showVal val="1"/>
          <c:showCatName val="0"/>
          <c:showSerName val="0"/>
          <c:showPercent val="0"/>
          <c:showBubbleSize val="0"/>
        </c:dLbls>
        <c:gapWidth val="100"/>
        <c:overlap val="-24"/>
        <c:axId val="616928952"/>
        <c:axId val="616923704"/>
      </c:barChart>
      <c:catAx>
        <c:axId val="6169289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6923704"/>
        <c:crosses val="autoZero"/>
        <c:auto val="1"/>
        <c:lblAlgn val="ctr"/>
        <c:lblOffset val="100"/>
        <c:noMultiLvlLbl val="0"/>
      </c:catAx>
      <c:valAx>
        <c:axId val="61692370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692895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[Projectdata_NYSE.xlsx]chart(Task 1)!PivotTable32</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Sum of Total Revenue by Years</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'chart(Task 1)'!$C$3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trendline>
            <c:spPr>
              <a:ln w="19050" cap="rnd">
                <a:solidFill>
                  <a:schemeClr val="accent1"/>
                </a:solidFill>
              </a:ln>
              <a:effectLst/>
            </c:spPr>
            <c:trendlineType val="linear"/>
            <c:dispRSqr val="0"/>
            <c:dispEq val="0"/>
          </c:trendline>
          <c:cat>
            <c:multiLvlStrRef>
              <c:f>'chart(Task 1)'!$A$4:$B$11</c:f>
              <c:multiLvlStrCache>
                <c:ptCount val="8"/>
                <c:lvl>
                  <c:pt idx="0">
                    <c:v>HD</c:v>
                  </c:pt>
                  <c:pt idx="1">
                    <c:v>LOW</c:v>
                  </c:pt>
                  <c:pt idx="2">
                    <c:v>HD</c:v>
                  </c:pt>
                  <c:pt idx="3">
                    <c:v>LOW</c:v>
                  </c:pt>
                  <c:pt idx="4">
                    <c:v>HD</c:v>
                  </c:pt>
                  <c:pt idx="5">
                    <c:v>LOW</c:v>
                  </c:pt>
                  <c:pt idx="6">
                    <c:v>HD</c:v>
                  </c:pt>
                  <c:pt idx="7">
                    <c:v>LOW</c:v>
                  </c:pt>
                </c:lvl>
                <c:lvl>
                  <c:pt idx="0">
                    <c:v>Year 1</c:v>
                  </c:pt>
                  <c:pt idx="2">
                    <c:v>Year 2</c:v>
                  </c:pt>
                  <c:pt idx="4">
                    <c:v>Year 3</c:v>
                  </c:pt>
                  <c:pt idx="6">
                    <c:v>Year 4</c:v>
                  </c:pt>
                </c:lvl>
              </c:multiLvlStrCache>
            </c:multiLvlStrRef>
          </c:cat>
          <c:val>
            <c:numRef>
              <c:f>'chart(Task 1)'!$C$4:$C$11</c:f>
              <c:numCache>
                <c:formatCode>General</c:formatCode>
                <c:ptCount val="8"/>
                <c:pt idx="0">
                  <c:v>74754000000</c:v>
                </c:pt>
                <c:pt idx="1">
                  <c:v>50521000000</c:v>
                </c:pt>
                <c:pt idx="2">
                  <c:v>78812000000</c:v>
                </c:pt>
                <c:pt idx="3">
                  <c:v>53417000000</c:v>
                </c:pt>
                <c:pt idx="4">
                  <c:v>83176000000</c:v>
                </c:pt>
                <c:pt idx="5">
                  <c:v>56223000000</c:v>
                </c:pt>
                <c:pt idx="6">
                  <c:v>88519000000</c:v>
                </c:pt>
                <c:pt idx="7">
                  <c:v>59074000000</c:v>
                </c:pt>
              </c:numCache>
            </c:numRef>
          </c:val>
          <c:extLst>
            <c:ext xmlns:c16="http://schemas.microsoft.com/office/drawing/2014/chart" uri="{C3380CC4-5D6E-409C-BE32-E72D297353CC}">
              <c16:uniqueId val="{00000000-AF2D-4128-8B8A-645BEA0E1FA1}"/>
            </c:ext>
          </c:extLst>
        </c:ser>
        <c:dLbls>
          <c:dLblPos val="outEnd"/>
          <c:showLegendKey val="0"/>
          <c:showVal val="1"/>
          <c:showCatName val="0"/>
          <c:showSerName val="0"/>
          <c:showPercent val="0"/>
          <c:showBubbleSize val="0"/>
        </c:dLbls>
        <c:gapWidth val="100"/>
        <c:overlap val="-24"/>
        <c:axId val="611880696"/>
        <c:axId val="611878400"/>
      </c:barChart>
      <c:catAx>
        <c:axId val="6118806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1878400"/>
        <c:crosses val="autoZero"/>
        <c:auto val="1"/>
        <c:lblAlgn val="ctr"/>
        <c:lblOffset val="100"/>
        <c:noMultiLvlLbl val="0"/>
      </c:catAx>
      <c:valAx>
        <c:axId val="6118784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188069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'Task 1'!$J$19</c:f>
              <c:strCache>
                <c:ptCount val="1"/>
                <c:pt idx="0">
                  <c:v>Total Revenue HD</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'Task 1'!$I$20:$I$23</c:f>
              <c:strCache>
                <c:ptCount val="4"/>
                <c:pt idx="0">
                  <c:v>Year 1</c:v>
                </c:pt>
                <c:pt idx="1">
                  <c:v>Year 2</c:v>
                </c:pt>
                <c:pt idx="2">
                  <c:v>Year 3</c:v>
                </c:pt>
                <c:pt idx="3">
                  <c:v>Year 4</c:v>
                </c:pt>
              </c:strCache>
            </c:strRef>
          </c:cat>
          <c:val>
            <c:numRef>
              <c:f>'Task 1'!$J$20:$J$23</c:f>
              <c:numCache>
                <c:formatCode>"$"#,##0.00</c:formatCode>
                <c:ptCount val="4"/>
                <c:pt idx="0">
                  <c:v>74754000000</c:v>
                </c:pt>
                <c:pt idx="1">
                  <c:v>78812000000</c:v>
                </c:pt>
                <c:pt idx="2">
                  <c:v>83176000000</c:v>
                </c:pt>
                <c:pt idx="3">
                  <c:v>88519000000</c:v>
                </c:pt>
              </c:numCache>
            </c:numRef>
          </c:val>
          <c:smooth val="0"/>
          <c:extLst>
            <c:ext xmlns:c16="http://schemas.microsoft.com/office/drawing/2014/chart" uri="{C3380CC4-5D6E-409C-BE32-E72D297353CC}">
              <c16:uniqueId val="{00000000-6594-4DC6-B223-5B5E5AED8F4F}"/>
            </c:ext>
          </c:extLst>
        </c:ser>
        <c:ser>
          <c:idx val="1"/>
          <c:order val="1"/>
          <c:tx>
            <c:strRef>
              <c:f>'Task 1'!$K$19</c:f>
              <c:strCache>
                <c:ptCount val="1"/>
                <c:pt idx="0">
                  <c:v>Total Revenue LOW</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'Task 1'!$I$20:$I$23</c:f>
              <c:strCache>
                <c:ptCount val="4"/>
                <c:pt idx="0">
                  <c:v>Year 1</c:v>
                </c:pt>
                <c:pt idx="1">
                  <c:v>Year 2</c:v>
                </c:pt>
                <c:pt idx="2">
                  <c:v>Year 3</c:v>
                </c:pt>
                <c:pt idx="3">
                  <c:v>Year 4</c:v>
                </c:pt>
              </c:strCache>
            </c:strRef>
          </c:cat>
          <c:val>
            <c:numRef>
              <c:f>'Task 1'!$K$20:$K$23</c:f>
              <c:numCache>
                <c:formatCode>"$"#,##0.00</c:formatCode>
                <c:ptCount val="4"/>
                <c:pt idx="0">
                  <c:v>50521000000</c:v>
                </c:pt>
                <c:pt idx="1">
                  <c:v>53417000000</c:v>
                </c:pt>
                <c:pt idx="2">
                  <c:v>56223000000</c:v>
                </c:pt>
                <c:pt idx="3">
                  <c:v>59074000000</c:v>
                </c:pt>
              </c:numCache>
            </c:numRef>
          </c:val>
          <c:smooth val="0"/>
          <c:extLst>
            <c:ext xmlns:c16="http://schemas.microsoft.com/office/drawing/2014/chart" uri="{C3380CC4-5D6E-409C-BE32-E72D297353CC}">
              <c16:uniqueId val="{00000001-6594-4DC6-B223-5B5E5AED8F4F}"/>
            </c:ext>
          </c:extLst>
        </c:ser>
        <c:ser>
          <c:idx val="2"/>
          <c:order val="2"/>
          <c:tx>
            <c:strRef>
              <c:f>'Task 1'!$L$19</c:f>
              <c:strCache>
                <c:ptCount val="1"/>
                <c:pt idx="0">
                  <c:v>Average of Total Revenue</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'Task 1'!$I$20:$I$23</c:f>
              <c:strCache>
                <c:ptCount val="4"/>
                <c:pt idx="0">
                  <c:v>Year 1</c:v>
                </c:pt>
                <c:pt idx="1">
                  <c:v>Year 2</c:v>
                </c:pt>
                <c:pt idx="2">
                  <c:v>Year 3</c:v>
                </c:pt>
                <c:pt idx="3">
                  <c:v>Year 4</c:v>
                </c:pt>
              </c:strCache>
            </c:strRef>
          </c:cat>
          <c:val>
            <c:numRef>
              <c:f>'Task 1'!$L$20:$L$23</c:f>
              <c:numCache>
                <c:formatCode>General</c:formatCode>
                <c:ptCount val="4"/>
                <c:pt idx="0">
                  <c:v>20194103067.44186</c:v>
                </c:pt>
                <c:pt idx="1">
                  <c:v>20630047037.209301</c:v>
                </c:pt>
                <c:pt idx="2">
                  <c:v>21327654957.845432</c:v>
                </c:pt>
                <c:pt idx="3">
                  <c:v>20736712018.912529</c:v>
                </c:pt>
              </c:numCache>
            </c:numRef>
          </c:val>
          <c:smooth val="0"/>
          <c:extLst>
            <c:ext xmlns:c16="http://schemas.microsoft.com/office/drawing/2014/chart" uri="{C3380CC4-5D6E-409C-BE32-E72D297353CC}">
              <c16:uniqueId val="{00000002-6594-4DC6-B223-5B5E5AED8F4F}"/>
            </c:ext>
          </c:extLst>
        </c:ser>
        <c:dLbls>
          <c:showLegendKey val="0"/>
          <c:showVal val="0"/>
          <c:showCatName val="0"/>
          <c:showSerName val="0"/>
          <c:showPercent val="0"/>
          <c:showBubbleSize val="0"/>
        </c:dLbls>
        <c:smooth val="0"/>
        <c:axId val="545777976"/>
        <c:axId val="545780272"/>
      </c:lineChart>
      <c:catAx>
        <c:axId val="54577797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5780272"/>
        <c:crosses val="autoZero"/>
        <c:auto val="1"/>
        <c:lblAlgn val="ctr"/>
        <c:lblOffset val="100"/>
        <c:noMultiLvlLbl val="0"/>
      </c:catAx>
      <c:valAx>
        <c:axId val="545780272"/>
        <c:scaling>
          <c:orientation val="minMax"/>
        </c:scaling>
        <c:delete val="0"/>
        <c:axPos val="l"/>
        <c:majorGridlines>
          <c:spPr>
            <a:ln w="9525" cap="flat" cmpd="sng" algn="ctr">
              <a:solidFill>
                <a:schemeClr val="lt1">
                  <a:lumMod val="95000"/>
                  <a:alpha val="10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57779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622C3-E1BC-4493-B0FE-24BC9D1F5A44}" type="datetimeFigureOut">
              <a:rPr lang="en-IN" smtClean="0"/>
              <a:t>05-05-2020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5C2B-A7E3-4658-8F8C-C8F6EEDD48F2}" type="slidenum">
              <a:rPr lang="en-IN" smtClean="0"/>
              <a:t>‹#›</a:t>
            </a:fld>
            <a:endParaRPr lang="en-IN"/>
          </a:p>
        </p:txBody>
      </p:sp>
    </p:spTree>
    <p:extLst>
      <p:ext uri="{BB962C8B-B14F-4D97-AF65-F5344CB8AC3E}">
        <p14:creationId xmlns:p14="http://schemas.microsoft.com/office/powerpoint/2010/main" val="47934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442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019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749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391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17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94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79603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5/5/2020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97805"/>
          </a:xfrm>
          <a:prstGeom prst="rect">
            <a:avLst/>
          </a:prstGeom>
        </p:spPr>
      </p:pic>
      <p:sp>
        <p:nvSpPr>
          <p:cNvPr id="5" name="TextBox 4"/>
          <p:cNvSpPr txBox="1"/>
          <p:nvPr/>
        </p:nvSpPr>
        <p:spPr>
          <a:xfrm>
            <a:off x="431074" y="2344740"/>
            <a:ext cx="4114800" cy="2308324"/>
          </a:xfrm>
          <a:prstGeom prst="rect">
            <a:avLst/>
          </a:prstGeom>
          <a:noFill/>
        </p:spPr>
        <p:txBody>
          <a:bodyPr wrap="square" rtlCol="0">
            <a:spAutoFit/>
          </a:bodyPr>
          <a:lstStyle/>
          <a:p>
            <a:r>
              <a:rPr lang="en-US" sz="7200" dirty="0" smtClean="0"/>
              <a:t>Business Analytics</a:t>
            </a:r>
            <a:endParaRPr lang="en-IN" sz="7200" dirty="0"/>
          </a:p>
        </p:txBody>
      </p:sp>
    </p:spTree>
    <p:extLst>
      <p:ext uri="{BB962C8B-B14F-4D97-AF65-F5344CB8AC3E}">
        <p14:creationId xmlns:p14="http://schemas.microsoft.com/office/powerpoint/2010/main" val="4089436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1" name="Google Shape;61;p14"/>
          <p:cNvSpPr txBox="1">
            <a:spLocks noGrp="1"/>
          </p:cNvSpPr>
          <p:nvPr>
            <p:ph type="title"/>
          </p:nvPr>
        </p:nvSpPr>
        <p:spPr>
          <a:xfrm>
            <a:off x="0" y="0"/>
            <a:ext cx="12192000" cy="1060800"/>
          </a:xfrm>
          <a:prstGeom prst="rect">
            <a:avLst/>
          </a:prstGeom>
          <a:solidFill>
            <a:srgbClr val="073763"/>
          </a:solidFill>
        </p:spPr>
        <p:txBody>
          <a:bodyPr spcFirstLastPara="1" vert="horz" wrap="square" lIns="121900" tIns="121900" rIns="121900" bIns="121900" rtlCol="0" anchor="ctr" anchorCtr="0">
            <a:noAutofit/>
          </a:bodyPr>
          <a:lstStyle/>
          <a:p>
            <a:r>
              <a:rPr lang="en" dirty="0" smtClean="0">
                <a:solidFill>
                  <a:srgbClr val="FFFFFF"/>
                </a:solidFill>
                <a:latin typeface="Open Sans"/>
                <a:ea typeface="Open Sans"/>
                <a:cs typeface="Open Sans"/>
                <a:sym typeface="Open Sans"/>
              </a:rPr>
              <a:t>Which sector has highest total revenue?</a:t>
            </a:r>
            <a:endParaRPr dirty="0">
              <a:solidFill>
                <a:srgbClr val="FFFFFF"/>
              </a:solidFill>
              <a:latin typeface="Open Sans"/>
              <a:ea typeface="Open Sans"/>
              <a:cs typeface="Open Sans"/>
              <a:sym typeface="Open Sans"/>
            </a:endParaRPr>
          </a:p>
        </p:txBody>
      </p:sp>
      <p:graphicFrame>
        <p:nvGraphicFramePr>
          <p:cNvPr id="7" name="Chart 6"/>
          <p:cNvGraphicFramePr>
            <a:graphicFrameLocks/>
          </p:cNvGraphicFramePr>
          <p:nvPr>
            <p:extLst>
              <p:ext uri="{D42A27DB-BD31-4B8C-83A1-F6EECF244321}">
                <p14:modId xmlns:p14="http://schemas.microsoft.com/office/powerpoint/2010/main" val="497920442"/>
              </p:ext>
            </p:extLst>
          </p:nvPr>
        </p:nvGraphicFramePr>
        <p:xfrm>
          <a:off x="0" y="1188720"/>
          <a:ext cx="12192000" cy="410241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066800" y="5734595"/>
            <a:ext cx="10058400" cy="646331"/>
          </a:xfrm>
          <a:prstGeom prst="rect">
            <a:avLst/>
          </a:prstGeom>
          <a:noFill/>
        </p:spPr>
        <p:txBody>
          <a:bodyPr wrap="square" rtlCol="0">
            <a:spAutoFit/>
          </a:bodyPr>
          <a:lstStyle/>
          <a:p>
            <a:r>
              <a:rPr lang="en-US" dirty="0" smtClean="0"/>
              <a:t>Consumer Discretionary Industry has highest revenue, also it has steep growth in terms of revenue but it is less steeper than the Health Care industry.</a:t>
            </a:r>
            <a:endParaRPr lang="en-IN" dirty="0"/>
          </a:p>
        </p:txBody>
      </p:sp>
    </p:spTree>
    <p:extLst>
      <p:ext uri="{BB962C8B-B14F-4D97-AF65-F5344CB8AC3E}">
        <p14:creationId xmlns:p14="http://schemas.microsoft.com/office/powerpoint/2010/main" val="561680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8190412" y="3108052"/>
            <a:ext cx="3527840" cy="1635704"/>
          </a:xfrm>
          <a:prstGeom prst="rect">
            <a:avLst/>
          </a:prstGeom>
          <a:solidFill>
            <a:srgbClr val="EFEFEF"/>
          </a:solidFill>
          <a:ln w="9525" cap="flat" cmpd="sng">
            <a:solidFill>
              <a:srgbClr val="999999"/>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spcAft>
                <a:spcPts val="2133"/>
              </a:spcAft>
              <a:buNone/>
            </a:pPr>
            <a:r>
              <a:rPr lang="en-US" dirty="0" smtClean="0">
                <a:solidFill>
                  <a:schemeClr val="bg1"/>
                </a:solidFill>
                <a:latin typeface="Open Sans"/>
                <a:ea typeface="Open Sans"/>
                <a:cs typeface="Open Sans"/>
                <a:sym typeface="Open Sans"/>
              </a:rPr>
              <a:t>Consumer Discretionary Industry Revenue has grown tremendously from 2012 to 2013. However, not quite significant increase in revenue after 2013.</a:t>
            </a:r>
            <a:endParaRPr dirty="0">
              <a:solidFill>
                <a:schemeClr val="bg1"/>
              </a:solidFill>
              <a:latin typeface="Open Sans"/>
              <a:ea typeface="Open Sans"/>
              <a:cs typeface="Open Sans"/>
              <a:sym typeface="Open Sans"/>
            </a:endParaRPr>
          </a:p>
        </p:txBody>
      </p:sp>
      <p:sp>
        <p:nvSpPr>
          <p:cNvPr id="61" name="Google Shape;61;p14"/>
          <p:cNvSpPr txBox="1">
            <a:spLocks noGrp="1"/>
          </p:cNvSpPr>
          <p:nvPr>
            <p:ph type="title"/>
          </p:nvPr>
        </p:nvSpPr>
        <p:spPr>
          <a:xfrm>
            <a:off x="0" y="0"/>
            <a:ext cx="12192000" cy="1060800"/>
          </a:xfrm>
          <a:prstGeom prst="rect">
            <a:avLst/>
          </a:prstGeom>
          <a:solidFill>
            <a:srgbClr val="073763"/>
          </a:solidFill>
        </p:spPr>
        <p:txBody>
          <a:bodyPr spcFirstLastPara="1" vert="horz" wrap="square" lIns="121900" tIns="121900" rIns="121900" bIns="121900" rtlCol="0" anchor="ctr" anchorCtr="0">
            <a:noAutofit/>
          </a:bodyPr>
          <a:lstStyle/>
          <a:p>
            <a:r>
              <a:rPr lang="en" dirty="0">
                <a:solidFill>
                  <a:srgbClr val="FFFFFF"/>
                </a:solidFill>
                <a:latin typeface="Open Sans"/>
                <a:ea typeface="Open Sans"/>
                <a:cs typeface="Open Sans"/>
                <a:sym typeface="Open Sans"/>
              </a:rPr>
              <a:t>  </a:t>
            </a:r>
            <a:r>
              <a:rPr lang="en" dirty="0" smtClean="0">
                <a:solidFill>
                  <a:srgbClr val="FFFFFF"/>
                </a:solidFill>
                <a:latin typeface="Open Sans"/>
                <a:ea typeface="Open Sans"/>
                <a:cs typeface="Open Sans"/>
                <a:sym typeface="Open Sans"/>
              </a:rPr>
              <a:t>Growth in Consumer Discretionary Industry</a:t>
            </a:r>
            <a:endParaRPr dirty="0">
              <a:solidFill>
                <a:srgbClr val="FFFFFF"/>
              </a:solidFill>
              <a:latin typeface="Open Sans"/>
              <a:ea typeface="Open Sans"/>
              <a:cs typeface="Open Sans"/>
              <a:sym typeface="Open Sans"/>
            </a:endParaRPr>
          </a:p>
        </p:txBody>
      </p:sp>
      <p:graphicFrame>
        <p:nvGraphicFramePr>
          <p:cNvPr id="9" name="Chart 8"/>
          <p:cNvGraphicFramePr>
            <a:graphicFrameLocks/>
          </p:cNvGraphicFramePr>
          <p:nvPr>
            <p:extLst>
              <p:ext uri="{D42A27DB-BD31-4B8C-83A1-F6EECF244321}">
                <p14:modId xmlns:p14="http://schemas.microsoft.com/office/powerpoint/2010/main" val="2450924602"/>
              </p:ext>
            </p:extLst>
          </p:nvPr>
        </p:nvGraphicFramePr>
        <p:xfrm>
          <a:off x="600891" y="1863742"/>
          <a:ext cx="7123884" cy="4124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67751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8190412" y="3324044"/>
            <a:ext cx="3527840" cy="1072062"/>
          </a:xfrm>
          <a:prstGeom prst="rect">
            <a:avLst/>
          </a:prstGeom>
          <a:solidFill>
            <a:srgbClr val="EFEFEF"/>
          </a:solidFill>
          <a:ln w="9525" cap="flat" cmpd="sng">
            <a:solidFill>
              <a:srgbClr val="999999"/>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spcAft>
                <a:spcPts val="2133"/>
              </a:spcAft>
              <a:buNone/>
            </a:pPr>
            <a:r>
              <a:rPr lang="en-US" dirty="0" smtClean="0">
                <a:solidFill>
                  <a:schemeClr val="bg1"/>
                </a:solidFill>
                <a:latin typeface="Open Sans"/>
                <a:ea typeface="Open Sans"/>
                <a:cs typeface="Open Sans"/>
                <a:sym typeface="Open Sans"/>
              </a:rPr>
              <a:t>Home Retail improvement market has great growth for the given four years.</a:t>
            </a:r>
            <a:endParaRPr dirty="0">
              <a:solidFill>
                <a:schemeClr val="bg1"/>
              </a:solidFill>
              <a:latin typeface="Open Sans"/>
              <a:ea typeface="Open Sans"/>
              <a:cs typeface="Open Sans"/>
              <a:sym typeface="Open Sans"/>
            </a:endParaRPr>
          </a:p>
        </p:txBody>
      </p:sp>
      <p:sp>
        <p:nvSpPr>
          <p:cNvPr id="61" name="Google Shape;61;p14"/>
          <p:cNvSpPr txBox="1">
            <a:spLocks noGrp="1"/>
          </p:cNvSpPr>
          <p:nvPr>
            <p:ph type="title"/>
          </p:nvPr>
        </p:nvSpPr>
        <p:spPr>
          <a:xfrm>
            <a:off x="0" y="0"/>
            <a:ext cx="12192000" cy="1060800"/>
          </a:xfrm>
          <a:prstGeom prst="rect">
            <a:avLst/>
          </a:prstGeom>
          <a:solidFill>
            <a:srgbClr val="073763"/>
          </a:solidFill>
        </p:spPr>
        <p:txBody>
          <a:bodyPr spcFirstLastPara="1" vert="horz" wrap="square" lIns="121900" tIns="121900" rIns="121900" bIns="121900" rtlCol="0" anchor="ctr" anchorCtr="0">
            <a:noAutofit/>
          </a:bodyPr>
          <a:lstStyle/>
          <a:p>
            <a:r>
              <a:rPr lang="en-US" dirty="0" smtClean="0">
                <a:solidFill>
                  <a:srgbClr val="FFFFFF"/>
                </a:solidFill>
                <a:latin typeface="Open Sans"/>
                <a:ea typeface="Open Sans"/>
                <a:cs typeface="Open Sans"/>
                <a:sym typeface="Open Sans"/>
              </a:rPr>
              <a:t>Growth in Home Retail improvement market</a:t>
            </a:r>
            <a:endParaRPr dirty="0">
              <a:solidFill>
                <a:srgbClr val="FFFFFF"/>
              </a:solidFill>
              <a:latin typeface="Open Sans"/>
              <a:ea typeface="Open Sans"/>
              <a:cs typeface="Open Sans"/>
              <a:sym typeface="Open Sans"/>
            </a:endParaRPr>
          </a:p>
        </p:txBody>
      </p:sp>
      <p:graphicFrame>
        <p:nvGraphicFramePr>
          <p:cNvPr id="6" name="Chart 5"/>
          <p:cNvGraphicFramePr>
            <a:graphicFrameLocks/>
          </p:cNvGraphicFramePr>
          <p:nvPr>
            <p:extLst>
              <p:ext uri="{D42A27DB-BD31-4B8C-83A1-F6EECF244321}">
                <p14:modId xmlns:p14="http://schemas.microsoft.com/office/powerpoint/2010/main" val="1373371135"/>
              </p:ext>
            </p:extLst>
          </p:nvPr>
        </p:nvGraphicFramePr>
        <p:xfrm>
          <a:off x="757646" y="1580607"/>
          <a:ext cx="6505303" cy="45589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1227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8085909" y="2932156"/>
            <a:ext cx="3527840" cy="1816645"/>
          </a:xfrm>
          <a:prstGeom prst="rect">
            <a:avLst/>
          </a:prstGeom>
          <a:solidFill>
            <a:srgbClr val="EFEFEF"/>
          </a:solidFill>
          <a:ln w="9525" cap="flat" cmpd="sng">
            <a:solidFill>
              <a:srgbClr val="999999"/>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spcAft>
                <a:spcPts val="2133"/>
              </a:spcAft>
              <a:buNone/>
            </a:pPr>
            <a:r>
              <a:rPr lang="en-US" dirty="0" smtClean="0">
                <a:solidFill>
                  <a:schemeClr val="bg1"/>
                </a:solidFill>
                <a:latin typeface="Open Sans"/>
                <a:ea typeface="Open Sans"/>
                <a:cs typeface="Open Sans"/>
                <a:sym typeface="Open Sans"/>
              </a:rPr>
              <a:t>Home Depot being the big player in the Home Retail improvement have large revenue. However, both the companies are making great improvement each year.</a:t>
            </a:r>
            <a:endParaRPr dirty="0">
              <a:solidFill>
                <a:schemeClr val="bg1"/>
              </a:solidFill>
              <a:latin typeface="Open Sans"/>
              <a:ea typeface="Open Sans"/>
              <a:cs typeface="Open Sans"/>
              <a:sym typeface="Open Sans"/>
            </a:endParaRPr>
          </a:p>
        </p:txBody>
      </p:sp>
      <p:sp>
        <p:nvSpPr>
          <p:cNvPr id="61" name="Google Shape;61;p14"/>
          <p:cNvSpPr txBox="1">
            <a:spLocks noGrp="1"/>
          </p:cNvSpPr>
          <p:nvPr>
            <p:ph type="title"/>
          </p:nvPr>
        </p:nvSpPr>
        <p:spPr>
          <a:xfrm>
            <a:off x="0" y="0"/>
            <a:ext cx="12192000" cy="1060800"/>
          </a:xfrm>
          <a:prstGeom prst="rect">
            <a:avLst/>
          </a:prstGeom>
          <a:solidFill>
            <a:srgbClr val="073763"/>
          </a:solidFill>
        </p:spPr>
        <p:txBody>
          <a:bodyPr spcFirstLastPara="1" vert="horz" wrap="square" lIns="121900" tIns="121900" rIns="121900" bIns="121900" rtlCol="0" anchor="ctr" anchorCtr="0">
            <a:noAutofit/>
          </a:bodyPr>
          <a:lstStyle/>
          <a:p>
            <a:r>
              <a:rPr lang="en-US" dirty="0" smtClean="0">
                <a:solidFill>
                  <a:srgbClr val="FFFFFF"/>
                </a:solidFill>
                <a:latin typeface="Open Sans"/>
                <a:ea typeface="Open Sans"/>
                <a:cs typeface="Open Sans"/>
                <a:sym typeface="Open Sans"/>
              </a:rPr>
              <a:t>Home Depot vs Lowe’s</a:t>
            </a:r>
            <a:endParaRPr dirty="0">
              <a:solidFill>
                <a:srgbClr val="FFFFFF"/>
              </a:solidFill>
              <a:latin typeface="Open Sans"/>
              <a:ea typeface="Open Sans"/>
              <a:cs typeface="Open Sans"/>
              <a:sym typeface="Open Sans"/>
            </a:endParaRPr>
          </a:p>
        </p:txBody>
      </p:sp>
      <p:graphicFrame>
        <p:nvGraphicFramePr>
          <p:cNvPr id="4" name="Chart 3"/>
          <p:cNvGraphicFramePr>
            <a:graphicFrameLocks/>
          </p:cNvGraphicFramePr>
          <p:nvPr>
            <p:extLst>
              <p:ext uri="{D42A27DB-BD31-4B8C-83A1-F6EECF244321}">
                <p14:modId xmlns:p14="http://schemas.microsoft.com/office/powerpoint/2010/main" val="2372808823"/>
              </p:ext>
            </p:extLst>
          </p:nvPr>
        </p:nvGraphicFramePr>
        <p:xfrm>
          <a:off x="666206" y="1815737"/>
          <a:ext cx="6322423" cy="40494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64330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8190412" y="3258728"/>
            <a:ext cx="3527840" cy="2279923"/>
          </a:xfrm>
          <a:prstGeom prst="rect">
            <a:avLst/>
          </a:prstGeom>
          <a:solidFill>
            <a:srgbClr val="EFEFEF"/>
          </a:solidFill>
          <a:ln w="9525" cap="flat" cmpd="sng">
            <a:solidFill>
              <a:srgbClr val="999999"/>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spcAft>
                <a:spcPts val="2133"/>
              </a:spcAft>
              <a:buNone/>
            </a:pPr>
            <a:r>
              <a:rPr lang="en-US" dirty="0" smtClean="0">
                <a:solidFill>
                  <a:schemeClr val="bg1"/>
                </a:solidFill>
                <a:latin typeface="Open Sans"/>
                <a:ea typeface="Open Sans"/>
                <a:cs typeface="Open Sans"/>
                <a:sym typeface="Open Sans"/>
              </a:rPr>
              <a:t>From the graph we can easily say that not only Home Depot has higher total revenue but also steeper revenue growth. But the average of the total revenue is very lower than the revenue of the both the companies.</a:t>
            </a:r>
            <a:endParaRPr dirty="0">
              <a:solidFill>
                <a:schemeClr val="bg1"/>
              </a:solidFill>
              <a:latin typeface="Open Sans"/>
              <a:ea typeface="Open Sans"/>
              <a:cs typeface="Open Sans"/>
              <a:sym typeface="Open Sans"/>
            </a:endParaRPr>
          </a:p>
        </p:txBody>
      </p:sp>
      <p:sp>
        <p:nvSpPr>
          <p:cNvPr id="61" name="Google Shape;61;p14"/>
          <p:cNvSpPr txBox="1">
            <a:spLocks noGrp="1"/>
          </p:cNvSpPr>
          <p:nvPr>
            <p:ph type="title"/>
          </p:nvPr>
        </p:nvSpPr>
        <p:spPr>
          <a:xfrm>
            <a:off x="0" y="-1"/>
            <a:ext cx="12192000" cy="1240972"/>
          </a:xfrm>
          <a:prstGeom prst="rect">
            <a:avLst/>
          </a:prstGeom>
          <a:solidFill>
            <a:srgbClr val="073763"/>
          </a:solidFill>
        </p:spPr>
        <p:txBody>
          <a:bodyPr spcFirstLastPara="1" vert="horz" wrap="square" lIns="121900" tIns="121900" rIns="121900" bIns="121900" rtlCol="0" anchor="ctr" anchorCtr="0">
            <a:noAutofit/>
          </a:bodyPr>
          <a:lstStyle/>
          <a:p>
            <a:r>
              <a:rPr lang="en-US" dirty="0"/>
              <a:t>Which </a:t>
            </a:r>
            <a:r>
              <a:rPr lang="en-US" dirty="0" smtClean="0"/>
              <a:t>company has </a:t>
            </a:r>
            <a:r>
              <a:rPr lang="en-US" dirty="0"/>
              <a:t>steeper growth in Home </a:t>
            </a:r>
            <a:r>
              <a:rPr lang="en-US" dirty="0" smtClean="0"/>
              <a:t>Improvement </a:t>
            </a:r>
            <a:r>
              <a:rPr lang="en-US" dirty="0"/>
              <a:t>Retail? </a:t>
            </a:r>
            <a:endParaRPr dirty="0">
              <a:solidFill>
                <a:srgbClr val="FFFFFF"/>
              </a:solidFill>
              <a:latin typeface="Open Sans"/>
              <a:ea typeface="Open Sans"/>
              <a:cs typeface="Open Sans"/>
              <a:sym typeface="Open Sans"/>
            </a:endParaRPr>
          </a:p>
        </p:txBody>
      </p:sp>
      <p:graphicFrame>
        <p:nvGraphicFramePr>
          <p:cNvPr id="5" name="Chart 4"/>
          <p:cNvGraphicFramePr>
            <a:graphicFrameLocks/>
          </p:cNvGraphicFramePr>
          <p:nvPr>
            <p:extLst>
              <p:ext uri="{D42A27DB-BD31-4B8C-83A1-F6EECF244321}">
                <p14:modId xmlns:p14="http://schemas.microsoft.com/office/powerpoint/2010/main" val="542827989"/>
              </p:ext>
            </p:extLst>
          </p:nvPr>
        </p:nvGraphicFramePr>
        <p:xfrm>
          <a:off x="535577" y="1469570"/>
          <a:ext cx="7093132" cy="49116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9110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8"/>
            <a:ext cx="12192000" cy="6854652"/>
          </a:xfrm>
          <a:prstGeom prst="rect">
            <a:avLst/>
          </a:prstGeom>
        </p:spPr>
      </p:pic>
      <p:sp>
        <p:nvSpPr>
          <p:cNvPr id="6" name="TextBox 5"/>
          <p:cNvSpPr txBox="1"/>
          <p:nvPr/>
        </p:nvSpPr>
        <p:spPr>
          <a:xfrm>
            <a:off x="3653245" y="4689566"/>
            <a:ext cx="4885509" cy="830997"/>
          </a:xfrm>
          <a:prstGeom prst="rect">
            <a:avLst/>
          </a:prstGeom>
          <a:noFill/>
        </p:spPr>
        <p:txBody>
          <a:bodyPr wrap="square" rtlCol="0">
            <a:spAutoFit/>
          </a:bodyPr>
          <a:lstStyle/>
          <a:p>
            <a:pPr algn="ctr"/>
            <a:r>
              <a:rPr lang="en-US" sz="4800" dirty="0" smtClean="0">
                <a:solidFill>
                  <a:schemeClr val="bg1"/>
                </a:solidFill>
              </a:rPr>
              <a:t>Thank You!!!</a:t>
            </a:r>
            <a:endParaRPr lang="en-IN" sz="4800" dirty="0">
              <a:solidFill>
                <a:schemeClr val="bg1"/>
              </a:solidFill>
            </a:endParaRPr>
          </a:p>
        </p:txBody>
      </p:sp>
    </p:spTree>
    <p:extLst>
      <p:ext uri="{BB962C8B-B14F-4D97-AF65-F5344CB8AC3E}">
        <p14:creationId xmlns:p14="http://schemas.microsoft.com/office/powerpoint/2010/main" val="1312675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617</TotalTime>
  <Words>197</Words>
  <Application>Microsoft Office PowerPoint</Application>
  <PresentationFormat>Widescreen</PresentationFormat>
  <Paragraphs>19</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Open Sans</vt:lpstr>
      <vt:lpstr>Office Theme</vt:lpstr>
      <vt:lpstr>PowerPoint Presentation</vt:lpstr>
      <vt:lpstr>Which sector has highest total revenue?</vt:lpstr>
      <vt:lpstr>  Growth in Consumer Discretionary Industry</vt:lpstr>
      <vt:lpstr>Growth in Home Retail improvement market</vt:lpstr>
      <vt:lpstr>Home Depot vs Lowe’s</vt:lpstr>
      <vt:lpstr>Which company has steeper growth in Home Improvement Retail?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dc:creator>
  <cp:lastModifiedBy>Rahul .</cp:lastModifiedBy>
  <cp:revision>23</cp:revision>
  <dcterms:created xsi:type="dcterms:W3CDTF">2020-05-04T07:15:02Z</dcterms:created>
  <dcterms:modified xsi:type="dcterms:W3CDTF">2020-05-05T01:44:27Z</dcterms:modified>
</cp:coreProperties>
</file>